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PT Sans Narrow"/>
      <p:regular r:id="rId31"/>
      <p:bold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Narrow-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OpenSans-regular.fntdata"/><Relationship Id="rId10" Type="http://schemas.openxmlformats.org/officeDocument/2006/relationships/slide" Target="slides/slide5.xml"/><Relationship Id="rId32" Type="http://schemas.openxmlformats.org/officeDocument/2006/relationships/font" Target="fonts/PTSansNarrow-bold.fntdata"/><Relationship Id="rId13" Type="http://schemas.openxmlformats.org/officeDocument/2006/relationships/slide" Target="slides/slide8.xml"/><Relationship Id="rId35" Type="http://schemas.openxmlformats.org/officeDocument/2006/relationships/font" Target="fonts/OpenSans-italic.fntdata"/><Relationship Id="rId12" Type="http://schemas.openxmlformats.org/officeDocument/2006/relationships/slide" Target="slides/slide7.xml"/><Relationship Id="rId34" Type="http://schemas.openxmlformats.org/officeDocument/2006/relationships/font" Target="fonts/OpenSans-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analysis of sports data and Performance in the NBA, presented by Adithya Venkatesh, Darryl Baynes, and Patrick Hennessey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8d2ea7edab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d2ea7edab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Found minimum height for PF and C and min height for current season PF is 77.50 inches or 6’4 and above is tall</a:t>
            </a:r>
            <a:endParaRPr/>
          </a:p>
          <a:p>
            <a:pPr indent="0" lvl="0" marL="0" rtl="0" algn="l">
              <a:spcBef>
                <a:spcPts val="0"/>
              </a:spcBef>
              <a:spcAft>
                <a:spcPts val="0"/>
              </a:spcAft>
              <a:buNone/>
            </a:pPr>
            <a:r>
              <a:rPr lang="en"/>
              <a:t>Percentages and attempts were all same in every shot category except 3 points</a:t>
            </a:r>
            <a:endParaRPr/>
          </a:p>
          <a:p>
            <a:pPr indent="0" lvl="0" marL="0" rtl="0" algn="l">
              <a:spcBef>
                <a:spcPts val="0"/>
              </a:spcBef>
              <a:spcAft>
                <a:spcPts val="0"/>
              </a:spcAft>
              <a:buNone/>
            </a:pPr>
            <a:r>
              <a:rPr lang="en"/>
              <a:t>3 points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8d2ea7edab_6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d2ea7edab_6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 graph</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8d21db056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d21db056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8d21db056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d21db056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latin typeface="Open Sans"/>
                <a:ea typeface="Open Sans"/>
                <a:cs typeface="Open Sans"/>
                <a:sym typeface="Open Sans"/>
              </a:rPr>
              <a:t>Point #2: More attempts = greater efficiency in long run?</a:t>
            </a:r>
            <a:endParaRPr sz="1800">
              <a:solidFill>
                <a:schemeClr val="dk2"/>
              </a:solidFill>
              <a:latin typeface="Open Sans"/>
              <a:ea typeface="Open Sans"/>
              <a:cs typeface="Open Sans"/>
              <a:sym typeface="Open Sans"/>
            </a:endParaRPr>
          </a:p>
          <a:p>
            <a:pPr indent="0" lvl="0" marL="0" rtl="0" algn="l">
              <a:lnSpc>
                <a:spcPct val="115000"/>
              </a:lnSpc>
              <a:spcBef>
                <a:spcPts val="1600"/>
              </a:spcBef>
              <a:spcAft>
                <a:spcPts val="1600"/>
              </a:spcAft>
              <a:buNone/>
            </a:pPr>
            <a:r>
              <a:rPr lang="en" sz="1800">
                <a:solidFill>
                  <a:schemeClr val="dk2"/>
                </a:solidFill>
                <a:latin typeface="Open Sans"/>
                <a:ea typeface="Open Sans"/>
                <a:cs typeface="Open Sans"/>
                <a:sym typeface="Open Sans"/>
              </a:rPr>
              <a:t>Point #3 </a:t>
            </a:r>
            <a:r>
              <a:rPr lang="en" sz="1800">
                <a:solidFill>
                  <a:schemeClr val="dk2"/>
                </a:solidFill>
                <a:latin typeface="Open Sans"/>
                <a:ea typeface="Open Sans"/>
                <a:cs typeface="Open Sans"/>
                <a:sym typeface="Open Sans"/>
              </a:rPr>
              <a:t>Strategy: If they took more their percentages may increase as the trend suggests.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8d21db056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d21db056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8d2ea7edab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d2ea7edab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8d21db056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d21db056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8d21db056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d21db056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d21db056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d21db056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8d21db056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8d21db056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d2ea7edab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d2ea7edab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Motivations.</a:t>
            </a:r>
            <a:endParaRPr/>
          </a:p>
          <a:p>
            <a:pPr indent="0" lvl="0" marL="0" rtl="0" algn="l">
              <a:spcBef>
                <a:spcPts val="0"/>
              </a:spcBef>
              <a:spcAft>
                <a:spcPts val="0"/>
              </a:spcAft>
              <a:buNone/>
            </a:pPr>
            <a:r>
              <a:rPr lang="en"/>
              <a:t>This project was born from a love of sports that we all shared</a:t>
            </a:r>
            <a:endParaRPr/>
          </a:p>
          <a:p>
            <a:pPr indent="0" lvl="0" marL="0" rtl="0" algn="l">
              <a:spcBef>
                <a:spcPts val="0"/>
              </a:spcBef>
              <a:spcAft>
                <a:spcPts val="0"/>
              </a:spcAft>
              <a:buNone/>
            </a:pPr>
            <a:r>
              <a:rPr lang="en"/>
              <a:t>When coming up with this project we wanted to get an opportunity to work with sports data and see if we could convert that data into actionable strategies to help players improve their game.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8d2ea7edab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d2ea7edab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8d2ea7edab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d2ea7edab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8d21db05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d21db05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the beginning of the project we started off asking who are worst Free Throw shooters in the NBA. </a:t>
            </a:r>
            <a:endParaRPr/>
          </a:p>
          <a:p>
            <a:pPr indent="0" lvl="0" marL="0" rtl="0" algn="l">
              <a:spcBef>
                <a:spcPts val="0"/>
              </a:spcBef>
              <a:spcAft>
                <a:spcPts val="0"/>
              </a:spcAft>
              <a:buNone/>
            </a:pPr>
            <a:r>
              <a:rPr lang="en"/>
              <a:t>Below are some of the worst free throw shooters the league has ever seen and while looking these players up we noticed a trend...They’re exceptionally tall, even for an NBA player. Many are no shorter than  6’11”.We began to </a:t>
            </a:r>
            <a:r>
              <a:rPr lang="en"/>
              <a:t>wonder if their height is actually hindering their performance.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8d2ea7edab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d2ea7edab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thinking through these initial questions we decided on the following question</a:t>
            </a:r>
            <a:endParaRPr/>
          </a:p>
          <a:p>
            <a:pPr indent="-298450" lvl="0" marL="457200" rtl="0" algn="l">
              <a:spcBef>
                <a:spcPts val="0"/>
              </a:spcBef>
              <a:spcAft>
                <a:spcPts val="0"/>
              </a:spcAft>
              <a:buSzPts val="1100"/>
              <a:buAutoNum type="arabicPeriod"/>
            </a:pPr>
            <a:r>
              <a:rPr lang="en"/>
              <a:t>Is there a correlation between physical attributes (height, wingspan, ratio) and scoring percentage (FT%, 2P%, 3P%) ***Explain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8d2ea7edab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d2ea7edab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So with that question in mind we came up with our hypothesis’</a:t>
            </a:r>
            <a:endParaRPr sz="1200"/>
          </a:p>
          <a:p>
            <a:pPr indent="-304800" lvl="0" marL="457200" rtl="0" algn="l">
              <a:spcBef>
                <a:spcPts val="0"/>
              </a:spcBef>
              <a:spcAft>
                <a:spcPts val="0"/>
              </a:spcAft>
              <a:buClr>
                <a:srgbClr val="000000"/>
              </a:buClr>
              <a:buSzPts val="1200"/>
              <a:buFont typeface="Arial"/>
              <a:buAutoNum type="arabicPeriod"/>
            </a:pPr>
            <a:r>
              <a:rPr b="1" lang="en" sz="1200"/>
              <a:t>Players with more height have a lower free throw percentage</a:t>
            </a:r>
            <a:endParaRPr b="1" sz="1200"/>
          </a:p>
          <a:p>
            <a:pPr indent="457200" lvl="0" marL="0" rtl="0" algn="l">
              <a:spcBef>
                <a:spcPts val="1600"/>
              </a:spcBef>
              <a:spcAft>
                <a:spcPts val="0"/>
              </a:spcAft>
              <a:buClr>
                <a:schemeClr val="dk1"/>
              </a:buClr>
              <a:buSzPts val="1100"/>
              <a:buFont typeface="Arial"/>
              <a:buNone/>
            </a:pPr>
            <a:r>
              <a:rPr lang="en" sz="1200"/>
              <a:t>Players with more height do not take as many shots from distance </a:t>
            </a:r>
            <a:endParaRPr sz="1200"/>
          </a:p>
          <a:p>
            <a:pPr indent="-304800" lvl="0" marL="457200" rtl="0" algn="l">
              <a:spcBef>
                <a:spcPts val="1600"/>
              </a:spcBef>
              <a:spcAft>
                <a:spcPts val="0"/>
              </a:spcAft>
              <a:buClr>
                <a:srgbClr val="000000"/>
              </a:buClr>
              <a:buSzPts val="1200"/>
              <a:buFont typeface="Arial"/>
              <a:buAutoNum type="arabicPeriod"/>
            </a:pPr>
            <a:r>
              <a:rPr b="1" lang="en" sz="1200"/>
              <a:t>Players with a longer wingspan have a higher scoring percentage regardless of location</a:t>
            </a:r>
            <a:endParaRPr b="1" sz="1200"/>
          </a:p>
          <a:p>
            <a:pPr indent="0" lvl="0" marL="457200" rtl="0" algn="l">
              <a:spcBef>
                <a:spcPts val="1600"/>
              </a:spcBef>
              <a:spcAft>
                <a:spcPts val="0"/>
              </a:spcAft>
              <a:buNone/>
            </a:pPr>
            <a:r>
              <a:rPr lang="en" sz="1200"/>
              <a:t>Players with longer wingspans have an advantage under the basket but also have the arm length to shoot over their opponent</a:t>
            </a:r>
            <a:endParaRPr sz="1200"/>
          </a:p>
          <a:p>
            <a:pPr indent="0" lvl="0" marL="0" rtl="0" algn="l">
              <a:spcBef>
                <a:spcPts val="1600"/>
              </a:spcBef>
              <a:spcAft>
                <a:spcPts val="0"/>
              </a:spcAft>
              <a:buNone/>
            </a:pPr>
            <a:r>
              <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d2ea7eda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d2ea7eda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over issues and how we solved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8d2ea7edab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d2ea7edab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600">
                <a:solidFill>
                  <a:schemeClr val="dk2"/>
                </a:solidFill>
                <a:latin typeface="Open Sans"/>
                <a:ea typeface="Open Sans"/>
                <a:cs typeface="Open Sans"/>
                <a:sym typeface="Open Sans"/>
              </a:rPr>
              <a:t>Merged data on each player for the season</a:t>
            </a:r>
            <a:endParaRPr sz="1600">
              <a:solidFill>
                <a:schemeClr val="dk2"/>
              </a:solidFill>
              <a:latin typeface="Open Sans"/>
              <a:ea typeface="Open Sans"/>
              <a:cs typeface="Open Sans"/>
              <a:sym typeface="Open Sans"/>
            </a:endParaRPr>
          </a:p>
          <a:p>
            <a:pPr indent="-330200" lvl="0" marL="457200" rtl="0" algn="l">
              <a:spcBef>
                <a:spcPts val="0"/>
              </a:spcBef>
              <a:spcAft>
                <a:spcPts val="0"/>
              </a:spcAft>
              <a:buClr>
                <a:schemeClr val="dk2"/>
              </a:buClr>
              <a:buSzPts val="1600"/>
              <a:buFont typeface="Open Sans"/>
              <a:buChar char="-"/>
            </a:pPr>
            <a:r>
              <a:rPr lang="en" sz="1600">
                <a:solidFill>
                  <a:schemeClr val="dk2"/>
                </a:solidFill>
                <a:latin typeface="Open Sans"/>
                <a:ea typeface="Open Sans"/>
                <a:cs typeface="Open Sans"/>
                <a:sym typeface="Open Sans"/>
              </a:rPr>
              <a:t>Shot attempts per shot category</a:t>
            </a:r>
            <a:endParaRPr sz="1600">
              <a:solidFill>
                <a:schemeClr val="dk2"/>
              </a:solidFill>
              <a:latin typeface="Open Sans"/>
              <a:ea typeface="Open Sans"/>
              <a:cs typeface="Open Sans"/>
              <a:sym typeface="Open Sans"/>
            </a:endParaRPr>
          </a:p>
          <a:p>
            <a:pPr indent="-330200" lvl="0" marL="457200" rtl="0" algn="l">
              <a:spcBef>
                <a:spcPts val="0"/>
              </a:spcBef>
              <a:spcAft>
                <a:spcPts val="0"/>
              </a:spcAft>
              <a:buClr>
                <a:schemeClr val="dk2"/>
              </a:buClr>
              <a:buSzPts val="1600"/>
              <a:buFont typeface="Open Sans"/>
              <a:buChar char="-"/>
            </a:pPr>
            <a:r>
              <a:rPr lang="en" sz="1600">
                <a:solidFill>
                  <a:schemeClr val="dk2"/>
                </a:solidFill>
                <a:latin typeface="Open Sans"/>
                <a:ea typeface="Open Sans"/>
                <a:cs typeface="Open Sans"/>
                <a:sym typeface="Open Sans"/>
              </a:rPr>
              <a:t>Drop na and duplicates for wingspan and height (multiple individuals traded during seasons so accounted for total individual players stats)</a:t>
            </a:r>
            <a:endParaRPr sz="1600">
              <a:solidFill>
                <a:schemeClr val="dk2"/>
              </a:solidFill>
              <a:latin typeface="Open Sans"/>
              <a:ea typeface="Open Sans"/>
              <a:cs typeface="Open Sans"/>
              <a:sym typeface="Open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8d2ea7edab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d2ea7edab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chemeClr val="dk2"/>
                </a:solidFill>
                <a:latin typeface="Open Sans"/>
                <a:ea typeface="Open Sans"/>
                <a:cs typeface="Open Sans"/>
                <a:sym typeface="Open Sans"/>
              </a:rPr>
              <a:t>IQR was created to find outliers and assist in filtering out unnecessary data. (Large STDV and Negative lower bound) safe to go with 10 attempted shots per shot category.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d2ea7eda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d2ea7eda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FT/3P% why negative correlation as height increases and positive correlation as height increases for 2P%: </a:t>
            </a:r>
            <a:br>
              <a:rPr lang="en"/>
            </a:br>
            <a:br>
              <a:rPr lang="en"/>
            </a:br>
            <a:r>
              <a:rPr lang="en"/>
              <a:t>Reason #1: Dunks and layups are high success rate shots thereby explaining high % 2P%  shot</a:t>
            </a:r>
            <a:br>
              <a:rPr lang="en"/>
            </a:br>
            <a:r>
              <a:rPr lang="en"/>
              <a:t>Reason #2: There’s still a ton of area on the basketball court that is a 2P shot, example step inside 3P range = difficult shot and only worth 2P ***</a:t>
            </a:r>
            <a:endParaRPr/>
          </a:p>
          <a:p>
            <a:pPr indent="0" lvl="0" marL="0" rtl="0" algn="l">
              <a:spcBef>
                <a:spcPts val="0"/>
              </a:spcBef>
              <a:spcAft>
                <a:spcPts val="0"/>
              </a:spcAft>
              <a:buNone/>
            </a:pPr>
            <a:r>
              <a:rPr lang="en"/>
              <a:t>Reason #3: Negative corr between FT% and 3P% (Taller players have less experience shooting from a distance) because they predominantly play under the basket (Layups and dunks) ***</a:t>
            </a:r>
            <a:endParaRPr/>
          </a:p>
          <a:p>
            <a:pPr indent="0" lvl="0" marL="0" rtl="0" algn="l">
              <a:spcBef>
                <a:spcPts val="0"/>
              </a:spcBef>
              <a:spcAft>
                <a:spcPts val="0"/>
              </a:spcAft>
              <a:buNone/>
            </a:pPr>
            <a:r>
              <a:rPr lang="en"/>
              <a:t>Reason #4: Ratio to account for any major diff but instead weak correlation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PatrickCHennessey/Group-APIs-Project/blob/master/NBA_DATA_PRESENTATION.ipynb"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jpg"/><Relationship Id="rId4" Type="http://schemas.openxmlformats.org/officeDocument/2006/relationships/image" Target="../media/image1.jpg"/><Relationship Id="rId5" Type="http://schemas.openxmlformats.org/officeDocument/2006/relationships/image" Target="../media/image3.jpg"/><Relationship Id="rId6"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9.png"/><Relationship Id="rId11" Type="http://schemas.openxmlformats.org/officeDocument/2006/relationships/image" Target="../media/image17.png"/><Relationship Id="rId10" Type="http://schemas.openxmlformats.org/officeDocument/2006/relationships/image" Target="../media/image16.png"/><Relationship Id="rId9" Type="http://schemas.openxmlformats.org/officeDocument/2006/relationships/image" Target="../media/image15.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4.png"/><Relationship Id="rId8"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221000" y="1037000"/>
            <a:ext cx="87099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solidFill>
                  <a:schemeClr val="dk2"/>
                </a:solidFill>
              </a:rPr>
              <a:t>An Analysis of Sports Data and Performance in the NBA</a:t>
            </a:r>
            <a:endParaRPr sz="9900"/>
          </a:p>
        </p:txBody>
      </p:sp>
      <p:sp>
        <p:nvSpPr>
          <p:cNvPr id="67" name="Google Shape;67;p13"/>
          <p:cNvSpPr txBox="1"/>
          <p:nvPr>
            <p:ph idx="1" type="subTitle"/>
          </p:nvPr>
        </p:nvSpPr>
        <p:spPr>
          <a:xfrm>
            <a:off x="311700" y="2834125"/>
            <a:ext cx="8520600" cy="179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Adithya Venkatesh</a:t>
            </a:r>
            <a:endParaRPr/>
          </a:p>
          <a:p>
            <a:pPr indent="0" lvl="0" marL="0" rtl="0" algn="ctr">
              <a:spcBef>
                <a:spcPts val="0"/>
              </a:spcBef>
              <a:spcAft>
                <a:spcPts val="0"/>
              </a:spcAft>
              <a:buNone/>
            </a:pPr>
            <a:r>
              <a:rPr lang="en"/>
              <a:t>Darryl Baynes</a:t>
            </a:r>
            <a:endParaRPr/>
          </a:p>
          <a:p>
            <a:pPr indent="0" lvl="0" marL="0" rtl="0" algn="ctr">
              <a:spcBef>
                <a:spcPts val="0"/>
              </a:spcBef>
              <a:spcAft>
                <a:spcPts val="0"/>
              </a:spcAft>
              <a:buNone/>
            </a:pPr>
            <a:r>
              <a:rPr lang="en"/>
              <a:t>Patrick Hennessey</a:t>
            </a:r>
            <a:endParaRPr/>
          </a:p>
        </p:txBody>
      </p:sp>
      <p:sp>
        <p:nvSpPr>
          <p:cNvPr id="68" name="Google Shape;68;p13"/>
          <p:cNvSpPr txBox="1"/>
          <p:nvPr/>
        </p:nvSpPr>
        <p:spPr>
          <a:xfrm>
            <a:off x="1814900" y="2059400"/>
            <a:ext cx="5515200" cy="59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chemeClr val="dk2"/>
                </a:solidFill>
                <a:latin typeface="PT Sans Narrow"/>
                <a:ea typeface="PT Sans Narrow"/>
                <a:cs typeface="PT Sans Narrow"/>
                <a:sym typeface="PT Sans Narrow"/>
              </a:rPr>
              <a:t>(</a:t>
            </a:r>
            <a:r>
              <a:rPr b="1" lang="en" sz="2200">
                <a:solidFill>
                  <a:schemeClr val="dk2"/>
                </a:solidFill>
                <a:latin typeface="PT Sans Narrow"/>
                <a:ea typeface="PT Sans Narrow"/>
                <a:cs typeface="PT Sans Narrow"/>
                <a:sym typeface="PT Sans Narrow"/>
              </a:rPr>
              <a:t>The Knicks Suck)</a:t>
            </a:r>
            <a:endParaRPr sz="220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nvSpPr>
        <p:spPr>
          <a:xfrm>
            <a:off x="401100" y="4173125"/>
            <a:ext cx="3653400" cy="621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Tall &lt;=  77.50” or 6’ 4.50”</a:t>
            </a:r>
            <a:endParaRPr/>
          </a:p>
          <a:p>
            <a:pPr indent="-317500" lvl="0" marL="457200" rtl="0" algn="l">
              <a:spcBef>
                <a:spcPts val="0"/>
              </a:spcBef>
              <a:spcAft>
                <a:spcPts val="0"/>
              </a:spcAft>
              <a:buSzPts val="1400"/>
              <a:buChar char="●"/>
            </a:pPr>
            <a:r>
              <a:rPr lang="en">
                <a:solidFill>
                  <a:schemeClr val="dk1"/>
                </a:solidFill>
              </a:rPr>
              <a:t>Short</a:t>
            </a:r>
            <a:r>
              <a:rPr lang="en">
                <a:solidFill>
                  <a:schemeClr val="dk1"/>
                </a:solidFill>
              </a:rPr>
              <a:t> &gt; 77.50” or 6’ 4.50”</a:t>
            </a:r>
            <a:endParaRPr/>
          </a:p>
          <a:p>
            <a:pPr indent="0" lvl="0" marL="0" rtl="0" algn="l">
              <a:spcBef>
                <a:spcPts val="0"/>
              </a:spcBef>
              <a:spcAft>
                <a:spcPts val="0"/>
              </a:spcAft>
              <a:buNone/>
            </a:pPr>
            <a:r>
              <a:t/>
            </a:r>
            <a:endParaRPr/>
          </a:p>
        </p:txBody>
      </p:sp>
      <p:pic>
        <p:nvPicPr>
          <p:cNvPr id="149" name="Google Shape;149;p22"/>
          <p:cNvPicPr preferRelativeResize="0"/>
          <p:nvPr/>
        </p:nvPicPr>
        <p:blipFill rotWithShape="1">
          <a:blip r:embed="rId3">
            <a:alphaModFix/>
          </a:blip>
          <a:srcRect b="0" l="12273" r="0" t="0"/>
          <a:stretch/>
        </p:blipFill>
        <p:spPr>
          <a:xfrm>
            <a:off x="221300" y="759450"/>
            <a:ext cx="3244750" cy="3187549"/>
          </a:xfrm>
          <a:prstGeom prst="rect">
            <a:avLst/>
          </a:prstGeom>
          <a:noFill/>
          <a:ln>
            <a:noFill/>
          </a:ln>
        </p:spPr>
      </p:pic>
      <p:pic>
        <p:nvPicPr>
          <p:cNvPr id="150" name="Google Shape;150;p22"/>
          <p:cNvPicPr preferRelativeResize="0"/>
          <p:nvPr/>
        </p:nvPicPr>
        <p:blipFill>
          <a:blip r:embed="rId4">
            <a:alphaModFix/>
          </a:blip>
          <a:stretch>
            <a:fillRect/>
          </a:stretch>
        </p:blipFill>
        <p:spPr>
          <a:xfrm>
            <a:off x="4264100" y="714450"/>
            <a:ext cx="3336350" cy="3277527"/>
          </a:xfrm>
          <a:prstGeom prst="rect">
            <a:avLst/>
          </a:prstGeom>
          <a:noFill/>
          <a:ln>
            <a:noFill/>
          </a:ln>
        </p:spPr>
      </p:pic>
      <p:sp>
        <p:nvSpPr>
          <p:cNvPr id="151" name="Google Shape;151;p22"/>
          <p:cNvSpPr txBox="1"/>
          <p:nvPr>
            <p:ph idx="4294967295" type="title"/>
          </p:nvPr>
        </p:nvSpPr>
        <p:spPr>
          <a:xfrm>
            <a:off x="311700" y="1452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Analysis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Discussion</a:t>
            </a:r>
            <a:endParaRPr/>
          </a:p>
        </p:txBody>
      </p:sp>
      <p:sp>
        <p:nvSpPr>
          <p:cNvPr id="157" name="Google Shape;157;p23"/>
          <p:cNvSpPr txBox="1"/>
          <p:nvPr>
            <p:ph idx="1" type="body"/>
          </p:nvPr>
        </p:nvSpPr>
        <p:spPr>
          <a:xfrm>
            <a:off x="311700" y="1266325"/>
            <a:ext cx="8739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Expected Outcome: </a:t>
            </a:r>
            <a:r>
              <a:rPr lang="en"/>
              <a:t>Negative correlation between height and FT% (-0.25).</a:t>
            </a:r>
            <a:endParaRPr/>
          </a:p>
          <a:p>
            <a:pPr indent="0" lvl="0" marL="0" rtl="0" algn="l">
              <a:lnSpc>
                <a:spcPct val="100000"/>
              </a:lnSpc>
              <a:spcBef>
                <a:spcPts val="1600"/>
              </a:spcBef>
              <a:spcAft>
                <a:spcPts val="0"/>
              </a:spcAft>
              <a:buNone/>
            </a:pPr>
            <a:r>
              <a:rPr lang="en"/>
              <a:t>Unexpected Outcome:</a:t>
            </a:r>
            <a:r>
              <a:rPr lang="en"/>
              <a:t> Negative correlation between wingspan and FT%  (-0.30).</a:t>
            </a:r>
            <a:endParaRPr/>
          </a:p>
          <a:p>
            <a:pPr indent="0" lvl="0" marL="0" rtl="0" algn="l">
              <a:lnSpc>
                <a:spcPct val="100000"/>
              </a:lnSpc>
              <a:spcBef>
                <a:spcPts val="1600"/>
              </a:spcBef>
              <a:spcAft>
                <a:spcPts val="0"/>
              </a:spcAft>
              <a:buNone/>
            </a:pPr>
            <a:r>
              <a:rPr lang="en"/>
              <a:t>Unexpected Outcome: </a:t>
            </a:r>
            <a:r>
              <a:rPr lang="en"/>
              <a:t>Negative correlation between wingspan </a:t>
            </a:r>
            <a:r>
              <a:rPr lang="en"/>
              <a:t>and 3P% (-0.25).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58" name="Google Shape;158;p23"/>
          <p:cNvPicPr preferRelativeResize="0"/>
          <p:nvPr/>
        </p:nvPicPr>
        <p:blipFill rotWithShape="1">
          <a:blip r:embed="rId3">
            <a:alphaModFix/>
          </a:blip>
          <a:srcRect b="13119" l="0" r="0" t="0"/>
          <a:stretch/>
        </p:blipFill>
        <p:spPr>
          <a:xfrm>
            <a:off x="3179188" y="3097325"/>
            <a:ext cx="2785626" cy="1943725"/>
          </a:xfrm>
          <a:prstGeom prst="rect">
            <a:avLst/>
          </a:prstGeom>
          <a:noFill/>
          <a:ln>
            <a:noFill/>
          </a:ln>
        </p:spPr>
      </p:pic>
      <p:pic>
        <p:nvPicPr>
          <p:cNvPr id="159" name="Google Shape;159;p23"/>
          <p:cNvPicPr preferRelativeResize="0"/>
          <p:nvPr/>
        </p:nvPicPr>
        <p:blipFill rotWithShape="1">
          <a:blip r:embed="rId4">
            <a:alphaModFix/>
          </a:blip>
          <a:srcRect b="13397" l="0" r="0" t="0"/>
          <a:stretch/>
        </p:blipFill>
        <p:spPr>
          <a:xfrm>
            <a:off x="6168874" y="3117675"/>
            <a:ext cx="2882425" cy="1903010"/>
          </a:xfrm>
          <a:prstGeom prst="rect">
            <a:avLst/>
          </a:prstGeom>
          <a:noFill/>
          <a:ln>
            <a:noFill/>
          </a:ln>
        </p:spPr>
      </p:pic>
      <p:pic>
        <p:nvPicPr>
          <p:cNvPr id="160" name="Google Shape;160;p23"/>
          <p:cNvPicPr preferRelativeResize="0"/>
          <p:nvPr/>
        </p:nvPicPr>
        <p:blipFill rotWithShape="1">
          <a:blip r:embed="rId5">
            <a:alphaModFix/>
          </a:blip>
          <a:srcRect b="3651" l="0" r="0" t="0"/>
          <a:stretch/>
        </p:blipFill>
        <p:spPr>
          <a:xfrm>
            <a:off x="137900" y="3138038"/>
            <a:ext cx="2991575" cy="1903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66" name="Google Shape;166;p24"/>
          <p:cNvSpPr txBox="1"/>
          <p:nvPr>
            <p:ph idx="1" type="body"/>
          </p:nvPr>
        </p:nvSpPr>
        <p:spPr>
          <a:xfrm>
            <a:off x="311700" y="11376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“Taller” NBA players should avoid taking shots where they are likely to be fouled and have to attempt a FT.</a:t>
            </a:r>
            <a:br>
              <a:rPr lang="en" sz="1600"/>
            </a:br>
            <a:r>
              <a:rPr lang="en" sz="1600"/>
              <a:t>“Taller” NBA players capability to attain a higher 3P% and therefore should have a higher number of 3PA.  </a:t>
            </a:r>
            <a:endParaRPr sz="1600"/>
          </a:p>
          <a:p>
            <a:pPr indent="0" lvl="0" marL="0" rtl="0" algn="l">
              <a:spcBef>
                <a:spcPts val="1600"/>
              </a:spcBef>
              <a:spcAft>
                <a:spcPts val="0"/>
              </a:spcAft>
              <a:buNone/>
            </a:pPr>
            <a:r>
              <a:rPr lang="en" sz="1600"/>
              <a:t>Satisfied - Taller players have a higher 2P%. </a:t>
            </a:r>
            <a:br>
              <a:rPr lang="en" sz="1600"/>
            </a:br>
            <a:r>
              <a:rPr lang="en" sz="1600"/>
              <a:t>Non-Satisfaction - Deviation in Height vs. 2P% graph.</a:t>
            </a:r>
            <a:endParaRPr sz="1600"/>
          </a:p>
          <a:p>
            <a:pPr indent="0" lvl="0" marL="0" rtl="0" algn="l">
              <a:spcBef>
                <a:spcPts val="1600"/>
              </a:spcBef>
              <a:spcAft>
                <a:spcPts val="1600"/>
              </a:spcAft>
              <a:buNone/>
            </a:pPr>
            <a:r>
              <a:t/>
            </a:r>
            <a:endParaRPr/>
          </a:p>
        </p:txBody>
      </p:sp>
      <p:pic>
        <p:nvPicPr>
          <p:cNvPr id="167" name="Google Shape;167;p24"/>
          <p:cNvPicPr preferRelativeResize="0"/>
          <p:nvPr/>
        </p:nvPicPr>
        <p:blipFill>
          <a:blip r:embed="rId3">
            <a:alphaModFix/>
          </a:blip>
          <a:stretch>
            <a:fillRect/>
          </a:stretch>
        </p:blipFill>
        <p:spPr>
          <a:xfrm>
            <a:off x="3290775" y="3269775"/>
            <a:ext cx="2649425" cy="1561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Post Mortem</a:t>
            </a:r>
            <a:endParaRPr/>
          </a:p>
        </p:txBody>
      </p:sp>
      <p:sp>
        <p:nvSpPr>
          <p:cNvPr id="173" name="Google Shape;173;p25"/>
          <p:cNvSpPr txBox="1"/>
          <p:nvPr>
            <p:ph idx="1" type="body"/>
          </p:nvPr>
        </p:nvSpPr>
        <p:spPr>
          <a:xfrm>
            <a:off x="311700" y="1266325"/>
            <a:ext cx="8520600" cy="357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 would you research next?</a:t>
            </a:r>
            <a:endParaRPr/>
          </a:p>
          <a:p>
            <a:pPr indent="0" lvl="0" marL="0" rtl="0" algn="l">
              <a:spcBef>
                <a:spcPts val="1600"/>
              </a:spcBef>
              <a:spcAft>
                <a:spcPts val="1600"/>
              </a:spcAft>
              <a:buNone/>
            </a:pPr>
            <a:r>
              <a:rPr lang="en"/>
              <a:t>Focus on collegiate FT% and 3P % relationship? </a:t>
            </a:r>
            <a:br>
              <a:rPr lang="en"/>
            </a:br>
            <a:r>
              <a:rPr lang="en"/>
              <a:t>Why do “Shorter” players have a greater efficiency when shooting?</a:t>
            </a:r>
            <a:br>
              <a:rPr lang="en"/>
            </a:br>
            <a:r>
              <a:rPr lang="en"/>
              <a:t>Should “Taller” players take more 3PA? </a:t>
            </a:r>
            <a:br>
              <a:rPr lang="en"/>
            </a:br>
            <a:r>
              <a:rPr lang="en"/>
              <a:t>Comparing taller and shorter players who should ideally take more shots at each range? </a:t>
            </a:r>
            <a:endParaRPr/>
          </a:p>
        </p:txBody>
      </p:sp>
      <p:pic>
        <p:nvPicPr>
          <p:cNvPr id="174" name="Google Shape;174;p25"/>
          <p:cNvPicPr preferRelativeResize="0"/>
          <p:nvPr/>
        </p:nvPicPr>
        <p:blipFill>
          <a:blip r:embed="rId3">
            <a:alphaModFix/>
          </a:blip>
          <a:stretch>
            <a:fillRect/>
          </a:stretch>
        </p:blipFill>
        <p:spPr>
          <a:xfrm>
            <a:off x="3022550" y="3357025"/>
            <a:ext cx="2554625" cy="1179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Questions?</a:t>
            </a:r>
            <a:endParaRPr/>
          </a:p>
        </p:txBody>
      </p:sp>
      <p:pic>
        <p:nvPicPr>
          <p:cNvPr id="180" name="Google Shape;180;p26"/>
          <p:cNvPicPr preferRelativeResize="0"/>
          <p:nvPr/>
        </p:nvPicPr>
        <p:blipFill>
          <a:blip r:embed="rId3">
            <a:alphaModFix/>
          </a:blip>
          <a:stretch>
            <a:fillRect/>
          </a:stretch>
        </p:blipFill>
        <p:spPr>
          <a:xfrm>
            <a:off x="2558213" y="1468425"/>
            <a:ext cx="4027575" cy="2426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311700" y="1730900"/>
            <a:ext cx="8520600" cy="143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200" u="sng">
                <a:hlinkClick r:id="rId3"/>
              </a:rPr>
              <a:t>GitHub Repo</a:t>
            </a:r>
            <a:endParaRPr sz="7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Correlation Values (Go over 1 per slide)</a:t>
            </a:r>
            <a:endParaRPr/>
          </a:p>
        </p:txBody>
      </p:sp>
      <p:sp>
        <p:nvSpPr>
          <p:cNvPr id="191" name="Google Shape;191;p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---------------Height Correlation-------------</a:t>
            </a:r>
            <a:endParaRPr/>
          </a:p>
          <a:p>
            <a:pPr indent="0" lvl="0" marL="0" rtl="0" algn="l">
              <a:spcBef>
                <a:spcPts val="1600"/>
              </a:spcBef>
              <a:spcAft>
                <a:spcPts val="0"/>
              </a:spcAft>
              <a:buClr>
                <a:schemeClr val="dk1"/>
              </a:buClr>
              <a:buSzPts val="1100"/>
              <a:buFont typeface="Arial"/>
              <a:buNone/>
            </a:pPr>
            <a:r>
              <a:rPr lang="en"/>
              <a:t>The correlation between Height and 2P% is 0.32</a:t>
            </a:r>
            <a:endParaRPr/>
          </a:p>
          <a:p>
            <a:pPr indent="0" lvl="0" marL="0" rtl="0" algn="l">
              <a:spcBef>
                <a:spcPts val="1600"/>
              </a:spcBef>
              <a:spcAft>
                <a:spcPts val="0"/>
              </a:spcAft>
              <a:buClr>
                <a:schemeClr val="dk1"/>
              </a:buClr>
              <a:buSzPts val="1100"/>
              <a:buFont typeface="Arial"/>
              <a:buNone/>
            </a:pPr>
            <a:r>
              <a:rPr lang="en"/>
              <a:t>The correlation between Height and 3P% is -0.12</a:t>
            </a:r>
            <a:endParaRPr/>
          </a:p>
          <a:p>
            <a:pPr indent="0" lvl="0" marL="0" rtl="0" algn="l">
              <a:spcBef>
                <a:spcPts val="1600"/>
              </a:spcBef>
              <a:spcAft>
                <a:spcPts val="1600"/>
              </a:spcAft>
              <a:buNone/>
            </a:pPr>
            <a:r>
              <a:rPr lang="en"/>
              <a:t>The correlation between Height and FT% is -0.25</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Correlation Values</a:t>
            </a:r>
            <a:endParaRPr/>
          </a:p>
        </p:txBody>
      </p:sp>
      <p:sp>
        <p:nvSpPr>
          <p:cNvPr id="197" name="Google Shape;197;p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---------------Wingspan Correlation-------------</a:t>
            </a:r>
            <a:endParaRPr/>
          </a:p>
          <a:p>
            <a:pPr indent="0" lvl="0" marL="0" rtl="0" algn="l">
              <a:spcBef>
                <a:spcPts val="1600"/>
              </a:spcBef>
              <a:spcAft>
                <a:spcPts val="0"/>
              </a:spcAft>
              <a:buClr>
                <a:schemeClr val="dk1"/>
              </a:buClr>
              <a:buSzPts val="1100"/>
              <a:buFont typeface="Arial"/>
              <a:buNone/>
            </a:pPr>
            <a:r>
              <a:rPr lang="en"/>
              <a:t>The correlation between Wingspan and 2P% is 0.27</a:t>
            </a:r>
            <a:endParaRPr/>
          </a:p>
          <a:p>
            <a:pPr indent="0" lvl="0" marL="0" rtl="0" algn="l">
              <a:spcBef>
                <a:spcPts val="1600"/>
              </a:spcBef>
              <a:spcAft>
                <a:spcPts val="0"/>
              </a:spcAft>
              <a:buClr>
                <a:schemeClr val="dk1"/>
              </a:buClr>
              <a:buSzPts val="1100"/>
              <a:buFont typeface="Arial"/>
              <a:buNone/>
            </a:pPr>
            <a:r>
              <a:rPr lang="en"/>
              <a:t>The correlation between Wingspan and 3P% is -0.25</a:t>
            </a:r>
            <a:endParaRPr/>
          </a:p>
          <a:p>
            <a:pPr indent="0" lvl="0" marL="0" rtl="0" algn="l">
              <a:spcBef>
                <a:spcPts val="1600"/>
              </a:spcBef>
              <a:spcAft>
                <a:spcPts val="0"/>
              </a:spcAft>
              <a:buClr>
                <a:schemeClr val="dk1"/>
              </a:buClr>
              <a:buSzPts val="1100"/>
              <a:buFont typeface="Arial"/>
              <a:buNone/>
            </a:pPr>
            <a:r>
              <a:rPr lang="en"/>
              <a:t>The correlation between Wingspan and FT% is -0.3</a:t>
            </a:r>
            <a:endParaRPr/>
          </a:p>
          <a:p>
            <a:pPr indent="0" lvl="0" marL="0" rtl="0" algn="l">
              <a:spcBef>
                <a:spcPts val="1600"/>
              </a:spcBef>
              <a:spcAft>
                <a:spcPts val="1600"/>
              </a:spcAft>
              <a:buNone/>
            </a:pPr>
            <a:br>
              <a:rPr lang="en"/>
            </a:br>
            <a:r>
              <a:rPr lang="en"/>
              <a:t>Wingspan might be a greater indicator of individual defensive prowess instead of an offensive competitive advantage.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Correlation Values</a:t>
            </a:r>
            <a:endParaRPr/>
          </a:p>
        </p:txBody>
      </p:sp>
      <p:sp>
        <p:nvSpPr>
          <p:cNvPr id="203" name="Google Shape;203;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---------------Ratio Correlation----------------</a:t>
            </a:r>
            <a:endParaRPr/>
          </a:p>
          <a:p>
            <a:pPr indent="0" lvl="0" marL="0" rtl="0" algn="l">
              <a:spcBef>
                <a:spcPts val="1600"/>
              </a:spcBef>
              <a:spcAft>
                <a:spcPts val="0"/>
              </a:spcAft>
              <a:buClr>
                <a:schemeClr val="dk1"/>
              </a:buClr>
              <a:buSzPts val="1100"/>
              <a:buFont typeface="Arial"/>
              <a:buNone/>
            </a:pPr>
            <a:r>
              <a:rPr lang="en"/>
              <a:t>The correlation between Ratio and 2P% is -0.02</a:t>
            </a:r>
            <a:endParaRPr/>
          </a:p>
          <a:p>
            <a:pPr indent="0" lvl="0" marL="0" rtl="0" algn="l">
              <a:spcBef>
                <a:spcPts val="1600"/>
              </a:spcBef>
              <a:spcAft>
                <a:spcPts val="0"/>
              </a:spcAft>
              <a:buClr>
                <a:schemeClr val="dk1"/>
              </a:buClr>
              <a:buSzPts val="1100"/>
              <a:buFont typeface="Arial"/>
              <a:buNone/>
            </a:pPr>
            <a:r>
              <a:rPr lang="en"/>
              <a:t>The correlation between Ratio and 3P% is -0.22</a:t>
            </a:r>
            <a:endParaRPr/>
          </a:p>
          <a:p>
            <a:pPr indent="0" lvl="0" marL="0" rtl="0" algn="l">
              <a:spcBef>
                <a:spcPts val="1600"/>
              </a:spcBef>
              <a:spcAft>
                <a:spcPts val="0"/>
              </a:spcAft>
              <a:buNone/>
            </a:pPr>
            <a:r>
              <a:rPr lang="en"/>
              <a:t>The correlation between Ratio and FT% is -0.13</a:t>
            </a:r>
            <a:endParaRPr/>
          </a:p>
          <a:p>
            <a:pPr indent="0" lvl="0" marL="0" rtl="0" algn="l">
              <a:spcBef>
                <a:spcPts val="1600"/>
              </a:spcBef>
              <a:spcAft>
                <a:spcPts val="0"/>
              </a:spcAft>
              <a:buClr>
                <a:schemeClr val="dk1"/>
              </a:buClr>
              <a:buSzPts val="1100"/>
              <a:buFont typeface="Arial"/>
              <a:buNone/>
            </a:pPr>
            <a:r>
              <a:rPr lang="en"/>
              <a:t>A FT is set and a jump shot from open play from the free throw line is more similar to shooting a three point shot in terms of difficulty for taller players with larger wingspans.</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Correlation Values</a:t>
            </a:r>
            <a:endParaRPr/>
          </a:p>
        </p:txBody>
      </p:sp>
      <p:sp>
        <p:nvSpPr>
          <p:cNvPr id="209" name="Google Shape;209;p3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------------------2PA Correlation----------------</a:t>
            </a:r>
            <a:endParaRPr/>
          </a:p>
          <a:p>
            <a:pPr indent="0" lvl="0" marL="0" rtl="0" algn="l">
              <a:spcBef>
                <a:spcPts val="1600"/>
              </a:spcBef>
              <a:spcAft>
                <a:spcPts val="0"/>
              </a:spcAft>
              <a:buClr>
                <a:schemeClr val="dk1"/>
              </a:buClr>
              <a:buSzPts val="1100"/>
              <a:buFont typeface="Arial"/>
              <a:buNone/>
            </a:pPr>
            <a:r>
              <a:rPr lang="en"/>
              <a:t>The correlation between 2PA and 2P% is 0.11</a:t>
            </a:r>
            <a:endParaRPr/>
          </a:p>
          <a:p>
            <a:pPr indent="0" lvl="0" marL="0" rtl="0" algn="l">
              <a:spcBef>
                <a:spcPts val="1600"/>
              </a:spcBef>
              <a:spcAft>
                <a:spcPts val="0"/>
              </a:spcAft>
              <a:buClr>
                <a:schemeClr val="dk1"/>
              </a:buClr>
              <a:buSzPts val="1100"/>
              <a:buFont typeface="Arial"/>
              <a:buNone/>
            </a:pPr>
            <a:r>
              <a:rPr lang="en"/>
              <a:t>The correlation between 2PA and 3P% is 0.05</a:t>
            </a:r>
            <a:endParaRPr/>
          </a:p>
          <a:p>
            <a:pPr indent="0" lvl="0" marL="0" rtl="0" algn="l">
              <a:spcBef>
                <a:spcPts val="1600"/>
              </a:spcBef>
              <a:spcAft>
                <a:spcPts val="0"/>
              </a:spcAft>
              <a:buClr>
                <a:schemeClr val="dk1"/>
              </a:buClr>
              <a:buSzPts val="1100"/>
              <a:buFont typeface="Arial"/>
              <a:buNone/>
            </a:pPr>
            <a:r>
              <a:rPr lang="en"/>
              <a:t>The correlation between 2PA and FT% is 0.2</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259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Motivation</a:t>
            </a:r>
            <a:endParaRPr/>
          </a:p>
        </p:txBody>
      </p:sp>
      <p:sp>
        <p:nvSpPr>
          <p:cNvPr id="74" name="Google Shape;74;p14"/>
          <p:cNvSpPr txBox="1"/>
          <p:nvPr>
            <p:ph idx="1" type="body"/>
          </p:nvPr>
        </p:nvSpPr>
        <p:spPr>
          <a:xfrm>
            <a:off x="311700" y="1182075"/>
            <a:ext cx="8520600" cy="391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100">
                <a:solidFill>
                  <a:srgbClr val="000000"/>
                </a:solidFill>
                <a:latin typeface="Calibri"/>
                <a:ea typeface="Calibri"/>
                <a:cs typeface="Calibri"/>
                <a:sym typeface="Calibri"/>
              </a:rPr>
              <a:t>A love of sports</a:t>
            </a:r>
            <a:endParaRPr b="1" sz="2100">
              <a:solidFill>
                <a:srgbClr val="000000"/>
              </a:solidFill>
              <a:latin typeface="Calibri"/>
              <a:ea typeface="Calibri"/>
              <a:cs typeface="Calibri"/>
              <a:sym typeface="Calibri"/>
            </a:endParaRPr>
          </a:p>
          <a:p>
            <a:pPr indent="0" lvl="0" marL="0" rtl="0" algn="ctr">
              <a:spcBef>
                <a:spcPts val="1600"/>
              </a:spcBef>
              <a:spcAft>
                <a:spcPts val="0"/>
              </a:spcAft>
              <a:buNone/>
            </a:pPr>
            <a:r>
              <a:t/>
            </a:r>
            <a:endParaRPr b="1" sz="2100">
              <a:solidFill>
                <a:srgbClr val="000000"/>
              </a:solidFill>
              <a:latin typeface="Calibri"/>
              <a:ea typeface="Calibri"/>
              <a:cs typeface="Calibri"/>
              <a:sym typeface="Calibri"/>
            </a:endParaRPr>
          </a:p>
          <a:p>
            <a:pPr indent="0" lvl="0" marL="0" rtl="0" algn="ctr">
              <a:spcBef>
                <a:spcPts val="1600"/>
              </a:spcBef>
              <a:spcAft>
                <a:spcPts val="0"/>
              </a:spcAft>
              <a:buNone/>
            </a:pPr>
            <a:r>
              <a:rPr b="1" lang="en" sz="2100">
                <a:solidFill>
                  <a:srgbClr val="000000"/>
                </a:solidFill>
                <a:latin typeface="Calibri"/>
                <a:ea typeface="Calibri"/>
                <a:cs typeface="Calibri"/>
                <a:sym typeface="Calibri"/>
              </a:rPr>
              <a:t>Familiarize ourselves with sports data</a:t>
            </a:r>
            <a:endParaRPr b="1" sz="2100">
              <a:solidFill>
                <a:srgbClr val="000000"/>
              </a:solidFill>
              <a:latin typeface="Calibri"/>
              <a:ea typeface="Calibri"/>
              <a:cs typeface="Calibri"/>
              <a:sym typeface="Calibri"/>
            </a:endParaRPr>
          </a:p>
          <a:p>
            <a:pPr indent="0" lvl="0" marL="0" rtl="0" algn="ctr">
              <a:spcBef>
                <a:spcPts val="1600"/>
              </a:spcBef>
              <a:spcAft>
                <a:spcPts val="0"/>
              </a:spcAft>
              <a:buNone/>
            </a:pPr>
            <a:r>
              <a:t/>
            </a:r>
            <a:endParaRPr b="1" sz="2100">
              <a:solidFill>
                <a:srgbClr val="000000"/>
              </a:solidFill>
              <a:latin typeface="Calibri"/>
              <a:ea typeface="Calibri"/>
              <a:cs typeface="Calibri"/>
              <a:sym typeface="Calibri"/>
            </a:endParaRPr>
          </a:p>
          <a:p>
            <a:pPr indent="0" lvl="0" marL="0" rtl="0" algn="ctr">
              <a:spcBef>
                <a:spcPts val="1600"/>
              </a:spcBef>
              <a:spcAft>
                <a:spcPts val="0"/>
              </a:spcAft>
              <a:buNone/>
            </a:pPr>
            <a:r>
              <a:rPr b="1" lang="en" sz="2100">
                <a:solidFill>
                  <a:srgbClr val="000000"/>
                </a:solidFill>
                <a:latin typeface="Calibri"/>
                <a:ea typeface="Calibri"/>
                <a:cs typeface="Calibri"/>
                <a:sym typeface="Calibri"/>
              </a:rPr>
              <a:t>Attempt to use data as a means to improve a players performance</a:t>
            </a:r>
            <a:endParaRPr b="1" sz="2100">
              <a:solidFill>
                <a:srgbClr val="000000"/>
              </a:solidFill>
              <a:latin typeface="Calibri"/>
              <a:ea typeface="Calibri"/>
              <a:cs typeface="Calibri"/>
              <a:sym typeface="Calibri"/>
            </a:endParaRPr>
          </a:p>
          <a:p>
            <a:pPr indent="0" lvl="0" marL="0" rtl="0" algn="l">
              <a:spcBef>
                <a:spcPts val="1600"/>
              </a:spcBef>
              <a:spcAft>
                <a:spcPts val="0"/>
              </a:spcAft>
              <a:buClr>
                <a:schemeClr val="dk1"/>
              </a:buClr>
              <a:buSzPts val="1100"/>
              <a:buFont typeface="Arial"/>
              <a:buNone/>
            </a:pPr>
            <a:r>
              <a:t/>
            </a:r>
            <a:endParaRPr b="1" sz="2100">
              <a:solidFill>
                <a:schemeClr val="dk1"/>
              </a:solidFill>
              <a:latin typeface="Calibri"/>
              <a:ea typeface="Calibri"/>
              <a:cs typeface="Calibri"/>
              <a:sym typeface="Calibri"/>
            </a:endParaRPr>
          </a:p>
          <a:p>
            <a:pPr indent="0" lvl="0" marL="0" rtl="0" algn="l">
              <a:spcBef>
                <a:spcPts val="1600"/>
              </a:spcBef>
              <a:spcAft>
                <a:spcPts val="1600"/>
              </a:spcAft>
              <a:buNone/>
            </a:pPr>
            <a:r>
              <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Correlation Values</a:t>
            </a:r>
            <a:endParaRPr/>
          </a:p>
          <a:p>
            <a:pPr indent="0" lvl="0" marL="0" rtl="0" algn="l">
              <a:spcBef>
                <a:spcPts val="0"/>
              </a:spcBef>
              <a:spcAft>
                <a:spcPts val="0"/>
              </a:spcAft>
              <a:buNone/>
            </a:pPr>
            <a:r>
              <a:t/>
            </a:r>
            <a:endParaRPr/>
          </a:p>
        </p:txBody>
      </p:sp>
      <p:sp>
        <p:nvSpPr>
          <p:cNvPr id="215" name="Google Shape;215;p3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------------------3PA Correlation----------------</a:t>
            </a:r>
            <a:endParaRPr/>
          </a:p>
          <a:p>
            <a:pPr indent="0" lvl="0" marL="0" rtl="0" algn="l">
              <a:spcBef>
                <a:spcPts val="1600"/>
              </a:spcBef>
              <a:spcAft>
                <a:spcPts val="0"/>
              </a:spcAft>
              <a:buClr>
                <a:schemeClr val="dk1"/>
              </a:buClr>
              <a:buSzPts val="1100"/>
              <a:buFont typeface="Arial"/>
              <a:buNone/>
            </a:pPr>
            <a:r>
              <a:rPr lang="en"/>
              <a:t>The correlation between 3PA and 2P%  is -0.03</a:t>
            </a:r>
            <a:endParaRPr/>
          </a:p>
          <a:p>
            <a:pPr indent="0" lvl="0" marL="0" rtl="0" algn="l">
              <a:spcBef>
                <a:spcPts val="1600"/>
              </a:spcBef>
              <a:spcAft>
                <a:spcPts val="0"/>
              </a:spcAft>
              <a:buClr>
                <a:schemeClr val="dk1"/>
              </a:buClr>
              <a:buSzPts val="1100"/>
              <a:buFont typeface="Arial"/>
              <a:buNone/>
            </a:pPr>
            <a:r>
              <a:rPr lang="en"/>
              <a:t>The correlation between 3PA and 3P%  is 0.42</a:t>
            </a:r>
            <a:endParaRPr/>
          </a:p>
          <a:p>
            <a:pPr indent="0" lvl="0" marL="0" rtl="0" algn="l">
              <a:spcBef>
                <a:spcPts val="1600"/>
              </a:spcBef>
              <a:spcAft>
                <a:spcPts val="0"/>
              </a:spcAft>
              <a:buClr>
                <a:schemeClr val="dk1"/>
              </a:buClr>
              <a:buSzPts val="1100"/>
              <a:buFont typeface="Arial"/>
              <a:buNone/>
            </a:pPr>
            <a:r>
              <a:rPr lang="en"/>
              <a:t>The correlation between 3PA and FT%  is 0.37</a:t>
            </a:r>
            <a:endParaRPr/>
          </a:p>
          <a:p>
            <a:pPr indent="0" lvl="0" marL="0" rtl="0" algn="l">
              <a:spcBef>
                <a:spcPts val="1600"/>
              </a:spcBef>
              <a:spcAft>
                <a:spcPts val="0"/>
              </a:spcAft>
              <a:buNone/>
            </a:pPr>
            <a:r>
              <a:rPr lang="en"/>
              <a:t>3PA vs FT% unblocked shots</a:t>
            </a:r>
            <a:endParaRPr/>
          </a:p>
          <a:p>
            <a:pPr indent="0" lvl="0" marL="0" rtl="0" algn="l">
              <a:spcBef>
                <a:spcPts val="1600"/>
              </a:spcBef>
              <a:spcAft>
                <a:spcPts val="0"/>
              </a:spcAft>
              <a:buNone/>
            </a:pPr>
            <a:r>
              <a:rPr lang="en"/>
              <a:t>FT% oddities: Steph Curry 5 games played</a:t>
            </a:r>
            <a:br>
              <a:rPr lang="en"/>
            </a:br>
            <a:r>
              <a:rPr lang="en"/>
              <a:t>			  Tony Snell 32 for 32</a:t>
            </a:r>
            <a:endParaRPr/>
          </a:p>
          <a:p>
            <a:pPr indent="0" lvl="0" marL="0" rtl="0" algn="l">
              <a:spcBef>
                <a:spcPts val="1600"/>
              </a:spcBef>
              <a:spcAft>
                <a:spcPts val="1600"/>
              </a:spcAft>
              <a:buNone/>
            </a:pPr>
            <a:r>
              <a:rPr lang="en"/>
              <a:t>			</a:t>
            </a:r>
            <a:endParaRPr/>
          </a:p>
        </p:txBody>
      </p:sp>
      <p:pic>
        <p:nvPicPr>
          <p:cNvPr id="216" name="Google Shape;216;p32"/>
          <p:cNvPicPr preferRelativeResize="0"/>
          <p:nvPr/>
        </p:nvPicPr>
        <p:blipFill>
          <a:blip r:embed="rId3">
            <a:alphaModFix/>
          </a:blip>
          <a:stretch>
            <a:fillRect/>
          </a:stretch>
        </p:blipFill>
        <p:spPr>
          <a:xfrm>
            <a:off x="5386875" y="1253450"/>
            <a:ext cx="3608250" cy="3416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Correlation Values</a:t>
            </a:r>
            <a:endParaRPr/>
          </a:p>
          <a:p>
            <a:pPr indent="0" lvl="0" marL="0" rtl="0" algn="l">
              <a:spcBef>
                <a:spcPts val="0"/>
              </a:spcBef>
              <a:spcAft>
                <a:spcPts val="0"/>
              </a:spcAft>
              <a:buNone/>
            </a:pPr>
            <a:r>
              <a:t/>
            </a:r>
            <a:endParaRPr/>
          </a:p>
        </p:txBody>
      </p:sp>
      <p:sp>
        <p:nvSpPr>
          <p:cNvPr id="222" name="Google Shape;222;p3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------------------FTA &amp; FT% Correlation----------------</a:t>
            </a:r>
            <a:endParaRPr/>
          </a:p>
          <a:p>
            <a:pPr indent="0" lvl="0" marL="0" rtl="0" algn="l">
              <a:spcBef>
                <a:spcPts val="1600"/>
              </a:spcBef>
              <a:spcAft>
                <a:spcPts val="0"/>
              </a:spcAft>
              <a:buClr>
                <a:schemeClr val="dk1"/>
              </a:buClr>
              <a:buSzPts val="1100"/>
              <a:buFont typeface="Arial"/>
              <a:buNone/>
            </a:pPr>
            <a:r>
              <a:rPr lang="en"/>
              <a:t>The correlation between FTA and 2P%  is 0.12</a:t>
            </a:r>
            <a:endParaRPr/>
          </a:p>
          <a:p>
            <a:pPr indent="0" lvl="0" marL="0" rtl="0" algn="l">
              <a:spcBef>
                <a:spcPts val="1600"/>
              </a:spcBef>
              <a:spcAft>
                <a:spcPts val="0"/>
              </a:spcAft>
              <a:buClr>
                <a:schemeClr val="dk1"/>
              </a:buClr>
              <a:buSzPts val="1100"/>
              <a:buFont typeface="Arial"/>
              <a:buNone/>
            </a:pPr>
            <a:r>
              <a:rPr lang="en"/>
              <a:t>The correlation between FTA and 3P%  is 0.02</a:t>
            </a:r>
            <a:endParaRPr/>
          </a:p>
          <a:p>
            <a:pPr indent="0" lvl="0" marL="0" rtl="0" algn="l">
              <a:spcBef>
                <a:spcPts val="1600"/>
              </a:spcBef>
              <a:spcAft>
                <a:spcPts val="0"/>
              </a:spcAft>
              <a:buClr>
                <a:schemeClr val="dk1"/>
              </a:buClr>
              <a:buSzPts val="1100"/>
              <a:buFont typeface="Arial"/>
              <a:buNone/>
            </a:pPr>
            <a:r>
              <a:rPr lang="en"/>
              <a:t>The correlation between FTA and FT%  is 0.24</a:t>
            </a:r>
            <a:endParaRPr/>
          </a:p>
          <a:p>
            <a:pPr indent="0" lvl="0" marL="0" rtl="0" algn="l">
              <a:spcBef>
                <a:spcPts val="1600"/>
              </a:spcBef>
              <a:spcAft>
                <a:spcPts val="0"/>
              </a:spcAft>
              <a:buNone/>
            </a:pPr>
            <a:r>
              <a:rPr lang="en"/>
              <a:t>The correlation between FT% and 3P% is 0.34</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3497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Initial Questions</a:t>
            </a:r>
            <a:endParaRPr/>
          </a:p>
        </p:txBody>
      </p:sp>
      <p:sp>
        <p:nvSpPr>
          <p:cNvPr id="80" name="Google Shape;80;p15"/>
          <p:cNvSpPr txBox="1"/>
          <p:nvPr>
            <p:ph idx="1" type="body"/>
          </p:nvPr>
        </p:nvSpPr>
        <p:spPr>
          <a:xfrm>
            <a:off x="0" y="854600"/>
            <a:ext cx="9144000" cy="199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100">
                <a:solidFill>
                  <a:srgbClr val="000000"/>
                </a:solidFill>
                <a:latin typeface="Calibri"/>
                <a:ea typeface="Calibri"/>
                <a:cs typeface="Calibri"/>
                <a:sym typeface="Calibri"/>
              </a:rPr>
              <a:t>Who are the worst free throw shooters?</a:t>
            </a:r>
            <a:endParaRPr b="1" sz="2100">
              <a:solidFill>
                <a:srgbClr val="000000"/>
              </a:solidFill>
              <a:latin typeface="Calibri"/>
              <a:ea typeface="Calibri"/>
              <a:cs typeface="Calibri"/>
              <a:sym typeface="Calibri"/>
            </a:endParaRPr>
          </a:p>
          <a:p>
            <a:pPr indent="0" lvl="0" marL="0" rtl="0" algn="ctr">
              <a:spcBef>
                <a:spcPts val="1600"/>
              </a:spcBef>
              <a:spcAft>
                <a:spcPts val="0"/>
              </a:spcAft>
              <a:buNone/>
            </a:pPr>
            <a:r>
              <a:rPr b="1" lang="en" sz="2100">
                <a:solidFill>
                  <a:srgbClr val="000000"/>
                </a:solidFill>
                <a:latin typeface="Calibri"/>
                <a:ea typeface="Calibri"/>
                <a:cs typeface="Calibri"/>
                <a:sym typeface="Calibri"/>
              </a:rPr>
              <a:t>Are these players scoring potential being hindered by their size?</a:t>
            </a:r>
            <a:endParaRPr b="1" sz="2100">
              <a:solidFill>
                <a:srgbClr val="000000"/>
              </a:solidFill>
              <a:latin typeface="Calibri"/>
              <a:ea typeface="Calibri"/>
              <a:cs typeface="Calibri"/>
              <a:sym typeface="Calibri"/>
            </a:endParaRPr>
          </a:p>
          <a:p>
            <a:pPr indent="0" lvl="0" marL="0" rtl="0" algn="ctr">
              <a:spcBef>
                <a:spcPts val="1600"/>
              </a:spcBef>
              <a:spcAft>
                <a:spcPts val="0"/>
              </a:spcAft>
              <a:buNone/>
            </a:pPr>
            <a:r>
              <a:rPr b="1" lang="en" sz="2100">
                <a:solidFill>
                  <a:srgbClr val="000000"/>
                </a:solidFill>
                <a:latin typeface="Calibri"/>
                <a:ea typeface="Calibri"/>
                <a:cs typeface="Calibri"/>
                <a:sym typeface="Calibri"/>
              </a:rPr>
              <a:t>How c</a:t>
            </a:r>
            <a:r>
              <a:rPr b="1" lang="en" sz="2100">
                <a:solidFill>
                  <a:srgbClr val="000000"/>
                </a:solidFill>
                <a:latin typeface="Calibri"/>
                <a:ea typeface="Calibri"/>
                <a:cs typeface="Calibri"/>
                <a:sym typeface="Calibri"/>
              </a:rPr>
              <a:t>ould they improve?</a:t>
            </a:r>
            <a:endParaRPr b="1" sz="2100">
              <a:solidFill>
                <a:srgbClr val="000000"/>
              </a:solidFill>
              <a:latin typeface="Calibri"/>
              <a:ea typeface="Calibri"/>
              <a:cs typeface="Calibri"/>
              <a:sym typeface="Calibri"/>
            </a:endParaRPr>
          </a:p>
          <a:p>
            <a:pPr indent="0" lvl="0" marL="0" rtl="0" algn="l">
              <a:spcBef>
                <a:spcPts val="1600"/>
              </a:spcBef>
              <a:spcAft>
                <a:spcPts val="0"/>
              </a:spcAft>
              <a:buNone/>
            </a:pPr>
            <a:r>
              <a:rPr b="1" lang="en" sz="1200">
                <a:solidFill>
                  <a:srgbClr val="000000"/>
                </a:solidFill>
                <a:highlight>
                  <a:srgbClr val="FFFFFF"/>
                </a:highlight>
                <a:latin typeface="Roboto"/>
                <a:ea typeface="Roboto"/>
                <a:cs typeface="Roboto"/>
                <a:sym typeface="Roboto"/>
              </a:rPr>
              <a:t>       Chris Dudley</a:t>
            </a:r>
            <a:r>
              <a:rPr lang="en" sz="1200">
                <a:solidFill>
                  <a:srgbClr val="000000"/>
                </a:solidFill>
                <a:highlight>
                  <a:srgbClr val="FFFFFF"/>
                </a:highlight>
                <a:latin typeface="Roboto"/>
                <a:ea typeface="Roboto"/>
                <a:cs typeface="Roboto"/>
                <a:sym typeface="Roboto"/>
              </a:rPr>
              <a:t>: 45.8%  		   </a:t>
            </a:r>
            <a:r>
              <a:rPr b="1" lang="en" sz="1200">
                <a:solidFill>
                  <a:srgbClr val="000000"/>
                </a:solidFill>
                <a:highlight>
                  <a:srgbClr val="FFFFFF"/>
                </a:highlight>
                <a:latin typeface="Roboto"/>
                <a:ea typeface="Roboto"/>
                <a:cs typeface="Roboto"/>
                <a:sym typeface="Roboto"/>
              </a:rPr>
              <a:t>Wilt Chamberlain</a:t>
            </a:r>
            <a:r>
              <a:rPr lang="en" sz="1200">
                <a:solidFill>
                  <a:srgbClr val="000000"/>
                </a:solidFill>
                <a:highlight>
                  <a:srgbClr val="FFFFFF"/>
                </a:highlight>
                <a:latin typeface="Roboto"/>
                <a:ea typeface="Roboto"/>
                <a:cs typeface="Roboto"/>
                <a:sym typeface="Roboto"/>
              </a:rPr>
              <a:t>: 51.1%  	</a:t>
            </a:r>
            <a:r>
              <a:rPr b="1" lang="en" sz="1200">
                <a:solidFill>
                  <a:srgbClr val="000000"/>
                </a:solidFill>
                <a:highlight>
                  <a:srgbClr val="FFFFFF"/>
                </a:highlight>
                <a:latin typeface="Roboto"/>
                <a:ea typeface="Roboto"/>
                <a:cs typeface="Roboto"/>
                <a:sym typeface="Roboto"/>
              </a:rPr>
              <a:t>Andris Bieddrins</a:t>
            </a:r>
            <a:r>
              <a:rPr lang="en" sz="1200">
                <a:solidFill>
                  <a:srgbClr val="000000"/>
                </a:solidFill>
                <a:highlight>
                  <a:srgbClr val="FFFFFF"/>
                </a:highlight>
                <a:latin typeface="Roboto"/>
                <a:ea typeface="Roboto"/>
                <a:cs typeface="Roboto"/>
                <a:sym typeface="Roboto"/>
              </a:rPr>
              <a:t>: 51.1% 		</a:t>
            </a:r>
            <a:r>
              <a:rPr b="1" lang="en" sz="1200">
                <a:solidFill>
                  <a:srgbClr val="000000"/>
                </a:solidFill>
                <a:highlight>
                  <a:srgbClr val="FFFFFF"/>
                </a:highlight>
                <a:latin typeface="Roboto"/>
                <a:ea typeface="Roboto"/>
                <a:cs typeface="Roboto"/>
                <a:sym typeface="Roboto"/>
              </a:rPr>
              <a:t>Shaquille O'Neal</a:t>
            </a:r>
            <a:r>
              <a:rPr lang="en" sz="1200">
                <a:solidFill>
                  <a:srgbClr val="000000"/>
                </a:solidFill>
                <a:highlight>
                  <a:srgbClr val="FFFFFF"/>
                </a:highlight>
                <a:latin typeface="Roboto"/>
                <a:ea typeface="Roboto"/>
                <a:cs typeface="Roboto"/>
                <a:sym typeface="Roboto"/>
              </a:rPr>
              <a:t>: 52.7%</a:t>
            </a:r>
            <a:endParaRPr sz="1200">
              <a:solidFill>
                <a:srgbClr val="000000"/>
              </a:solidFill>
              <a:highlight>
                <a:srgbClr val="FFFFFF"/>
              </a:highlight>
              <a:latin typeface="Roboto"/>
              <a:ea typeface="Roboto"/>
              <a:cs typeface="Roboto"/>
              <a:sym typeface="Roboto"/>
            </a:endParaRPr>
          </a:p>
          <a:p>
            <a:pPr indent="0" lvl="0" marL="0" rtl="0" algn="l">
              <a:spcBef>
                <a:spcPts val="300"/>
              </a:spcBef>
              <a:spcAft>
                <a:spcPts val="300"/>
              </a:spcAft>
              <a:buNone/>
            </a:pPr>
            <a:r>
              <a:t/>
            </a:r>
            <a:endParaRPr sz="1500"/>
          </a:p>
        </p:txBody>
      </p:sp>
      <p:pic>
        <p:nvPicPr>
          <p:cNvPr id="81" name="Google Shape;81;p15"/>
          <p:cNvPicPr preferRelativeResize="0"/>
          <p:nvPr/>
        </p:nvPicPr>
        <p:blipFill>
          <a:blip r:embed="rId3">
            <a:alphaModFix/>
          </a:blip>
          <a:stretch>
            <a:fillRect/>
          </a:stretch>
        </p:blipFill>
        <p:spPr>
          <a:xfrm>
            <a:off x="2341057" y="2847975"/>
            <a:ext cx="1851336" cy="2295528"/>
          </a:xfrm>
          <a:prstGeom prst="rect">
            <a:avLst/>
          </a:prstGeom>
          <a:noFill/>
          <a:ln>
            <a:noFill/>
          </a:ln>
        </p:spPr>
      </p:pic>
      <p:pic>
        <p:nvPicPr>
          <p:cNvPr id="82" name="Google Shape;82;p15"/>
          <p:cNvPicPr preferRelativeResize="0"/>
          <p:nvPr/>
        </p:nvPicPr>
        <p:blipFill rotWithShape="1">
          <a:blip r:embed="rId4">
            <a:alphaModFix/>
          </a:blip>
          <a:srcRect b="0" l="17657" r="21243" t="0"/>
          <a:stretch/>
        </p:blipFill>
        <p:spPr>
          <a:xfrm>
            <a:off x="6623725" y="2847975"/>
            <a:ext cx="2520276" cy="2295525"/>
          </a:xfrm>
          <a:prstGeom prst="rect">
            <a:avLst/>
          </a:prstGeom>
          <a:noFill/>
          <a:ln>
            <a:noFill/>
          </a:ln>
        </p:spPr>
      </p:pic>
      <p:pic>
        <p:nvPicPr>
          <p:cNvPr id="83" name="Google Shape;83;p15"/>
          <p:cNvPicPr preferRelativeResize="0"/>
          <p:nvPr/>
        </p:nvPicPr>
        <p:blipFill rotWithShape="1">
          <a:blip r:embed="rId5">
            <a:alphaModFix/>
          </a:blip>
          <a:srcRect b="0" l="24184" r="19016" t="0"/>
          <a:stretch/>
        </p:blipFill>
        <p:spPr>
          <a:xfrm>
            <a:off x="0" y="2847975"/>
            <a:ext cx="2341050" cy="2295525"/>
          </a:xfrm>
          <a:prstGeom prst="rect">
            <a:avLst/>
          </a:prstGeom>
          <a:noFill/>
          <a:ln>
            <a:noFill/>
          </a:ln>
        </p:spPr>
      </p:pic>
      <p:pic>
        <p:nvPicPr>
          <p:cNvPr id="84" name="Google Shape;84;p15"/>
          <p:cNvPicPr preferRelativeResize="0"/>
          <p:nvPr/>
        </p:nvPicPr>
        <p:blipFill rotWithShape="1">
          <a:blip r:embed="rId6">
            <a:alphaModFix/>
          </a:blip>
          <a:srcRect b="0" l="12903" r="14279" t="0"/>
          <a:stretch/>
        </p:blipFill>
        <p:spPr>
          <a:xfrm>
            <a:off x="4192400" y="2847975"/>
            <a:ext cx="2431325" cy="2295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311700" y="4259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Question</a:t>
            </a:r>
            <a:endParaRPr/>
          </a:p>
        </p:txBody>
      </p:sp>
      <p:sp>
        <p:nvSpPr>
          <p:cNvPr id="90" name="Google Shape;90;p16"/>
          <p:cNvSpPr txBox="1"/>
          <p:nvPr>
            <p:ph idx="1" type="body"/>
          </p:nvPr>
        </p:nvSpPr>
        <p:spPr>
          <a:xfrm>
            <a:off x="196525" y="1149400"/>
            <a:ext cx="5510100" cy="3466500"/>
          </a:xfrm>
          <a:prstGeom prst="rect">
            <a:avLst/>
          </a:prstGeom>
        </p:spPr>
        <p:txBody>
          <a:bodyPr anchorCtr="0" anchor="t" bIns="91425" lIns="91425" spcFirstLastPara="1" rIns="91425" wrap="square" tIns="91425">
            <a:noAutofit/>
          </a:bodyPr>
          <a:lstStyle/>
          <a:p>
            <a:pPr indent="0" lvl="0" marL="457200" rtl="0" algn="ctr">
              <a:lnSpc>
                <a:spcPct val="100000"/>
              </a:lnSpc>
              <a:spcBef>
                <a:spcPts val="0"/>
              </a:spcBef>
              <a:spcAft>
                <a:spcPts val="0"/>
              </a:spcAft>
              <a:buNone/>
            </a:pPr>
            <a:r>
              <a:rPr b="1" lang="en" sz="3400">
                <a:solidFill>
                  <a:srgbClr val="000000"/>
                </a:solidFill>
                <a:latin typeface="Calibri"/>
                <a:ea typeface="Calibri"/>
                <a:cs typeface="Calibri"/>
                <a:sym typeface="Calibri"/>
              </a:rPr>
              <a:t>Is there a correlation between physical attributes (height, wingspan, ratio) and scoring percentage (FT%, </a:t>
            </a:r>
            <a:r>
              <a:rPr b="1" lang="en" sz="3400">
                <a:solidFill>
                  <a:schemeClr val="accent4"/>
                </a:solidFill>
                <a:latin typeface="Calibri"/>
                <a:ea typeface="Calibri"/>
                <a:cs typeface="Calibri"/>
                <a:sym typeface="Calibri"/>
              </a:rPr>
              <a:t>2P%</a:t>
            </a:r>
            <a:r>
              <a:rPr b="1" lang="en" sz="3400">
                <a:solidFill>
                  <a:srgbClr val="000000"/>
                </a:solidFill>
                <a:latin typeface="Calibri"/>
                <a:ea typeface="Calibri"/>
                <a:cs typeface="Calibri"/>
                <a:sym typeface="Calibri"/>
              </a:rPr>
              <a:t>, </a:t>
            </a:r>
            <a:r>
              <a:rPr b="1" lang="en" sz="3400">
                <a:solidFill>
                  <a:srgbClr val="9FC5E8"/>
                </a:solidFill>
                <a:latin typeface="Calibri"/>
                <a:ea typeface="Calibri"/>
                <a:cs typeface="Calibri"/>
                <a:sym typeface="Calibri"/>
              </a:rPr>
              <a:t>3P%</a:t>
            </a:r>
            <a:r>
              <a:rPr b="1" lang="en" sz="3400">
                <a:solidFill>
                  <a:srgbClr val="000000"/>
                </a:solidFill>
                <a:latin typeface="Calibri"/>
                <a:ea typeface="Calibri"/>
                <a:cs typeface="Calibri"/>
                <a:sym typeface="Calibri"/>
              </a:rPr>
              <a:t>)</a:t>
            </a:r>
            <a:endParaRPr b="1" sz="3400">
              <a:solidFill>
                <a:srgbClr val="000000"/>
              </a:solidFill>
              <a:latin typeface="Calibri"/>
              <a:ea typeface="Calibri"/>
              <a:cs typeface="Calibri"/>
              <a:sym typeface="Calibri"/>
            </a:endParaRPr>
          </a:p>
          <a:p>
            <a:pPr indent="0" lvl="0" marL="0" rtl="0" algn="l">
              <a:lnSpc>
                <a:spcPct val="100000"/>
              </a:lnSpc>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b="1" sz="2400">
              <a:solidFill>
                <a:schemeClr val="dk1"/>
              </a:solidFill>
              <a:latin typeface="Calibri"/>
              <a:ea typeface="Calibri"/>
              <a:cs typeface="Calibri"/>
              <a:sym typeface="Calibri"/>
            </a:endParaRPr>
          </a:p>
          <a:p>
            <a:pPr indent="0" lvl="0" marL="0" rtl="0" algn="l">
              <a:spcBef>
                <a:spcPts val="1600"/>
              </a:spcBef>
              <a:spcAft>
                <a:spcPts val="1600"/>
              </a:spcAft>
              <a:buNone/>
            </a:pPr>
            <a:r>
              <a:t/>
            </a:r>
            <a:endParaRPr/>
          </a:p>
        </p:txBody>
      </p:sp>
      <p:pic>
        <p:nvPicPr>
          <p:cNvPr id="91" name="Google Shape;91;p16"/>
          <p:cNvPicPr preferRelativeResize="0"/>
          <p:nvPr/>
        </p:nvPicPr>
        <p:blipFill>
          <a:blip r:embed="rId3">
            <a:alphaModFix/>
          </a:blip>
          <a:stretch>
            <a:fillRect/>
          </a:stretch>
        </p:blipFill>
        <p:spPr>
          <a:xfrm rot="5400000">
            <a:off x="5859025" y="1151075"/>
            <a:ext cx="3132575" cy="2795940"/>
          </a:xfrm>
          <a:prstGeom prst="rect">
            <a:avLst/>
          </a:prstGeom>
          <a:noFill/>
          <a:ln>
            <a:noFill/>
          </a:ln>
        </p:spPr>
      </p:pic>
      <p:sp>
        <p:nvSpPr>
          <p:cNvPr id="92" name="Google Shape;92;p16"/>
          <p:cNvSpPr txBox="1"/>
          <p:nvPr/>
        </p:nvSpPr>
        <p:spPr>
          <a:xfrm rot="-5401839">
            <a:off x="7319406" y="2312928"/>
            <a:ext cx="560700" cy="47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FT</a:t>
            </a:r>
            <a:endParaRPr>
              <a:latin typeface="Open Sans"/>
              <a:ea typeface="Open Sans"/>
              <a:cs typeface="Open Sans"/>
              <a:sym typeface="Open Sans"/>
            </a:endParaRPr>
          </a:p>
        </p:txBody>
      </p:sp>
      <p:sp>
        <p:nvSpPr>
          <p:cNvPr id="93" name="Google Shape;93;p16"/>
          <p:cNvSpPr txBox="1"/>
          <p:nvPr/>
        </p:nvSpPr>
        <p:spPr>
          <a:xfrm rot="-5401839">
            <a:off x="6227206" y="1271528"/>
            <a:ext cx="560700" cy="47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3P</a:t>
            </a:r>
            <a:endParaRPr>
              <a:latin typeface="Open Sans"/>
              <a:ea typeface="Open Sans"/>
              <a:cs typeface="Open Sans"/>
              <a:sym typeface="Open Sans"/>
            </a:endParaRPr>
          </a:p>
        </p:txBody>
      </p:sp>
      <p:sp>
        <p:nvSpPr>
          <p:cNvPr id="94" name="Google Shape;94;p16"/>
          <p:cNvSpPr txBox="1"/>
          <p:nvPr/>
        </p:nvSpPr>
        <p:spPr>
          <a:xfrm rot="-1839">
            <a:off x="8221106" y="998828"/>
            <a:ext cx="560700" cy="47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3P</a:t>
            </a:r>
            <a:endParaRPr>
              <a:latin typeface="Open Sans"/>
              <a:ea typeface="Open Sans"/>
              <a:cs typeface="Open Sans"/>
              <a:sym typeface="Open Sans"/>
            </a:endParaRPr>
          </a:p>
        </p:txBody>
      </p:sp>
      <p:sp>
        <p:nvSpPr>
          <p:cNvPr id="95" name="Google Shape;95;p16"/>
          <p:cNvSpPr txBox="1"/>
          <p:nvPr/>
        </p:nvSpPr>
        <p:spPr>
          <a:xfrm rot="-5401839">
            <a:off x="6227206" y="3328928"/>
            <a:ext cx="560700" cy="47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3P</a:t>
            </a:r>
            <a:endParaRPr>
              <a:latin typeface="Open Sans"/>
              <a:ea typeface="Open Sans"/>
              <a:cs typeface="Open Sans"/>
              <a:sym typeface="Open Sans"/>
            </a:endParaRPr>
          </a:p>
        </p:txBody>
      </p:sp>
      <p:sp>
        <p:nvSpPr>
          <p:cNvPr id="96" name="Google Shape;96;p16"/>
          <p:cNvSpPr txBox="1"/>
          <p:nvPr/>
        </p:nvSpPr>
        <p:spPr>
          <a:xfrm rot="10798161">
            <a:off x="8221106" y="3642978"/>
            <a:ext cx="560700" cy="47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3P</a:t>
            </a:r>
            <a:endParaRPr>
              <a:latin typeface="Open Sans"/>
              <a:ea typeface="Open Sans"/>
              <a:cs typeface="Open Sans"/>
              <a:sym typeface="Open Sans"/>
            </a:endParaRPr>
          </a:p>
        </p:txBody>
      </p:sp>
      <p:sp>
        <p:nvSpPr>
          <p:cNvPr id="97" name="Google Shape;97;p16"/>
          <p:cNvSpPr txBox="1"/>
          <p:nvPr/>
        </p:nvSpPr>
        <p:spPr>
          <a:xfrm rot="-5401839">
            <a:off x="6542856" y="2300228"/>
            <a:ext cx="560700" cy="47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3P</a:t>
            </a:r>
            <a:endParaRPr>
              <a:latin typeface="Open Sans"/>
              <a:ea typeface="Open Sans"/>
              <a:cs typeface="Open Sans"/>
              <a:sym typeface="Open Sans"/>
            </a:endParaRPr>
          </a:p>
        </p:txBody>
      </p:sp>
      <p:sp>
        <p:nvSpPr>
          <p:cNvPr id="98" name="Google Shape;98;p16"/>
          <p:cNvSpPr txBox="1"/>
          <p:nvPr/>
        </p:nvSpPr>
        <p:spPr>
          <a:xfrm rot="-2214402">
            <a:off x="7145043" y="1112430"/>
            <a:ext cx="560520" cy="47226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3P</a:t>
            </a:r>
            <a:endParaRPr>
              <a:latin typeface="Open Sans"/>
              <a:ea typeface="Open Sans"/>
              <a:cs typeface="Open Sans"/>
              <a:sym typeface="Open Sans"/>
            </a:endParaRPr>
          </a:p>
        </p:txBody>
      </p:sp>
      <p:sp>
        <p:nvSpPr>
          <p:cNvPr id="99" name="Google Shape;99;p16"/>
          <p:cNvSpPr txBox="1"/>
          <p:nvPr/>
        </p:nvSpPr>
        <p:spPr>
          <a:xfrm rot="-8289924">
            <a:off x="7144823" y="3502067"/>
            <a:ext cx="560884" cy="472067"/>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3P</a:t>
            </a:r>
            <a:endParaRPr>
              <a:latin typeface="Open Sans"/>
              <a:ea typeface="Open Sans"/>
              <a:cs typeface="Open Sans"/>
              <a:sym typeface="Open Sans"/>
            </a:endParaRPr>
          </a:p>
        </p:txBody>
      </p:sp>
      <p:sp>
        <p:nvSpPr>
          <p:cNvPr id="100" name="Google Shape;100;p16"/>
          <p:cNvSpPr txBox="1"/>
          <p:nvPr/>
        </p:nvSpPr>
        <p:spPr>
          <a:xfrm rot="-5401839">
            <a:off x="8215056" y="3011428"/>
            <a:ext cx="560700" cy="47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2P</a:t>
            </a:r>
            <a:endParaRPr>
              <a:latin typeface="Open Sans"/>
              <a:ea typeface="Open Sans"/>
              <a:cs typeface="Open Sans"/>
              <a:sym typeface="Open Sans"/>
            </a:endParaRPr>
          </a:p>
        </p:txBody>
      </p:sp>
      <p:sp>
        <p:nvSpPr>
          <p:cNvPr id="101" name="Google Shape;101;p16"/>
          <p:cNvSpPr txBox="1"/>
          <p:nvPr/>
        </p:nvSpPr>
        <p:spPr>
          <a:xfrm rot="-5401839">
            <a:off x="7389556" y="3011428"/>
            <a:ext cx="560700" cy="47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2P</a:t>
            </a:r>
            <a:endParaRPr>
              <a:latin typeface="Open Sans"/>
              <a:ea typeface="Open Sans"/>
              <a:cs typeface="Open Sans"/>
              <a:sym typeface="Open Sans"/>
            </a:endParaRPr>
          </a:p>
        </p:txBody>
      </p:sp>
      <p:sp>
        <p:nvSpPr>
          <p:cNvPr id="102" name="Google Shape;102;p16"/>
          <p:cNvSpPr txBox="1"/>
          <p:nvPr/>
        </p:nvSpPr>
        <p:spPr>
          <a:xfrm rot="-5401839">
            <a:off x="7319406" y="1614428"/>
            <a:ext cx="560700" cy="47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2P</a:t>
            </a:r>
            <a:endParaRPr>
              <a:latin typeface="Open Sans"/>
              <a:ea typeface="Open Sans"/>
              <a:cs typeface="Open Sans"/>
              <a:sym typeface="Open Sans"/>
            </a:endParaRPr>
          </a:p>
        </p:txBody>
      </p:sp>
      <p:sp>
        <p:nvSpPr>
          <p:cNvPr id="103" name="Google Shape;103;p16"/>
          <p:cNvSpPr txBox="1"/>
          <p:nvPr/>
        </p:nvSpPr>
        <p:spPr>
          <a:xfrm rot="-5401839">
            <a:off x="8215056" y="1434728"/>
            <a:ext cx="560700" cy="47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2P</a:t>
            </a:r>
            <a:endParaRPr>
              <a:latin typeface="Open Sans"/>
              <a:ea typeface="Open Sans"/>
              <a:cs typeface="Open Sans"/>
              <a:sym typeface="Open Sans"/>
            </a:endParaRPr>
          </a:p>
        </p:txBody>
      </p:sp>
      <p:sp>
        <p:nvSpPr>
          <p:cNvPr id="104" name="Google Shape;104;p16"/>
          <p:cNvSpPr txBox="1"/>
          <p:nvPr/>
        </p:nvSpPr>
        <p:spPr>
          <a:xfrm rot="-5401839">
            <a:off x="8039156" y="2320903"/>
            <a:ext cx="560700" cy="47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2P</a:t>
            </a:r>
            <a:endParaRPr>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259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Hypothesis</a:t>
            </a:r>
            <a:r>
              <a:rPr lang="en"/>
              <a:t> </a:t>
            </a:r>
            <a:endParaRPr/>
          </a:p>
        </p:txBody>
      </p:sp>
      <p:sp>
        <p:nvSpPr>
          <p:cNvPr id="110" name="Google Shape;110;p17"/>
          <p:cNvSpPr txBox="1"/>
          <p:nvPr>
            <p:ph idx="1" type="body"/>
          </p:nvPr>
        </p:nvSpPr>
        <p:spPr>
          <a:xfrm>
            <a:off x="311700" y="1152475"/>
            <a:ext cx="8520600" cy="3917100"/>
          </a:xfrm>
          <a:prstGeom prst="rect">
            <a:avLst/>
          </a:prstGeom>
        </p:spPr>
        <p:txBody>
          <a:bodyPr anchorCtr="0" anchor="t" bIns="91425" lIns="91425" spcFirstLastPara="1" rIns="91425" wrap="square" tIns="91425">
            <a:noAutofit/>
          </a:bodyPr>
          <a:lstStyle/>
          <a:p>
            <a:pPr indent="-361950" lvl="0" marL="457200" rtl="0" algn="l">
              <a:lnSpc>
                <a:spcPct val="100000"/>
              </a:lnSpc>
              <a:spcBef>
                <a:spcPts val="0"/>
              </a:spcBef>
              <a:spcAft>
                <a:spcPts val="0"/>
              </a:spcAft>
              <a:buClr>
                <a:srgbClr val="000000"/>
              </a:buClr>
              <a:buSzPts val="2100"/>
              <a:buFont typeface="Calibri"/>
              <a:buAutoNum type="arabicPeriod"/>
            </a:pPr>
            <a:r>
              <a:rPr b="1" lang="en" sz="2100">
                <a:solidFill>
                  <a:srgbClr val="000000"/>
                </a:solidFill>
                <a:latin typeface="Calibri"/>
                <a:ea typeface="Calibri"/>
                <a:cs typeface="Calibri"/>
                <a:sym typeface="Calibri"/>
              </a:rPr>
              <a:t>Players with more height</a:t>
            </a:r>
            <a:r>
              <a:rPr b="1" lang="en" sz="2100">
                <a:solidFill>
                  <a:srgbClr val="000000"/>
                </a:solidFill>
                <a:latin typeface="Calibri"/>
                <a:ea typeface="Calibri"/>
                <a:cs typeface="Calibri"/>
                <a:sym typeface="Calibri"/>
              </a:rPr>
              <a:t> have a lower free throw percentage</a:t>
            </a:r>
            <a:endParaRPr b="1" sz="2100">
              <a:solidFill>
                <a:srgbClr val="000000"/>
              </a:solidFill>
              <a:latin typeface="Calibri"/>
              <a:ea typeface="Calibri"/>
              <a:cs typeface="Calibri"/>
              <a:sym typeface="Calibri"/>
            </a:endParaRPr>
          </a:p>
          <a:p>
            <a:pPr indent="457200" lvl="0" marL="0" rtl="0" algn="l">
              <a:lnSpc>
                <a:spcPct val="100000"/>
              </a:lnSpc>
              <a:spcBef>
                <a:spcPts val="1600"/>
              </a:spcBef>
              <a:spcAft>
                <a:spcPts val="0"/>
              </a:spcAft>
              <a:buClr>
                <a:schemeClr val="dk1"/>
              </a:buClr>
              <a:buSzPts val="1100"/>
              <a:buFont typeface="Arial"/>
              <a:buNone/>
            </a:pPr>
            <a:r>
              <a:rPr lang="en" sz="1200">
                <a:solidFill>
                  <a:srgbClr val="000000"/>
                </a:solidFill>
                <a:latin typeface="Verdana"/>
                <a:ea typeface="Verdana"/>
                <a:cs typeface="Verdana"/>
                <a:sym typeface="Verdana"/>
              </a:rPr>
              <a:t>Players with more height do not take as many shots from distance </a:t>
            </a:r>
            <a:endParaRPr sz="1200">
              <a:solidFill>
                <a:srgbClr val="000000"/>
              </a:solidFill>
              <a:latin typeface="Verdana"/>
              <a:ea typeface="Verdana"/>
              <a:cs typeface="Verdana"/>
              <a:sym typeface="Verdana"/>
            </a:endParaRPr>
          </a:p>
          <a:p>
            <a:pPr indent="457200" lvl="0" marL="0" rtl="0" algn="l">
              <a:lnSpc>
                <a:spcPct val="100000"/>
              </a:lnSpc>
              <a:spcBef>
                <a:spcPts val="1600"/>
              </a:spcBef>
              <a:spcAft>
                <a:spcPts val="0"/>
              </a:spcAft>
              <a:buClr>
                <a:schemeClr val="dk1"/>
              </a:buClr>
              <a:buSzPts val="1100"/>
              <a:buFont typeface="Arial"/>
              <a:buNone/>
            </a:pPr>
            <a:r>
              <a:t/>
            </a:r>
            <a:endParaRPr sz="1200">
              <a:solidFill>
                <a:srgbClr val="000000"/>
              </a:solidFill>
              <a:latin typeface="Verdana"/>
              <a:ea typeface="Verdana"/>
              <a:cs typeface="Verdana"/>
              <a:sym typeface="Verdana"/>
            </a:endParaRPr>
          </a:p>
          <a:p>
            <a:pPr indent="-361950" lvl="0" marL="457200" rtl="0" algn="l">
              <a:lnSpc>
                <a:spcPct val="100000"/>
              </a:lnSpc>
              <a:spcBef>
                <a:spcPts val="1600"/>
              </a:spcBef>
              <a:spcAft>
                <a:spcPts val="0"/>
              </a:spcAft>
              <a:buClr>
                <a:srgbClr val="000000"/>
              </a:buClr>
              <a:buSzPts val="2100"/>
              <a:buFont typeface="Calibri"/>
              <a:buAutoNum type="arabicPeriod"/>
            </a:pPr>
            <a:r>
              <a:rPr b="1" lang="en" sz="2100">
                <a:solidFill>
                  <a:srgbClr val="000000"/>
                </a:solidFill>
                <a:latin typeface="Calibri"/>
                <a:ea typeface="Calibri"/>
                <a:cs typeface="Calibri"/>
                <a:sym typeface="Calibri"/>
              </a:rPr>
              <a:t>Players with a longer wingspan have a higher scoring percentage regardless of location</a:t>
            </a:r>
            <a:endParaRPr b="1" sz="2100">
              <a:solidFill>
                <a:srgbClr val="000000"/>
              </a:solidFill>
              <a:latin typeface="Calibri"/>
              <a:ea typeface="Calibri"/>
              <a:cs typeface="Calibri"/>
              <a:sym typeface="Calibri"/>
            </a:endParaRPr>
          </a:p>
          <a:p>
            <a:pPr indent="457200" lvl="0" marL="0" rtl="0" algn="l">
              <a:lnSpc>
                <a:spcPct val="100000"/>
              </a:lnSpc>
              <a:spcBef>
                <a:spcPts val="1600"/>
              </a:spcBef>
              <a:spcAft>
                <a:spcPts val="1600"/>
              </a:spcAft>
              <a:buClr>
                <a:schemeClr val="dk1"/>
              </a:buClr>
              <a:buSzPts val="1100"/>
              <a:buFont typeface="Arial"/>
              <a:buNone/>
            </a:pPr>
            <a:r>
              <a:rPr lang="en" sz="1200">
                <a:solidFill>
                  <a:srgbClr val="000000"/>
                </a:solidFill>
                <a:latin typeface="Verdana"/>
                <a:ea typeface="Verdana"/>
                <a:cs typeface="Verdana"/>
                <a:sym typeface="Verdana"/>
              </a:rPr>
              <a:t>Players with longer wingspans have the arm length to shoot over their lesser wingspan opponent</a:t>
            </a:r>
            <a:endParaRPr sz="1200">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171850"/>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Cleanup &amp; Exploration</a:t>
            </a:r>
            <a:endParaRPr/>
          </a:p>
        </p:txBody>
      </p:sp>
      <p:sp>
        <p:nvSpPr>
          <p:cNvPr id="116" name="Google Shape;116;p18"/>
          <p:cNvSpPr txBox="1"/>
          <p:nvPr>
            <p:ph idx="1" type="body"/>
          </p:nvPr>
        </p:nvSpPr>
        <p:spPr>
          <a:xfrm>
            <a:off x="58825" y="1656850"/>
            <a:ext cx="7139100" cy="2731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t>Sources:</a:t>
            </a:r>
            <a:endParaRPr sz="1600"/>
          </a:p>
          <a:p>
            <a:pPr indent="-304800" lvl="0" marL="457200" rtl="0" algn="l">
              <a:lnSpc>
                <a:spcPct val="100000"/>
              </a:lnSpc>
              <a:spcBef>
                <a:spcPts val="1600"/>
              </a:spcBef>
              <a:spcAft>
                <a:spcPts val="0"/>
              </a:spcAft>
              <a:buSzPts val="1200"/>
              <a:buChar char="●"/>
            </a:pPr>
            <a:r>
              <a:rPr lang="en" sz="1200"/>
              <a:t>NBA.com (2003-2019 combine metrics CSV)</a:t>
            </a:r>
            <a:endParaRPr sz="1200"/>
          </a:p>
          <a:p>
            <a:pPr indent="-304800" lvl="0" marL="457200" rtl="0" algn="l">
              <a:lnSpc>
                <a:spcPct val="100000"/>
              </a:lnSpc>
              <a:spcBef>
                <a:spcPts val="0"/>
              </a:spcBef>
              <a:spcAft>
                <a:spcPts val="0"/>
              </a:spcAft>
              <a:buSzPts val="1200"/>
              <a:buChar char="●"/>
            </a:pPr>
            <a:r>
              <a:rPr lang="en" sz="1200"/>
              <a:t>Basketball-Reference (2019-2020 NBA player performance CSV)</a:t>
            </a:r>
            <a:endParaRPr sz="1200"/>
          </a:p>
          <a:p>
            <a:pPr indent="0" lvl="0" marL="0" rtl="0" algn="l">
              <a:lnSpc>
                <a:spcPct val="100000"/>
              </a:lnSpc>
              <a:spcBef>
                <a:spcPts val="1600"/>
              </a:spcBef>
              <a:spcAft>
                <a:spcPts val="0"/>
              </a:spcAft>
              <a:buNone/>
            </a:pPr>
            <a:r>
              <a:rPr lang="en" sz="1200"/>
              <a:t> </a:t>
            </a:r>
            <a:r>
              <a:rPr lang="en" sz="1600"/>
              <a:t>Insights:</a:t>
            </a:r>
            <a:endParaRPr sz="1600"/>
          </a:p>
          <a:p>
            <a:pPr indent="-304800" lvl="0" marL="457200" rtl="0" algn="l">
              <a:lnSpc>
                <a:spcPct val="100000"/>
              </a:lnSpc>
              <a:spcBef>
                <a:spcPts val="1600"/>
              </a:spcBef>
              <a:spcAft>
                <a:spcPts val="0"/>
              </a:spcAft>
              <a:buSzPts val="1200"/>
              <a:buChar char="●"/>
            </a:pPr>
            <a:r>
              <a:rPr lang="en" sz="1200"/>
              <a:t>Found that taller people took fewer 3PA and averaged the same as the average NBA player.</a:t>
            </a:r>
            <a:endParaRPr sz="1200"/>
          </a:p>
          <a:p>
            <a:pPr indent="-304800" lvl="0" marL="457200" rtl="0" algn="l">
              <a:lnSpc>
                <a:spcPct val="100000"/>
              </a:lnSpc>
              <a:spcBef>
                <a:spcPts val="0"/>
              </a:spcBef>
              <a:spcAft>
                <a:spcPts val="0"/>
              </a:spcAft>
              <a:buSzPts val="1200"/>
              <a:buChar char="●"/>
            </a:pPr>
            <a:r>
              <a:rPr lang="en" sz="1200"/>
              <a:t>A longer wingspan was more likely to indicate a worse 3P% than height would</a:t>
            </a:r>
            <a:endParaRPr sz="1200"/>
          </a:p>
          <a:p>
            <a:pPr indent="0" lvl="0" marL="0" rtl="0" algn="l">
              <a:lnSpc>
                <a:spcPct val="100000"/>
              </a:lnSpc>
              <a:spcBef>
                <a:spcPts val="1600"/>
              </a:spcBef>
              <a:spcAft>
                <a:spcPts val="1600"/>
              </a:spcAft>
              <a:buNone/>
            </a:pPr>
            <a:r>
              <a:t/>
            </a:r>
            <a:endParaRPr/>
          </a:p>
        </p:txBody>
      </p:sp>
      <p:pic>
        <p:nvPicPr>
          <p:cNvPr id="117" name="Google Shape;117;p18"/>
          <p:cNvPicPr preferRelativeResize="0"/>
          <p:nvPr/>
        </p:nvPicPr>
        <p:blipFill>
          <a:blip r:embed="rId3">
            <a:alphaModFix/>
          </a:blip>
          <a:stretch>
            <a:fillRect/>
          </a:stretch>
        </p:blipFill>
        <p:spPr>
          <a:xfrm>
            <a:off x="7152500" y="171850"/>
            <a:ext cx="1641275" cy="164873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19"/>
          <p:cNvPicPr preferRelativeResize="0"/>
          <p:nvPr/>
        </p:nvPicPr>
        <p:blipFill>
          <a:blip r:embed="rId3">
            <a:alphaModFix/>
          </a:blip>
          <a:stretch>
            <a:fillRect/>
          </a:stretch>
        </p:blipFill>
        <p:spPr>
          <a:xfrm>
            <a:off x="295538" y="879250"/>
            <a:ext cx="8552917" cy="4105850"/>
          </a:xfrm>
          <a:prstGeom prst="rect">
            <a:avLst/>
          </a:prstGeom>
          <a:noFill/>
          <a:ln>
            <a:noFill/>
          </a:ln>
        </p:spPr>
      </p:pic>
      <p:sp>
        <p:nvSpPr>
          <p:cNvPr id="123" name="Google Shape;123;p19"/>
          <p:cNvSpPr txBox="1"/>
          <p:nvPr>
            <p:ph type="title"/>
          </p:nvPr>
        </p:nvSpPr>
        <p:spPr>
          <a:xfrm>
            <a:off x="311700" y="171850"/>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Code/ Issues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0"/>
          <p:cNvPicPr preferRelativeResize="0"/>
          <p:nvPr/>
        </p:nvPicPr>
        <p:blipFill>
          <a:blip r:embed="rId3">
            <a:alphaModFix/>
          </a:blip>
          <a:stretch>
            <a:fillRect/>
          </a:stretch>
        </p:blipFill>
        <p:spPr>
          <a:xfrm>
            <a:off x="1693251" y="684050"/>
            <a:ext cx="5836026" cy="4370774"/>
          </a:xfrm>
          <a:prstGeom prst="rect">
            <a:avLst/>
          </a:prstGeom>
          <a:noFill/>
          <a:ln>
            <a:noFill/>
          </a:ln>
        </p:spPr>
      </p:pic>
      <p:sp>
        <p:nvSpPr>
          <p:cNvPr id="129" name="Google Shape;129;p20"/>
          <p:cNvSpPr txBox="1"/>
          <p:nvPr>
            <p:ph type="title"/>
          </p:nvPr>
        </p:nvSpPr>
        <p:spPr>
          <a:xfrm>
            <a:off x="311700" y="1445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1"/>
          <p:cNvPicPr preferRelativeResize="0"/>
          <p:nvPr/>
        </p:nvPicPr>
        <p:blipFill rotWithShape="1">
          <a:blip r:embed="rId3">
            <a:alphaModFix/>
          </a:blip>
          <a:srcRect b="13119" l="0" r="0" t="0"/>
          <a:stretch/>
        </p:blipFill>
        <p:spPr>
          <a:xfrm>
            <a:off x="198250" y="519700"/>
            <a:ext cx="2135525" cy="1409900"/>
          </a:xfrm>
          <a:prstGeom prst="rect">
            <a:avLst/>
          </a:prstGeom>
          <a:noFill/>
          <a:ln>
            <a:noFill/>
          </a:ln>
        </p:spPr>
      </p:pic>
      <p:pic>
        <p:nvPicPr>
          <p:cNvPr id="135" name="Google Shape;135;p21"/>
          <p:cNvPicPr preferRelativeResize="0"/>
          <p:nvPr/>
        </p:nvPicPr>
        <p:blipFill rotWithShape="1">
          <a:blip r:embed="rId4">
            <a:alphaModFix/>
          </a:blip>
          <a:srcRect b="13651" l="0" r="0" t="0"/>
          <a:stretch/>
        </p:blipFill>
        <p:spPr>
          <a:xfrm>
            <a:off x="3374713" y="579575"/>
            <a:ext cx="2135525" cy="1409900"/>
          </a:xfrm>
          <a:prstGeom prst="rect">
            <a:avLst/>
          </a:prstGeom>
          <a:noFill/>
          <a:ln>
            <a:noFill/>
          </a:ln>
        </p:spPr>
      </p:pic>
      <p:pic>
        <p:nvPicPr>
          <p:cNvPr id="136" name="Google Shape;136;p21"/>
          <p:cNvPicPr preferRelativeResize="0"/>
          <p:nvPr/>
        </p:nvPicPr>
        <p:blipFill rotWithShape="1">
          <a:blip r:embed="rId5">
            <a:alphaModFix/>
          </a:blip>
          <a:srcRect b="13397" l="0" r="0" t="0"/>
          <a:stretch/>
        </p:blipFill>
        <p:spPr>
          <a:xfrm>
            <a:off x="6815200" y="579575"/>
            <a:ext cx="2135525" cy="1409900"/>
          </a:xfrm>
          <a:prstGeom prst="rect">
            <a:avLst/>
          </a:prstGeom>
          <a:noFill/>
          <a:ln>
            <a:noFill/>
          </a:ln>
        </p:spPr>
      </p:pic>
      <p:pic>
        <p:nvPicPr>
          <p:cNvPr id="137" name="Google Shape;137;p21"/>
          <p:cNvPicPr preferRelativeResize="0"/>
          <p:nvPr/>
        </p:nvPicPr>
        <p:blipFill>
          <a:blip r:embed="rId6">
            <a:alphaModFix/>
          </a:blip>
          <a:stretch>
            <a:fillRect/>
          </a:stretch>
        </p:blipFill>
        <p:spPr>
          <a:xfrm>
            <a:off x="132650" y="2161775"/>
            <a:ext cx="2135525" cy="1409900"/>
          </a:xfrm>
          <a:prstGeom prst="rect">
            <a:avLst/>
          </a:prstGeom>
          <a:noFill/>
          <a:ln>
            <a:noFill/>
          </a:ln>
        </p:spPr>
      </p:pic>
      <p:pic>
        <p:nvPicPr>
          <p:cNvPr id="138" name="Google Shape;138;p21"/>
          <p:cNvPicPr preferRelativeResize="0"/>
          <p:nvPr/>
        </p:nvPicPr>
        <p:blipFill>
          <a:blip r:embed="rId7">
            <a:alphaModFix/>
          </a:blip>
          <a:stretch>
            <a:fillRect/>
          </a:stretch>
        </p:blipFill>
        <p:spPr>
          <a:xfrm>
            <a:off x="3374725" y="2036325"/>
            <a:ext cx="2135525" cy="1409900"/>
          </a:xfrm>
          <a:prstGeom prst="rect">
            <a:avLst/>
          </a:prstGeom>
          <a:noFill/>
          <a:ln>
            <a:noFill/>
          </a:ln>
        </p:spPr>
      </p:pic>
      <p:pic>
        <p:nvPicPr>
          <p:cNvPr id="139" name="Google Shape;139;p21"/>
          <p:cNvPicPr preferRelativeResize="0"/>
          <p:nvPr/>
        </p:nvPicPr>
        <p:blipFill>
          <a:blip r:embed="rId8">
            <a:alphaModFix/>
          </a:blip>
          <a:stretch>
            <a:fillRect/>
          </a:stretch>
        </p:blipFill>
        <p:spPr>
          <a:xfrm>
            <a:off x="6754950" y="2036325"/>
            <a:ext cx="2135525" cy="1409900"/>
          </a:xfrm>
          <a:prstGeom prst="rect">
            <a:avLst/>
          </a:prstGeom>
          <a:noFill/>
          <a:ln>
            <a:noFill/>
          </a:ln>
        </p:spPr>
      </p:pic>
      <p:pic>
        <p:nvPicPr>
          <p:cNvPr id="140" name="Google Shape;140;p21"/>
          <p:cNvPicPr preferRelativeResize="0"/>
          <p:nvPr/>
        </p:nvPicPr>
        <p:blipFill>
          <a:blip r:embed="rId9">
            <a:alphaModFix/>
          </a:blip>
          <a:stretch>
            <a:fillRect/>
          </a:stretch>
        </p:blipFill>
        <p:spPr>
          <a:xfrm>
            <a:off x="132650" y="3571675"/>
            <a:ext cx="2135525" cy="1409900"/>
          </a:xfrm>
          <a:prstGeom prst="rect">
            <a:avLst/>
          </a:prstGeom>
          <a:noFill/>
          <a:ln>
            <a:noFill/>
          </a:ln>
        </p:spPr>
      </p:pic>
      <p:pic>
        <p:nvPicPr>
          <p:cNvPr id="141" name="Google Shape;141;p21"/>
          <p:cNvPicPr preferRelativeResize="0"/>
          <p:nvPr/>
        </p:nvPicPr>
        <p:blipFill>
          <a:blip r:embed="rId10">
            <a:alphaModFix/>
          </a:blip>
          <a:stretch>
            <a:fillRect/>
          </a:stretch>
        </p:blipFill>
        <p:spPr>
          <a:xfrm>
            <a:off x="3374725" y="3571675"/>
            <a:ext cx="2067579" cy="1409900"/>
          </a:xfrm>
          <a:prstGeom prst="rect">
            <a:avLst/>
          </a:prstGeom>
          <a:noFill/>
          <a:ln>
            <a:noFill/>
          </a:ln>
        </p:spPr>
      </p:pic>
      <p:pic>
        <p:nvPicPr>
          <p:cNvPr id="142" name="Google Shape;142;p21"/>
          <p:cNvPicPr preferRelativeResize="0"/>
          <p:nvPr/>
        </p:nvPicPr>
        <p:blipFill>
          <a:blip r:embed="rId11">
            <a:alphaModFix/>
          </a:blip>
          <a:stretch>
            <a:fillRect/>
          </a:stretch>
        </p:blipFill>
        <p:spPr>
          <a:xfrm>
            <a:off x="6694700" y="3627875"/>
            <a:ext cx="2256025" cy="1409900"/>
          </a:xfrm>
          <a:prstGeom prst="rect">
            <a:avLst/>
          </a:prstGeom>
          <a:noFill/>
          <a:ln>
            <a:noFill/>
          </a:ln>
        </p:spPr>
      </p:pic>
      <p:sp>
        <p:nvSpPr>
          <p:cNvPr id="143" name="Google Shape;143;p21"/>
          <p:cNvSpPr txBox="1"/>
          <p:nvPr>
            <p:ph idx="4294967295" type="title"/>
          </p:nvPr>
        </p:nvSpPr>
        <p:spPr>
          <a:xfrm>
            <a:off x="251450" y="-56200"/>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Analysis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