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259" r:id="rId3"/>
    <p:sldId id="258" r:id="rId4"/>
    <p:sldId id="257"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1364" autoAdjust="0"/>
  </p:normalViewPr>
  <p:slideViewPr>
    <p:cSldViewPr snapToGrid="0">
      <p:cViewPr varScale="1">
        <p:scale>
          <a:sx n="49" d="100"/>
          <a:sy n="49" d="100"/>
        </p:scale>
        <p:origin x="2002" y="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F40AB9-BD5D-46DB-902A-1EF0DA038EB6}" type="datetimeFigureOut">
              <a:rPr lang="en-US" smtClean="0"/>
              <a:t>10/26/2020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D239BD-A3F0-40C5-8A6C-A7A2BD678A36}" type="slidenum">
              <a:rPr lang="en-US" smtClean="0"/>
              <a:t>‹#›</a:t>
            </a:fld>
            <a:endParaRPr lang="en-US"/>
          </a:p>
        </p:txBody>
      </p:sp>
    </p:spTree>
    <p:extLst>
      <p:ext uri="{BB962C8B-B14F-4D97-AF65-F5344CB8AC3E}">
        <p14:creationId xmlns:p14="http://schemas.microsoft.com/office/powerpoint/2010/main" val="32229941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we all know the intermountain west is experiencing severe ongoing drought. One potential benefit of a coordinated operation of Flaming Gorge and Lake Powell is increased water stored in Lake Powell which would give Glen Canyon Dam operators more flexibility in meeting downstream water demands and environmental release flows during this severe drought. </a:t>
            </a:r>
          </a:p>
          <a:p>
            <a:endParaRPr lang="en-US" sz="1800" dirty="0">
              <a:effectLst/>
              <a:latin typeface="Times New Roman" panose="02020603050405020304" pitchFamily="18" charset="0"/>
              <a:ea typeface="Calibri" panose="020F0502020204030204" pitchFamily="34" charset="0"/>
            </a:endParaRPr>
          </a:p>
          <a:p>
            <a:r>
              <a:rPr lang="en-US" sz="1800" dirty="0">
                <a:effectLst/>
                <a:latin typeface="Times New Roman" panose="02020603050405020304" pitchFamily="18" charset="0"/>
                <a:ea typeface="Calibri" panose="020F0502020204030204" pitchFamily="34" charset="0"/>
              </a:rPr>
              <a:t>Therefore, the objective of this project is to design a simplified, yet representative model of the Upper Colorado River Basin (UCRB) in regard to the coordinated operation of these two reservoirs.</a:t>
            </a:r>
          </a:p>
          <a:p>
            <a:endParaRPr lang="en-US" dirty="0"/>
          </a:p>
        </p:txBody>
      </p:sp>
      <p:sp>
        <p:nvSpPr>
          <p:cNvPr id="4" name="Slide Number Placeholder 3"/>
          <p:cNvSpPr>
            <a:spLocks noGrp="1"/>
          </p:cNvSpPr>
          <p:nvPr>
            <p:ph type="sldNum" sz="quarter" idx="5"/>
          </p:nvPr>
        </p:nvSpPr>
        <p:spPr/>
        <p:txBody>
          <a:bodyPr/>
          <a:lstStyle/>
          <a:p>
            <a:fld id="{CED239BD-A3F0-40C5-8A6C-A7A2BD678A36}" type="slidenum">
              <a:rPr lang="en-US" smtClean="0"/>
              <a:t>2</a:t>
            </a:fld>
            <a:endParaRPr lang="en-US"/>
          </a:p>
        </p:txBody>
      </p:sp>
    </p:spTree>
    <p:extLst>
      <p:ext uri="{BB962C8B-B14F-4D97-AF65-F5344CB8AC3E}">
        <p14:creationId xmlns:p14="http://schemas.microsoft.com/office/powerpoint/2010/main" val="33190530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Currently my model has 1 objective function which is to maximize release to lake Powell. My line of reasoning is that by maximizing release to lake Powell but still satisfying all the operational and environmental flow requirements, plus mass balance and a conservative minimum reservoir elevation in Flaming Gorge, I would essentially be identifying a Flaming Gorge operational strategy that is maximally beneficial to lake Powell with out having to include Lake Powell in my model which simplifies things quiet a lot. I am also still considering a multi objective model that  would allow more flexibility in the model regarding meeting environmental flow releases.</a:t>
            </a:r>
          </a:p>
        </p:txBody>
      </p:sp>
      <p:sp>
        <p:nvSpPr>
          <p:cNvPr id="4" name="Slide Number Placeholder 3"/>
          <p:cNvSpPr>
            <a:spLocks noGrp="1"/>
          </p:cNvSpPr>
          <p:nvPr>
            <p:ph type="sldNum" sz="quarter" idx="5"/>
          </p:nvPr>
        </p:nvSpPr>
        <p:spPr/>
        <p:txBody>
          <a:bodyPr/>
          <a:lstStyle/>
          <a:p>
            <a:fld id="{CED239BD-A3F0-40C5-8A6C-A7A2BD678A36}" type="slidenum">
              <a:rPr lang="en-US" smtClean="0"/>
              <a:t>3</a:t>
            </a:fld>
            <a:endParaRPr lang="en-US"/>
          </a:p>
        </p:txBody>
      </p:sp>
    </p:spTree>
    <p:extLst>
      <p:ext uri="{BB962C8B-B14F-4D97-AF65-F5344CB8AC3E}">
        <p14:creationId xmlns:p14="http://schemas.microsoft.com/office/powerpoint/2010/main" val="29075182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Flaming Gorge is currently operated in accordance to the 2006 decision of record. Basically, in addition to meeting all the previous hydropower, baseflow, and consumptive use demands, reservoir operations are now required to include environmental flow releases for several weeks two times year.  The volume of these releases is determined in a tiered manner based on hydrologic inputs. The timing of the releases are designed correspond to major reproductive or lifecycle events endangered fish species. Therefore the exact timing of these releases vary each year but generally occur within predictable time intervals. The environmental flow targets for these fish are different for each of  the 3 different reaches of the green river. I’ve simplified this in my model to only trying to meet demands in Reach 2 because in general if the environmental flow targets for reach 2 are met the flow targets for reach 1 and 3 are almost always met. However reach 2 flow rates are  not solely dependent on releases from flaming gorge. Reach 2 flow rates also depend on unregulated inflows from the Yampa River. This brings me to my last slide</a:t>
            </a:r>
          </a:p>
          <a:p>
            <a:endParaRPr lang="en-US" dirty="0"/>
          </a:p>
        </p:txBody>
      </p:sp>
      <p:sp>
        <p:nvSpPr>
          <p:cNvPr id="4" name="Slide Number Placeholder 3"/>
          <p:cNvSpPr>
            <a:spLocks noGrp="1"/>
          </p:cNvSpPr>
          <p:nvPr>
            <p:ph type="sldNum" sz="quarter" idx="5"/>
          </p:nvPr>
        </p:nvSpPr>
        <p:spPr/>
        <p:txBody>
          <a:bodyPr/>
          <a:lstStyle/>
          <a:p>
            <a:fld id="{CED239BD-A3F0-40C5-8A6C-A7A2BD678A36}" type="slidenum">
              <a:rPr lang="en-US" smtClean="0"/>
              <a:t>4</a:t>
            </a:fld>
            <a:endParaRPr lang="en-US"/>
          </a:p>
        </p:txBody>
      </p:sp>
    </p:spTree>
    <p:extLst>
      <p:ext uri="{BB962C8B-B14F-4D97-AF65-F5344CB8AC3E}">
        <p14:creationId xmlns:p14="http://schemas.microsoft.com/office/powerpoint/2010/main" val="40859132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am trying to deal with several rather uncertain model inputs and flow constraints. I have the random nature of the hydrologic inputs to flaming gorge and the Yampa river which I am going to try to deal with using several different hydrologic scenarios based on historical data or predefined USBR hydrologic scenarios for flaming gorge/ </a:t>
            </a:r>
          </a:p>
          <a:p>
            <a:endParaRPr lang="en-US" dirty="0"/>
          </a:p>
          <a:p>
            <a:r>
              <a:rPr lang="en-US" dirty="0"/>
              <a:t>I have the some what random nature of the environmental flow releases. The volumes of which are dependent on hydrologic inputs and in reality, the timing varies over about the span of a month. Because the time step of my model is in months I will assign the flow the demands of the environmental flow releases to the month or months that they fall in.</a:t>
            </a:r>
          </a:p>
          <a:p>
            <a:endParaRPr lang="en-US" dirty="0"/>
          </a:p>
          <a:p>
            <a:r>
              <a:rPr lang="en-US" dirty="0"/>
              <a:t>Finally I have hydropower demands that are always fluctuating. Currently my plan is to use historic hydropower release data to come up with  total monthly minimum, average, or maximum hydropower releases </a:t>
            </a:r>
          </a:p>
          <a:p>
            <a:endParaRPr lang="en-US" dirty="0"/>
          </a:p>
          <a:p>
            <a:r>
              <a:rPr lang="en-US" dirty="0"/>
              <a:t>In conclusion I still have a lot of work to do. </a:t>
            </a:r>
          </a:p>
        </p:txBody>
      </p:sp>
      <p:sp>
        <p:nvSpPr>
          <p:cNvPr id="4" name="Slide Number Placeholder 3"/>
          <p:cNvSpPr>
            <a:spLocks noGrp="1"/>
          </p:cNvSpPr>
          <p:nvPr>
            <p:ph type="sldNum" sz="quarter" idx="5"/>
          </p:nvPr>
        </p:nvSpPr>
        <p:spPr/>
        <p:txBody>
          <a:bodyPr/>
          <a:lstStyle/>
          <a:p>
            <a:fld id="{CED239BD-A3F0-40C5-8A6C-A7A2BD678A36}" type="slidenum">
              <a:rPr lang="en-US" smtClean="0"/>
              <a:t>5</a:t>
            </a:fld>
            <a:endParaRPr lang="en-US"/>
          </a:p>
        </p:txBody>
      </p:sp>
    </p:spTree>
    <p:extLst>
      <p:ext uri="{BB962C8B-B14F-4D97-AF65-F5344CB8AC3E}">
        <p14:creationId xmlns:p14="http://schemas.microsoft.com/office/powerpoint/2010/main" val="14314684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A741A-D488-43B5-844D-9B56BBD52DC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0832C08-221D-4F4A-829C-0375382770B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00D12C-8074-4E85-9109-D8F56A029C71}"/>
              </a:ext>
            </a:extLst>
          </p:cNvPr>
          <p:cNvSpPr>
            <a:spLocks noGrp="1"/>
          </p:cNvSpPr>
          <p:nvPr>
            <p:ph type="dt" sz="half" idx="10"/>
          </p:nvPr>
        </p:nvSpPr>
        <p:spPr/>
        <p:txBody>
          <a:bodyPr/>
          <a:lstStyle/>
          <a:p>
            <a:fld id="{773EA4B9-927D-4143-ACEB-ED74A6BB1989}" type="datetimeFigureOut">
              <a:rPr lang="en-US" smtClean="0"/>
              <a:t>10/26/2020</a:t>
            </a:fld>
            <a:endParaRPr lang="en-US"/>
          </a:p>
        </p:txBody>
      </p:sp>
      <p:sp>
        <p:nvSpPr>
          <p:cNvPr id="5" name="Footer Placeholder 4">
            <a:extLst>
              <a:ext uri="{FF2B5EF4-FFF2-40B4-BE49-F238E27FC236}">
                <a16:creationId xmlns:a16="http://schemas.microsoft.com/office/drawing/2014/main" id="{98F30748-DDAB-47D7-8131-23B0D664FF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D65285-A55B-4A4B-96F7-F4FDF5F67338}"/>
              </a:ext>
            </a:extLst>
          </p:cNvPr>
          <p:cNvSpPr>
            <a:spLocks noGrp="1"/>
          </p:cNvSpPr>
          <p:nvPr>
            <p:ph type="sldNum" sz="quarter" idx="12"/>
          </p:nvPr>
        </p:nvSpPr>
        <p:spPr/>
        <p:txBody>
          <a:bodyPr/>
          <a:lstStyle/>
          <a:p>
            <a:fld id="{912E76B1-0E6D-4092-8AD2-5A0BB8CC7CC9}" type="slidenum">
              <a:rPr lang="en-US" smtClean="0"/>
              <a:t>‹#›</a:t>
            </a:fld>
            <a:endParaRPr lang="en-US"/>
          </a:p>
        </p:txBody>
      </p:sp>
    </p:spTree>
    <p:extLst>
      <p:ext uri="{BB962C8B-B14F-4D97-AF65-F5344CB8AC3E}">
        <p14:creationId xmlns:p14="http://schemas.microsoft.com/office/powerpoint/2010/main" val="9957173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250DF-DEFE-4065-AC7B-56EB2BE6490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DF1F811-DB36-4B77-BB62-5544A1C0252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547F50-E5B1-4029-9320-A046E4762CD4}"/>
              </a:ext>
            </a:extLst>
          </p:cNvPr>
          <p:cNvSpPr>
            <a:spLocks noGrp="1"/>
          </p:cNvSpPr>
          <p:nvPr>
            <p:ph type="dt" sz="half" idx="10"/>
          </p:nvPr>
        </p:nvSpPr>
        <p:spPr/>
        <p:txBody>
          <a:bodyPr/>
          <a:lstStyle/>
          <a:p>
            <a:fld id="{773EA4B9-927D-4143-ACEB-ED74A6BB1989}" type="datetimeFigureOut">
              <a:rPr lang="en-US" smtClean="0"/>
              <a:t>10/26/2020</a:t>
            </a:fld>
            <a:endParaRPr lang="en-US"/>
          </a:p>
        </p:txBody>
      </p:sp>
      <p:sp>
        <p:nvSpPr>
          <p:cNvPr id="5" name="Footer Placeholder 4">
            <a:extLst>
              <a:ext uri="{FF2B5EF4-FFF2-40B4-BE49-F238E27FC236}">
                <a16:creationId xmlns:a16="http://schemas.microsoft.com/office/drawing/2014/main" id="{5331B0A6-2A33-480C-9C42-02534D6267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D15776-E74B-4C71-B997-7E614E273BFD}"/>
              </a:ext>
            </a:extLst>
          </p:cNvPr>
          <p:cNvSpPr>
            <a:spLocks noGrp="1"/>
          </p:cNvSpPr>
          <p:nvPr>
            <p:ph type="sldNum" sz="quarter" idx="12"/>
          </p:nvPr>
        </p:nvSpPr>
        <p:spPr/>
        <p:txBody>
          <a:bodyPr/>
          <a:lstStyle/>
          <a:p>
            <a:fld id="{912E76B1-0E6D-4092-8AD2-5A0BB8CC7CC9}" type="slidenum">
              <a:rPr lang="en-US" smtClean="0"/>
              <a:t>‹#›</a:t>
            </a:fld>
            <a:endParaRPr lang="en-US"/>
          </a:p>
        </p:txBody>
      </p:sp>
    </p:spTree>
    <p:extLst>
      <p:ext uri="{BB962C8B-B14F-4D97-AF65-F5344CB8AC3E}">
        <p14:creationId xmlns:p14="http://schemas.microsoft.com/office/powerpoint/2010/main" val="21145167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087B47-09DA-48A3-8B9C-DBE3D277382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D83EEEE-4ED3-4DB0-BB05-856D0E53CAD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A0760F-4BE7-4562-A5EA-EA0F183F69B1}"/>
              </a:ext>
            </a:extLst>
          </p:cNvPr>
          <p:cNvSpPr>
            <a:spLocks noGrp="1"/>
          </p:cNvSpPr>
          <p:nvPr>
            <p:ph type="dt" sz="half" idx="10"/>
          </p:nvPr>
        </p:nvSpPr>
        <p:spPr/>
        <p:txBody>
          <a:bodyPr/>
          <a:lstStyle/>
          <a:p>
            <a:fld id="{773EA4B9-927D-4143-ACEB-ED74A6BB1989}" type="datetimeFigureOut">
              <a:rPr lang="en-US" smtClean="0"/>
              <a:t>10/26/2020</a:t>
            </a:fld>
            <a:endParaRPr lang="en-US"/>
          </a:p>
        </p:txBody>
      </p:sp>
      <p:sp>
        <p:nvSpPr>
          <p:cNvPr id="5" name="Footer Placeholder 4">
            <a:extLst>
              <a:ext uri="{FF2B5EF4-FFF2-40B4-BE49-F238E27FC236}">
                <a16:creationId xmlns:a16="http://schemas.microsoft.com/office/drawing/2014/main" id="{8275D3AE-B81F-4171-8E7E-5D492C28E0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9F1F20-C553-4AF5-B184-EAB8DE59200E}"/>
              </a:ext>
            </a:extLst>
          </p:cNvPr>
          <p:cNvSpPr>
            <a:spLocks noGrp="1"/>
          </p:cNvSpPr>
          <p:nvPr>
            <p:ph type="sldNum" sz="quarter" idx="12"/>
          </p:nvPr>
        </p:nvSpPr>
        <p:spPr/>
        <p:txBody>
          <a:bodyPr/>
          <a:lstStyle/>
          <a:p>
            <a:fld id="{912E76B1-0E6D-4092-8AD2-5A0BB8CC7CC9}" type="slidenum">
              <a:rPr lang="en-US" smtClean="0"/>
              <a:t>‹#›</a:t>
            </a:fld>
            <a:endParaRPr lang="en-US"/>
          </a:p>
        </p:txBody>
      </p:sp>
    </p:spTree>
    <p:extLst>
      <p:ext uri="{BB962C8B-B14F-4D97-AF65-F5344CB8AC3E}">
        <p14:creationId xmlns:p14="http://schemas.microsoft.com/office/powerpoint/2010/main" val="12194923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30C2E-1516-433A-A8AB-AE5E9C747C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2E7AAF-528E-4B66-A50D-34A5D3C5143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AE5A0F-D305-421F-99F5-96DC791C6CF9}"/>
              </a:ext>
            </a:extLst>
          </p:cNvPr>
          <p:cNvSpPr>
            <a:spLocks noGrp="1"/>
          </p:cNvSpPr>
          <p:nvPr>
            <p:ph type="dt" sz="half" idx="10"/>
          </p:nvPr>
        </p:nvSpPr>
        <p:spPr/>
        <p:txBody>
          <a:bodyPr/>
          <a:lstStyle/>
          <a:p>
            <a:fld id="{773EA4B9-927D-4143-ACEB-ED74A6BB1989}" type="datetimeFigureOut">
              <a:rPr lang="en-US" smtClean="0"/>
              <a:t>10/26/2020</a:t>
            </a:fld>
            <a:endParaRPr lang="en-US"/>
          </a:p>
        </p:txBody>
      </p:sp>
      <p:sp>
        <p:nvSpPr>
          <p:cNvPr id="5" name="Footer Placeholder 4">
            <a:extLst>
              <a:ext uri="{FF2B5EF4-FFF2-40B4-BE49-F238E27FC236}">
                <a16:creationId xmlns:a16="http://schemas.microsoft.com/office/drawing/2014/main" id="{97B5311A-ED59-4EFC-917B-DE8CEA0C5D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E21197-1A97-4C27-B165-651E18FB1E3E}"/>
              </a:ext>
            </a:extLst>
          </p:cNvPr>
          <p:cNvSpPr>
            <a:spLocks noGrp="1"/>
          </p:cNvSpPr>
          <p:nvPr>
            <p:ph type="sldNum" sz="quarter" idx="12"/>
          </p:nvPr>
        </p:nvSpPr>
        <p:spPr/>
        <p:txBody>
          <a:bodyPr/>
          <a:lstStyle/>
          <a:p>
            <a:fld id="{912E76B1-0E6D-4092-8AD2-5A0BB8CC7CC9}" type="slidenum">
              <a:rPr lang="en-US" smtClean="0"/>
              <a:t>‹#›</a:t>
            </a:fld>
            <a:endParaRPr lang="en-US"/>
          </a:p>
        </p:txBody>
      </p:sp>
    </p:spTree>
    <p:extLst>
      <p:ext uri="{BB962C8B-B14F-4D97-AF65-F5344CB8AC3E}">
        <p14:creationId xmlns:p14="http://schemas.microsoft.com/office/powerpoint/2010/main" val="8285312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4E7D6-2D0E-4CC2-9360-E632EED6FD1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9EE7C19-8F87-47CB-B357-BAA72B08CA4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581684B-22DC-44AB-AA69-56BC2DED1528}"/>
              </a:ext>
            </a:extLst>
          </p:cNvPr>
          <p:cNvSpPr>
            <a:spLocks noGrp="1"/>
          </p:cNvSpPr>
          <p:nvPr>
            <p:ph type="dt" sz="half" idx="10"/>
          </p:nvPr>
        </p:nvSpPr>
        <p:spPr/>
        <p:txBody>
          <a:bodyPr/>
          <a:lstStyle/>
          <a:p>
            <a:fld id="{773EA4B9-927D-4143-ACEB-ED74A6BB1989}" type="datetimeFigureOut">
              <a:rPr lang="en-US" smtClean="0"/>
              <a:t>10/26/2020</a:t>
            </a:fld>
            <a:endParaRPr lang="en-US"/>
          </a:p>
        </p:txBody>
      </p:sp>
      <p:sp>
        <p:nvSpPr>
          <p:cNvPr id="5" name="Footer Placeholder 4">
            <a:extLst>
              <a:ext uri="{FF2B5EF4-FFF2-40B4-BE49-F238E27FC236}">
                <a16:creationId xmlns:a16="http://schemas.microsoft.com/office/drawing/2014/main" id="{345BEDDD-C64B-42CC-8599-A3838B395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A6F72F-C24A-4DA4-988D-CB01D9C43040}"/>
              </a:ext>
            </a:extLst>
          </p:cNvPr>
          <p:cNvSpPr>
            <a:spLocks noGrp="1"/>
          </p:cNvSpPr>
          <p:nvPr>
            <p:ph type="sldNum" sz="quarter" idx="12"/>
          </p:nvPr>
        </p:nvSpPr>
        <p:spPr/>
        <p:txBody>
          <a:bodyPr/>
          <a:lstStyle/>
          <a:p>
            <a:fld id="{912E76B1-0E6D-4092-8AD2-5A0BB8CC7CC9}" type="slidenum">
              <a:rPr lang="en-US" smtClean="0"/>
              <a:t>‹#›</a:t>
            </a:fld>
            <a:endParaRPr lang="en-US"/>
          </a:p>
        </p:txBody>
      </p:sp>
    </p:spTree>
    <p:extLst>
      <p:ext uri="{BB962C8B-B14F-4D97-AF65-F5344CB8AC3E}">
        <p14:creationId xmlns:p14="http://schemas.microsoft.com/office/powerpoint/2010/main" val="2403522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0A0DA-BBF2-4C6E-9ECA-54CC674684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73B9B1F-45C2-4A92-8809-F170F527C99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AE517E-8D22-421B-AB58-6936C5B8B1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C582A6-2DED-4929-AEC0-37D4DF615B95}"/>
              </a:ext>
            </a:extLst>
          </p:cNvPr>
          <p:cNvSpPr>
            <a:spLocks noGrp="1"/>
          </p:cNvSpPr>
          <p:nvPr>
            <p:ph type="dt" sz="half" idx="10"/>
          </p:nvPr>
        </p:nvSpPr>
        <p:spPr/>
        <p:txBody>
          <a:bodyPr/>
          <a:lstStyle/>
          <a:p>
            <a:fld id="{773EA4B9-927D-4143-ACEB-ED74A6BB1989}" type="datetimeFigureOut">
              <a:rPr lang="en-US" smtClean="0"/>
              <a:t>10/26/2020</a:t>
            </a:fld>
            <a:endParaRPr lang="en-US"/>
          </a:p>
        </p:txBody>
      </p:sp>
      <p:sp>
        <p:nvSpPr>
          <p:cNvPr id="6" name="Footer Placeholder 5">
            <a:extLst>
              <a:ext uri="{FF2B5EF4-FFF2-40B4-BE49-F238E27FC236}">
                <a16:creationId xmlns:a16="http://schemas.microsoft.com/office/drawing/2014/main" id="{C5D23266-F1B2-4966-9B08-A46D6F44BC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52BDB2-F493-44EB-864B-A742BDF19042}"/>
              </a:ext>
            </a:extLst>
          </p:cNvPr>
          <p:cNvSpPr>
            <a:spLocks noGrp="1"/>
          </p:cNvSpPr>
          <p:nvPr>
            <p:ph type="sldNum" sz="quarter" idx="12"/>
          </p:nvPr>
        </p:nvSpPr>
        <p:spPr/>
        <p:txBody>
          <a:bodyPr/>
          <a:lstStyle/>
          <a:p>
            <a:fld id="{912E76B1-0E6D-4092-8AD2-5A0BB8CC7CC9}" type="slidenum">
              <a:rPr lang="en-US" smtClean="0"/>
              <a:t>‹#›</a:t>
            </a:fld>
            <a:endParaRPr lang="en-US"/>
          </a:p>
        </p:txBody>
      </p:sp>
    </p:spTree>
    <p:extLst>
      <p:ext uri="{BB962C8B-B14F-4D97-AF65-F5344CB8AC3E}">
        <p14:creationId xmlns:p14="http://schemas.microsoft.com/office/powerpoint/2010/main" val="3552554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D5B37-6BC4-4834-A92C-2BA6A63066A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A75A0BA-88D3-4EEA-A789-B0E9B0B412A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2282331-86B9-439C-B4C6-7EF0581CDFF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4BA270E-A008-4BEE-8C07-C247008FBB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4D723F2-CC91-4620-8624-93DCB776100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CFF2504-83C9-448C-AB44-3EF9EFAE8969}"/>
              </a:ext>
            </a:extLst>
          </p:cNvPr>
          <p:cNvSpPr>
            <a:spLocks noGrp="1"/>
          </p:cNvSpPr>
          <p:nvPr>
            <p:ph type="dt" sz="half" idx="10"/>
          </p:nvPr>
        </p:nvSpPr>
        <p:spPr/>
        <p:txBody>
          <a:bodyPr/>
          <a:lstStyle/>
          <a:p>
            <a:fld id="{773EA4B9-927D-4143-ACEB-ED74A6BB1989}" type="datetimeFigureOut">
              <a:rPr lang="en-US" smtClean="0"/>
              <a:t>10/26/2020</a:t>
            </a:fld>
            <a:endParaRPr lang="en-US"/>
          </a:p>
        </p:txBody>
      </p:sp>
      <p:sp>
        <p:nvSpPr>
          <p:cNvPr id="8" name="Footer Placeholder 7">
            <a:extLst>
              <a:ext uri="{FF2B5EF4-FFF2-40B4-BE49-F238E27FC236}">
                <a16:creationId xmlns:a16="http://schemas.microsoft.com/office/drawing/2014/main" id="{384597FF-5DA1-4253-BEBD-1B62661240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45477BF-9F17-4D51-9378-5DF2C4D831FD}"/>
              </a:ext>
            </a:extLst>
          </p:cNvPr>
          <p:cNvSpPr>
            <a:spLocks noGrp="1"/>
          </p:cNvSpPr>
          <p:nvPr>
            <p:ph type="sldNum" sz="quarter" idx="12"/>
          </p:nvPr>
        </p:nvSpPr>
        <p:spPr/>
        <p:txBody>
          <a:bodyPr/>
          <a:lstStyle/>
          <a:p>
            <a:fld id="{912E76B1-0E6D-4092-8AD2-5A0BB8CC7CC9}" type="slidenum">
              <a:rPr lang="en-US" smtClean="0"/>
              <a:t>‹#›</a:t>
            </a:fld>
            <a:endParaRPr lang="en-US"/>
          </a:p>
        </p:txBody>
      </p:sp>
    </p:spTree>
    <p:extLst>
      <p:ext uri="{BB962C8B-B14F-4D97-AF65-F5344CB8AC3E}">
        <p14:creationId xmlns:p14="http://schemas.microsoft.com/office/powerpoint/2010/main" val="30651939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5C99E-502C-4309-A552-F23B9D45BF5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EC8CF8D-AE91-42FA-8325-CAF76F9CEC30}"/>
              </a:ext>
            </a:extLst>
          </p:cNvPr>
          <p:cNvSpPr>
            <a:spLocks noGrp="1"/>
          </p:cNvSpPr>
          <p:nvPr>
            <p:ph type="dt" sz="half" idx="10"/>
          </p:nvPr>
        </p:nvSpPr>
        <p:spPr/>
        <p:txBody>
          <a:bodyPr/>
          <a:lstStyle/>
          <a:p>
            <a:fld id="{773EA4B9-927D-4143-ACEB-ED74A6BB1989}" type="datetimeFigureOut">
              <a:rPr lang="en-US" smtClean="0"/>
              <a:t>10/26/2020</a:t>
            </a:fld>
            <a:endParaRPr lang="en-US"/>
          </a:p>
        </p:txBody>
      </p:sp>
      <p:sp>
        <p:nvSpPr>
          <p:cNvPr id="4" name="Footer Placeholder 3">
            <a:extLst>
              <a:ext uri="{FF2B5EF4-FFF2-40B4-BE49-F238E27FC236}">
                <a16:creationId xmlns:a16="http://schemas.microsoft.com/office/drawing/2014/main" id="{42B9A859-91CC-4379-8F03-2AB6662B12A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2E89241-0A97-4FC0-ABF3-6CDB7BEE5D95}"/>
              </a:ext>
            </a:extLst>
          </p:cNvPr>
          <p:cNvSpPr>
            <a:spLocks noGrp="1"/>
          </p:cNvSpPr>
          <p:nvPr>
            <p:ph type="sldNum" sz="quarter" idx="12"/>
          </p:nvPr>
        </p:nvSpPr>
        <p:spPr/>
        <p:txBody>
          <a:bodyPr/>
          <a:lstStyle/>
          <a:p>
            <a:fld id="{912E76B1-0E6D-4092-8AD2-5A0BB8CC7CC9}" type="slidenum">
              <a:rPr lang="en-US" smtClean="0"/>
              <a:t>‹#›</a:t>
            </a:fld>
            <a:endParaRPr lang="en-US"/>
          </a:p>
        </p:txBody>
      </p:sp>
    </p:spTree>
    <p:extLst>
      <p:ext uri="{BB962C8B-B14F-4D97-AF65-F5344CB8AC3E}">
        <p14:creationId xmlns:p14="http://schemas.microsoft.com/office/powerpoint/2010/main" val="17871641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B005557-53D0-4290-B712-983FC6AB523A}"/>
              </a:ext>
            </a:extLst>
          </p:cNvPr>
          <p:cNvSpPr>
            <a:spLocks noGrp="1"/>
          </p:cNvSpPr>
          <p:nvPr>
            <p:ph type="dt" sz="half" idx="10"/>
          </p:nvPr>
        </p:nvSpPr>
        <p:spPr/>
        <p:txBody>
          <a:bodyPr/>
          <a:lstStyle/>
          <a:p>
            <a:fld id="{773EA4B9-927D-4143-ACEB-ED74A6BB1989}" type="datetimeFigureOut">
              <a:rPr lang="en-US" smtClean="0"/>
              <a:t>10/26/2020</a:t>
            </a:fld>
            <a:endParaRPr lang="en-US"/>
          </a:p>
        </p:txBody>
      </p:sp>
      <p:sp>
        <p:nvSpPr>
          <p:cNvPr id="3" name="Footer Placeholder 2">
            <a:extLst>
              <a:ext uri="{FF2B5EF4-FFF2-40B4-BE49-F238E27FC236}">
                <a16:creationId xmlns:a16="http://schemas.microsoft.com/office/drawing/2014/main" id="{32A29C9C-146C-410A-8805-6F1D9E21D91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849C9C0-CD6B-4E5A-AAFC-DD76325011EB}"/>
              </a:ext>
            </a:extLst>
          </p:cNvPr>
          <p:cNvSpPr>
            <a:spLocks noGrp="1"/>
          </p:cNvSpPr>
          <p:nvPr>
            <p:ph type="sldNum" sz="quarter" idx="12"/>
          </p:nvPr>
        </p:nvSpPr>
        <p:spPr/>
        <p:txBody>
          <a:bodyPr/>
          <a:lstStyle/>
          <a:p>
            <a:fld id="{912E76B1-0E6D-4092-8AD2-5A0BB8CC7CC9}" type="slidenum">
              <a:rPr lang="en-US" smtClean="0"/>
              <a:t>‹#›</a:t>
            </a:fld>
            <a:endParaRPr lang="en-US"/>
          </a:p>
        </p:txBody>
      </p:sp>
    </p:spTree>
    <p:extLst>
      <p:ext uri="{BB962C8B-B14F-4D97-AF65-F5344CB8AC3E}">
        <p14:creationId xmlns:p14="http://schemas.microsoft.com/office/powerpoint/2010/main" val="24457578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A8BCF-E415-437D-89A4-B58F8C8F14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E0EAA46-AEDB-49B1-BF57-DF530EA903C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692FC05-6A6D-425C-A69D-E898868DCF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660BC9-CCA8-436E-851C-616B555D5023}"/>
              </a:ext>
            </a:extLst>
          </p:cNvPr>
          <p:cNvSpPr>
            <a:spLocks noGrp="1"/>
          </p:cNvSpPr>
          <p:nvPr>
            <p:ph type="dt" sz="half" idx="10"/>
          </p:nvPr>
        </p:nvSpPr>
        <p:spPr/>
        <p:txBody>
          <a:bodyPr/>
          <a:lstStyle/>
          <a:p>
            <a:fld id="{773EA4B9-927D-4143-ACEB-ED74A6BB1989}" type="datetimeFigureOut">
              <a:rPr lang="en-US" smtClean="0"/>
              <a:t>10/26/2020</a:t>
            </a:fld>
            <a:endParaRPr lang="en-US"/>
          </a:p>
        </p:txBody>
      </p:sp>
      <p:sp>
        <p:nvSpPr>
          <p:cNvPr id="6" name="Footer Placeholder 5">
            <a:extLst>
              <a:ext uri="{FF2B5EF4-FFF2-40B4-BE49-F238E27FC236}">
                <a16:creationId xmlns:a16="http://schemas.microsoft.com/office/drawing/2014/main" id="{3285642A-93DF-48B3-A17E-EF160DB17F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1343BC-132F-4359-B74C-99837BCCAEAD}"/>
              </a:ext>
            </a:extLst>
          </p:cNvPr>
          <p:cNvSpPr>
            <a:spLocks noGrp="1"/>
          </p:cNvSpPr>
          <p:nvPr>
            <p:ph type="sldNum" sz="quarter" idx="12"/>
          </p:nvPr>
        </p:nvSpPr>
        <p:spPr/>
        <p:txBody>
          <a:bodyPr/>
          <a:lstStyle/>
          <a:p>
            <a:fld id="{912E76B1-0E6D-4092-8AD2-5A0BB8CC7CC9}" type="slidenum">
              <a:rPr lang="en-US" smtClean="0"/>
              <a:t>‹#›</a:t>
            </a:fld>
            <a:endParaRPr lang="en-US"/>
          </a:p>
        </p:txBody>
      </p:sp>
    </p:spTree>
    <p:extLst>
      <p:ext uri="{BB962C8B-B14F-4D97-AF65-F5344CB8AC3E}">
        <p14:creationId xmlns:p14="http://schemas.microsoft.com/office/powerpoint/2010/main" val="14307565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7B9ED-D5EE-4B89-ACA2-B89CF0E02A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2563479-D540-4076-B055-284C597A4CD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5CE73C4-52F6-4F6C-A99E-737801F181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E30839-2C89-494A-A183-72A823CFCC93}"/>
              </a:ext>
            </a:extLst>
          </p:cNvPr>
          <p:cNvSpPr>
            <a:spLocks noGrp="1"/>
          </p:cNvSpPr>
          <p:nvPr>
            <p:ph type="dt" sz="half" idx="10"/>
          </p:nvPr>
        </p:nvSpPr>
        <p:spPr/>
        <p:txBody>
          <a:bodyPr/>
          <a:lstStyle/>
          <a:p>
            <a:fld id="{773EA4B9-927D-4143-ACEB-ED74A6BB1989}" type="datetimeFigureOut">
              <a:rPr lang="en-US" smtClean="0"/>
              <a:t>10/26/2020</a:t>
            </a:fld>
            <a:endParaRPr lang="en-US"/>
          </a:p>
        </p:txBody>
      </p:sp>
      <p:sp>
        <p:nvSpPr>
          <p:cNvPr id="6" name="Footer Placeholder 5">
            <a:extLst>
              <a:ext uri="{FF2B5EF4-FFF2-40B4-BE49-F238E27FC236}">
                <a16:creationId xmlns:a16="http://schemas.microsoft.com/office/drawing/2014/main" id="{DBE2A02C-0C6C-43CF-BAE7-B9E41751FEC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EC8EF2-3C6C-4F5A-A3D2-7C32C4696B7D}"/>
              </a:ext>
            </a:extLst>
          </p:cNvPr>
          <p:cNvSpPr>
            <a:spLocks noGrp="1"/>
          </p:cNvSpPr>
          <p:nvPr>
            <p:ph type="sldNum" sz="quarter" idx="12"/>
          </p:nvPr>
        </p:nvSpPr>
        <p:spPr/>
        <p:txBody>
          <a:bodyPr/>
          <a:lstStyle/>
          <a:p>
            <a:fld id="{912E76B1-0E6D-4092-8AD2-5A0BB8CC7CC9}" type="slidenum">
              <a:rPr lang="en-US" smtClean="0"/>
              <a:t>‹#›</a:t>
            </a:fld>
            <a:endParaRPr lang="en-US"/>
          </a:p>
        </p:txBody>
      </p:sp>
    </p:spTree>
    <p:extLst>
      <p:ext uri="{BB962C8B-B14F-4D97-AF65-F5344CB8AC3E}">
        <p14:creationId xmlns:p14="http://schemas.microsoft.com/office/powerpoint/2010/main" val="2627422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1A0134D-6135-4259-939F-E785DA2A2D7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FD57F1E-383F-4F74-896C-7F966D79A14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E62950-082E-46BD-B168-039F5D41D18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3EA4B9-927D-4143-ACEB-ED74A6BB1989}" type="datetimeFigureOut">
              <a:rPr lang="en-US" smtClean="0"/>
              <a:t>10/26/2020</a:t>
            </a:fld>
            <a:endParaRPr lang="en-US"/>
          </a:p>
        </p:txBody>
      </p:sp>
      <p:sp>
        <p:nvSpPr>
          <p:cNvPr id="5" name="Footer Placeholder 4">
            <a:extLst>
              <a:ext uri="{FF2B5EF4-FFF2-40B4-BE49-F238E27FC236}">
                <a16:creationId xmlns:a16="http://schemas.microsoft.com/office/drawing/2014/main" id="{AD1D65F3-5FBD-49ED-8014-7B043D17964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613C311-D38C-4856-96F0-68545DAB72B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2E76B1-0E6D-4092-8AD2-5A0BB8CC7CC9}" type="slidenum">
              <a:rPr lang="en-US" smtClean="0"/>
              <a:t>‹#›</a:t>
            </a:fld>
            <a:endParaRPr lang="en-US"/>
          </a:p>
        </p:txBody>
      </p:sp>
    </p:spTree>
    <p:extLst>
      <p:ext uri="{BB962C8B-B14F-4D97-AF65-F5344CB8AC3E}">
        <p14:creationId xmlns:p14="http://schemas.microsoft.com/office/powerpoint/2010/main" val="28690746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A1C49-8F52-4E84-A331-C8B4474BEFD9}"/>
              </a:ext>
            </a:extLst>
          </p:cNvPr>
          <p:cNvSpPr>
            <a:spLocks noGrp="1"/>
          </p:cNvSpPr>
          <p:nvPr>
            <p:ph type="ctrTitle"/>
          </p:nvPr>
        </p:nvSpPr>
        <p:spPr>
          <a:xfrm>
            <a:off x="1371600" y="1827213"/>
            <a:ext cx="9144000" cy="2387600"/>
          </a:xfrm>
        </p:spPr>
        <p:txBody>
          <a:bodyPr>
            <a:normAutofit fontScale="90000"/>
          </a:bodyPr>
          <a:lstStyle/>
          <a:p>
            <a:r>
              <a:rPr lang="en-US" dirty="0"/>
              <a:t>Coordinated Operation of Flaming Gorge Reservoir With Lake Powell </a:t>
            </a:r>
          </a:p>
        </p:txBody>
      </p:sp>
      <p:pic>
        <p:nvPicPr>
          <p:cNvPr id="7" name="Picture 2" descr="River Graphic photos, royalty-free images, graphics, vectors &amp; videos |  Adobe Stock">
            <a:extLst>
              <a:ext uri="{FF2B5EF4-FFF2-40B4-BE49-F238E27FC236}">
                <a16:creationId xmlns:a16="http://schemas.microsoft.com/office/drawing/2014/main" id="{D4E8DE39-4301-4052-A69F-76492AF844A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9907" r="1610" b="21065"/>
          <a:stretch/>
        </p:blipFill>
        <p:spPr bwMode="auto">
          <a:xfrm>
            <a:off x="0" y="5653548"/>
            <a:ext cx="12192000" cy="12044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44179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Freeform: Shape 70">
            <a:extLst>
              <a:ext uri="{FF2B5EF4-FFF2-40B4-BE49-F238E27FC236}">
                <a16:creationId xmlns:a16="http://schemas.microsoft.com/office/drawing/2014/main" id="{B670DBD5-770C-4383-9F54-5B86E86BD5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10277" y="0"/>
            <a:ext cx="9771446" cy="6858000"/>
          </a:xfrm>
          <a:custGeom>
            <a:avLst/>
            <a:gdLst>
              <a:gd name="connsiteX0" fmla="*/ 1422188 w 9771446"/>
              <a:gd name="connsiteY0" fmla="*/ 0 h 6858000"/>
              <a:gd name="connsiteX1" fmla="*/ 8349258 w 9771446"/>
              <a:gd name="connsiteY1" fmla="*/ 0 h 6858000"/>
              <a:gd name="connsiteX2" fmla="*/ 8502224 w 9771446"/>
              <a:gd name="connsiteY2" fmla="*/ 159673 h 6858000"/>
              <a:gd name="connsiteX3" fmla="*/ 9771446 w 9771446"/>
              <a:gd name="connsiteY3" fmla="*/ 3429001 h 6858000"/>
              <a:gd name="connsiteX4" fmla="*/ 8502224 w 9771446"/>
              <a:gd name="connsiteY4" fmla="*/ 6698330 h 6858000"/>
              <a:gd name="connsiteX5" fmla="*/ 8349260 w 9771446"/>
              <a:gd name="connsiteY5" fmla="*/ 6858000 h 6858000"/>
              <a:gd name="connsiteX6" fmla="*/ 1422186 w 9771446"/>
              <a:gd name="connsiteY6" fmla="*/ 6858000 h 6858000"/>
              <a:gd name="connsiteX7" fmla="*/ 1269223 w 9771446"/>
              <a:gd name="connsiteY7" fmla="*/ 6698330 h 6858000"/>
              <a:gd name="connsiteX8" fmla="*/ 0 w 9771446"/>
              <a:gd name="connsiteY8" fmla="*/ 3429001 h 6858000"/>
              <a:gd name="connsiteX9" fmla="*/ 1269223 w 9771446"/>
              <a:gd name="connsiteY9" fmla="*/ 15967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71446" h="6858000">
                <a:moveTo>
                  <a:pt x="1422188" y="0"/>
                </a:moveTo>
                <a:lnTo>
                  <a:pt x="8349258" y="0"/>
                </a:lnTo>
                <a:lnTo>
                  <a:pt x="8502224" y="159673"/>
                </a:lnTo>
                <a:cubicBezTo>
                  <a:pt x="9290813" y="1023162"/>
                  <a:pt x="9771446" y="2170221"/>
                  <a:pt x="9771446" y="3429001"/>
                </a:cubicBezTo>
                <a:cubicBezTo>
                  <a:pt x="9771446" y="4687781"/>
                  <a:pt x="9290813" y="5834840"/>
                  <a:pt x="8502224" y="6698330"/>
                </a:cubicBezTo>
                <a:lnTo>
                  <a:pt x="8349260" y="6858000"/>
                </a:lnTo>
                <a:lnTo>
                  <a:pt x="1422186" y="6858000"/>
                </a:lnTo>
                <a:lnTo>
                  <a:pt x="1269223" y="6698330"/>
                </a:lnTo>
                <a:cubicBezTo>
                  <a:pt x="480633" y="5834840"/>
                  <a:pt x="0" y="4687781"/>
                  <a:pt x="0" y="3429001"/>
                </a:cubicBezTo>
                <a:cubicBezTo>
                  <a:pt x="0" y="2170221"/>
                  <a:pt x="480633" y="1023162"/>
                  <a:pt x="1269223" y="159673"/>
                </a:cubicBezTo>
                <a:close/>
              </a:path>
            </a:pathLst>
          </a:custGeom>
          <a:solidFill>
            <a:schemeClr val="bg1">
              <a:lumMod val="85000"/>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26" name="Picture 2" descr="Lake Powell less than half full, see impacts from space">
            <a:extLst>
              <a:ext uri="{FF2B5EF4-FFF2-40B4-BE49-F238E27FC236}">
                <a16:creationId xmlns:a16="http://schemas.microsoft.com/office/drawing/2014/main" id="{556A648D-4BAE-40AD-8FB0-CE4D738F6FC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1117"/>
          <a:stretch/>
        </p:blipFill>
        <p:spPr bwMode="auto">
          <a:xfrm>
            <a:off x="2216002" y="96252"/>
            <a:ext cx="7759996" cy="5740382"/>
          </a:xfrm>
          <a:custGeom>
            <a:avLst/>
            <a:gdLst/>
            <a:ahLst/>
            <a:cxnLst/>
            <a:rect l="l" t="t" r="r" b="b"/>
            <a:pathLst>
              <a:path w="9270806" h="6858000">
                <a:moveTo>
                  <a:pt x="1503712" y="0"/>
                </a:moveTo>
                <a:lnTo>
                  <a:pt x="7767094" y="0"/>
                </a:lnTo>
                <a:lnTo>
                  <a:pt x="7913128" y="139721"/>
                </a:lnTo>
                <a:cubicBezTo>
                  <a:pt x="8751971" y="981521"/>
                  <a:pt x="9270806" y="2144457"/>
                  <a:pt x="9270806" y="3429000"/>
                </a:cubicBezTo>
                <a:cubicBezTo>
                  <a:pt x="9270806" y="4713544"/>
                  <a:pt x="8751971" y="5876479"/>
                  <a:pt x="7913128" y="6718279"/>
                </a:cubicBezTo>
                <a:lnTo>
                  <a:pt x="7767094" y="6858000"/>
                </a:lnTo>
                <a:lnTo>
                  <a:pt x="1503712" y="6858000"/>
                </a:lnTo>
                <a:lnTo>
                  <a:pt x="1357679" y="6718279"/>
                </a:lnTo>
                <a:cubicBezTo>
                  <a:pt x="518835" y="5876479"/>
                  <a:pt x="0" y="4713544"/>
                  <a:pt x="0" y="3429000"/>
                </a:cubicBezTo>
                <a:cubicBezTo>
                  <a:pt x="0" y="2144457"/>
                  <a:pt x="518835" y="981521"/>
                  <a:pt x="1357679" y="139721"/>
                </a:cubicBezTo>
                <a:close/>
              </a:path>
            </a:pathLst>
          </a:custGeom>
          <a:noFill/>
          <a:extLst>
            <a:ext uri="{909E8E84-426E-40DD-AFC4-6F175D3DCCD1}">
              <a14:hiddenFill xmlns:a14="http://schemas.microsoft.com/office/drawing/2010/main">
                <a:solidFill>
                  <a:srgbClr val="FFFFFF"/>
                </a:solidFill>
              </a14:hiddenFill>
            </a:ext>
          </a:extLst>
        </p:spPr>
      </p:pic>
      <p:pic>
        <p:nvPicPr>
          <p:cNvPr id="4" name="Picture 2" descr="River Graphic photos, royalty-free images, graphics, vectors &amp; videos |  Adobe Stock">
            <a:extLst>
              <a:ext uri="{FF2B5EF4-FFF2-40B4-BE49-F238E27FC236}">
                <a16:creationId xmlns:a16="http://schemas.microsoft.com/office/drawing/2014/main" id="{796B63D8-B1A9-41AF-B442-C8A9567C3E5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9907" r="1610" b="21065"/>
          <a:stretch/>
        </p:blipFill>
        <p:spPr bwMode="auto">
          <a:xfrm>
            <a:off x="0" y="5686826"/>
            <a:ext cx="12192000" cy="12044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55919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083E0-C8ED-40D6-A375-D7A9D1A44DB2}"/>
              </a:ext>
            </a:extLst>
          </p:cNvPr>
          <p:cNvSpPr>
            <a:spLocks noGrp="1"/>
          </p:cNvSpPr>
          <p:nvPr>
            <p:ph type="title"/>
          </p:nvPr>
        </p:nvSpPr>
        <p:spPr>
          <a:xfrm>
            <a:off x="717885" y="160589"/>
            <a:ext cx="10515600" cy="1325563"/>
          </a:xfrm>
        </p:spPr>
        <p:txBody>
          <a:bodyPr/>
          <a:lstStyle/>
          <a:p>
            <a:r>
              <a:rPr lang="en-US" dirty="0"/>
              <a:t>Model Formulation 	</a:t>
            </a:r>
          </a:p>
        </p:txBody>
      </p:sp>
      <p:sp>
        <p:nvSpPr>
          <p:cNvPr id="3" name="Content Placeholder 2">
            <a:extLst>
              <a:ext uri="{FF2B5EF4-FFF2-40B4-BE49-F238E27FC236}">
                <a16:creationId xmlns:a16="http://schemas.microsoft.com/office/drawing/2014/main" id="{7D474607-26EE-40F3-BBC1-82C13B0F353F}"/>
              </a:ext>
            </a:extLst>
          </p:cNvPr>
          <p:cNvSpPr>
            <a:spLocks noGrp="1"/>
          </p:cNvSpPr>
          <p:nvPr>
            <p:ph idx="1"/>
          </p:nvPr>
        </p:nvSpPr>
        <p:spPr>
          <a:xfrm>
            <a:off x="717885" y="1253331"/>
            <a:ext cx="10515600" cy="4351338"/>
          </a:xfrm>
        </p:spPr>
        <p:txBody>
          <a:bodyPr>
            <a:normAutofit/>
          </a:bodyPr>
          <a:lstStyle/>
          <a:p>
            <a:r>
              <a:rPr lang="en-US" dirty="0"/>
              <a:t>Objective Function(s)?</a:t>
            </a:r>
          </a:p>
          <a:p>
            <a:pPr lvl="1"/>
            <a:r>
              <a:rPr lang="en-US" dirty="0"/>
              <a:t>Maximize Additional Flows Sent To Lake Powel (Maximize Sum of Flows)</a:t>
            </a:r>
          </a:p>
          <a:p>
            <a:pPr lvl="1"/>
            <a:r>
              <a:rPr lang="en-US" dirty="0"/>
              <a:t>Minimize Unmet Environmental Flow Performance Indicator?</a:t>
            </a:r>
          </a:p>
          <a:p>
            <a:r>
              <a:rPr lang="en-US" dirty="0"/>
              <a:t>Decision Variables (Location, Time)</a:t>
            </a:r>
          </a:p>
          <a:p>
            <a:pPr lvl="1"/>
            <a:r>
              <a:rPr lang="en-US" dirty="0"/>
              <a:t>Reservoir Storage </a:t>
            </a:r>
          </a:p>
          <a:p>
            <a:pPr lvl="1"/>
            <a:r>
              <a:rPr lang="en-US" dirty="0"/>
              <a:t>Release schedule and volume: Hydropower, Baseflow, and Environmental Release Volumes</a:t>
            </a:r>
          </a:p>
          <a:p>
            <a:r>
              <a:rPr lang="en-US" dirty="0"/>
              <a:t>Constraints </a:t>
            </a:r>
          </a:p>
          <a:p>
            <a:pPr lvl="1"/>
            <a:r>
              <a:rPr lang="en-US" dirty="0"/>
              <a:t>Too many, further model simplification is likely required. </a:t>
            </a:r>
          </a:p>
          <a:p>
            <a:pPr lvl="1"/>
            <a:endParaRPr lang="en-US" dirty="0"/>
          </a:p>
          <a:p>
            <a:pPr lvl="1"/>
            <a:endParaRPr lang="en-US" dirty="0"/>
          </a:p>
          <a:p>
            <a:endParaRPr lang="en-US" dirty="0"/>
          </a:p>
          <a:p>
            <a:endParaRPr lang="en-US" dirty="0"/>
          </a:p>
          <a:p>
            <a:endParaRPr lang="en-US" dirty="0"/>
          </a:p>
        </p:txBody>
      </p:sp>
      <p:pic>
        <p:nvPicPr>
          <p:cNvPr id="5" name="Picture 4">
            <a:extLst>
              <a:ext uri="{FF2B5EF4-FFF2-40B4-BE49-F238E27FC236}">
                <a16:creationId xmlns:a16="http://schemas.microsoft.com/office/drawing/2014/main" id="{4143BBA8-A13F-483B-85EA-165DB2B903D8}"/>
              </a:ext>
            </a:extLst>
          </p:cNvPr>
          <p:cNvPicPr>
            <a:picLocks noChangeAspect="1"/>
          </p:cNvPicPr>
          <p:nvPr/>
        </p:nvPicPr>
        <p:blipFill>
          <a:blip r:embed="rId3"/>
          <a:stretch>
            <a:fillRect/>
          </a:stretch>
        </p:blipFill>
        <p:spPr>
          <a:xfrm>
            <a:off x="0" y="5825370"/>
            <a:ext cx="12192000" cy="1207008"/>
          </a:xfrm>
          <a:prstGeom prst="rect">
            <a:avLst/>
          </a:prstGeom>
        </p:spPr>
      </p:pic>
    </p:spTree>
    <p:extLst>
      <p:ext uri="{BB962C8B-B14F-4D97-AF65-F5344CB8AC3E}">
        <p14:creationId xmlns:p14="http://schemas.microsoft.com/office/powerpoint/2010/main" val="42414132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802B935-4E21-427F-BBBA-266C0188CFD7}"/>
              </a:ext>
            </a:extLst>
          </p:cNvPr>
          <p:cNvPicPr/>
          <p:nvPr/>
        </p:nvPicPr>
        <p:blipFill>
          <a:blip r:embed="rId3"/>
          <a:stretch>
            <a:fillRect/>
          </a:stretch>
        </p:blipFill>
        <p:spPr>
          <a:xfrm>
            <a:off x="445168" y="950995"/>
            <a:ext cx="4804609" cy="5762626"/>
          </a:xfrm>
          <a:prstGeom prst="rect">
            <a:avLst/>
          </a:prstGeom>
          <a:ln w="12700">
            <a:solidFill>
              <a:schemeClr val="tx1"/>
            </a:solidFill>
          </a:ln>
        </p:spPr>
      </p:pic>
      <p:pic>
        <p:nvPicPr>
          <p:cNvPr id="7" name="Picture 6">
            <a:extLst>
              <a:ext uri="{FF2B5EF4-FFF2-40B4-BE49-F238E27FC236}">
                <a16:creationId xmlns:a16="http://schemas.microsoft.com/office/drawing/2014/main" id="{B8ACF015-9849-4CE2-9C86-264FB0F32590}"/>
              </a:ext>
            </a:extLst>
          </p:cNvPr>
          <p:cNvPicPr>
            <a:picLocks noChangeAspect="1"/>
          </p:cNvPicPr>
          <p:nvPr/>
        </p:nvPicPr>
        <p:blipFill rotWithShape="1">
          <a:blip r:embed="rId4"/>
          <a:srcRect l="9645" r="5216"/>
          <a:stretch/>
        </p:blipFill>
        <p:spPr>
          <a:xfrm>
            <a:off x="5526504" y="950996"/>
            <a:ext cx="6136107" cy="5762625"/>
          </a:xfrm>
          <a:prstGeom prst="rect">
            <a:avLst/>
          </a:prstGeom>
          <a:ln w="12700">
            <a:solidFill>
              <a:schemeClr val="tx1"/>
            </a:solidFill>
          </a:ln>
        </p:spPr>
      </p:pic>
      <p:sp>
        <p:nvSpPr>
          <p:cNvPr id="8" name="Rectangle 7">
            <a:extLst>
              <a:ext uri="{FF2B5EF4-FFF2-40B4-BE49-F238E27FC236}">
                <a16:creationId xmlns:a16="http://schemas.microsoft.com/office/drawing/2014/main" id="{DE8A188A-A970-496E-B5C6-08FB7A00EBA2}"/>
              </a:ext>
            </a:extLst>
          </p:cNvPr>
          <p:cNvSpPr/>
          <p:nvPr/>
        </p:nvSpPr>
        <p:spPr>
          <a:xfrm>
            <a:off x="5610725" y="950994"/>
            <a:ext cx="4303296" cy="1684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00C40F9B-F514-4AA2-84BD-9DEA9D7C5ADE}"/>
              </a:ext>
            </a:extLst>
          </p:cNvPr>
          <p:cNvSpPr>
            <a:spLocks noGrp="1"/>
          </p:cNvSpPr>
          <p:nvPr>
            <p:ph type="title"/>
          </p:nvPr>
        </p:nvSpPr>
        <p:spPr>
          <a:xfrm>
            <a:off x="445168" y="-182064"/>
            <a:ext cx="12228095" cy="1325563"/>
          </a:xfrm>
        </p:spPr>
        <p:txBody>
          <a:bodyPr/>
          <a:lstStyle/>
          <a:p>
            <a:r>
              <a:rPr lang="en-US" dirty="0"/>
              <a:t> Constraints: Management Objectives </a:t>
            </a:r>
          </a:p>
        </p:txBody>
      </p:sp>
      <p:sp>
        <p:nvSpPr>
          <p:cNvPr id="2" name="TextBox 1">
            <a:extLst>
              <a:ext uri="{FF2B5EF4-FFF2-40B4-BE49-F238E27FC236}">
                <a16:creationId xmlns:a16="http://schemas.microsoft.com/office/drawing/2014/main" id="{7FD2E800-EA40-402C-BB90-C4896B1A3EBD}"/>
              </a:ext>
            </a:extLst>
          </p:cNvPr>
          <p:cNvSpPr txBox="1"/>
          <p:nvPr/>
        </p:nvSpPr>
        <p:spPr>
          <a:xfrm rot="19305184">
            <a:off x="5778305" y="2839453"/>
            <a:ext cx="5356723" cy="830997"/>
          </a:xfrm>
          <a:prstGeom prst="rect">
            <a:avLst/>
          </a:prstGeom>
          <a:noFill/>
        </p:spPr>
        <p:txBody>
          <a:bodyPr wrap="none" rtlCol="0">
            <a:spAutoFit/>
          </a:bodyPr>
          <a:lstStyle/>
          <a:p>
            <a:r>
              <a:rPr lang="en-US" sz="4800" dirty="0">
                <a:solidFill>
                  <a:srgbClr val="FF0000"/>
                </a:solidFill>
                <a:latin typeface="Arial Black" panose="020B0A04020102020204" pitchFamily="34" charset="0"/>
              </a:rPr>
              <a:t>ENDANGERED! </a:t>
            </a:r>
          </a:p>
        </p:txBody>
      </p:sp>
    </p:spTree>
    <p:extLst>
      <p:ext uri="{BB962C8B-B14F-4D97-AF65-F5344CB8AC3E}">
        <p14:creationId xmlns:p14="http://schemas.microsoft.com/office/powerpoint/2010/main" val="22204097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1985F-ECAF-4161-84DE-B96AAB55B6D9}"/>
              </a:ext>
            </a:extLst>
          </p:cNvPr>
          <p:cNvSpPr>
            <a:spLocks noGrp="1"/>
          </p:cNvSpPr>
          <p:nvPr>
            <p:ph type="title"/>
          </p:nvPr>
        </p:nvSpPr>
        <p:spPr/>
        <p:txBody>
          <a:bodyPr/>
          <a:lstStyle/>
          <a:p>
            <a:r>
              <a:rPr lang="en-US" dirty="0"/>
              <a:t>Major Modeling Challenges: Uncertain Inputs</a:t>
            </a:r>
          </a:p>
        </p:txBody>
      </p:sp>
      <p:sp>
        <p:nvSpPr>
          <p:cNvPr id="3" name="Content Placeholder 2">
            <a:extLst>
              <a:ext uri="{FF2B5EF4-FFF2-40B4-BE49-F238E27FC236}">
                <a16:creationId xmlns:a16="http://schemas.microsoft.com/office/drawing/2014/main" id="{B3BF56E8-C91C-40A1-BB09-CE1F348B743B}"/>
              </a:ext>
            </a:extLst>
          </p:cNvPr>
          <p:cNvSpPr>
            <a:spLocks noGrp="1"/>
          </p:cNvSpPr>
          <p:nvPr>
            <p:ph idx="1"/>
          </p:nvPr>
        </p:nvSpPr>
        <p:spPr/>
        <p:txBody>
          <a:bodyPr/>
          <a:lstStyle/>
          <a:p>
            <a:r>
              <a:rPr lang="en-US" dirty="0"/>
              <a:t>Random nature of hydrologic inputs to Flaming Gorge reservoir and Yampa River</a:t>
            </a:r>
          </a:p>
          <a:p>
            <a:pPr marL="0" indent="0">
              <a:buNone/>
            </a:pPr>
            <a:endParaRPr lang="en-US" dirty="0"/>
          </a:p>
          <a:p>
            <a:r>
              <a:rPr lang="en-US" dirty="0"/>
              <a:t>Environmental Releases that can occur at random within specified time intervals </a:t>
            </a:r>
          </a:p>
          <a:p>
            <a:pPr marL="0" indent="0">
              <a:buNone/>
            </a:pPr>
            <a:endParaRPr lang="en-US" dirty="0"/>
          </a:p>
          <a:p>
            <a:r>
              <a:rPr lang="en-US" dirty="0"/>
              <a:t>Hydropower demands that fluctuate hourly or daily. </a:t>
            </a:r>
          </a:p>
          <a:p>
            <a:pPr marL="0" indent="0">
              <a:buNone/>
            </a:pPr>
            <a:endParaRPr lang="en-US" dirty="0"/>
          </a:p>
          <a:p>
            <a:endParaRPr lang="en-US" dirty="0"/>
          </a:p>
        </p:txBody>
      </p:sp>
      <p:pic>
        <p:nvPicPr>
          <p:cNvPr id="5" name="Picture 4">
            <a:extLst>
              <a:ext uri="{FF2B5EF4-FFF2-40B4-BE49-F238E27FC236}">
                <a16:creationId xmlns:a16="http://schemas.microsoft.com/office/drawing/2014/main" id="{BEBFEC74-C95F-49E1-A582-947D58A9A08D}"/>
              </a:ext>
            </a:extLst>
          </p:cNvPr>
          <p:cNvPicPr>
            <a:picLocks noChangeAspect="1"/>
          </p:cNvPicPr>
          <p:nvPr/>
        </p:nvPicPr>
        <p:blipFill>
          <a:blip r:embed="rId3"/>
          <a:stretch>
            <a:fillRect/>
          </a:stretch>
        </p:blipFill>
        <p:spPr>
          <a:xfrm>
            <a:off x="0" y="5825370"/>
            <a:ext cx="12192000" cy="1207008"/>
          </a:xfrm>
          <a:prstGeom prst="rect">
            <a:avLst/>
          </a:prstGeom>
        </p:spPr>
      </p:pic>
    </p:spTree>
    <p:extLst>
      <p:ext uri="{BB962C8B-B14F-4D97-AF65-F5344CB8AC3E}">
        <p14:creationId xmlns:p14="http://schemas.microsoft.com/office/powerpoint/2010/main" val="26512245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263</TotalTime>
  <Words>691</Words>
  <Application>Microsoft Office PowerPoint</Application>
  <PresentationFormat>Widescreen</PresentationFormat>
  <Paragraphs>37</Paragraphs>
  <Slides>5</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Arial Black</vt:lpstr>
      <vt:lpstr>Calibri</vt:lpstr>
      <vt:lpstr>Calibri Light</vt:lpstr>
      <vt:lpstr>Times New Roman</vt:lpstr>
      <vt:lpstr>Office Theme</vt:lpstr>
      <vt:lpstr>Coordinated Operation of Flaming Gorge Reservoir With Lake Powell </vt:lpstr>
      <vt:lpstr>PowerPoint Presentation</vt:lpstr>
      <vt:lpstr>Model Formulation  </vt:lpstr>
      <vt:lpstr> Constraints: Management Objectives </vt:lpstr>
      <vt:lpstr>Major Modeling Challenges: Uncertain Inputs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Flaming Gorge Dam Coordinated Operation With Lake Powel</dc:title>
  <dc:creator>patrick  campana</dc:creator>
  <cp:lastModifiedBy>patrick  campana</cp:lastModifiedBy>
  <cp:revision>16</cp:revision>
  <dcterms:created xsi:type="dcterms:W3CDTF">2020-10-26T04:06:08Z</dcterms:created>
  <dcterms:modified xsi:type="dcterms:W3CDTF">2020-10-26T17:38:41Z</dcterms:modified>
</cp:coreProperties>
</file>