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59" r:id="rId4"/>
    <p:sldId id="265" r:id="rId5"/>
    <p:sldId id="257" r:id="rId6"/>
    <p:sldId id="260" r:id="rId7"/>
    <p:sldId id="270" r:id="rId8"/>
    <p:sldId id="269" r:id="rId9"/>
    <p:sldId id="271" r:id="rId10"/>
    <p:sldId id="258" r:id="rId11"/>
    <p:sldId id="266" r:id="rId12"/>
    <p:sldId id="272" r:id="rId13"/>
    <p:sldId id="26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364" autoAdjust="0"/>
  </p:normalViewPr>
  <p:slideViewPr>
    <p:cSldViewPr snapToGrid="0">
      <p:cViewPr varScale="1">
        <p:scale>
          <a:sx n="70" d="100"/>
          <a:sy n="70" d="100"/>
        </p:scale>
        <p:origin x="21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rick%20Campana\Desktop\F.G._MODEL_4years.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rick%20Campana\Desktop\F.G._MODEL_4years.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trick%20Campana\Documents\Water%20Resources%20Systems%20Analysis\Semester%20Project\Spreadsheets\PlanningShe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dirty="0"/>
              <a:t>Monthly Hydropower Release Volumes (Water</a:t>
            </a:r>
            <a:r>
              <a:rPr lang="en-US" baseline="0" dirty="0"/>
              <a:t> Year)</a:t>
            </a:r>
            <a:r>
              <a:rPr lang="en-US" dirty="0"/>
              <a:t>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051394324253231"/>
          <c:y val="0.10110562104522079"/>
          <c:w val="0.82785981454118662"/>
          <c:h val="0.7154965099207542"/>
        </c:manualLayout>
      </c:layout>
      <c:scatterChart>
        <c:scatterStyle val="lineMarker"/>
        <c:varyColors val="0"/>
        <c:ser>
          <c:idx val="0"/>
          <c:order val="0"/>
          <c:tx>
            <c:strRef>
              <c:f>HydropowerData!$Q$1</c:f>
              <c:strCache>
                <c:ptCount val="1"/>
                <c:pt idx="0">
                  <c:v>2016</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HydropowerData!$Q$2:$Q$13</c:f>
              <c:numCache>
                <c:formatCode>0</c:formatCode>
                <c:ptCount val="12"/>
                <c:pt idx="0">
                  <c:v>133898.18181818182</c:v>
                </c:pt>
                <c:pt idx="1">
                  <c:v>118440.99173553719</c:v>
                </c:pt>
                <c:pt idx="2">
                  <c:v>50745.123966942148</c:v>
                </c:pt>
                <c:pt idx="3">
                  <c:v>49731.570247933887</c:v>
                </c:pt>
                <c:pt idx="4">
                  <c:v>51806.280991735541</c:v>
                </c:pt>
                <c:pt idx="5">
                  <c:v>270154.71074380167</c:v>
                </c:pt>
                <c:pt idx="6">
                  <c:v>115547.10743801652</c:v>
                </c:pt>
                <c:pt idx="7">
                  <c:v>110376.19834710743</c:v>
                </c:pt>
                <c:pt idx="8">
                  <c:v>106609.58677685951</c:v>
                </c:pt>
                <c:pt idx="9">
                  <c:v>85390.413223140495</c:v>
                </c:pt>
                <c:pt idx="10">
                  <c:v>77208.595041322318</c:v>
                </c:pt>
                <c:pt idx="11">
                  <c:v>105988.76033057852</c:v>
                </c:pt>
              </c:numCache>
            </c:numRef>
          </c:yVal>
          <c:smooth val="0"/>
          <c:extLst>
            <c:ext xmlns:c16="http://schemas.microsoft.com/office/drawing/2014/chart" uri="{C3380CC4-5D6E-409C-BE32-E72D297353CC}">
              <c16:uniqueId val="{00000000-EB3E-48F6-9FA2-EB7EAE83B59F}"/>
            </c:ext>
          </c:extLst>
        </c:ser>
        <c:ser>
          <c:idx val="1"/>
          <c:order val="1"/>
          <c:tx>
            <c:strRef>
              <c:f>HydropowerData!$R$1</c:f>
              <c:strCache>
                <c:ptCount val="1"/>
                <c:pt idx="0">
                  <c:v>2017</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HydropowerData!$R$2:$R$13</c:f>
              <c:numCache>
                <c:formatCode>0</c:formatCode>
                <c:ptCount val="12"/>
                <c:pt idx="0">
                  <c:v>110062.80991735538</c:v>
                </c:pt>
                <c:pt idx="1">
                  <c:v>108932.23140495867</c:v>
                </c:pt>
                <c:pt idx="2">
                  <c:v>256034.38016528924</c:v>
                </c:pt>
                <c:pt idx="3">
                  <c:v>267538.51239669422</c:v>
                </c:pt>
                <c:pt idx="4">
                  <c:v>277606.61157024791</c:v>
                </c:pt>
                <c:pt idx="5">
                  <c:v>263180.82644628099</c:v>
                </c:pt>
                <c:pt idx="6">
                  <c:v>180331.23966942148</c:v>
                </c:pt>
                <c:pt idx="7">
                  <c:v>142778.18181818182</c:v>
                </c:pt>
                <c:pt idx="8">
                  <c:v>140941.48760330578</c:v>
                </c:pt>
                <c:pt idx="9">
                  <c:v>106700.82644628099</c:v>
                </c:pt>
                <c:pt idx="10">
                  <c:v>139043.30578512396</c:v>
                </c:pt>
                <c:pt idx="11">
                  <c:v>174011.90082644628</c:v>
                </c:pt>
              </c:numCache>
            </c:numRef>
          </c:yVal>
          <c:smooth val="0"/>
          <c:extLst>
            <c:ext xmlns:c16="http://schemas.microsoft.com/office/drawing/2014/chart" uri="{C3380CC4-5D6E-409C-BE32-E72D297353CC}">
              <c16:uniqueId val="{00000001-EB3E-48F6-9FA2-EB7EAE83B59F}"/>
            </c:ext>
          </c:extLst>
        </c:ser>
        <c:ser>
          <c:idx val="2"/>
          <c:order val="2"/>
          <c:tx>
            <c:strRef>
              <c:f>HydropowerData!$S$1</c:f>
              <c:strCache>
                <c:ptCount val="1"/>
                <c:pt idx="0">
                  <c:v>2018</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HydropowerData!$S$2:$S$13</c:f>
              <c:numCache>
                <c:formatCode>0</c:formatCode>
                <c:ptCount val="12"/>
                <c:pt idx="0">
                  <c:v>175426.11570247935</c:v>
                </c:pt>
                <c:pt idx="1">
                  <c:v>155440.66115702479</c:v>
                </c:pt>
                <c:pt idx="2">
                  <c:v>105726.94214876032</c:v>
                </c:pt>
                <c:pt idx="3">
                  <c:v>101202.64462809918</c:v>
                </c:pt>
                <c:pt idx="4">
                  <c:v>163497.52066115703</c:v>
                </c:pt>
                <c:pt idx="5">
                  <c:v>124661.15702479339</c:v>
                </c:pt>
                <c:pt idx="6">
                  <c:v>119760</c:v>
                </c:pt>
                <c:pt idx="7">
                  <c:v>123814.21487603306</c:v>
                </c:pt>
                <c:pt idx="8">
                  <c:v>119321.65289256198</c:v>
                </c:pt>
                <c:pt idx="9">
                  <c:v>98584.462809917357</c:v>
                </c:pt>
                <c:pt idx="10">
                  <c:v>92858.181818181823</c:v>
                </c:pt>
                <c:pt idx="11">
                  <c:v>123802.31404958677</c:v>
                </c:pt>
              </c:numCache>
            </c:numRef>
          </c:yVal>
          <c:smooth val="0"/>
          <c:extLst>
            <c:ext xmlns:c16="http://schemas.microsoft.com/office/drawing/2014/chart" uri="{C3380CC4-5D6E-409C-BE32-E72D297353CC}">
              <c16:uniqueId val="{00000002-EB3E-48F6-9FA2-EB7EAE83B59F}"/>
            </c:ext>
          </c:extLst>
        </c:ser>
        <c:ser>
          <c:idx val="3"/>
          <c:order val="3"/>
          <c:tx>
            <c:strRef>
              <c:f>HydropowerData!$T$1</c:f>
              <c:strCache>
                <c:ptCount val="1"/>
                <c:pt idx="0">
                  <c:v>2019</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HydropowerData!$T$2:$T$13</c:f>
              <c:numCache>
                <c:formatCode>0</c:formatCode>
                <c:ptCount val="12"/>
                <c:pt idx="0">
                  <c:v>123893.55371900827</c:v>
                </c:pt>
                <c:pt idx="1">
                  <c:v>112121.65289256198</c:v>
                </c:pt>
                <c:pt idx="2">
                  <c:v>57933.223140495866</c:v>
                </c:pt>
                <c:pt idx="3">
                  <c:v>70560</c:v>
                </c:pt>
                <c:pt idx="4">
                  <c:v>98608.264462809922</c:v>
                </c:pt>
                <c:pt idx="5">
                  <c:v>215125.28925619836</c:v>
                </c:pt>
                <c:pt idx="6">
                  <c:v>99600</c:v>
                </c:pt>
                <c:pt idx="7">
                  <c:v>108694.21487603306</c:v>
                </c:pt>
                <c:pt idx="8">
                  <c:v>113283.96694214876</c:v>
                </c:pt>
                <c:pt idx="9">
                  <c:v>80183.801652892565</c:v>
                </c:pt>
                <c:pt idx="10">
                  <c:v>81237.024793388424</c:v>
                </c:pt>
                <c:pt idx="11">
                  <c:v>127797.02479338842</c:v>
                </c:pt>
              </c:numCache>
            </c:numRef>
          </c:yVal>
          <c:smooth val="0"/>
          <c:extLst>
            <c:ext xmlns:c16="http://schemas.microsoft.com/office/drawing/2014/chart" uri="{C3380CC4-5D6E-409C-BE32-E72D297353CC}">
              <c16:uniqueId val="{00000003-EB3E-48F6-9FA2-EB7EAE83B59F}"/>
            </c:ext>
          </c:extLst>
        </c:ser>
        <c:ser>
          <c:idx val="4"/>
          <c:order val="4"/>
          <c:tx>
            <c:strRef>
              <c:f>HydropowerData!$U$1</c:f>
              <c:strCache>
                <c:ptCount val="1"/>
                <c:pt idx="0">
                  <c:v>2020</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HydropowerData!$U$2:$U$13</c:f>
              <c:numCache>
                <c:formatCode>0</c:formatCode>
                <c:ptCount val="12"/>
                <c:pt idx="0">
                  <c:v>133424.13223140495</c:v>
                </c:pt>
                <c:pt idx="1">
                  <c:v>123788.42975206612</c:v>
                </c:pt>
                <c:pt idx="2">
                  <c:v>119391.07438016529</c:v>
                </c:pt>
                <c:pt idx="3">
                  <c:v>112252.56198347108</c:v>
                </c:pt>
                <c:pt idx="4">
                  <c:v>97797.024793388424</c:v>
                </c:pt>
                <c:pt idx="5">
                  <c:v>156549.42148760331</c:v>
                </c:pt>
                <c:pt idx="6">
                  <c:v>89708.42975206612</c:v>
                </c:pt>
                <c:pt idx="7">
                  <c:v>112325.95041322314</c:v>
                </c:pt>
                <c:pt idx="8">
                  <c:v>98433.719008264467</c:v>
                </c:pt>
                <c:pt idx="9">
                  <c:v>63808.264462809915</c:v>
                </c:pt>
                <c:pt idx="10">
                  <c:v>131307.76859504133</c:v>
                </c:pt>
                <c:pt idx="11">
                  <c:v>136583.80165289255</c:v>
                </c:pt>
              </c:numCache>
            </c:numRef>
          </c:yVal>
          <c:smooth val="0"/>
          <c:extLst>
            <c:ext xmlns:c16="http://schemas.microsoft.com/office/drawing/2014/chart" uri="{C3380CC4-5D6E-409C-BE32-E72D297353CC}">
              <c16:uniqueId val="{00000004-EB3E-48F6-9FA2-EB7EAE83B59F}"/>
            </c:ext>
          </c:extLst>
        </c:ser>
        <c:ser>
          <c:idx val="5"/>
          <c:order val="5"/>
          <c:tx>
            <c:strRef>
              <c:f>HydropowerData!$V$1</c:f>
              <c:strCache>
                <c:ptCount val="1"/>
                <c:pt idx="0">
                  <c:v>Minimum</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strRef>
              <c:f>HydropowerData!$P$2:$P$13</c:f>
              <c:strCache>
                <c:ptCount val="12"/>
                <c:pt idx="0">
                  <c:v>Jan</c:v>
                </c:pt>
                <c:pt idx="1">
                  <c:v>Feb</c:v>
                </c:pt>
                <c:pt idx="2">
                  <c:v>Mar</c:v>
                </c:pt>
                <c:pt idx="3">
                  <c:v>April</c:v>
                </c:pt>
                <c:pt idx="4">
                  <c:v>May</c:v>
                </c:pt>
                <c:pt idx="5">
                  <c:v>June</c:v>
                </c:pt>
                <c:pt idx="6">
                  <c:v>July</c:v>
                </c:pt>
                <c:pt idx="7">
                  <c:v>Aug</c:v>
                </c:pt>
                <c:pt idx="8">
                  <c:v>Sep</c:v>
                </c:pt>
                <c:pt idx="9">
                  <c:v>Oct</c:v>
                </c:pt>
                <c:pt idx="10">
                  <c:v>Nov</c:v>
                </c:pt>
                <c:pt idx="11">
                  <c:v>Dec</c:v>
                </c:pt>
              </c:strCache>
            </c:strRef>
          </c:xVal>
          <c:yVal>
            <c:numRef>
              <c:f>HydropowerData!$V$2:$V$13</c:f>
              <c:numCache>
                <c:formatCode>0</c:formatCode>
                <c:ptCount val="12"/>
                <c:pt idx="0">
                  <c:v>110062.80991735538</c:v>
                </c:pt>
                <c:pt idx="1">
                  <c:v>108932.23140495867</c:v>
                </c:pt>
                <c:pt idx="2">
                  <c:v>50745.123966942148</c:v>
                </c:pt>
                <c:pt idx="3">
                  <c:v>49731.570247933887</c:v>
                </c:pt>
                <c:pt idx="4">
                  <c:v>51806.280991735541</c:v>
                </c:pt>
                <c:pt idx="5">
                  <c:v>124661.15702479339</c:v>
                </c:pt>
                <c:pt idx="6">
                  <c:v>89708.42975206612</c:v>
                </c:pt>
                <c:pt idx="7">
                  <c:v>108694.21487603306</c:v>
                </c:pt>
                <c:pt idx="8">
                  <c:v>98433.719008264467</c:v>
                </c:pt>
                <c:pt idx="9">
                  <c:v>63808.264462809915</c:v>
                </c:pt>
                <c:pt idx="10">
                  <c:v>77208.595041322318</c:v>
                </c:pt>
                <c:pt idx="11">
                  <c:v>105988.76033057852</c:v>
                </c:pt>
              </c:numCache>
            </c:numRef>
          </c:yVal>
          <c:smooth val="0"/>
          <c:extLst>
            <c:ext xmlns:c16="http://schemas.microsoft.com/office/drawing/2014/chart" uri="{C3380CC4-5D6E-409C-BE32-E72D297353CC}">
              <c16:uniqueId val="{00000005-EB3E-48F6-9FA2-EB7EAE83B59F}"/>
            </c:ext>
          </c:extLst>
        </c:ser>
        <c:dLbls>
          <c:showLegendKey val="0"/>
          <c:showVal val="0"/>
          <c:showCatName val="0"/>
          <c:showSerName val="0"/>
          <c:showPercent val="0"/>
          <c:showBubbleSize val="0"/>
        </c:dLbls>
        <c:axId val="1481027088"/>
        <c:axId val="1366519632"/>
      </c:scatterChart>
      <c:valAx>
        <c:axId val="1481027088"/>
        <c:scaling>
          <c:orientation val="minMax"/>
          <c:max val="12"/>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Month</a:t>
                </a:r>
              </a:p>
            </c:rich>
          </c:tx>
          <c:layout>
            <c:manualLayout>
              <c:xMode val="edge"/>
              <c:yMode val="edge"/>
              <c:x val="0.46694574860296922"/>
              <c:y val="0.878446509233189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66519632"/>
        <c:crosses val="autoZero"/>
        <c:crossBetween val="midCat"/>
      </c:valAx>
      <c:valAx>
        <c:axId val="1366519632"/>
        <c:scaling>
          <c:orientation val="minMax"/>
          <c:min val="5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Release Volume  (Ac-ft)</a:t>
                </a:r>
              </a:p>
            </c:rich>
          </c:tx>
          <c:layout>
            <c:manualLayout>
              <c:xMode val="edge"/>
              <c:yMode val="edge"/>
              <c:x val="1.488095238095238E-2"/>
              <c:y val="0.3310830208343323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810270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400"/>
              <a:t>Wet Year (2017)</a:t>
            </a:r>
          </a:p>
        </c:rich>
      </c:tx>
      <c:layout>
        <c:manualLayout>
          <c:xMode val="edge"/>
          <c:yMode val="edge"/>
          <c:x val="0.46640959893450151"/>
          <c:y val="4.27395609759392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scatterChart>
        <c:scatterStyle val="smoothMarker"/>
        <c:varyColors val="0"/>
        <c:ser>
          <c:idx val="0"/>
          <c:order val="0"/>
          <c:tx>
            <c:strRef>
              <c:f>WaterYears!$I$31</c:f>
              <c:strCache>
                <c:ptCount val="1"/>
                <c:pt idx="0">
                  <c:v> F.G. Net Inflow </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WaterYears!$I$32:$I$43</c:f>
              <c:numCache>
                <c:formatCode>_(* #,##0_);_(* \(#,##0\);_(* "-"??_);_(@_)</c:formatCode>
                <c:ptCount val="12"/>
                <c:pt idx="0">
                  <c:v>54709.884297520672</c:v>
                </c:pt>
                <c:pt idx="1">
                  <c:v>102194.57851239675</c:v>
                </c:pt>
                <c:pt idx="2">
                  <c:v>310868.62809917401</c:v>
                </c:pt>
                <c:pt idx="3">
                  <c:v>412552.06611570274</c:v>
                </c:pt>
                <c:pt idx="4">
                  <c:v>552063.4710743801</c:v>
                </c:pt>
                <c:pt idx="5">
                  <c:v>658152.3966942149</c:v>
                </c:pt>
                <c:pt idx="6">
                  <c:v>366615.66942148778</c:v>
                </c:pt>
                <c:pt idx="7">
                  <c:v>170992.66115702511</c:v>
                </c:pt>
                <c:pt idx="8">
                  <c:v>83957.950413223152</c:v>
                </c:pt>
                <c:pt idx="9">
                  <c:v>65591.801652892609</c:v>
                </c:pt>
                <c:pt idx="10">
                  <c:v>72242.181818181853</c:v>
                </c:pt>
                <c:pt idx="11">
                  <c:v>64218.446280991753</c:v>
                </c:pt>
              </c:numCache>
            </c:numRef>
          </c:yVal>
          <c:smooth val="1"/>
          <c:extLst>
            <c:ext xmlns:c16="http://schemas.microsoft.com/office/drawing/2014/chart" uri="{C3380CC4-5D6E-409C-BE32-E72D297353CC}">
              <c16:uniqueId val="{00000000-04B2-4AC1-8A27-46E6DB5A41C2}"/>
            </c:ext>
          </c:extLst>
        </c:ser>
        <c:ser>
          <c:idx val="1"/>
          <c:order val="1"/>
          <c:tx>
            <c:strRef>
              <c:f>WaterYears!$J$31</c:f>
              <c:strCache>
                <c:ptCount val="1"/>
                <c:pt idx="0">
                  <c:v> Yampa_Flow </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WaterYears!$J$32:$J$43</c:f>
              <c:numCache>
                <c:formatCode>_(* #,##0_);_(* \(#,##0\);_(* "-"??_);_(@_)</c:formatCode>
                <c:ptCount val="12"/>
                <c:pt idx="0">
                  <c:v>26705.4545454545</c:v>
                </c:pt>
                <c:pt idx="1">
                  <c:v>27330.2479338843</c:v>
                </c:pt>
                <c:pt idx="2">
                  <c:v>107016.198347107</c:v>
                </c:pt>
                <c:pt idx="3">
                  <c:v>218261.15702479301</c:v>
                </c:pt>
                <c:pt idx="4">
                  <c:v>387907.43801652902</c:v>
                </c:pt>
                <c:pt idx="5">
                  <c:v>385190.08264462801</c:v>
                </c:pt>
                <c:pt idx="6">
                  <c:v>51522.644628099202</c:v>
                </c:pt>
                <c:pt idx="7">
                  <c:v>16758.347107438</c:v>
                </c:pt>
                <c:pt idx="8">
                  <c:v>10681.9834710744</c:v>
                </c:pt>
                <c:pt idx="9">
                  <c:v>23458.512396694201</c:v>
                </c:pt>
                <c:pt idx="10">
                  <c:v>25047.272727272699</c:v>
                </c:pt>
                <c:pt idx="11">
                  <c:v>20979.173553719</c:v>
                </c:pt>
              </c:numCache>
            </c:numRef>
          </c:yVal>
          <c:smooth val="1"/>
          <c:extLst>
            <c:ext xmlns:c16="http://schemas.microsoft.com/office/drawing/2014/chart" uri="{C3380CC4-5D6E-409C-BE32-E72D297353CC}">
              <c16:uniqueId val="{00000001-04B2-4AC1-8A27-46E6DB5A41C2}"/>
            </c:ext>
          </c:extLst>
        </c:ser>
        <c:ser>
          <c:idx val="2"/>
          <c:order val="2"/>
          <c:tx>
            <c:strRef>
              <c:f>WaterYears!$K$31</c:f>
              <c:strCache>
                <c:ptCount val="1"/>
                <c:pt idx="0">
                  <c:v> GR_Jensen_Flow </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WaterYears!$K$32:$K$43</c:f>
              <c:numCache>
                <c:formatCode>_(* #,##0_);_(* \(#,##0\);_(* "-"??_);_(@_)</c:formatCode>
                <c:ptCount val="12"/>
                <c:pt idx="0">
                  <c:v>149494.21487603299</c:v>
                </c:pt>
                <c:pt idx="1">
                  <c:v>188608.26446281001</c:v>
                </c:pt>
                <c:pt idx="2">
                  <c:v>408456.19834710698</c:v>
                </c:pt>
                <c:pt idx="3">
                  <c:v>744793.38842975197</c:v>
                </c:pt>
                <c:pt idx="4">
                  <c:v>857256.19834710704</c:v>
                </c:pt>
                <c:pt idx="5">
                  <c:v>858842.97520661203</c:v>
                </c:pt>
                <c:pt idx="6">
                  <c:v>314757.02479338797</c:v>
                </c:pt>
                <c:pt idx="7">
                  <c:v>173454.545454545</c:v>
                </c:pt>
                <c:pt idx="8">
                  <c:v>160740.495867769</c:v>
                </c:pt>
                <c:pt idx="9">
                  <c:v>119404.95867768599</c:v>
                </c:pt>
                <c:pt idx="10">
                  <c:v>112323.966942149</c:v>
                </c:pt>
                <c:pt idx="11">
                  <c:v>136403.30578512399</c:v>
                </c:pt>
              </c:numCache>
            </c:numRef>
          </c:yVal>
          <c:smooth val="1"/>
          <c:extLst>
            <c:ext xmlns:c16="http://schemas.microsoft.com/office/drawing/2014/chart" uri="{C3380CC4-5D6E-409C-BE32-E72D297353CC}">
              <c16:uniqueId val="{00000002-04B2-4AC1-8A27-46E6DB5A41C2}"/>
            </c:ext>
          </c:extLst>
        </c:ser>
        <c:ser>
          <c:idx val="3"/>
          <c:order val="3"/>
          <c:tx>
            <c:strRef>
              <c:f>WaterYears!$L$31</c:f>
              <c:strCache>
                <c:ptCount val="1"/>
                <c:pt idx="0">
                  <c:v> FG Release </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WaterYears!$F$32:$F$43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WaterYears!$L$32:$L$43</c:f>
              <c:numCache>
                <c:formatCode>_(* #,##0_);_(* \(#,##0\);_(* "-"??_);_(@_)</c:formatCode>
                <c:ptCount val="12"/>
                <c:pt idx="0">
                  <c:v>122788.76033057849</c:v>
                </c:pt>
                <c:pt idx="1">
                  <c:v>161278.01652892571</c:v>
                </c:pt>
                <c:pt idx="2">
                  <c:v>301440</c:v>
                </c:pt>
                <c:pt idx="3">
                  <c:v>526532.23140495899</c:v>
                </c:pt>
                <c:pt idx="4">
                  <c:v>469348.76033057802</c:v>
                </c:pt>
                <c:pt idx="5">
                  <c:v>473652.89256198402</c:v>
                </c:pt>
                <c:pt idx="6">
                  <c:v>263234.38016528875</c:v>
                </c:pt>
                <c:pt idx="7">
                  <c:v>156696.19834710701</c:v>
                </c:pt>
                <c:pt idx="8">
                  <c:v>150058.5123966946</c:v>
                </c:pt>
                <c:pt idx="9">
                  <c:v>95946.44628099179</c:v>
                </c:pt>
                <c:pt idx="10">
                  <c:v>87276.694214876305</c:v>
                </c:pt>
                <c:pt idx="11">
                  <c:v>115424.13223140499</c:v>
                </c:pt>
              </c:numCache>
            </c:numRef>
          </c:yVal>
          <c:smooth val="1"/>
          <c:extLst>
            <c:ext xmlns:c16="http://schemas.microsoft.com/office/drawing/2014/chart" uri="{C3380CC4-5D6E-409C-BE32-E72D297353CC}">
              <c16:uniqueId val="{00000003-04B2-4AC1-8A27-46E6DB5A41C2}"/>
            </c:ext>
          </c:extLst>
        </c:ser>
        <c:dLbls>
          <c:showLegendKey val="0"/>
          <c:showVal val="0"/>
          <c:showCatName val="0"/>
          <c:showSerName val="0"/>
          <c:showPercent val="0"/>
          <c:showBubbleSize val="0"/>
        </c:dLbls>
        <c:axId val="525961535"/>
        <c:axId val="525954463"/>
      </c:scatterChart>
      <c:valAx>
        <c:axId val="525961535"/>
        <c:scaling>
          <c:orientation val="minMax"/>
          <c:max val="12"/>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Month (1 = January)</a:t>
                </a:r>
              </a:p>
            </c:rich>
          </c:tx>
          <c:layout>
            <c:manualLayout>
              <c:xMode val="edge"/>
              <c:yMode val="edge"/>
              <c:x val="0.43080084919045331"/>
              <c:y val="0.8666970940892203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25954463"/>
        <c:crosses val="autoZero"/>
        <c:crossBetween val="midCat"/>
        <c:majorUnit val="1"/>
      </c:valAx>
      <c:valAx>
        <c:axId val="525954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a:t>Total Monthly Flow Volume (Ac-Ft)</a:t>
                </a:r>
              </a:p>
            </c:rich>
          </c:tx>
          <c:layout>
            <c:manualLayout>
              <c:xMode val="edge"/>
              <c:yMode val="edge"/>
              <c:x val="2.1203328695749656E-2"/>
              <c:y val="0.1691383888792637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_(* #,##0_);_(* \(#,##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259615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Green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'Annual Flow Rates'!$A$3:$A$16</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xVal>
          <c:yVal>
            <c:numRef>
              <c:f>'Annual Flow Rates'!$B$3:$B$16</c:f>
              <c:numCache>
                <c:formatCode>General</c:formatCode>
                <c:ptCount val="14"/>
                <c:pt idx="0">
                  <c:v>1215</c:v>
                </c:pt>
                <c:pt idx="1">
                  <c:v>808.2</c:v>
                </c:pt>
                <c:pt idx="2">
                  <c:v>992.5</c:v>
                </c:pt>
                <c:pt idx="3">
                  <c:v>1732</c:v>
                </c:pt>
                <c:pt idx="4">
                  <c:v>1012</c:v>
                </c:pt>
                <c:pt idx="5">
                  <c:v>2192</c:v>
                </c:pt>
                <c:pt idx="6">
                  <c:v>1081</c:v>
                </c:pt>
                <c:pt idx="7">
                  <c:v>779.5</c:v>
                </c:pt>
                <c:pt idx="8">
                  <c:v>1843</c:v>
                </c:pt>
                <c:pt idx="9">
                  <c:v>757</c:v>
                </c:pt>
                <c:pt idx="10">
                  <c:v>1322</c:v>
                </c:pt>
                <c:pt idx="11">
                  <c:v>3176</c:v>
                </c:pt>
                <c:pt idx="12">
                  <c:v>1994</c:v>
                </c:pt>
                <c:pt idx="13">
                  <c:v>1442</c:v>
                </c:pt>
              </c:numCache>
            </c:numRef>
          </c:yVal>
          <c:smooth val="0"/>
          <c:extLst>
            <c:ext xmlns:c16="http://schemas.microsoft.com/office/drawing/2014/chart" uri="{C3380CC4-5D6E-409C-BE32-E72D297353CC}">
              <c16:uniqueId val="{00000000-1ACA-4BD7-8866-3E117973996B}"/>
            </c:ext>
          </c:extLst>
        </c:ser>
        <c:ser>
          <c:idx val="1"/>
          <c:order val="1"/>
          <c:tx>
            <c:v>Yampa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'Annual Flow Rates'!$A$3:$A$16</c:f>
              <c:numCache>
                <c:formatCode>General</c:formatCode>
                <c:ptCount val="14"/>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numCache>
            </c:numRef>
          </c:xVal>
          <c:yVal>
            <c:numRef>
              <c:f>'Annual Flow Rates'!$C$3:$C$16</c:f>
              <c:numCache>
                <c:formatCode>General</c:formatCode>
                <c:ptCount val="14"/>
                <c:pt idx="0">
                  <c:v>1902</c:v>
                </c:pt>
                <c:pt idx="1">
                  <c:v>1466</c:v>
                </c:pt>
                <c:pt idx="2">
                  <c:v>2604</c:v>
                </c:pt>
                <c:pt idx="3">
                  <c:v>2551</c:v>
                </c:pt>
                <c:pt idx="4">
                  <c:v>2131</c:v>
                </c:pt>
                <c:pt idx="5">
                  <c:v>4431</c:v>
                </c:pt>
                <c:pt idx="6">
                  <c:v>972.8</c:v>
                </c:pt>
                <c:pt idx="7">
                  <c:v>1112</c:v>
                </c:pt>
                <c:pt idx="8">
                  <c:v>2331</c:v>
                </c:pt>
                <c:pt idx="9">
                  <c:v>1837</c:v>
                </c:pt>
                <c:pt idx="10">
                  <c:v>2283</c:v>
                </c:pt>
                <c:pt idx="11">
                  <c:v>1797</c:v>
                </c:pt>
                <c:pt idx="12">
                  <c:v>1246</c:v>
                </c:pt>
                <c:pt idx="13">
                  <c:v>2548</c:v>
                </c:pt>
              </c:numCache>
            </c:numRef>
          </c:yVal>
          <c:smooth val="0"/>
          <c:extLst>
            <c:ext xmlns:c16="http://schemas.microsoft.com/office/drawing/2014/chart" uri="{C3380CC4-5D6E-409C-BE32-E72D297353CC}">
              <c16:uniqueId val="{00000001-1ACA-4BD7-8866-3E117973996B}"/>
            </c:ext>
          </c:extLst>
        </c:ser>
        <c:dLbls>
          <c:showLegendKey val="0"/>
          <c:showVal val="0"/>
          <c:showCatName val="0"/>
          <c:showSerName val="0"/>
          <c:showPercent val="0"/>
          <c:showBubbleSize val="0"/>
        </c:dLbls>
        <c:axId val="1681277375"/>
        <c:axId val="1681268223"/>
      </c:scatterChart>
      <c:valAx>
        <c:axId val="1681277375"/>
        <c:scaling>
          <c:orientation val="minMax"/>
          <c:max val="2019"/>
          <c:min val="200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50330847532554657"/>
              <c:y val="0.8695926129928183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681268223"/>
        <c:crosses val="autoZero"/>
        <c:crossBetween val="midCat"/>
        <c:majorUnit val="1"/>
      </c:valAx>
      <c:valAx>
        <c:axId val="1681268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Annual Mean Flow Rate (cfs)</a:t>
                </a:r>
              </a:p>
            </c:rich>
          </c:tx>
          <c:layout>
            <c:manualLayout>
              <c:xMode val="edge"/>
              <c:yMode val="edge"/>
              <c:x val="1.622046050069845E-2"/>
              <c:y val="0.2203699072646205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8127737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40AB9-BD5D-46DB-902A-1EF0DA038EB6}"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239BD-A3F0-40C5-8A6C-A7A2BD678A36}" type="slidenum">
              <a:rPr lang="en-US" smtClean="0"/>
              <a:t>‹#›</a:t>
            </a:fld>
            <a:endParaRPr lang="en-US"/>
          </a:p>
        </p:txBody>
      </p:sp>
    </p:spTree>
    <p:extLst>
      <p:ext uri="{BB962C8B-B14F-4D97-AF65-F5344CB8AC3E}">
        <p14:creationId xmlns:p14="http://schemas.microsoft.com/office/powerpoint/2010/main" val="322299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woot</a:t>
            </a:r>
          </a:p>
        </p:txBody>
      </p:sp>
      <p:sp>
        <p:nvSpPr>
          <p:cNvPr id="4" name="Slide Number Placeholder 3"/>
          <p:cNvSpPr>
            <a:spLocks noGrp="1"/>
          </p:cNvSpPr>
          <p:nvPr>
            <p:ph type="sldNum" sz="quarter" idx="5"/>
          </p:nvPr>
        </p:nvSpPr>
        <p:spPr/>
        <p:txBody>
          <a:bodyPr/>
          <a:lstStyle/>
          <a:p>
            <a:fld id="{CED239BD-A3F0-40C5-8A6C-A7A2BD678A36}" type="slidenum">
              <a:rPr lang="en-US" smtClean="0"/>
              <a:t>1</a:t>
            </a:fld>
            <a:endParaRPr lang="en-US"/>
          </a:p>
        </p:txBody>
      </p:sp>
    </p:spTree>
    <p:extLst>
      <p:ext uri="{BB962C8B-B14F-4D97-AF65-F5344CB8AC3E}">
        <p14:creationId xmlns:p14="http://schemas.microsoft.com/office/powerpoint/2010/main" val="3014112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~Alright so at this point we are familiar with my decision variables which are the amount of water to release from Flaming Gorge Dam in a given timestep, the amount of storage to maintain in the reservoir for a given time step, and a binary decision variable of whether or not to participate in LTRP flows for a given year. </a:t>
                </a:r>
              </a:p>
              <a:p>
                <a:endParaRPr lang="en-US" dirty="0"/>
              </a:p>
              <a:p>
                <a:r>
                  <a:rPr lang="en-US" dirty="0"/>
                  <a:t>~As I’ve already discussed I turned many of the flaming gorge management objectives and my imposed releases to Lake Powel objective into constraints. So right now in my model I only have one objective function which is to maximize the number of years LTRP flows are met.</a:t>
                </a:r>
              </a:p>
              <a:p>
                <a:endParaRPr lang="en-US" dirty="0"/>
              </a:p>
              <a:p>
                <a:r>
                  <a:rPr lang="en-US" dirty="0"/>
                  <a:t>~Finally regarding my constraints I have the ones I already talked about which are slight changed here to have month and year dimensions. I did this because I wanted to be able to swap out constraint values on a monthly or yearly basis to reflect different hydrologic scenarios. I also have the additional constraints that Flaming Gorge cannot release more flow in a given month than it has outlet capacity to do so, the obvious binary value constraint on ILTRP, The June environmental release constraint that when ILTRP is 1 the model must meet LTRP flows, and finally my conservation of mass constraint for flaming gorge reservoir. In which I’d like to point out that I am neglecting evaporation for now…</a:t>
                </a:r>
              </a:p>
            </p:txBody>
          </p:sp>
        </mc:Choice>
        <mc:Fallback xmlns="">
          <p:sp>
            <p:nvSpPr>
              <p:cNvPr id="3" name="Notes Placeholder 2"/>
              <p:cNvSpPr>
                <a:spLocks noGrp="1"/>
              </p:cNvSpPr>
              <p:nvPr>
                <p:ph type="body" idx="1"/>
              </p:nvPr>
            </p:nvSpPr>
            <p:spPr/>
            <p:txBody>
              <a:bodyPr/>
              <a:lstStyle/>
              <a:p>
                <a:r>
                  <a:rPr lang="en-US" sz="1200" i="0">
                    <a:effectLst/>
                    <a:latin typeface="Cambria Math" panose="02040503050406030204" pitchFamily="18" charset="0"/>
                    <a:ea typeface="Calibri" panose="020F0502020204030204" pitchFamily="34" charset="0"/>
                    <a:cs typeface="Times New Roman" panose="02020603050405020304" pitchFamily="18" charset="0"/>
                  </a:rPr>
                  <a:t>𝑋(𝐹𝑙𝑜𝑤𝑂𝑢𝑡, </a:t>
                </a:r>
                <a:r>
                  <a:rPr lang="en-US" sz="1200" b="0" i="0">
                    <a:effectLst/>
                    <a:latin typeface="Cambria Math" panose="02040503050406030204" pitchFamily="18" charset="0"/>
                    <a:ea typeface="Calibri" panose="020F0502020204030204" pitchFamily="34" charset="0"/>
                    <a:cs typeface="Times New Roman" panose="02020603050405020304" pitchFamily="18" charset="0"/>
                  </a:rPr>
                  <a:t>𝑀𝑜𝑛𝑡ℎ, 𝑌𝑒𝑎𝑟</a:t>
                </a:r>
                <a:r>
                  <a:rPr lang="en-US" sz="1200" i="0">
                    <a:effectLst/>
                    <a:latin typeface="Cambria Math" panose="02040503050406030204" pitchFamily="18" charset="0"/>
                    <a:ea typeface="Calibri" panose="020F0502020204030204" pitchFamily="34" charset="0"/>
                    <a:cs typeface="Times New Roman" panose="02020603050405020304" pitchFamily="18" charset="0"/>
                  </a:rPr>
                  <a:t>)</a:t>
                </a:r>
                <a:r>
                  <a:rPr lang="en-US" dirty="0"/>
                  <a:t> is flow out of the</a:t>
                </a:r>
                <a:r>
                  <a:rPr lang="en-US" baseline="0" dirty="0"/>
                  <a:t> dam at time t, </a:t>
                </a:r>
                <a:r>
                  <a:rPr lang="en-US" b="0" i="0">
                    <a:latin typeface="Cambria Math" panose="02040503050406030204" pitchFamily="18" charset="0"/>
                  </a:rPr>
                  <a:t> </a:t>
                </a:r>
                <a:r>
                  <a:rPr lang="en-US" i="0">
                    <a:latin typeface="Cambria Math" panose="02040503050406030204" pitchFamily="18" charset="0"/>
                  </a:rPr>
                  <a:t>𝑋(𝑆𝑡𝑜𝑟𝑎𝑔𝑒, </a:t>
                </a:r>
                <a:r>
                  <a:rPr lang="en-US" b="0" i="0">
                    <a:latin typeface="Cambria Math" panose="02040503050406030204" pitchFamily="18" charset="0"/>
                  </a:rPr>
                  <a:t>𝑀𝑜𝑛𝑡ℎ, 𝑌𝑒𝑎𝑟)</a:t>
                </a:r>
                <a:r>
                  <a:rPr lang="en-US" dirty="0"/>
                  <a:t> is the storage</a:t>
                </a:r>
                <a:r>
                  <a:rPr lang="en-US" baseline="0" dirty="0"/>
                  <a:t> in time t, and </a:t>
                </a:r>
                <a:r>
                  <a:rPr lang="en-US" i="0">
                    <a:latin typeface="Cambria Math" panose="02040503050406030204" pitchFamily="18" charset="0"/>
                  </a:rPr>
                  <a:t>𝐼_𝐿𝑇𝑅𝑃 (𝑌𝑒𝑎𝑟)</a:t>
                </a:r>
                <a:r>
                  <a:rPr lang="en-US" dirty="0"/>
                  <a:t> is a binary variable that is equal</a:t>
                </a:r>
                <a:r>
                  <a:rPr lang="en-US" baseline="0" dirty="0"/>
                  <a:t> to one if LTRP flows are met for a given year and zero if they are not. </a:t>
                </a:r>
                <a:endParaRPr lang="en-US" dirty="0"/>
              </a:p>
            </p:txBody>
          </p:sp>
        </mc:Fallback>
      </mc:AlternateContent>
      <p:sp>
        <p:nvSpPr>
          <p:cNvPr id="4" name="Slide Number Placeholder 3"/>
          <p:cNvSpPr>
            <a:spLocks noGrp="1"/>
          </p:cNvSpPr>
          <p:nvPr>
            <p:ph type="sldNum" sz="quarter" idx="5"/>
          </p:nvPr>
        </p:nvSpPr>
        <p:spPr/>
        <p:txBody>
          <a:bodyPr/>
          <a:lstStyle/>
          <a:p>
            <a:fld id="{CED239BD-A3F0-40C5-8A6C-A7A2BD678A36}" type="slidenum">
              <a:rPr lang="en-US" smtClean="0"/>
              <a:t>10</a:t>
            </a:fld>
            <a:endParaRPr lang="en-US"/>
          </a:p>
        </p:txBody>
      </p:sp>
    </p:spTree>
    <p:extLst>
      <p:ext uri="{BB962C8B-B14F-4D97-AF65-F5344CB8AC3E}">
        <p14:creationId xmlns:p14="http://schemas.microsoft.com/office/powerpoint/2010/main" val="290751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239BD-A3F0-40C5-8A6C-A7A2BD678A36}" type="slidenum">
              <a:rPr lang="en-US" smtClean="0"/>
              <a:t>11</a:t>
            </a:fld>
            <a:endParaRPr lang="en-US"/>
          </a:p>
        </p:txBody>
      </p:sp>
    </p:spTree>
    <p:extLst>
      <p:ext uri="{BB962C8B-B14F-4D97-AF65-F5344CB8AC3E}">
        <p14:creationId xmlns:p14="http://schemas.microsoft.com/office/powerpoint/2010/main" val="227851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CED239BD-A3F0-40C5-8A6C-A7A2BD678A36}" type="slidenum">
              <a:rPr lang="en-US" smtClean="0"/>
              <a:t>12</a:t>
            </a:fld>
            <a:endParaRPr lang="en-US"/>
          </a:p>
        </p:txBody>
      </p:sp>
    </p:spTree>
    <p:extLst>
      <p:ext uri="{BB962C8B-B14F-4D97-AF65-F5344CB8AC3E}">
        <p14:creationId xmlns:p14="http://schemas.microsoft.com/office/powerpoint/2010/main" val="368764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239BD-A3F0-40C5-8A6C-A7A2BD678A36}" type="slidenum">
              <a:rPr lang="en-US" smtClean="0"/>
              <a:t>2</a:t>
            </a:fld>
            <a:endParaRPr lang="en-US"/>
          </a:p>
        </p:txBody>
      </p:sp>
    </p:spTree>
    <p:extLst>
      <p:ext uri="{BB962C8B-B14F-4D97-AF65-F5344CB8AC3E}">
        <p14:creationId xmlns:p14="http://schemas.microsoft.com/office/powerpoint/2010/main" val="176664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Colorado river basin is one of the most heavily managed bodies of water on earth and millions of people rely on it to meet their water needs </a:t>
            </a:r>
          </a:p>
          <a:p>
            <a:r>
              <a:rPr lang="en-US" dirty="0"/>
              <a:t> </a:t>
            </a:r>
          </a:p>
          <a:p>
            <a:r>
              <a:rPr lang="en-US" dirty="0"/>
              <a:t>~Due to on going drought, Lake Powell has had its water level drop significantly, which has stressed the ability of Glen Canyon Dam operators to meet water and hydropower demands. </a:t>
            </a:r>
          </a:p>
          <a:p>
            <a:endParaRPr lang="en-US" dirty="0"/>
          </a:p>
          <a:p>
            <a:r>
              <a:rPr lang="en-US" dirty="0"/>
              <a:t>~A potential way to mitigate this problem is to maximize releases from Flaming Gorge Dam, bolstering the downstream flows of the Green River which eventually reach Lake Powell.  So the big picture view of my project is trying to model Flaming Gorge Dam Operations to try to identify the tradeoffs between satisfying different Flaming Gorge Management objectives to various degrees and maximizing releases to Lake Powell (next slide)</a:t>
            </a:r>
          </a:p>
        </p:txBody>
      </p:sp>
      <p:sp>
        <p:nvSpPr>
          <p:cNvPr id="4" name="Slide Number Placeholder 3"/>
          <p:cNvSpPr>
            <a:spLocks noGrp="1"/>
          </p:cNvSpPr>
          <p:nvPr>
            <p:ph type="sldNum" sz="quarter" idx="5"/>
          </p:nvPr>
        </p:nvSpPr>
        <p:spPr/>
        <p:txBody>
          <a:bodyPr/>
          <a:lstStyle/>
          <a:p>
            <a:fld id="{CED239BD-A3F0-40C5-8A6C-A7A2BD678A36}" type="slidenum">
              <a:rPr lang="en-US" smtClean="0"/>
              <a:t>3</a:t>
            </a:fld>
            <a:endParaRPr lang="en-US"/>
          </a:p>
        </p:txBody>
      </p:sp>
    </p:spTree>
    <p:extLst>
      <p:ext uri="{BB962C8B-B14F-4D97-AF65-F5344CB8AC3E}">
        <p14:creationId xmlns:p14="http://schemas.microsoft.com/office/powerpoint/2010/main" val="9806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Alright so I decided to try to model 5 different Flaming Gorge Reservoir Management objectives in addition to my imposed objective of maximizing releases to Lake Powell.</a:t>
            </a:r>
          </a:p>
          <a:p>
            <a:r>
              <a:rPr lang="en-US" dirty="0"/>
              <a:t>~We’ve got Hydropower which I modeled using a minimum reservoir storage constraint and outflow meeting or exceeding hydropower demand for a given time period constraint.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got Flood Control which I modeled using a maximum reservoir storage constraint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got Water storage and supply which I modeled using a minimum reservoir storage constraint similar to my hydropower storage constraint and as an outflow meeting or exceeding </a:t>
            </a:r>
            <a:r>
              <a:rPr lang="en-US" dirty="0" err="1"/>
              <a:t>d.s.</a:t>
            </a:r>
            <a:r>
              <a:rPr lang="en-US" dirty="0"/>
              <a:t> demands/baseflow constraint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got two different environmental flow releases which I tried model as objective functions of maximizing the number of years these flows are met.  </a:t>
            </a:r>
          </a:p>
          <a:p>
            <a:r>
              <a:rPr lang="en-US" dirty="0"/>
              <a:t>~Finally we’ve got my imposed objective of maximizing Flaming Gorge Releases  to Lake Powell which I modeled using a summative outflow constraint over the 5 year period my model is addressing</a:t>
            </a:r>
          </a:p>
          <a:p>
            <a:endParaRPr lang="en-US" dirty="0"/>
          </a:p>
          <a:p>
            <a:r>
              <a:rPr lang="en-US" dirty="0"/>
              <a:t>~One of the more complicated aspects of Flaming Gorge operations is meeting Environmental flow releases (next slide).</a:t>
            </a:r>
          </a:p>
        </p:txBody>
      </p:sp>
      <p:sp>
        <p:nvSpPr>
          <p:cNvPr id="4" name="Slide Number Placeholder 3"/>
          <p:cNvSpPr>
            <a:spLocks noGrp="1"/>
          </p:cNvSpPr>
          <p:nvPr>
            <p:ph type="sldNum" sz="quarter" idx="5"/>
          </p:nvPr>
        </p:nvSpPr>
        <p:spPr/>
        <p:txBody>
          <a:bodyPr/>
          <a:lstStyle/>
          <a:p>
            <a:fld id="{CED239BD-A3F0-40C5-8A6C-A7A2BD678A36}" type="slidenum">
              <a:rPr lang="en-US" smtClean="0"/>
              <a:t>4</a:t>
            </a:fld>
            <a:endParaRPr lang="en-US"/>
          </a:p>
        </p:txBody>
      </p:sp>
    </p:spTree>
    <p:extLst>
      <p:ext uri="{BB962C8B-B14F-4D97-AF65-F5344CB8AC3E}">
        <p14:creationId xmlns:p14="http://schemas.microsoft.com/office/powerpoint/2010/main" val="207470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year Flaming Gorge operators attempt to meet 2 different environmental release flows in Reach 2 of the Green River in an effort to increase endangered native fish recruitment…(point out Reach 2, stress Yampa River)</a:t>
            </a:r>
          </a:p>
          <a:p>
            <a:endParaRPr lang="en-US" dirty="0"/>
          </a:p>
          <a:p>
            <a:r>
              <a:rPr lang="en-US" dirty="0"/>
              <a:t>~These environmental release flows are: the Larval Trigger Release Plan (or LTRP) flows, and the Colorado Pikeminnow summer base flow experiment flows</a:t>
            </a:r>
          </a:p>
          <a:p>
            <a:endParaRPr lang="en-US" dirty="0"/>
          </a:p>
          <a:p>
            <a:r>
              <a:rPr lang="en-US" dirty="0"/>
              <a:t>~The exact timing of these releases varies depending on when the fish are detected at key monitoring locations. However in general the LTRP flows occur in late may or early June, which I simplified to just be the beginning of June in my model, and the Colorado Pike Minnow flows generally occur from the start of July to the end of September. </a:t>
            </a:r>
          </a:p>
          <a:p>
            <a:endParaRPr lang="en-US" dirty="0"/>
          </a:p>
          <a:p>
            <a:r>
              <a:rPr lang="en-US" dirty="0"/>
              <a:t>~The magnitude of these environmental releases also varies depending on the changing flow rate of the Yampa river, and how much water dam managers determine Flaming Gorge can afford to release. The size of these releases are varied continuously based on flows observed downstream at Jensen Utah in Reach 2. This turns out to be a huge pain to model which brings me to my next topic, of how I simplified some of these management objectives and the system itself in my model. </a:t>
            </a:r>
          </a:p>
        </p:txBody>
      </p:sp>
      <p:sp>
        <p:nvSpPr>
          <p:cNvPr id="4" name="Slide Number Placeholder 3"/>
          <p:cNvSpPr>
            <a:spLocks noGrp="1"/>
          </p:cNvSpPr>
          <p:nvPr>
            <p:ph type="sldNum" sz="quarter" idx="5"/>
          </p:nvPr>
        </p:nvSpPr>
        <p:spPr/>
        <p:txBody>
          <a:bodyPr/>
          <a:lstStyle/>
          <a:p>
            <a:fld id="{CED239BD-A3F0-40C5-8A6C-A7A2BD678A36}" type="slidenum">
              <a:rPr lang="en-US" smtClean="0"/>
              <a:t>5</a:t>
            </a:fld>
            <a:endParaRPr lang="en-US"/>
          </a:p>
        </p:txBody>
      </p:sp>
    </p:spTree>
    <p:extLst>
      <p:ext uri="{BB962C8B-B14F-4D97-AF65-F5344CB8AC3E}">
        <p14:creationId xmlns:p14="http://schemas.microsoft.com/office/powerpoint/2010/main" val="408591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we already talked about flood control and water storage were easy to model </a:t>
            </a:r>
          </a:p>
          <a:p>
            <a:endParaRPr lang="en-US" dirty="0"/>
          </a:p>
          <a:p>
            <a:endParaRPr lang="en-US" dirty="0"/>
          </a:p>
          <a:p>
            <a:r>
              <a:rPr lang="en-US" dirty="0"/>
              <a:t>~Regarding the time varying nature of Hydropower releases, Environmental flows, and hydrologic inputs, I had to get a bit more creative. Also before I go further, it is important to note that I wanted my model to use monthly time steps so I needed all of my constraints and inflows to be in total monthly flow volumes. </a:t>
            </a:r>
          </a:p>
        </p:txBody>
      </p:sp>
      <p:sp>
        <p:nvSpPr>
          <p:cNvPr id="4" name="Slide Number Placeholder 3"/>
          <p:cNvSpPr>
            <a:spLocks noGrp="1"/>
          </p:cNvSpPr>
          <p:nvPr>
            <p:ph type="sldNum" sz="quarter" idx="5"/>
          </p:nvPr>
        </p:nvSpPr>
        <p:spPr/>
        <p:txBody>
          <a:bodyPr/>
          <a:lstStyle/>
          <a:p>
            <a:fld id="{CED239BD-A3F0-40C5-8A6C-A7A2BD678A36}" type="slidenum">
              <a:rPr lang="en-US" smtClean="0"/>
              <a:t>6</a:t>
            </a:fld>
            <a:endParaRPr lang="en-US"/>
          </a:p>
        </p:txBody>
      </p:sp>
    </p:spTree>
    <p:extLst>
      <p:ext uri="{BB962C8B-B14F-4D97-AF65-F5344CB8AC3E}">
        <p14:creationId xmlns:p14="http://schemas.microsoft.com/office/powerpoint/2010/main" val="143146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hydropower releases I examined 5 years of historical hydropower release flow rates and used the minimum total monthly hydropower flows from each year as my monthly hydropower release constraint values</a:t>
            </a:r>
          </a:p>
        </p:txBody>
      </p:sp>
      <p:sp>
        <p:nvSpPr>
          <p:cNvPr id="4" name="Slide Number Placeholder 3"/>
          <p:cNvSpPr>
            <a:spLocks noGrp="1"/>
          </p:cNvSpPr>
          <p:nvPr>
            <p:ph type="sldNum" sz="quarter" idx="5"/>
          </p:nvPr>
        </p:nvSpPr>
        <p:spPr/>
        <p:txBody>
          <a:bodyPr/>
          <a:lstStyle/>
          <a:p>
            <a:fld id="{CED239BD-A3F0-40C5-8A6C-A7A2BD678A36}" type="slidenum">
              <a:rPr lang="en-US" smtClean="0"/>
              <a:t>7</a:t>
            </a:fld>
            <a:endParaRPr lang="en-US"/>
          </a:p>
        </p:txBody>
      </p:sp>
    </p:spTree>
    <p:extLst>
      <p:ext uri="{BB962C8B-B14F-4D97-AF65-F5344CB8AC3E}">
        <p14:creationId xmlns:p14="http://schemas.microsoft.com/office/powerpoint/2010/main" val="133721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random nature of my hydrologic inputs to Flaming Gorge Reservoir and the Yampa River I decided to use 3 different hydrologic scenarios representing dry, average, and wet years. These scenarios were based on historical data from USGS streamflow gages located upstream of Flaming Gorge Reservoir, on the Yampa River near its confluence with the Green River, and on the Green River in Reach 2. I examined annual mean flow rates of 14 years of data and determined years that I felt fell into the categories of dry, average, and wet. I also subtracted the Yampa River flow rates from the Reach 2 Green River flow rates as a way to get at Flaming Gorge Dam releases. I then used the total monthly flow volume of Flaming Gorge Dam releases in June from each hydrologic scenario as my targeted LTRP release volumes for dry, average, and wet years. </a:t>
            </a:r>
          </a:p>
        </p:txBody>
      </p:sp>
      <p:sp>
        <p:nvSpPr>
          <p:cNvPr id="4" name="Slide Number Placeholder 3"/>
          <p:cNvSpPr>
            <a:spLocks noGrp="1"/>
          </p:cNvSpPr>
          <p:nvPr>
            <p:ph type="sldNum" sz="quarter" idx="5"/>
          </p:nvPr>
        </p:nvSpPr>
        <p:spPr/>
        <p:txBody>
          <a:bodyPr/>
          <a:lstStyle/>
          <a:p>
            <a:fld id="{CED239BD-A3F0-40C5-8A6C-A7A2BD678A36}" type="slidenum">
              <a:rPr lang="en-US" smtClean="0"/>
              <a:t>8</a:t>
            </a:fld>
            <a:endParaRPr lang="en-US"/>
          </a:p>
        </p:txBody>
      </p:sp>
    </p:spTree>
    <p:extLst>
      <p:ext uri="{BB962C8B-B14F-4D97-AF65-F5344CB8AC3E}">
        <p14:creationId xmlns:p14="http://schemas.microsoft.com/office/powerpoint/2010/main" val="2213162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using hydrology dependent estimated average release volumes from the official 2020 to 2021 Flaming Gorge Operations Plan, I determined Flaming Gorge Dam Colorado Pikeminnow release volumes for July though September for each of my hydrologic scenarios. These were low enough that I just lumped them in with my baseflow constraint flow volumes. Speaking of which, I also used the 2020 to 2021 Flaming Gorge Operations Plan to determine baseflow release volumes for months of the year without environmental release objectives. So to recap at this point I have simplified reservoir operations and the system itself into maximum and minimum storage volumes constraints, total monthly release volume requirements for hydropower, and 3 different hydrologic scenarios where I have the total monthly flow volumes of inflows to Flaming Gorge Reservoir, baseflow releases for every month of the year which also include Colorado Pike Minnow environmental release flows, and finally a LTRP environmental release volume for the month of June. So at this point I don’t need to model the Yampa River and Reach 2 and I can focus on modeling Flaming Gorge Dam storage, and inflow and release volumes. </a:t>
            </a:r>
          </a:p>
        </p:txBody>
      </p:sp>
      <p:sp>
        <p:nvSpPr>
          <p:cNvPr id="4" name="Slide Number Placeholder 3"/>
          <p:cNvSpPr>
            <a:spLocks noGrp="1"/>
          </p:cNvSpPr>
          <p:nvPr>
            <p:ph type="sldNum" sz="quarter" idx="5"/>
          </p:nvPr>
        </p:nvSpPr>
        <p:spPr/>
        <p:txBody>
          <a:bodyPr/>
          <a:lstStyle/>
          <a:p>
            <a:fld id="{CED239BD-A3F0-40C5-8A6C-A7A2BD678A36}" type="slidenum">
              <a:rPr lang="en-US" smtClean="0"/>
              <a:t>9</a:t>
            </a:fld>
            <a:endParaRPr lang="en-US"/>
          </a:p>
        </p:txBody>
      </p:sp>
    </p:spTree>
    <p:extLst>
      <p:ext uri="{BB962C8B-B14F-4D97-AF65-F5344CB8AC3E}">
        <p14:creationId xmlns:p14="http://schemas.microsoft.com/office/powerpoint/2010/main" val="27186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741A-D488-43B5-844D-9B56BBD5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32C08-221D-4F4A-829C-037538277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0D12C-8074-4E85-9109-D8F56A029C71}"/>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98F30748-DDAB-47D7-8131-23B0D664F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65285-A55B-4A4B-96F7-F4FDF5F67338}"/>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99571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50DF-DEFE-4065-AC7B-56EB2BE649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F1F811-DB36-4B77-BB62-5544A1C02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47F50-E5B1-4029-9320-A046E4762CD4}"/>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5331B0A6-2A33-480C-9C42-02534D626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15776-E74B-4C71-B997-7E614E273BF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11451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87B47-09DA-48A3-8B9C-DBE3D2773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83EEEE-4ED3-4DB0-BB05-856D0E53C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0760F-4BE7-4562-A5EA-EA0F183F69B1}"/>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8275D3AE-B81F-4171-8E7E-5D492C28E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F1F20-C553-4AF5-B184-EAB8DE59200E}"/>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2194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0C2E-1516-433A-A8AB-AE5E9C747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E7AAF-528E-4B66-A50D-34A5D3C51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E5A0F-D305-421F-99F5-96DC791C6CF9}"/>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97B5311A-ED59-4EFC-917B-DE8CEA0C5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1197-1A97-4C27-B165-651E18FB1E3E}"/>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82853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E7D6-2D0E-4CC2-9360-E632EED6F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E7C19-8F87-47CB-B357-BAA72B08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1684B-22DC-44AB-AA69-56BC2DED1528}"/>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345BEDDD-C64B-42CC-8599-A3838B395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6F72F-C24A-4DA4-988D-CB01D9C43040}"/>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4035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A0DA-BBF2-4C6E-9ECA-54CC67468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B9B1F-45C2-4A92-8809-F170F527C9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E517E-8D22-421B-AB58-6936C5B8B1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582A6-2DED-4929-AEC0-37D4DF615B95}"/>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6" name="Footer Placeholder 5">
            <a:extLst>
              <a:ext uri="{FF2B5EF4-FFF2-40B4-BE49-F238E27FC236}">
                <a16:creationId xmlns:a16="http://schemas.microsoft.com/office/drawing/2014/main" id="{C5D23266-F1B2-4966-9B08-A46D6F44B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2BDB2-F493-44EB-864B-A742BDF19042}"/>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35525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5B37-6BC4-4834-A92C-2BA6A6306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75A0BA-88D3-4EEA-A789-B0E9B0B41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282331-86B9-439C-B4C6-7EF0581CD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A270E-A008-4BEE-8C07-C247008FB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723F2-CC91-4620-8624-93DCB7761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F2504-83C9-448C-AB44-3EF9EFAE8969}"/>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8" name="Footer Placeholder 7">
            <a:extLst>
              <a:ext uri="{FF2B5EF4-FFF2-40B4-BE49-F238E27FC236}">
                <a16:creationId xmlns:a16="http://schemas.microsoft.com/office/drawing/2014/main" id="{384597FF-5DA1-4253-BEBD-1B6266124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5477BF-9F17-4D51-9378-5DF2C4D831F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30651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C99E-502C-4309-A552-F23B9D45B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C8CF8D-AE91-42FA-8325-CAF76F9CEC30}"/>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4" name="Footer Placeholder 3">
            <a:extLst>
              <a:ext uri="{FF2B5EF4-FFF2-40B4-BE49-F238E27FC236}">
                <a16:creationId xmlns:a16="http://schemas.microsoft.com/office/drawing/2014/main" id="{42B9A859-91CC-4379-8F03-2AB6662B1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E89241-0A97-4FC0-ABF3-6CDB7BEE5D95}"/>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78716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05557-53D0-4290-B712-983FC6AB523A}"/>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3" name="Footer Placeholder 2">
            <a:extLst>
              <a:ext uri="{FF2B5EF4-FFF2-40B4-BE49-F238E27FC236}">
                <a16:creationId xmlns:a16="http://schemas.microsoft.com/office/drawing/2014/main" id="{32A29C9C-146C-410A-8805-6F1D9E21D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9C9C0-CD6B-4E5A-AAFC-DD76325011EB}"/>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44575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8BCF-E415-437D-89A4-B58F8C8F1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0EAA46-AEDB-49B1-BF57-DF530EA90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92FC05-6A6D-425C-A69D-E898868DC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0BC9-CCA8-436E-851C-616B555D5023}"/>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6" name="Footer Placeholder 5">
            <a:extLst>
              <a:ext uri="{FF2B5EF4-FFF2-40B4-BE49-F238E27FC236}">
                <a16:creationId xmlns:a16="http://schemas.microsoft.com/office/drawing/2014/main" id="{3285642A-93DF-48B3-A17E-EF160DB17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343BC-132F-4359-B74C-99837BCCAEA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143075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B9ED-D5EE-4B89-ACA2-B89CF0E02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563479-D540-4076-B055-284C597A4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CE73C4-52F6-4F6C-A99E-737801F18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0839-2C89-494A-A183-72A823CFCC93}"/>
              </a:ext>
            </a:extLst>
          </p:cNvPr>
          <p:cNvSpPr>
            <a:spLocks noGrp="1"/>
          </p:cNvSpPr>
          <p:nvPr>
            <p:ph type="dt" sz="half" idx="10"/>
          </p:nvPr>
        </p:nvSpPr>
        <p:spPr/>
        <p:txBody>
          <a:bodyPr/>
          <a:lstStyle/>
          <a:p>
            <a:fld id="{773EA4B9-927D-4143-ACEB-ED74A6BB1989}" type="datetimeFigureOut">
              <a:rPr lang="en-US" smtClean="0"/>
              <a:t>12/9/2020</a:t>
            </a:fld>
            <a:endParaRPr lang="en-US"/>
          </a:p>
        </p:txBody>
      </p:sp>
      <p:sp>
        <p:nvSpPr>
          <p:cNvPr id="6" name="Footer Placeholder 5">
            <a:extLst>
              <a:ext uri="{FF2B5EF4-FFF2-40B4-BE49-F238E27FC236}">
                <a16:creationId xmlns:a16="http://schemas.microsoft.com/office/drawing/2014/main" id="{DBE2A02C-0C6C-43CF-BAE7-B9E41751F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C8EF2-3C6C-4F5A-A3D2-7C32C4696B7D}"/>
              </a:ext>
            </a:extLst>
          </p:cNvPr>
          <p:cNvSpPr>
            <a:spLocks noGrp="1"/>
          </p:cNvSpPr>
          <p:nvPr>
            <p:ph type="sldNum" sz="quarter" idx="12"/>
          </p:nvPr>
        </p:nvSpPr>
        <p:spPr/>
        <p:txBody>
          <a:bodyPr/>
          <a:lstStyle/>
          <a:p>
            <a:fld id="{912E76B1-0E6D-4092-8AD2-5A0BB8CC7CC9}" type="slidenum">
              <a:rPr lang="en-US" smtClean="0"/>
              <a:t>‹#›</a:t>
            </a:fld>
            <a:endParaRPr lang="en-US"/>
          </a:p>
        </p:txBody>
      </p:sp>
    </p:spTree>
    <p:extLst>
      <p:ext uri="{BB962C8B-B14F-4D97-AF65-F5344CB8AC3E}">
        <p14:creationId xmlns:p14="http://schemas.microsoft.com/office/powerpoint/2010/main" val="26274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0134D-6135-4259-939F-E785DA2A2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57F1E-383F-4F74-896C-7F966D79A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62950-082E-46BD-B168-039F5D41D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EA4B9-927D-4143-ACEB-ED74A6BB1989}" type="datetimeFigureOut">
              <a:rPr lang="en-US" smtClean="0"/>
              <a:t>12/9/2020</a:t>
            </a:fld>
            <a:endParaRPr lang="en-US"/>
          </a:p>
        </p:txBody>
      </p:sp>
      <p:sp>
        <p:nvSpPr>
          <p:cNvPr id="5" name="Footer Placeholder 4">
            <a:extLst>
              <a:ext uri="{FF2B5EF4-FFF2-40B4-BE49-F238E27FC236}">
                <a16:creationId xmlns:a16="http://schemas.microsoft.com/office/drawing/2014/main" id="{AD1D65F3-5FBD-49ED-8014-7B043D179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3C311-D38C-4856-96F0-68545DAB7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E76B1-0E6D-4092-8AD2-5A0BB8CC7CC9}" type="slidenum">
              <a:rPr lang="en-US" smtClean="0"/>
              <a:t>‹#›</a:t>
            </a:fld>
            <a:endParaRPr lang="en-US"/>
          </a:p>
        </p:txBody>
      </p:sp>
    </p:spTree>
    <p:extLst>
      <p:ext uri="{BB962C8B-B14F-4D97-AF65-F5344CB8AC3E}">
        <p14:creationId xmlns:p14="http://schemas.microsoft.com/office/powerpoint/2010/main" val="286907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sbr.gov/uc/envdocs/rod/fgFEIS/final-ROD-15feb06.pdf" TargetMode="External"/><Relationship Id="rId2" Type="http://schemas.openxmlformats.org/officeDocument/2006/relationships/hyperlink" Target="https://www.coloradoriverrecovery.org/documents-publications/technical-reports/isf/flaminggorgeflowrecs.pdf" TargetMode="External"/><Relationship Id="rId1" Type="http://schemas.openxmlformats.org/officeDocument/2006/relationships/slideLayout" Target="../slideLayouts/slideLayout2.xml"/><Relationship Id="rId5" Type="http://schemas.openxmlformats.org/officeDocument/2006/relationships/hyperlink" Target="https://www.usbr.gov/rsvrWater/HistoricalApp.html" TargetMode="External"/><Relationship Id="rId4" Type="http://schemas.openxmlformats.org/officeDocument/2006/relationships/hyperlink" Target="https://www.usbr.gov/uc/DocLibrary/Plans/FlamingGorge/20200430-FlamingGorgeOperationPlan-May2020-April2021-508-PO.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1C49-8F52-4E84-A331-C8B4474BEFD9}"/>
              </a:ext>
            </a:extLst>
          </p:cNvPr>
          <p:cNvSpPr>
            <a:spLocks noGrp="1"/>
          </p:cNvSpPr>
          <p:nvPr>
            <p:ph type="ctrTitle"/>
          </p:nvPr>
        </p:nvSpPr>
        <p:spPr>
          <a:xfrm>
            <a:off x="1415845" y="1384761"/>
            <a:ext cx="9144000" cy="2387600"/>
          </a:xfrm>
        </p:spPr>
        <p:txBody>
          <a:bodyPr>
            <a:normAutofit/>
          </a:bodyPr>
          <a:lstStyle/>
          <a:p>
            <a:r>
              <a:rPr lang="en-US"/>
              <a:t>Maximizing Flaming Gorge Dam Releases to Lake Powell </a:t>
            </a:r>
            <a:endParaRPr lang="en-US" dirty="0"/>
          </a:p>
        </p:txBody>
      </p:sp>
      <p:pic>
        <p:nvPicPr>
          <p:cNvPr id="7" name="Picture 2" descr="River Graphic photos, royalty-free images, graphics, vectors &amp; videos |  Adobe Stock">
            <a:extLst>
              <a:ext uri="{FF2B5EF4-FFF2-40B4-BE49-F238E27FC236}">
                <a16:creationId xmlns:a16="http://schemas.microsoft.com/office/drawing/2014/main" id="{D4E8DE39-4301-4052-A69F-76492AF844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53548"/>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41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83E0-C8ED-40D6-A375-D7A9D1A44DB2}"/>
              </a:ext>
            </a:extLst>
          </p:cNvPr>
          <p:cNvSpPr>
            <a:spLocks noGrp="1"/>
          </p:cNvSpPr>
          <p:nvPr>
            <p:ph type="title"/>
          </p:nvPr>
        </p:nvSpPr>
        <p:spPr>
          <a:xfrm>
            <a:off x="717885" y="160589"/>
            <a:ext cx="10515600" cy="739063"/>
          </a:xfrm>
        </p:spPr>
        <p:txBody>
          <a:bodyPr/>
          <a:lstStyle/>
          <a:p>
            <a:r>
              <a:rPr lang="en-US" dirty="0"/>
              <a:t>Model Formulation</a:t>
            </a:r>
          </a:p>
        </p:txBody>
      </p:sp>
      <p:sp>
        <p:nvSpPr>
          <p:cNvPr id="3" name="Content Placeholder 2">
            <a:extLst>
              <a:ext uri="{FF2B5EF4-FFF2-40B4-BE49-F238E27FC236}">
                <a16:creationId xmlns:a16="http://schemas.microsoft.com/office/drawing/2014/main" id="{7D474607-26EE-40F3-BBC1-82C13B0F353F}"/>
              </a:ext>
            </a:extLst>
          </p:cNvPr>
          <p:cNvSpPr>
            <a:spLocks noGrp="1"/>
          </p:cNvSpPr>
          <p:nvPr>
            <p:ph idx="1"/>
          </p:nvPr>
        </p:nvSpPr>
        <p:spPr>
          <a:xfrm>
            <a:off x="717885" y="1253331"/>
            <a:ext cx="10515600" cy="4351338"/>
          </a:xfrm>
        </p:spPr>
        <p:txBody>
          <a:bodyPr>
            <a:normAutofit/>
          </a:bodyPr>
          <a:lstStyle/>
          <a:p>
            <a:pPr marL="457200" lvl="1" indent="0">
              <a:buNone/>
            </a:pPr>
            <a:endParaRPr lang="en-US" dirty="0"/>
          </a:p>
          <a:p>
            <a:pPr lvl="1"/>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143BBA8-A13F-483B-85EA-165DB2B903D8}"/>
              </a:ext>
            </a:extLst>
          </p:cNvPr>
          <p:cNvPicPr>
            <a:picLocks noChangeAspect="1"/>
          </p:cNvPicPr>
          <p:nvPr/>
        </p:nvPicPr>
        <p:blipFill>
          <a:blip r:embed="rId3"/>
          <a:stretch>
            <a:fillRect/>
          </a:stretch>
        </p:blipFill>
        <p:spPr>
          <a:xfrm>
            <a:off x="0" y="5825370"/>
            <a:ext cx="12192000" cy="120700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B499B9-9BD7-4F34-AD7D-A62BDF1879E8}"/>
                  </a:ext>
                </a:extLst>
              </p:cNvPr>
              <p:cNvSpPr txBox="1"/>
              <p:nvPr/>
            </p:nvSpPr>
            <p:spPr>
              <a:xfrm>
                <a:off x="457200" y="1091381"/>
                <a:ext cx="11400503" cy="4794967"/>
              </a:xfrm>
              <a:prstGeom prst="rect">
                <a:avLst/>
              </a:prstGeom>
              <a:noFill/>
            </p:spPr>
            <p:txBody>
              <a:bodyPr wrap="square" rtlCol="0">
                <a:spAutoFit/>
              </a:bodyPr>
              <a:lstStyle/>
              <a:p>
                <a:pPr marL="285750" indent="-285750">
                  <a:buFont typeface="Arial" panose="020B0604020202020204" pitchFamily="34" charset="0"/>
                  <a:buChar char="•"/>
                </a:pPr>
                <a:r>
                  <a:rPr lang="en-US" dirty="0"/>
                  <a:t>Decision Variables: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𝑀𝑜𝑛𝑡h</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𝑌𝑒𝑎𝑟</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Calibri" panose="020F0502020204030204" pitchFamily="34" charset="0"/>
                  </a:rPr>
                  <a:t>, </a:t>
                </a: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𝑆𝑡𝑜𝑟𝑎𝑔𝑒</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oMath>
                </a14:m>
                <a:r>
                  <a:rPr lang="en-US" sz="18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rPr>
                          <m:t>𝑌𝑒𝑎𝑟</m:t>
                        </m:r>
                      </m:e>
                    </m:d>
                  </m:oMath>
                </a14:m>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Objective Function: Maximize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𝐿𝑇𝑅𝑃</m:t>
                        </m:r>
                      </m:e>
                      <m:sub>
                        <m:r>
                          <a:rPr lang="en-US" i="1">
                            <a:latin typeface="Cambria Math" panose="02040503050406030204" pitchFamily="18" charset="0"/>
                            <a:ea typeface="Calibri" panose="020F0502020204030204" pitchFamily="34" charset="0"/>
                            <a:cs typeface="Times New Roman" panose="02020603050405020304" pitchFamily="18" charset="0"/>
                          </a:rPr>
                          <m:t>𝑀𝑎𝑥</m:t>
                        </m:r>
                      </m:sub>
                    </m:sSub>
                    <m:r>
                      <a:rPr lang="en-US" i="1">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𝐼</m:t>
                            </m:r>
                          </m:e>
                          <m:sub>
                            <m:r>
                              <a:rPr lang="en-US" i="1">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libri" panose="020F0502020204030204" pitchFamily="34" charset="0"/>
                            <a:cs typeface="Times New Roman" panose="02020603050405020304" pitchFamily="18" charset="0"/>
                          </a:rPr>
                          <m:t> </m:t>
                        </m:r>
                      </m:e>
                    </m:nary>
                  </m:oMath>
                </a14:m>
                <a:endParaRPr lang="en-US"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effectLst/>
                    <a:ea typeface="Calibri" panose="020F0502020204030204" pitchFamily="34" charset="0"/>
                  </a:rPr>
                  <a:t>Constraints: </a:t>
                </a:r>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𝑀𝑜𝑛𝑡h</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𝑀𝑖𝑛𝑅𝑒𝑠𝑒𝑟𝑣𝑜𝑖𝑟𝑉𝑜𝑙</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222222"/>
                        </a:solidFill>
                        <a:latin typeface="Cambria Math" panose="02040503050406030204" pitchFamily="18" charset="0"/>
                        <a:ea typeface="Calibri" panose="020F0502020204030204" pitchFamily="34" charset="0"/>
                        <a:cs typeface="Cambria Math" panose="02040503050406030204" pitchFamily="18" charset="0"/>
                      </a:rPr>
                      <m:t>∀ </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𝑀𝑜𝑛𝑡h</m:t>
                        </m:r>
                        <m:r>
                          <a:rPr lang="en-US" b="0" i="1" smtClean="0">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𝑀𝑎𝑥𝑅𝑒𝑠𝑒𝑟𝑣𝑜𝑖𝑟𝑉𝑜𝑙</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b="1" i="1">
                        <a:solidFill>
                          <a:srgbClr val="222222"/>
                        </a:solidFill>
                        <a:latin typeface="Cambria Math" panose="02040503050406030204" pitchFamily="18" charset="0"/>
                        <a:ea typeface="Calibri" panose="020F0502020204030204" pitchFamily="34" charset="0"/>
                        <a:cs typeface="Cambria Math" panose="02040503050406030204" pitchFamily="18" charset="0"/>
                      </a:rPr>
                      <m:t>∀</m:t>
                    </m:r>
                    <m:r>
                      <a:rPr lang="en-US" b="0" i="1" smtClean="0">
                        <a:solidFill>
                          <a:srgbClr val="222222"/>
                        </a:solidFill>
                        <a:latin typeface="Cambria Math" panose="02040503050406030204" pitchFamily="18" charset="0"/>
                        <a:ea typeface="Calibri" panose="020F0502020204030204" pitchFamily="34" charset="0"/>
                        <a:cs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m:t>
                    </m:r>
                  </m:oMath>
                </a14:m>
                <a:endParaRPr lang="en-US" dirty="0"/>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i="1">
                        <a:latin typeface="Cambria Math" panose="02040503050406030204" pitchFamily="18" charset="0"/>
                      </a:rPr>
                      <m:t>𝐻𝑦𝑑𝑟𝑜𝐹𝑙𝑜𝑤</m:t>
                    </m:r>
                    <m:d>
                      <m:dPr>
                        <m:ctrlPr>
                          <a:rPr lang="en-US" i="1">
                            <a:latin typeface="Cambria Math" panose="02040503050406030204" pitchFamily="18" charset="0"/>
                          </a:rPr>
                        </m:ctrlPr>
                      </m:dPr>
                      <m:e>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b="1" i="1" smtClean="0">
                        <a:latin typeface="Cambria Math" panose="02040503050406030204" pitchFamily="18" charset="0"/>
                      </a:rPr>
                      <m:t> </m:t>
                    </m:r>
                    <m:r>
                      <a:rPr lang="en-US" b="1" i="1">
                        <a:latin typeface="Cambria Math" panose="02040503050406030204" pitchFamily="18" charset="0"/>
                      </a:rPr>
                      <m:t>∀</m:t>
                    </m:r>
                    <m:r>
                      <a:rPr lang="en-US" b="1"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i="1" dirty="0">
                  <a:solidFill>
                    <a:srgbClr val="222222"/>
                  </a:solidFill>
                  <a:latin typeface="Cambria Math" panose="02040503050406030204" pitchFamily="18" charset="0"/>
                  <a:ea typeface="Calibri" panose="020F0502020204030204" pitchFamily="34" charset="0"/>
                  <a:cs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b="0" i="1" smtClean="0">
                        <a:latin typeface="Cambria Math" panose="02040503050406030204" pitchFamily="18" charset="0"/>
                      </a:rPr>
                      <m:t>𝐵𝑎𝑠𝑒</m:t>
                    </m:r>
                    <m:r>
                      <a:rPr lang="en-US" i="1">
                        <a:latin typeface="Cambria Math" panose="02040503050406030204" pitchFamily="18" charset="0"/>
                      </a:rPr>
                      <m:t>𝐹𝑙𝑜𝑤</m:t>
                    </m:r>
                    <m:d>
                      <m:dPr>
                        <m:ctrlPr>
                          <a:rPr lang="en-US" i="1">
                            <a:latin typeface="Cambria Math" panose="02040503050406030204" pitchFamily="18" charset="0"/>
                          </a:rPr>
                        </m:ctrlPr>
                      </m:dPr>
                      <m:e>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b="1" i="1" smtClean="0">
                        <a:latin typeface="Cambria Math" panose="02040503050406030204" pitchFamily="18" charset="0"/>
                      </a:rPr>
                      <m:t> </m:t>
                    </m:r>
                    <m:r>
                      <a:rPr lang="en-US" b="1" i="1">
                        <a:latin typeface="Cambria Math" panose="02040503050406030204" pitchFamily="18" charset="0"/>
                      </a:rPr>
                      <m:t>∀</m:t>
                    </m:r>
                    <m:r>
                      <a:rPr lang="en-US" b="1"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p>
              <a:p>
                <a:pPr marL="742950" lvl="1" indent="-285750">
                  <a:buFont typeface="Arial" panose="020B0604020202020204" pitchFamily="34" charset="0"/>
                  <a:buChar char="•"/>
                </a:pPr>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ea typeface="Calibri" panose="020F0502020204030204" pitchFamily="34" charset="0"/>
                            <a:cs typeface="Times New Roman" panose="02020603050405020304" pitchFamily="18" charset="0"/>
                          </a:rPr>
                          <m:t>𝑋</m:t>
                        </m:r>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b="0" i="1" smtClean="0">
                                <a:latin typeface="Cambria Math" panose="02040503050406030204" pitchFamily="18" charset="0"/>
                                <a:ea typeface="Calibri" panose="020F0502020204030204" pitchFamily="34" charset="0"/>
                                <a:cs typeface="Times New Roman" panose="02020603050405020304" pitchFamily="18" charset="0"/>
                              </a:rPr>
                              <m:t>𝑀𝑜𝑛𝑡h</m:t>
                            </m:r>
                            <m:r>
                              <a:rPr lang="en-US" b="0" i="1" smtClean="0">
                                <a:latin typeface="Cambria Math" panose="02040503050406030204" pitchFamily="18" charset="0"/>
                                <a:ea typeface="Calibri" panose="020F0502020204030204" pitchFamily="34" charset="0"/>
                                <a:cs typeface="Times New Roman" panose="02020603050405020304" pitchFamily="18" charset="0"/>
                              </a:rPr>
                              <m:t>, </m:t>
                            </m:r>
                            <m:r>
                              <a:rPr lang="en-US" b="0" i="1" smtClean="0">
                                <a:latin typeface="Cambria Math" panose="02040503050406030204" pitchFamily="18" charset="0"/>
                                <a:ea typeface="Calibri" panose="020F0502020204030204" pitchFamily="34" charset="0"/>
                                <a:cs typeface="Times New Roman" panose="02020603050405020304" pitchFamily="18" charset="0"/>
                              </a:rPr>
                              <m:t>𝑌𝑒𝑎𝑟</m:t>
                            </m:r>
                          </m:e>
                        </m:d>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smtClean="0">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𝐹𝐺</m:t>
                        </m:r>
                      </m:e>
                      <m:sub>
                        <m:r>
                          <a:rPr lang="en-US" i="1">
                            <a:latin typeface="Cambria Math" panose="02040503050406030204" pitchFamily="18" charset="0"/>
                            <a:ea typeface="Calibri" panose="020F0502020204030204" pitchFamily="34" charset="0"/>
                            <a:cs typeface="Times New Roman" panose="02020603050405020304" pitchFamily="18" charset="0"/>
                          </a:rPr>
                          <m:t>𝑚𝑎𝑥</m:t>
                        </m:r>
                      </m:sub>
                    </m:sSub>
                  </m:oMath>
                </a14:m>
                <a:endParaRPr lang="en-US" dirty="0"/>
              </a:p>
              <a:p>
                <a:pPr lvl="1"/>
                <a:endParaRPr lang="en-US" dirty="0"/>
              </a:p>
              <a:p>
                <a:pPr marL="742950" lvl="1" indent="-285750">
                  <a:buFont typeface="Arial" panose="020B0604020202020204" pitchFamily="34" charset="0"/>
                  <a:buChar char="•"/>
                </a:pPr>
                <a14:m>
                  <m:oMath xmlns:m="http://schemas.openxmlformats.org/officeDocument/2006/math">
                    <m:eqArr>
                      <m:eqArrPr>
                        <m:ctrlPr>
                          <a:rPr lang="en-US" i="1" smtClean="0">
                            <a:effectLst/>
                            <a:latin typeface="Cambria Math" panose="02040503050406030204" pitchFamily="18" charset="0"/>
                            <a:ea typeface="Calibri" panose="020F0502020204030204" pitchFamily="34" charset="0"/>
                          </a:rPr>
                        </m:ctrlPr>
                      </m:eqArr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𝑅𝑒𝑙𝑒𝑎𝑠𝑒</m:t>
                        </m:r>
                        <m:r>
                          <a:rPr lang="en-US" b="0" i="1" smtClean="0">
                            <a:latin typeface="Cambria Math" panose="02040503050406030204" pitchFamily="18" charset="0"/>
                          </a:rPr>
                          <m:t> </m:t>
                        </m:r>
                        <m:r>
                          <a:rPr lang="en-US" b="0" i="1" smtClean="0">
                            <a:latin typeface="Cambria Math" panose="02040503050406030204" pitchFamily="18" charset="0"/>
                          </a:rPr>
                          <m:t>𝐶𝑎𝑝𝑎𝑐𝑖𝑡𝑦</m:t>
                        </m:r>
                        <m:r>
                          <a:rPr lang="en-US" b="1" i="1" smtClean="0">
                            <a:latin typeface="Cambria Math" panose="02040503050406030204" pitchFamily="18" charset="0"/>
                          </a:rPr>
                          <m:t> </m:t>
                        </m:r>
                        <m:r>
                          <a:rPr lang="en-US" b="1" i="1">
                            <a:latin typeface="Cambria Math" panose="02040503050406030204" pitchFamily="18" charset="0"/>
                          </a:rPr>
                          <m:t>∀ </m:t>
                        </m:r>
                        <m:r>
                          <a:rPr lang="en-US" b="0" i="1" smtClean="0">
                            <a:latin typeface="Cambria Math" panose="02040503050406030204" pitchFamily="18" charset="0"/>
                          </a:rPr>
                          <m:t>𝑚𝑜𝑛𝑡h𝑠</m:t>
                        </m:r>
                        <m:r>
                          <a:rPr lang="en-US" b="0" i="1" smtClean="0">
                            <a:latin typeface="Cambria Math" panose="02040503050406030204" pitchFamily="18" charset="0"/>
                          </a:rPr>
                          <m:t> &amp;&amp;&amp;&amp;&amp;&amp;&amp;&amp;&amp;&amp;&amp;&amp;&amp;</m:t>
                        </m:r>
                        <m:sSup>
                          <m:sSupPr>
                            <m:ctrlPr>
                              <a:rPr lang="en-US" b="0" i="1" smtClean="0">
                                <a:latin typeface="Cambria Math" panose="02040503050406030204" pitchFamily="18" charset="0"/>
                              </a:rPr>
                            </m:ctrlPr>
                          </m:sSupPr>
                          <m:e>
                            <m:r>
                              <a:rPr lang="en-US" b="0" i="1" smtClean="0">
                                <a:latin typeface="Cambria Math" panose="02040503050406030204" pitchFamily="18" charset="0"/>
                              </a:rPr>
                              <m:t>&amp;</m:t>
                            </m:r>
                          </m:e>
                          <m:sup>
                            <m:r>
                              <a:rPr lang="en-US" b="0" i="1" smtClean="0">
                                <a:solidFill>
                                  <a:schemeClr val="bg1"/>
                                </a:solidFill>
                                <a:latin typeface="Cambria Math" panose="02040503050406030204" pitchFamily="18" charset="0"/>
                              </a:rPr>
                              <m:t>%</m:t>
                            </m:r>
                          </m:sup>
                        </m:sSup>
                        <m:r>
                          <a:rPr lang="en-US" i="1">
                            <a:effectLst/>
                            <a:latin typeface="Cambria Math" panose="02040503050406030204" pitchFamily="18" charset="0"/>
                            <a:ea typeface="Calibri" panose="020F0502020204030204" pitchFamily="34" charset="0"/>
                          </a:rPr>
                          <m:t>#</m:t>
                        </m:r>
                        <m:r>
                          <a:rPr lang="en-US" b="0" i="1" smtClean="0">
                            <a:effectLst/>
                            <a:latin typeface="Cambria Math" panose="02040503050406030204" pitchFamily="18" charset="0"/>
                            <a:ea typeface="Calibri" panose="020F0502020204030204" pitchFamily="34" charset="0"/>
                          </a:rPr>
                          <m:t>𝑦𝑒𝑎𝑟𝑠</m:t>
                        </m:r>
                      </m:e>
                    </m:eqArr>
                  </m:oMath>
                </a14:m>
                <a:endParaRPr lang="en-US"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14:m>
                  <m:oMath xmlns:m="http://schemas.openxmlformats.org/officeDocument/2006/math">
                    <m:eqArr>
                      <m:eqArrPr>
                        <m:ctrlPr>
                          <a:rPr lang="en-US" i="1">
                            <a:latin typeface="Cambria Math" panose="02040503050406030204" pitchFamily="18" charset="0"/>
                            <a:ea typeface="Calibri" panose="020F0502020204030204" pitchFamily="34" charset="0"/>
                          </a:rPr>
                        </m:ctrlPr>
                      </m:eqArrPr>
                      <m:e>
                        <m:r>
                          <a:rPr lang="en-US" i="1">
                            <a:latin typeface="Cambria Math" panose="02040503050406030204" pitchFamily="18" charset="0"/>
                            <a:ea typeface="Calibri" panose="020F0502020204030204" pitchFamily="34" charset="0"/>
                          </a:rPr>
                          <m:t>𝐵𝑖𝑛𝑎𝑟𝑦</m:t>
                        </m:r>
                        <m:r>
                          <a:rPr lang="en-US" i="1">
                            <a:latin typeface="Cambria Math" panose="02040503050406030204" pitchFamily="18" charset="0"/>
                            <a:ea typeface="Calibri" panose="020F0502020204030204" pitchFamily="34" charset="0"/>
                          </a:rPr>
                          <m:t> </m:t>
                        </m:r>
                        <m:r>
                          <a:rPr lang="en-US" i="1">
                            <a:latin typeface="Cambria Math" panose="02040503050406030204" pitchFamily="18" charset="0"/>
                            <a:ea typeface="Calibri" panose="020F0502020204030204" pitchFamily="34" charset="0"/>
                          </a:rPr>
                          <m:t>𝑉𝑎𝑟𝑖𝑎𝑏𝑙𝑒</m:t>
                        </m:r>
                        <m:r>
                          <a:rPr lang="en-US" i="1">
                            <a:latin typeface="Cambria Math" panose="02040503050406030204" pitchFamily="18" charset="0"/>
                            <a:ea typeface="Calibri" panose="020F0502020204030204" pitchFamily="34" charset="0"/>
                          </a:rPr>
                          <m:t> </m:t>
                        </m:r>
                      </m:e>
                    </m:eqAr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𝐼</m:t>
                        </m:r>
                      </m:e>
                      <m:sub>
                        <m:r>
                          <a:rPr lang="en-US" i="1">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𝑌𝑒𝑎𝑟</m:t>
                        </m:r>
                      </m:e>
                    </m:d>
                  </m:oMath>
                </a14:m>
                <a:r>
                  <a:rPr lang="en-US" dirty="0">
                    <a:latin typeface="Times New Roman" panose="02020603050405020304" pitchFamily="18" charset="0"/>
                    <a:ea typeface="Calibri" panose="020F0502020204030204" pitchFamily="34" charset="0"/>
                  </a:rPr>
                  <a:t> </a:t>
                </a:r>
                <a:r>
                  <a:rPr lang="en-US" dirty="0">
                    <a:ea typeface="Calibri" panose="020F0502020204030204" pitchFamily="34" charset="0"/>
                  </a:rPr>
                  <a:t>must equal 0 or 1</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m:t>
                    </m:r>
                    <m:r>
                      <a:rPr lang="en-US" b="0"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ea typeface="Calibri" panose="020F0502020204030204" pitchFamily="34" charset="0"/>
                </a:endParaRPr>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𝐹𝑙𝑜𝑤𝑂𝑢𝑡</m:t>
                        </m:r>
                        <m:r>
                          <a:rPr lang="en-US" i="1">
                            <a:latin typeface="Cambria Math" panose="02040503050406030204" pitchFamily="18" charset="0"/>
                          </a:rPr>
                          <m:t>, </m:t>
                        </m:r>
                        <m:r>
                          <a:rPr lang="en-US" b="0" i="1" smtClean="0">
                            <a:latin typeface="Cambria Math" panose="02040503050406030204" pitchFamily="18" charset="0"/>
                          </a:rPr>
                          <m:t>𝐽𝑈𝑁𝐸</m:t>
                        </m:r>
                        <m:r>
                          <a:rPr lang="en-US" b="0" i="1" smtClean="0">
                            <a:latin typeface="Cambria Math" panose="02040503050406030204" pitchFamily="18" charset="0"/>
                          </a:rPr>
                          <m:t>, </m:t>
                        </m:r>
                        <m:r>
                          <a:rPr lang="en-US" b="0" i="1" smtClean="0">
                            <a:latin typeface="Cambria Math" panose="02040503050406030204" pitchFamily="18" charset="0"/>
                          </a:rPr>
                          <m:t>𝑌𝑒𝑎𝑟</m:t>
                        </m:r>
                      </m:e>
                    </m:d>
                  </m:oMath>
                </a14:m>
                <a:r>
                  <a:rPr lang="en-US" dirty="0">
                    <a:latin typeface="Times New Roman" panose="02020603050405020304" pitchFamily="18" charset="0"/>
                    <a:ea typeface="Calibri" panose="020F0502020204030204" pitchFamily="34" charset="0"/>
                  </a:rPr>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𝐿𝑇𝑅𝑃𝐹𝑙𝑜𝑤</m:t>
                    </m:r>
                    <m:d>
                      <m:dPr>
                        <m:ctrlPr>
                          <a:rPr lang="en-US" b="0" i="1">
                            <a:latin typeface="Cambria Math" panose="02040503050406030204" pitchFamily="18" charset="0"/>
                          </a:rPr>
                        </m:ctrlPr>
                      </m:dPr>
                      <m:e>
                        <m:r>
                          <a:rPr lang="en-US" b="0" i="1" smtClean="0">
                            <a:latin typeface="Cambria Math" panose="02040503050406030204" pitchFamily="18" charset="0"/>
                          </a:rPr>
                          <m:t>𝑌𝑒𝑎𝑟</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𝐼</m:t>
                        </m:r>
                      </m:e>
                      <m:sub>
                        <m:r>
                          <a:rPr lang="en-US" i="1">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latin typeface="Cambria Math" panose="020405030504060302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𝑌𝑒𝑎𝑟</m:t>
                        </m:r>
                      </m:e>
                    </m:d>
                    <m:r>
                      <a:rPr lang="en-US" b="1" i="1" smtClean="0">
                        <a:latin typeface="Cambria Math" panose="02040503050406030204" pitchFamily="18" charset="0"/>
                        <a:ea typeface="Calibri" panose="020F0502020204030204" pitchFamily="34" charset="0"/>
                        <a:cs typeface="Times New Roman" panose="02020603050405020304" pitchFamily="18" charset="0"/>
                      </a:rPr>
                      <m:t> </m:t>
                    </m:r>
                    <m:r>
                      <a:rPr lang="en-US" b="1" i="1">
                        <a:latin typeface="Cambria Math" panose="02040503050406030204" pitchFamily="18" charset="0"/>
                      </a:rPr>
                      <m:t>∀ </m:t>
                    </m:r>
                    <m:r>
                      <a:rPr lang="en-US" b="0" i="1" smtClean="0">
                        <a:latin typeface="Cambria Math" panose="02040503050406030204" pitchFamily="18" charset="0"/>
                      </a:rPr>
                      <m:t>𝑌𝑒𝑎𝑟𝑠</m:t>
                    </m:r>
                  </m:oMath>
                </a14:m>
                <a:endParaRPr lang="en-US" b="0" dirty="0">
                  <a:latin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𝑆𝑡𝑜𝑟𝑎𝑔𝑒</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𝐼𝑛𝑓𝑙𝑜𝑤</m:t>
                        </m:r>
                        <m:r>
                          <a:rPr lang="en-US" i="1">
                            <a:latin typeface="Cambria Math" panose="02040503050406030204" pitchFamily="18" charset="0"/>
                          </a:rPr>
                          <m:t>, </m:t>
                        </m:r>
                        <m:r>
                          <a:rPr lang="en-US" b="0" i="1" smtClean="0">
                            <a:latin typeface="Cambria Math" panose="02040503050406030204" pitchFamily="18" charset="0"/>
                          </a:rPr>
                          <m:t>𝑀𝑜𝑛𝑡h</m:t>
                        </m:r>
                        <m:r>
                          <a:rPr lang="en-US" b="0" i="1" smtClean="0">
                            <a:latin typeface="Cambria Math" panose="02040503050406030204" pitchFamily="18" charset="0"/>
                          </a:rPr>
                          <m:t>, </m:t>
                        </m:r>
                        <m:r>
                          <a:rPr lang="en-US" b="0" i="1" smtClean="0">
                            <a:latin typeface="Cambria Math" panose="02040503050406030204" pitchFamily="18" charset="0"/>
                          </a:rPr>
                          <m:t>𝑌𝑒𝑎𝑟</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𝑆𝑡𝑜𝑟𝑎𝑔𝑒</m:t>
                        </m:r>
                        <m:r>
                          <a:rPr lang="en-US" i="1">
                            <a:latin typeface="Cambria Math" panose="02040503050406030204" pitchFamily="18" charset="0"/>
                          </a:rPr>
                          <m:t>,</m:t>
                        </m:r>
                        <m:r>
                          <a:rPr lang="en-US" i="1">
                            <a:latin typeface="Cambria Math" panose="02040503050406030204" pitchFamily="18" charset="0"/>
                          </a:rPr>
                          <m:t>𝑀𝑜𝑛𝑡h</m:t>
                        </m:r>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𝑌𝑒𝑎𝑟</m:t>
                        </m:r>
                      </m:e>
                    </m:d>
                    <m:r>
                      <a:rPr lang="en-US" i="1">
                        <a:latin typeface="Cambria Math" panose="02040503050406030204" pitchFamily="18" charset="0"/>
                      </a:rPr>
                      <m:t>−</m:t>
                    </m:r>
                    <m:r>
                      <a:rPr lang="en-US" b="0" i="1" smtClean="0">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𝐹𝑙𝑜𝑤𝑂𝑢𝑡</m:t>
                        </m:r>
                        <m:r>
                          <a:rPr lang="en-US" i="1">
                            <a:latin typeface="Cambria Math" panose="02040503050406030204" pitchFamily="18" charset="0"/>
                          </a:rPr>
                          <m:t>, </m:t>
                        </m:r>
                        <m:r>
                          <a:rPr lang="en-US" i="1">
                            <a:latin typeface="Cambria Math" panose="02040503050406030204" pitchFamily="18" charset="0"/>
                          </a:rPr>
                          <m:t>𝑇𝑖𝑚𝑒</m:t>
                        </m:r>
                      </m:e>
                    </m:d>
                    <m:r>
                      <a:rPr lang="en-US" i="1">
                        <a:latin typeface="Cambria Math" panose="02040503050406030204" pitchFamily="18" charset="0"/>
                      </a:rPr>
                      <m:t> </m:t>
                    </m:r>
                    <m:r>
                      <a:rPr lang="en-US" b="1" i="1">
                        <a:latin typeface="Cambria Math" panose="02040503050406030204" pitchFamily="18" charset="0"/>
                      </a:rPr>
                      <m:t>∀</m:t>
                    </m:r>
                    <m:r>
                      <a:rPr lang="en-US" b="0" i="1" smtClean="0">
                        <a:latin typeface="Cambria Math" panose="02040503050406030204" pitchFamily="18" charset="0"/>
                      </a:rPr>
                      <m:t>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𝑚𝑜𝑛𝑡h𝑠</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 &amp; </m:t>
                    </m:r>
                    <m:r>
                      <a:rPr lang="en-US" i="1">
                        <a:solidFill>
                          <a:srgbClr val="222222"/>
                        </a:solidFill>
                        <a:latin typeface="Cambria Math" panose="02040503050406030204" pitchFamily="18" charset="0"/>
                        <a:ea typeface="Calibri" panose="020F0502020204030204" pitchFamily="34" charset="0"/>
                        <a:cs typeface="Cambria Math" panose="02040503050406030204" pitchFamily="18" charset="0"/>
                      </a:rPr>
                      <m:t>𝑦𝑒𝑎𝑟𝑠</m:t>
                    </m:r>
                  </m:oMath>
                </a14:m>
                <a:endParaRPr lang="en-US"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dirty="0"/>
              </a:p>
            </p:txBody>
          </p:sp>
        </mc:Choice>
        <mc:Fallback xmlns="">
          <p:sp>
            <p:nvSpPr>
              <p:cNvPr id="4" name="TextBox 3">
                <a:extLst>
                  <a:ext uri="{FF2B5EF4-FFF2-40B4-BE49-F238E27FC236}">
                    <a16:creationId xmlns:a16="http://schemas.microsoft.com/office/drawing/2014/main" id="{3FB499B9-9BD7-4F34-AD7D-A62BDF1879E8}"/>
                  </a:ext>
                </a:extLst>
              </p:cNvPr>
              <p:cNvSpPr txBox="1">
                <a:spLocks noRot="1" noChangeAspect="1" noMove="1" noResize="1" noEditPoints="1" noAdjustHandles="1" noChangeArrowheads="1" noChangeShapeType="1" noTextEdit="1"/>
              </p:cNvSpPr>
              <p:nvPr/>
            </p:nvSpPr>
            <p:spPr>
              <a:xfrm>
                <a:off x="457200" y="1091381"/>
                <a:ext cx="11400503" cy="4794967"/>
              </a:xfrm>
              <a:prstGeom prst="rect">
                <a:avLst/>
              </a:prstGeom>
              <a:blipFill>
                <a:blip r:embed="rId4"/>
                <a:stretch>
                  <a:fillRect l="-321" t="-762"/>
                </a:stretch>
              </a:blipFill>
            </p:spPr>
            <p:txBody>
              <a:bodyPr/>
              <a:lstStyle/>
              <a:p>
                <a:r>
                  <a:rPr lang="en-US">
                    <a:noFill/>
                  </a:rPr>
                  <a:t> </a:t>
                </a:r>
              </a:p>
            </p:txBody>
          </p:sp>
        </mc:Fallback>
      </mc:AlternateContent>
    </p:spTree>
    <p:extLst>
      <p:ext uri="{BB962C8B-B14F-4D97-AF65-F5344CB8AC3E}">
        <p14:creationId xmlns:p14="http://schemas.microsoft.com/office/powerpoint/2010/main" val="424141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Remaining Work </a:t>
            </a:r>
          </a:p>
        </p:txBody>
      </p:sp>
      <p:sp>
        <p:nvSpPr>
          <p:cNvPr id="3" name="Content Placeholder 2">
            <a:extLst>
              <a:ext uri="{FF2B5EF4-FFF2-40B4-BE49-F238E27FC236}">
                <a16:creationId xmlns:a16="http://schemas.microsoft.com/office/drawing/2014/main" id="{994E7579-BB28-4FAA-99FE-8B7115A5ED85}"/>
              </a:ext>
            </a:extLst>
          </p:cNvPr>
          <p:cNvSpPr>
            <a:spLocks noGrp="1"/>
          </p:cNvSpPr>
          <p:nvPr>
            <p:ph idx="1"/>
          </p:nvPr>
        </p:nvSpPr>
        <p:spPr/>
        <p:txBody>
          <a:bodyPr/>
          <a:lstStyle/>
          <a:p>
            <a:r>
              <a:rPr lang="en-US" dirty="0"/>
              <a:t>Get model running, which may require reducing baseflow, and hydropower release constraints in certain months. </a:t>
            </a:r>
          </a:p>
          <a:p>
            <a:r>
              <a:rPr lang="en-US" dirty="0"/>
              <a:t>Identify a range of feasible Total Flaming Gorge Releases constraints. Which falls into the broader category of me still needing to accomplish what I set out to do which is to identify the tradeoffs between satisfying different Flaming Gorge Management objectives to various degrees and maximizing releases to Lake Powell</a:t>
            </a:r>
          </a:p>
          <a:p>
            <a:endParaRPr lang="en-US" dirty="0"/>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50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F481-19A3-4F8F-A2B8-D26AEAA9D16E}"/>
              </a:ext>
            </a:extLst>
          </p:cNvPr>
          <p:cNvSpPr>
            <a:spLocks noGrp="1"/>
          </p:cNvSpPr>
          <p:nvPr>
            <p:ph type="title"/>
          </p:nvPr>
        </p:nvSpPr>
        <p:spPr/>
        <p:txBody>
          <a:bodyPr/>
          <a:lstStyle/>
          <a:p>
            <a:endParaRPr lang="en-US"/>
          </a:p>
        </p:txBody>
      </p:sp>
      <p:pic>
        <p:nvPicPr>
          <p:cNvPr id="5" name="Content Placeholder 4" descr="A picture containing water, outdoor, boat, mountain&#10;&#10;Description automatically generated">
            <a:extLst>
              <a:ext uri="{FF2B5EF4-FFF2-40B4-BE49-F238E27FC236}">
                <a16:creationId xmlns:a16="http://schemas.microsoft.com/office/drawing/2014/main" id="{EF38B3A3-0ABC-4D49-BE77-CD2E15D6F8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651" y="-1401378"/>
            <a:ext cx="13215005" cy="8259378"/>
          </a:xfrm>
        </p:spPr>
      </p:pic>
    </p:spTree>
    <p:extLst>
      <p:ext uri="{BB962C8B-B14F-4D97-AF65-F5344CB8AC3E}">
        <p14:creationId xmlns:p14="http://schemas.microsoft.com/office/powerpoint/2010/main" val="140326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057B-7D06-476A-AF7A-A9A91C88C347}"/>
              </a:ext>
            </a:extLst>
          </p:cNvPr>
          <p:cNvSpPr>
            <a:spLocks noGrp="1"/>
          </p:cNvSpPr>
          <p:nvPr>
            <p:ph type="title"/>
          </p:nvPr>
        </p:nvSpPr>
        <p:spPr>
          <a:xfrm>
            <a:off x="838200" y="365126"/>
            <a:ext cx="10515600" cy="315912"/>
          </a:xfrm>
        </p:spPr>
        <p:txBody>
          <a:bodyPr>
            <a:normAutofit fontScale="90000"/>
          </a:bodyPr>
          <a:lstStyle/>
          <a:p>
            <a:r>
              <a:rPr lang="en-US" dirty="0"/>
              <a:t>References </a:t>
            </a:r>
          </a:p>
        </p:txBody>
      </p:sp>
      <p:sp>
        <p:nvSpPr>
          <p:cNvPr id="3" name="Content Placeholder 2">
            <a:extLst>
              <a:ext uri="{FF2B5EF4-FFF2-40B4-BE49-F238E27FC236}">
                <a16:creationId xmlns:a16="http://schemas.microsoft.com/office/drawing/2014/main" id="{F3A17D32-5B8C-4CA3-8E5B-5F051D79776B}"/>
              </a:ext>
            </a:extLst>
          </p:cNvPr>
          <p:cNvSpPr>
            <a:spLocks noGrp="1"/>
          </p:cNvSpPr>
          <p:nvPr>
            <p:ph idx="1"/>
          </p:nvPr>
        </p:nvSpPr>
        <p:spPr>
          <a:xfrm>
            <a:off x="838200" y="884903"/>
            <a:ext cx="10515600" cy="5292060"/>
          </a:xfrm>
        </p:spPr>
        <p:txBody>
          <a:bodyPr>
            <a:normAutofit fontScale="70000" lnSpcReduction="20000"/>
          </a:bodyPr>
          <a:lstStyle/>
          <a:p>
            <a:r>
              <a:rPr lang="en-US" sz="1800" dirty="0">
                <a:effectLst/>
                <a:latin typeface="Times New Roman" panose="02020603050405020304" pitchFamily="18" charset="0"/>
                <a:ea typeface="Calibri" panose="020F0502020204030204" pitchFamily="34" charset="0"/>
              </a:rPr>
              <a:t>Upper Colorado River Endangered Fish Recovery Program (2000). Flow and Temperature Recommendations for Endangered Fishes in the Green River Downstream of Flaming Gorge Dam. Retrieved from: </a:t>
            </a:r>
            <a:r>
              <a:rPr lang="en-US" sz="1800" dirty="0">
                <a:effectLst/>
                <a:latin typeface="Times New Roman" panose="02020603050405020304" pitchFamily="18" charset="0"/>
                <a:ea typeface="Calibri" panose="020F0502020204030204" pitchFamily="34" charset="0"/>
                <a:hlinkClick r:id="rId2"/>
              </a:rPr>
              <a:t>https://www.coloradoriverrecovery.org/documents-publications/technical-reports/isf/flaminggorgeflowrecs.pdf</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 S. Bureau of Reclamation. (2006) Record of Decision Operation of Flaming Gorge Dam Final Environmental Impact Statement. Retrieved from: </a:t>
            </a:r>
            <a:r>
              <a:rPr lang="en-US" sz="1800" dirty="0">
                <a:effectLst/>
                <a:latin typeface="Times New Roman" panose="02020603050405020304" pitchFamily="18" charset="0"/>
                <a:ea typeface="Calibri" panose="020F0502020204030204" pitchFamily="34" charset="0"/>
                <a:hlinkClick r:id="rId3"/>
              </a:rPr>
              <a:t>https://www.usbr.gov/uc/envdocs/rod/fgFEIS/final-ROD-15feb06.pdf</a:t>
            </a: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 S. Bureau of Reclamation. (2020) Flaming Gorge Operation Plan – May 2020 through April 2021 Retrieved from: </a:t>
            </a:r>
            <a:r>
              <a:rPr lang="en-US" sz="1800" dirty="0">
                <a:effectLst/>
                <a:latin typeface="Times New Roman" panose="02020603050405020304" pitchFamily="18" charset="0"/>
                <a:ea typeface="Calibri" panose="020F0502020204030204" pitchFamily="34" charset="0"/>
                <a:hlinkClick r:id="rId4"/>
              </a:rPr>
              <a:t>https://www.usbr.gov/uc/DocLibrary/Plans/FlamingGorge/20200430-FlamingGorgeOperationPlan-May2020-April2021-508-PO.pdf</a:t>
            </a: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 S. Bureau of Reclamation. (2020) Upper Colorado Region </a:t>
            </a:r>
            <a:r>
              <a:rPr lang="en-US" sz="1800" dirty="0">
                <a:solidFill>
                  <a:srgbClr val="000000"/>
                </a:solidFill>
                <a:effectLst/>
                <a:latin typeface="Times New Roman" panose="02020603050405020304" pitchFamily="18" charset="0"/>
                <a:ea typeface="Calibri" panose="020F0502020204030204" pitchFamily="34" charset="0"/>
              </a:rPr>
              <a:t>Water Operations: Historic Data</a:t>
            </a:r>
            <a:r>
              <a:rPr lang="en-US" sz="1800" dirty="0">
                <a:effectLst/>
                <a:latin typeface="Times New Roman" panose="02020603050405020304" pitchFamily="18" charset="0"/>
                <a:ea typeface="Calibri" panose="020F0502020204030204" pitchFamily="34" charset="0"/>
              </a:rPr>
              <a:t>. Retrieved from: </a:t>
            </a:r>
            <a:r>
              <a:rPr lang="en-US" sz="1800" dirty="0">
                <a:effectLst/>
                <a:latin typeface="Times New Roman" panose="02020603050405020304" pitchFamily="18" charset="0"/>
                <a:ea typeface="Calibri" panose="020F0502020204030204" pitchFamily="34" charset="0"/>
                <a:hlinkClick r:id="rId5"/>
              </a:rPr>
              <a:t>https://www.usbr.gov/rsvrWater/HistoricalApp.html</a:t>
            </a: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U.S. Geological Survey (2020). USGS 09224700 BLACKS FORK NEAR LITTLE AMERICA, WY. National Water Information System data available on the World Wide Web (USGS Water Data for the Nation), accessed [November 27, 2020], at [https://waterdata.usgs.gov/wy/nwis/uv?09224700].</a:t>
            </a: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u="sng" dirty="0">
                <a:solidFill>
                  <a:srgbClr val="0563C1"/>
                </a:solidFill>
                <a:effectLst/>
                <a:latin typeface="Times New Roman" panose="02020603050405020304" pitchFamily="18" charset="0"/>
                <a:ea typeface="Calibri" panose="020F0502020204030204" pitchFamily="34" charset="0"/>
              </a:rPr>
              <a:t>U.S. Geological Survey (2020). USGS 09217000 GREEN RIVER NEAR GREEN RIVER, WY. National </a:t>
            </a:r>
            <a:r>
              <a:rPr lang="en-US" sz="1800" u="sng" dirty="0" err="1">
                <a:solidFill>
                  <a:srgbClr val="0563C1"/>
                </a:solidFill>
                <a:effectLst/>
                <a:latin typeface="Times New Roman" panose="02020603050405020304" pitchFamily="18" charset="0"/>
                <a:ea typeface="Calibri" panose="020F0502020204030204" pitchFamily="34" charset="0"/>
              </a:rPr>
              <a:t>Water.Information</a:t>
            </a:r>
            <a:r>
              <a:rPr lang="en-US" sz="1800" u="sng" dirty="0">
                <a:solidFill>
                  <a:srgbClr val="0563C1"/>
                </a:solidFill>
                <a:effectLst/>
                <a:latin typeface="Times New Roman" panose="02020603050405020304" pitchFamily="18" charset="0"/>
                <a:ea typeface="Calibri" panose="020F0502020204030204" pitchFamily="34" charset="0"/>
              </a:rPr>
              <a:t> System data available on the World Wide Web (USGS Water Data for the Nation), accessed [November 27, 2020], at [https://waterdata.usgs.gov/wy/nwis/uv?09217000].</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U.S. Geological Survey (2020). HENRYS FORK NEAR MANILA, UT. National </a:t>
            </a:r>
            <a:r>
              <a:rPr lang="en-US" sz="1800" dirty="0" err="1">
                <a:effectLst/>
                <a:latin typeface="Times New Roman" panose="02020603050405020304" pitchFamily="18" charset="0"/>
                <a:ea typeface="Calibri" panose="020F0502020204030204" pitchFamily="34" charset="0"/>
              </a:rPr>
              <a:t>WaterInformation</a:t>
            </a:r>
            <a:r>
              <a:rPr lang="en-US" sz="1800" dirty="0">
                <a:effectLst/>
                <a:latin typeface="Times New Roman" panose="02020603050405020304" pitchFamily="18" charset="0"/>
                <a:ea typeface="Calibri" panose="020F0502020204030204" pitchFamily="34" charset="0"/>
              </a:rPr>
              <a:t> System data available on the World Wide Web (USGS Water Data for the Nation), accessed  [November 27, 2020], at URL [https://waterdata.usgs.gov/wy/nwis/uv?09229500].</a:t>
            </a:r>
          </a:p>
          <a:p>
            <a:pPr marL="457200" marR="0" indent="-457200">
              <a:spcBef>
                <a:spcPts val="0"/>
              </a:spcBef>
              <a:spcAft>
                <a:spcPts val="800"/>
              </a:spcAft>
            </a:pPr>
            <a:endParaRPr lang="en-US" sz="1800" dirty="0">
              <a:effectLst/>
              <a:latin typeface="Times New Roman" panose="02020603050405020304" pitchFamily="18" charset="0"/>
              <a:ea typeface="Calibri" panose="020F0502020204030204" pitchFamily="34" charset="0"/>
            </a:endParaRPr>
          </a:p>
          <a:p>
            <a:pPr marL="457200" marR="0" indent="-457200">
              <a:spcBef>
                <a:spcPts val="0"/>
              </a:spcBef>
              <a:spcAft>
                <a:spcPts val="800"/>
              </a:spcAft>
            </a:pPr>
            <a:r>
              <a:rPr lang="en-US" sz="1800" dirty="0">
                <a:effectLst/>
                <a:latin typeface="Times New Roman" panose="02020603050405020304" pitchFamily="18" charset="0"/>
                <a:ea typeface="Calibri" panose="020F0502020204030204" pitchFamily="34" charset="0"/>
              </a:rPr>
              <a:t>U.S. Geological Survey (2020). USGS 09260050 YAMPA RIVER AT DEERLODGE PARK, CO. National Water Information System data available on the World Wide Web (USGS Water Data for the Nation), accessed [November 27, 2020], at URL [https://waterdata.usgs.gov/usa/nwis/uv?site_no=09260050].</a:t>
            </a:r>
          </a:p>
          <a:p>
            <a:endParaRPr lang="en-US" dirty="0"/>
          </a:p>
        </p:txBody>
      </p:sp>
    </p:spTree>
    <p:extLst>
      <p:ext uri="{BB962C8B-B14F-4D97-AF65-F5344CB8AC3E}">
        <p14:creationId xmlns:p14="http://schemas.microsoft.com/office/powerpoint/2010/main" val="338045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B612-3E8D-46B4-8DF0-5D1679E8C1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BA6C22-FFDB-461E-9386-6358418949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362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Presentation Overview </a:t>
            </a:r>
          </a:p>
        </p:txBody>
      </p:sp>
      <p:sp>
        <p:nvSpPr>
          <p:cNvPr id="3" name="Content Placeholder 2">
            <a:extLst>
              <a:ext uri="{FF2B5EF4-FFF2-40B4-BE49-F238E27FC236}">
                <a16:creationId xmlns:a16="http://schemas.microsoft.com/office/drawing/2014/main" id="{994E7579-BB28-4FAA-99FE-8B7115A5ED85}"/>
              </a:ext>
            </a:extLst>
          </p:cNvPr>
          <p:cNvSpPr>
            <a:spLocks noGrp="1"/>
          </p:cNvSpPr>
          <p:nvPr>
            <p:ph idx="1"/>
          </p:nvPr>
        </p:nvSpPr>
        <p:spPr/>
        <p:txBody>
          <a:bodyPr/>
          <a:lstStyle/>
          <a:p>
            <a:r>
              <a:rPr lang="en-US" dirty="0"/>
              <a:t>Introduction</a:t>
            </a:r>
          </a:p>
          <a:p>
            <a:r>
              <a:rPr lang="en-US" dirty="0"/>
              <a:t>Brief Description Flaming Gorge Dam Operations</a:t>
            </a:r>
          </a:p>
          <a:p>
            <a:r>
              <a:rPr lang="en-US" dirty="0"/>
              <a:t>Operations &amp; System Simplification</a:t>
            </a:r>
          </a:p>
          <a:p>
            <a:r>
              <a:rPr lang="en-US" dirty="0"/>
              <a:t>Model Formulation </a:t>
            </a:r>
          </a:p>
          <a:p>
            <a:r>
              <a:rPr lang="en-US" dirty="0"/>
              <a:t>Remaining work </a:t>
            </a:r>
          </a:p>
          <a:p>
            <a:pPr marL="0" indent="0">
              <a:buNone/>
            </a:pPr>
            <a:endParaRPr lang="en-US" dirty="0"/>
          </a:p>
          <a:p>
            <a:endParaRPr lang="en-US" dirty="0"/>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0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ountain, valley, nature, rock&#10;&#10;Description automatically generated">
            <a:extLst>
              <a:ext uri="{FF2B5EF4-FFF2-40B4-BE49-F238E27FC236}">
                <a16:creationId xmlns:a16="http://schemas.microsoft.com/office/drawing/2014/main" id="{16D2C804-6227-40A9-8BFF-C10691BEAB76}"/>
              </a:ext>
            </a:extLst>
          </p:cNvPr>
          <p:cNvPicPr>
            <a:picLocks noChangeAspect="1"/>
          </p:cNvPicPr>
          <p:nvPr/>
        </p:nvPicPr>
        <p:blipFill rotWithShape="1">
          <a:blip r:embed="rId3">
            <a:extLst>
              <a:ext uri="{28A0092B-C50C-407E-A947-70E740481C1C}">
                <a14:useLocalDpi xmlns:a14="http://schemas.microsoft.com/office/drawing/2010/main" val="0"/>
              </a:ext>
            </a:extLst>
          </a:blip>
          <a:srcRect b="9731"/>
          <a:stretch/>
        </p:blipFill>
        <p:spPr>
          <a:xfrm>
            <a:off x="1" y="-1189704"/>
            <a:ext cx="12191999" cy="8047704"/>
          </a:xfrm>
          <a:prstGeom prst="rect">
            <a:avLst/>
          </a:prstGeom>
        </p:spPr>
      </p:pic>
      <p:sp>
        <p:nvSpPr>
          <p:cNvPr id="2" name="Rectangle 1">
            <a:extLst>
              <a:ext uri="{FF2B5EF4-FFF2-40B4-BE49-F238E27FC236}">
                <a16:creationId xmlns:a16="http://schemas.microsoft.com/office/drawing/2014/main" id="{0D2AA1B0-9EC1-447D-BE24-D43FAD1D4207}"/>
              </a:ext>
            </a:extLst>
          </p:cNvPr>
          <p:cNvSpPr/>
          <p:nvPr/>
        </p:nvSpPr>
        <p:spPr>
          <a:xfrm>
            <a:off x="6828503" y="6238568"/>
            <a:ext cx="5220929" cy="501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33333"/>
                </a:solidFill>
                <a:effectLst/>
                <a:latin typeface="Source Sans Pro" panose="020B0503030403020204" pitchFamily="34" charset="0"/>
              </a:rPr>
              <a:t>Photo Credit: Wayne Baldwin. Public domain.</a:t>
            </a:r>
            <a:endParaRPr lang="en-US" dirty="0"/>
          </a:p>
        </p:txBody>
      </p:sp>
    </p:spTree>
    <p:extLst>
      <p:ext uri="{BB962C8B-B14F-4D97-AF65-F5344CB8AC3E}">
        <p14:creationId xmlns:p14="http://schemas.microsoft.com/office/powerpoint/2010/main" val="225484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B9E-0EE6-4C35-BABD-FB7B0DDF8601}"/>
              </a:ext>
            </a:extLst>
          </p:cNvPr>
          <p:cNvSpPr>
            <a:spLocks noGrp="1"/>
          </p:cNvSpPr>
          <p:nvPr>
            <p:ph type="title"/>
          </p:nvPr>
        </p:nvSpPr>
        <p:spPr/>
        <p:txBody>
          <a:bodyPr/>
          <a:lstStyle/>
          <a:p>
            <a:r>
              <a:rPr lang="en-US" dirty="0"/>
              <a:t>Flaming Gorge Management Objectives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39E239-4E9B-4B7B-A1DD-45FAD04A25B5}"/>
                  </a:ext>
                </a:extLst>
              </p:cNvPr>
              <p:cNvSpPr>
                <a:spLocks noGrp="1"/>
              </p:cNvSpPr>
              <p:nvPr>
                <p:ph idx="1"/>
              </p:nvPr>
            </p:nvSpPr>
            <p:spPr/>
            <p:txBody>
              <a:bodyPr/>
              <a:lstStyle/>
              <a:p>
                <a:r>
                  <a:rPr lang="en-US" dirty="0"/>
                  <a:t>Hydropower:</a:t>
                </a:r>
              </a:p>
              <a:p>
                <a:r>
                  <a:rPr lang="en-US" dirty="0"/>
                  <a:t>Flood Control: </a:t>
                </a:r>
              </a:p>
              <a:p>
                <a:r>
                  <a:rPr lang="en-US" dirty="0"/>
                  <a:t>Water storage/supply: </a:t>
                </a:r>
              </a:p>
              <a:p>
                <a:r>
                  <a:rPr lang="en-US" dirty="0"/>
                  <a:t>Two Different Environmental Flow Releases:</a:t>
                </a:r>
              </a:p>
              <a:p>
                <a:endParaRPr lang="en-US" dirty="0"/>
              </a:p>
              <a:p>
                <a:r>
                  <a:rPr lang="en-US" dirty="0"/>
                  <a:t>My imposed objective of Maximizing Releases to Lake Powell:</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𝐹𝐺</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4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bHide m:val="on"/>
                          <m:supHide m:val="on"/>
                          <m:ctrlPr>
                            <a:rPr lang="en-US" sz="2000" i="1">
                              <a:effectLst/>
                              <a:latin typeface="Cambria Math" panose="02040503050406030204" pitchFamily="18" charset="0"/>
                            </a:rPr>
                          </m:ctrlPr>
                        </m:naryPr>
                        <m:sub/>
                        <m:sup/>
                        <m:e>
                          <m:r>
                            <a:rPr lang="en-US" sz="1400" i="1">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2000" i="1">
                                  <a:effectLst/>
                                  <a:latin typeface="Cambria Math" panose="02040503050406030204" pitchFamily="18" charset="0"/>
                                </a:rPr>
                              </m:ctrlPr>
                            </m:dPr>
                            <m:e>
                              <m:r>
                                <a:rPr lang="en-US" sz="1400" i="1">
                                  <a:effectLst/>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e>
                      </m:nary>
                    </m:oMath>
                  </m:oMathPara>
                </a14:m>
                <a:endParaRPr lang="en-US" dirty="0"/>
              </a:p>
            </p:txBody>
          </p:sp>
        </mc:Choice>
        <mc:Fallback xmlns="">
          <p:sp>
            <p:nvSpPr>
              <p:cNvPr id="3" name="Content Placeholder 2">
                <a:extLst>
                  <a:ext uri="{FF2B5EF4-FFF2-40B4-BE49-F238E27FC236}">
                    <a16:creationId xmlns:a16="http://schemas.microsoft.com/office/drawing/2014/main" id="{B439E239-4E9B-4B7B-A1DD-45FAD04A25B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6" name="Picture 2" descr="River Graphic photos, royalty-free images, graphics, vectors &amp; videos |  Adobe Stock">
            <a:extLst>
              <a:ext uri="{FF2B5EF4-FFF2-40B4-BE49-F238E27FC236}">
                <a16:creationId xmlns:a16="http://schemas.microsoft.com/office/drawing/2014/main" id="{45713630-844E-4EAD-8E3E-ADCB988250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907" r="1610" b="21065"/>
          <a:stretch/>
        </p:blipFill>
        <p:spPr bwMode="auto">
          <a:xfrm>
            <a:off x="0" y="5653548"/>
            <a:ext cx="12192000" cy="12044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60F1C3-B6F9-4A0B-9DF3-B5CDDA763B00}"/>
                  </a:ext>
                </a:extLst>
              </p:cNvPr>
              <p:cNvSpPr txBox="1"/>
              <p:nvPr/>
            </p:nvSpPr>
            <p:spPr>
              <a:xfrm>
                <a:off x="3082413" y="1918518"/>
                <a:ext cx="8937521" cy="61555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smtClean="0">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1600" i="1">
                              <a:effectLst/>
                              <a:latin typeface="Cambria Math" panose="02040503050406030204" pitchFamily="18" charset="0"/>
                            </a:rPr>
                          </m:ctrlPr>
                        </m:dPr>
                        <m:e>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b="0" i="1" smtClean="0">
                          <a:effectLst/>
                          <a:latin typeface="Cambria Math" panose="02040503050406030204" pitchFamily="18" charset="0"/>
                          <a:ea typeface="Calibri" panose="020F0502020204030204" pitchFamily="34" charset="0"/>
                          <a:cs typeface="Times New Roman" panose="02020603050405020304" pitchFamily="18" charset="0"/>
                        </a:rPr>
                        <m:t>𝑀𝑖𝑛𝑅𝑒𝑠𝑒𝑟𝑣𝑜𝑖𝑟𝑉𝑜𝑙</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1"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600"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𝑇𝑖𝑚𝑒</m:t>
                      </m:r>
                      <m:r>
                        <a:rPr lang="en-US" sz="1600" b="0" i="1" smtClean="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600" b="0" i="1" smtClean="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m:t>_</m:t>
                      </m:r>
                      <m:r>
                        <a:rPr lang="en-US" sz="1600" i="1">
                          <a:latin typeface="Cambria Math" panose="02040503050406030204" pitchFamily="18" charset="0"/>
                        </a:rPr>
                        <m:t>𝑋</m:t>
                      </m:r>
                      <m:d>
                        <m:dPr>
                          <m:ctrlPr>
                            <a:rPr lang="en-US" sz="1600" i="1">
                              <a:latin typeface="Cambria Math" panose="02040503050406030204" pitchFamily="18" charset="0"/>
                            </a:rPr>
                          </m:ctrlPr>
                        </m:dPr>
                        <m:e>
                          <m:r>
                            <a:rPr lang="en-US" sz="1600" i="1">
                              <a:latin typeface="Cambria Math" panose="02040503050406030204" pitchFamily="18" charset="0"/>
                            </a:rPr>
                            <m:t> </m:t>
                          </m:r>
                          <m:r>
                            <a:rPr lang="en-US" sz="1600" b="0" i="1" smtClean="0">
                              <a:latin typeface="Cambria Math" panose="02040503050406030204" pitchFamily="18" charset="0"/>
                            </a:rPr>
                            <m:t>𝐹𝑙𝑜𝑤𝑂𝑢𝑡</m:t>
                          </m:r>
                          <m:r>
                            <a:rPr lang="en-US" sz="1600" i="1">
                              <a:latin typeface="Cambria Math" panose="02040503050406030204" pitchFamily="18" charset="0"/>
                            </a:rPr>
                            <m:t>, </m:t>
                          </m:r>
                          <m:r>
                            <a:rPr lang="en-US" sz="1600" i="1">
                              <a:latin typeface="Cambria Math" panose="02040503050406030204" pitchFamily="18" charset="0"/>
                            </a:rPr>
                            <m:t>𝑇𝑖𝑚𝑒</m:t>
                          </m:r>
                        </m:e>
                      </m:d>
                      <m:r>
                        <a:rPr lang="en-US" sz="1600" i="1">
                          <a:latin typeface="Cambria Math" panose="02040503050406030204" pitchFamily="18" charset="0"/>
                        </a:rPr>
                        <m:t>≥</m:t>
                      </m:r>
                      <m:r>
                        <a:rPr lang="en-US" sz="1600" i="1">
                          <a:latin typeface="Cambria Math" panose="02040503050406030204" pitchFamily="18" charset="0"/>
                        </a:rPr>
                        <m:t>𝐻𝑦𝑑𝑟𝑜𝐹𝑙</m:t>
                      </m:r>
                      <m:r>
                        <a:rPr lang="en-US" sz="1600" b="0" i="1" smtClean="0">
                          <a:latin typeface="Cambria Math" panose="02040503050406030204" pitchFamily="18" charset="0"/>
                        </a:rPr>
                        <m:t>𝑜𝑤</m:t>
                      </m:r>
                      <m:r>
                        <a:rPr lang="en-US" sz="1600" b="0" i="1" smtClean="0">
                          <a:latin typeface="Cambria Math" panose="02040503050406030204" pitchFamily="18" charset="0"/>
                        </a:rPr>
                        <m:t>(</m:t>
                      </m:r>
                      <m:r>
                        <a:rPr lang="en-US" sz="1600" b="0" i="1" smtClean="0">
                          <a:latin typeface="Cambria Math" panose="02040503050406030204" pitchFamily="18" charset="0"/>
                        </a:rPr>
                        <m:t>𝑇𝑖𝑚𝑒</m:t>
                      </m:r>
                      <m:r>
                        <a:rPr lang="en-US" sz="1600" b="0" i="1" smtClean="0">
                          <a:latin typeface="Cambria Math" panose="02040503050406030204" pitchFamily="18" charset="0"/>
                        </a:rPr>
                        <m:t>) </m:t>
                      </m:r>
                      <m:r>
                        <a:rPr lang="en-US" sz="1600" b="1" i="1">
                          <a:latin typeface="Cambria Math" panose="02040503050406030204" pitchFamily="18" charset="0"/>
                        </a:rPr>
                        <m:t>∀ </m:t>
                      </m:r>
                      <m:r>
                        <a:rPr lang="en-US" sz="1600" i="1">
                          <a:latin typeface="Cambria Math" panose="02040503050406030204" pitchFamily="18" charset="0"/>
                        </a:rPr>
                        <m:t>𝑇𝑖𝑚𝑒</m:t>
                      </m:r>
                    </m:oMath>
                  </m:oMathPara>
                </a14:m>
                <a:endParaRPr lang="en-US" sz="1400" dirty="0"/>
              </a:p>
              <a:p>
                <a:endParaRPr lang="en-US" dirty="0"/>
              </a:p>
            </p:txBody>
          </p:sp>
        </mc:Choice>
        <mc:Fallback xmlns="">
          <p:sp>
            <p:nvSpPr>
              <p:cNvPr id="4" name="TextBox 3">
                <a:extLst>
                  <a:ext uri="{FF2B5EF4-FFF2-40B4-BE49-F238E27FC236}">
                    <a16:creationId xmlns:a16="http://schemas.microsoft.com/office/drawing/2014/main" id="{4860F1C3-B6F9-4A0B-9DF3-B5CDDA763B00}"/>
                  </a:ext>
                </a:extLst>
              </p:cNvPr>
              <p:cNvSpPr txBox="1">
                <a:spLocks noRot="1" noChangeAspect="1" noMove="1" noResize="1" noEditPoints="1" noAdjustHandles="1" noChangeArrowheads="1" noChangeShapeType="1" noTextEdit="1"/>
              </p:cNvSpPr>
              <p:nvPr/>
            </p:nvSpPr>
            <p:spPr>
              <a:xfrm>
                <a:off x="3082413" y="1918518"/>
                <a:ext cx="8937521"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C0345C-B2C4-4D9E-83A9-E5A83B3CB295}"/>
                  </a:ext>
                </a:extLst>
              </p:cNvPr>
              <p:cNvSpPr txBox="1"/>
              <p:nvPr/>
            </p:nvSpPr>
            <p:spPr>
              <a:xfrm>
                <a:off x="2507224" y="2361791"/>
                <a:ext cx="65335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𝑆𝑡𝑜𝑟𝑎𝑔𝑒</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𝑀𝑎𝑥𝑅𝑒𝑠𝑒𝑟𝑣𝑜𝑖𝑟𝑉𝑜𝑙</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800"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𝑇𝑖𝑚𝑒</m:t>
                      </m:r>
                      <m:r>
                        <a:rPr lang="en-US" sz="1800" b="0" i="1" smtClean="0">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8AC0345C-B2C4-4D9E-83A9-E5A83B3CB295}"/>
                  </a:ext>
                </a:extLst>
              </p:cNvPr>
              <p:cNvSpPr txBox="1">
                <a:spLocks noRot="1" noChangeAspect="1" noMove="1" noResize="1" noEditPoints="1" noAdjustHandles="1" noChangeArrowheads="1" noChangeShapeType="1" noTextEdit="1"/>
              </p:cNvSpPr>
              <p:nvPr/>
            </p:nvSpPr>
            <p:spPr>
              <a:xfrm>
                <a:off x="2507224" y="2361791"/>
                <a:ext cx="6533535"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429667-DE4C-475C-A1D0-DB02E429F229}"/>
                  </a:ext>
                </a:extLst>
              </p:cNvPr>
              <p:cNvSpPr txBox="1"/>
              <p:nvPr/>
            </p:nvSpPr>
            <p:spPr>
              <a:xfrm>
                <a:off x="4296326" y="2897957"/>
                <a:ext cx="650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𝑋</m:t>
                      </m:r>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𝐹𝑙𝑜𝑤𝑂𝑢𝑡</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𝑇𝑖𝑚𝑒</m:t>
                          </m:r>
                        </m:e>
                      </m:d>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𝐷</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𝑆</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𝐷𝑒𝑚𝑎𝑛𝑑</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𝐵𝑎𝑠𝑒𝐹𝑙𝑜𝑤</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𝑇𝑖𝑚𝑒</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 </m:t>
                      </m:r>
                      <m:r>
                        <a:rPr lang="en-US" sz="1800" b="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 </m:t>
                      </m:r>
                      <m:r>
                        <a:rPr lang="en-US" sz="1800" i="1">
                          <a:solidFill>
                            <a:srgbClr val="222222"/>
                          </a:solidFill>
                          <a:effectLst/>
                          <a:latin typeface="Cambria Math" panose="02040503050406030204" pitchFamily="18" charset="0"/>
                          <a:ea typeface="Calibri" panose="020F0502020204030204" pitchFamily="34" charset="0"/>
                          <a:cs typeface="Cambria Math" panose="02040503050406030204" pitchFamily="18" charset="0"/>
                        </a:rPr>
                        <m:t>𝑇𝑖𝑚𝑒</m:t>
                      </m:r>
                    </m:oMath>
                  </m:oMathPara>
                </a14:m>
                <a:endParaRPr lang="en-US" dirty="0"/>
              </a:p>
            </p:txBody>
          </p:sp>
        </mc:Choice>
        <mc:Fallback xmlns="">
          <p:sp>
            <p:nvSpPr>
              <p:cNvPr id="8" name="TextBox 7">
                <a:extLst>
                  <a:ext uri="{FF2B5EF4-FFF2-40B4-BE49-F238E27FC236}">
                    <a16:creationId xmlns:a16="http://schemas.microsoft.com/office/drawing/2014/main" id="{6A429667-DE4C-475C-A1D0-DB02E429F229}"/>
                  </a:ext>
                </a:extLst>
              </p:cNvPr>
              <p:cNvSpPr txBox="1">
                <a:spLocks noRot="1" noChangeAspect="1" noMove="1" noResize="1" noEditPoints="1" noAdjustHandles="1" noChangeArrowheads="1" noChangeShapeType="1" noTextEdit="1"/>
              </p:cNvSpPr>
              <p:nvPr/>
            </p:nvSpPr>
            <p:spPr>
              <a:xfrm>
                <a:off x="4296326" y="2897957"/>
                <a:ext cx="6509694"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1356260-1B1B-445E-9212-C601055FDFCF}"/>
                  </a:ext>
                </a:extLst>
              </p:cNvPr>
              <p:cNvSpPr txBox="1"/>
              <p:nvPr/>
            </p:nvSpPr>
            <p:spPr>
              <a:xfrm>
                <a:off x="1627239" y="3745331"/>
                <a:ext cx="8937521"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𝐿𝑇𝑅𝑃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bHide m:val="on"/>
                          <m:supHide m:val="on"/>
                          <m:ctrlPr>
                            <a:rPr lang="en-US" i="1">
                              <a:effectLst/>
                              <a:latin typeface="Cambria Math" panose="02040503050406030204" pitchFamily="18" charset="0"/>
                            </a:rPr>
                          </m:ctrlPr>
                        </m:naryPr>
                        <m:sub/>
                        <m:sup/>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𝐿𝑇𝑅𝑃</m:t>
                              </m:r>
                            </m:sub>
                          </m:sSub>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𝑌𝑒𝑎𝑟</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𝐶𝑃</m:t>
                              </m:r>
                            </m:e>
                            <m:sub>
                              <m:r>
                                <a:rPr lang="en-US" i="1">
                                  <a:latin typeface="Cambria Math" panose="02040503050406030204" pitchFamily="18" charset="0"/>
                                </a:rPr>
                                <m:t>𝑚𝑎𝑥</m:t>
                              </m:r>
                            </m:sub>
                          </m:sSub>
                          <m:r>
                            <a:rPr lang="en-US" i="1">
                              <a:latin typeface="Cambria Math" panose="02040503050406030204" pitchFamily="18" charset="0"/>
                            </a:rPr>
                            <m:t>= </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𝐶𝑃</m:t>
                                  </m:r>
                                </m:sub>
                              </m:sSub>
                              <m:d>
                                <m:dPr>
                                  <m:ctrlPr>
                                    <a:rPr lang="en-US" i="1">
                                      <a:latin typeface="Cambria Math" panose="02040503050406030204" pitchFamily="18" charset="0"/>
                                    </a:rPr>
                                  </m:ctrlPr>
                                </m:dPr>
                                <m:e>
                                  <m:r>
                                    <a:rPr lang="en-US" i="1">
                                      <a:latin typeface="Cambria Math" panose="02040503050406030204" pitchFamily="18" charset="0"/>
                                    </a:rPr>
                                    <m:t>𝑌𝑒𝑎𝑟</m:t>
                                  </m:r>
                                </m:e>
                              </m:d>
                              <m:r>
                                <a:rPr lang="en-US" i="1">
                                  <a:latin typeface="Cambria Math" panose="02040503050406030204" pitchFamily="18" charset="0"/>
                                </a:rPr>
                                <m:t> </m:t>
                              </m:r>
                            </m:e>
                          </m:nary>
                        </m:e>
                      </m:nary>
                    </m:oMath>
                  </m:oMathPara>
                </a14:m>
                <a:endParaRPr lang="en-US" dirty="0"/>
              </a:p>
            </p:txBody>
          </p:sp>
        </mc:Choice>
        <mc:Fallback xmlns="">
          <p:sp>
            <p:nvSpPr>
              <p:cNvPr id="9" name="TextBox 8">
                <a:extLst>
                  <a:ext uri="{FF2B5EF4-FFF2-40B4-BE49-F238E27FC236}">
                    <a16:creationId xmlns:a16="http://schemas.microsoft.com/office/drawing/2014/main" id="{01356260-1B1B-445E-9212-C601055FDFCF}"/>
                  </a:ext>
                </a:extLst>
              </p:cNvPr>
              <p:cNvSpPr txBox="1">
                <a:spLocks noRot="1" noChangeAspect="1" noMove="1" noResize="1" noEditPoints="1" noAdjustHandles="1" noChangeArrowheads="1" noChangeShapeType="1" noTextEdit="1"/>
              </p:cNvSpPr>
              <p:nvPr/>
            </p:nvSpPr>
            <p:spPr>
              <a:xfrm>
                <a:off x="1627239" y="3745331"/>
                <a:ext cx="8937521" cy="76309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813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ACF015-9849-4CE2-9C86-264FB0F32590}"/>
              </a:ext>
            </a:extLst>
          </p:cNvPr>
          <p:cNvPicPr>
            <a:picLocks noChangeAspect="1"/>
          </p:cNvPicPr>
          <p:nvPr/>
        </p:nvPicPr>
        <p:blipFill rotWithShape="1">
          <a:blip r:embed="rId3"/>
          <a:srcRect l="9645" t="3420" r="5216"/>
          <a:stretch/>
        </p:blipFill>
        <p:spPr>
          <a:xfrm>
            <a:off x="7642738" y="1475574"/>
            <a:ext cx="4063027" cy="3685222"/>
          </a:xfrm>
          <a:prstGeom prst="rect">
            <a:avLst/>
          </a:prstGeom>
          <a:ln w="12700">
            <a:solidFill>
              <a:schemeClr val="tx1"/>
            </a:solidFill>
          </a:ln>
        </p:spPr>
      </p:pic>
      <p:sp>
        <p:nvSpPr>
          <p:cNvPr id="8" name="Rectangle 7">
            <a:extLst>
              <a:ext uri="{FF2B5EF4-FFF2-40B4-BE49-F238E27FC236}">
                <a16:creationId xmlns:a16="http://schemas.microsoft.com/office/drawing/2014/main" id="{DE8A188A-A970-496E-B5C6-08FB7A00EBA2}"/>
              </a:ext>
            </a:extLst>
          </p:cNvPr>
          <p:cNvSpPr/>
          <p:nvPr/>
        </p:nvSpPr>
        <p:spPr>
          <a:xfrm>
            <a:off x="6514038" y="704379"/>
            <a:ext cx="4303296" cy="168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0C40F9B-F514-4AA2-84BD-9DEA9D7C5ADE}"/>
              </a:ext>
            </a:extLst>
          </p:cNvPr>
          <p:cNvSpPr>
            <a:spLocks noGrp="1"/>
          </p:cNvSpPr>
          <p:nvPr>
            <p:ph type="title"/>
          </p:nvPr>
        </p:nvSpPr>
        <p:spPr>
          <a:xfrm>
            <a:off x="445168" y="-182064"/>
            <a:ext cx="12228095" cy="1325563"/>
          </a:xfrm>
        </p:spPr>
        <p:txBody>
          <a:bodyPr/>
          <a:lstStyle/>
          <a:p>
            <a:r>
              <a:rPr lang="en-US" dirty="0"/>
              <a:t> Constraints: Management Objectives </a:t>
            </a:r>
          </a:p>
        </p:txBody>
      </p:sp>
      <p:sp>
        <p:nvSpPr>
          <p:cNvPr id="2" name="TextBox 1">
            <a:extLst>
              <a:ext uri="{FF2B5EF4-FFF2-40B4-BE49-F238E27FC236}">
                <a16:creationId xmlns:a16="http://schemas.microsoft.com/office/drawing/2014/main" id="{7FD2E800-EA40-402C-BB90-C4896B1A3EBD}"/>
              </a:ext>
            </a:extLst>
          </p:cNvPr>
          <p:cNvSpPr txBox="1"/>
          <p:nvPr/>
        </p:nvSpPr>
        <p:spPr>
          <a:xfrm>
            <a:off x="8071229" y="5239956"/>
            <a:ext cx="3417765" cy="584775"/>
          </a:xfrm>
          <a:prstGeom prst="rect">
            <a:avLst/>
          </a:prstGeom>
          <a:noFill/>
        </p:spPr>
        <p:txBody>
          <a:bodyPr wrap="square" rtlCol="0">
            <a:spAutoFit/>
          </a:bodyPr>
          <a:lstStyle/>
          <a:p>
            <a:r>
              <a:rPr lang="en-US" sz="3200" dirty="0">
                <a:solidFill>
                  <a:srgbClr val="FF0000"/>
                </a:solidFill>
                <a:latin typeface="Arial Black" panose="020B0A04020102020204" pitchFamily="34" charset="0"/>
              </a:rPr>
              <a:t>ENDANGERED</a:t>
            </a:r>
          </a:p>
        </p:txBody>
      </p:sp>
      <p:pic>
        <p:nvPicPr>
          <p:cNvPr id="4" name="Picture 3">
            <a:extLst>
              <a:ext uri="{FF2B5EF4-FFF2-40B4-BE49-F238E27FC236}">
                <a16:creationId xmlns:a16="http://schemas.microsoft.com/office/drawing/2014/main" id="{8EEFB167-FF92-4377-98C0-CA2A1B2B673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10671"/>
          <a:stretch/>
        </p:blipFill>
        <p:spPr>
          <a:xfrm>
            <a:off x="857223" y="1239877"/>
            <a:ext cx="6140594" cy="4802512"/>
          </a:xfrm>
          <a:prstGeom prst="rect">
            <a:avLst/>
          </a:prstGeom>
        </p:spPr>
      </p:pic>
      <p:sp>
        <p:nvSpPr>
          <p:cNvPr id="5" name="TextBox 4">
            <a:extLst>
              <a:ext uri="{FF2B5EF4-FFF2-40B4-BE49-F238E27FC236}">
                <a16:creationId xmlns:a16="http://schemas.microsoft.com/office/drawing/2014/main" id="{041A545C-DCA0-4152-AB27-45C03430D774}"/>
              </a:ext>
            </a:extLst>
          </p:cNvPr>
          <p:cNvSpPr txBox="1"/>
          <p:nvPr/>
        </p:nvSpPr>
        <p:spPr>
          <a:xfrm>
            <a:off x="5223645" y="6488668"/>
            <a:ext cx="7235566" cy="369332"/>
          </a:xfrm>
          <a:prstGeom prst="rect">
            <a:avLst/>
          </a:prstGeom>
          <a:noFill/>
        </p:spPr>
        <p:txBody>
          <a:bodyPr wrap="square" rtlCol="0">
            <a:spAutoFit/>
          </a:bodyPr>
          <a:lstStyle/>
          <a:p>
            <a:r>
              <a:rPr lang="en-US" i="1" dirty="0"/>
              <a:t>Upper Colorado River Endangered Fish Recovery Program (2000, 2007) </a:t>
            </a:r>
          </a:p>
        </p:txBody>
      </p:sp>
    </p:spTree>
    <p:extLst>
      <p:ext uri="{BB962C8B-B14F-4D97-AF65-F5344CB8AC3E}">
        <p14:creationId xmlns:p14="http://schemas.microsoft.com/office/powerpoint/2010/main" val="222040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85F-ECAF-4161-84DE-B96AAB55B6D9}"/>
              </a:ext>
            </a:extLst>
          </p:cNvPr>
          <p:cNvSpPr>
            <a:spLocks noGrp="1"/>
          </p:cNvSpPr>
          <p:nvPr>
            <p:ph type="title"/>
          </p:nvPr>
        </p:nvSpPr>
        <p:spPr/>
        <p:txBody>
          <a:bodyPr/>
          <a:lstStyle/>
          <a:p>
            <a:r>
              <a:rPr lang="en-US" dirty="0"/>
              <a:t>Operations &amp; System Simplification</a:t>
            </a:r>
          </a:p>
        </p:txBody>
      </p:sp>
      <p:sp>
        <p:nvSpPr>
          <p:cNvPr id="3" name="Content Placeholder 2">
            <a:extLst>
              <a:ext uri="{FF2B5EF4-FFF2-40B4-BE49-F238E27FC236}">
                <a16:creationId xmlns:a16="http://schemas.microsoft.com/office/drawing/2014/main" id="{B3BF56E8-C91C-40A1-BB09-CE1F348B743B}"/>
              </a:ext>
            </a:extLst>
          </p:cNvPr>
          <p:cNvSpPr>
            <a:spLocks noGrp="1"/>
          </p:cNvSpPr>
          <p:nvPr>
            <p:ph idx="1"/>
          </p:nvPr>
        </p:nvSpPr>
        <p:spPr/>
        <p:txBody>
          <a:bodyPr/>
          <a:lstStyle/>
          <a:p>
            <a:r>
              <a:rPr lang="en-US" dirty="0"/>
              <a:t>Easy</a:t>
            </a:r>
          </a:p>
          <a:p>
            <a:pPr lvl="1"/>
            <a:r>
              <a:rPr lang="en-US" dirty="0"/>
              <a:t>Flood Control = Maximum Reservoir Storage Volume</a:t>
            </a:r>
          </a:p>
          <a:p>
            <a:pPr lvl="1"/>
            <a:r>
              <a:rPr lang="en-US" dirty="0"/>
              <a:t> Water storage= Minimum Reservoir Storage Volume</a:t>
            </a:r>
          </a:p>
          <a:p>
            <a:r>
              <a:rPr lang="en-US" dirty="0"/>
              <a:t>Difficult</a:t>
            </a:r>
          </a:p>
          <a:p>
            <a:pPr lvl="1"/>
            <a:r>
              <a:rPr lang="en-US" dirty="0"/>
              <a:t>Hydropower and Environmental  flow releases that fluctuate hourly or daily. </a:t>
            </a:r>
          </a:p>
          <a:p>
            <a:pPr lvl="1"/>
            <a:r>
              <a:rPr lang="en-US" dirty="0"/>
              <a:t>Random nature of hydrologic inputs to Flaming Gorge Reservoir and the Yampa River in Reach 2</a:t>
            </a:r>
          </a:p>
          <a:p>
            <a:pPr lvl="1"/>
            <a:r>
              <a:rPr lang="en-US" dirty="0"/>
              <a:t>Unspecified release volumes from Flaming Gorge Dam to meet Environmental flows</a:t>
            </a:r>
          </a:p>
          <a:p>
            <a:pPr marL="0" indent="0">
              <a:buNone/>
            </a:pP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BEBFEC74-C95F-49E1-A582-947D58A9A08D}"/>
              </a:ext>
            </a:extLst>
          </p:cNvPr>
          <p:cNvPicPr>
            <a:picLocks noChangeAspect="1"/>
          </p:cNvPicPr>
          <p:nvPr/>
        </p:nvPicPr>
        <p:blipFill>
          <a:blip r:embed="rId3"/>
          <a:stretch>
            <a:fillRect/>
          </a:stretch>
        </p:blipFill>
        <p:spPr>
          <a:xfrm>
            <a:off x="0" y="5825370"/>
            <a:ext cx="12192000" cy="1207008"/>
          </a:xfrm>
          <a:prstGeom prst="rect">
            <a:avLst/>
          </a:prstGeom>
        </p:spPr>
      </p:pic>
    </p:spTree>
    <p:extLst>
      <p:ext uri="{BB962C8B-B14F-4D97-AF65-F5344CB8AC3E}">
        <p14:creationId xmlns:p14="http://schemas.microsoft.com/office/powerpoint/2010/main" val="265122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 </a:t>
            </a:r>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3804A2DE-205C-4C94-BBCC-479B6B6E195C}"/>
              </a:ext>
            </a:extLst>
          </p:cNvPr>
          <p:cNvGraphicFramePr>
            <a:graphicFrameLocks noGrp="1"/>
          </p:cNvGraphicFramePr>
          <p:nvPr>
            <p:ph idx="1"/>
            <p:extLst>
              <p:ext uri="{D42A27DB-BD31-4B8C-83A1-F6EECF244321}">
                <p14:modId xmlns:p14="http://schemas.microsoft.com/office/powerpoint/2010/main" val="933012979"/>
              </p:ext>
            </p:extLst>
          </p:nvPr>
        </p:nvGraphicFramePr>
        <p:xfrm>
          <a:off x="597570" y="1326230"/>
          <a:ext cx="6695767" cy="42444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a:extLst>
              <a:ext uri="{FF2B5EF4-FFF2-40B4-BE49-F238E27FC236}">
                <a16:creationId xmlns:a16="http://schemas.microsoft.com/office/drawing/2014/main" id="{1DC074D0-1C8E-4EF1-A494-6A78C49926F0}"/>
              </a:ext>
            </a:extLst>
          </p:cNvPr>
          <p:cNvGraphicFramePr>
            <a:graphicFrameLocks noGrp="1"/>
          </p:cNvGraphicFramePr>
          <p:nvPr>
            <p:extLst>
              <p:ext uri="{D42A27DB-BD31-4B8C-83A1-F6EECF244321}">
                <p14:modId xmlns:p14="http://schemas.microsoft.com/office/powerpoint/2010/main" val="3673925352"/>
              </p:ext>
            </p:extLst>
          </p:nvPr>
        </p:nvGraphicFramePr>
        <p:xfrm>
          <a:off x="8570172" y="1522211"/>
          <a:ext cx="2663313" cy="3683967"/>
        </p:xfrm>
        <a:graphic>
          <a:graphicData uri="http://schemas.openxmlformats.org/drawingml/2006/table">
            <a:tbl>
              <a:tblPr/>
              <a:tblGrid>
                <a:gridCol w="1121394">
                  <a:extLst>
                    <a:ext uri="{9D8B030D-6E8A-4147-A177-3AD203B41FA5}">
                      <a16:colId xmlns:a16="http://schemas.microsoft.com/office/drawing/2014/main" val="2665992297"/>
                    </a:ext>
                  </a:extLst>
                </a:gridCol>
                <a:gridCol w="1541919">
                  <a:extLst>
                    <a:ext uri="{9D8B030D-6E8A-4147-A177-3AD203B41FA5}">
                      <a16:colId xmlns:a16="http://schemas.microsoft.com/office/drawing/2014/main" val="3978749800"/>
                    </a:ext>
                  </a:extLst>
                </a:gridCol>
              </a:tblGrid>
              <a:tr h="518565">
                <a:tc>
                  <a:txBody>
                    <a:bodyPr/>
                    <a:lstStyle/>
                    <a:p>
                      <a:pPr algn="ctr" fontAlgn="b"/>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Month</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Hydropower</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(Ac-ft)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565782"/>
                  </a:ext>
                </a:extLst>
              </a:tr>
              <a:tr h="259282">
                <a:tc>
                  <a:txBody>
                    <a:bodyPr/>
                    <a:lstStyle/>
                    <a:p>
                      <a:pPr algn="ctr" fontAlgn="b"/>
                      <a:r>
                        <a:rPr lang="en-US" sz="1400" b="0" i="0" u="none" strike="noStrike" dirty="0">
                          <a:solidFill>
                            <a:srgbClr val="000000"/>
                          </a:solidFill>
                          <a:effectLst/>
                          <a:latin typeface="Calibri" panose="020F0502020204030204" pitchFamily="34" charset="0"/>
                        </a:rPr>
                        <a:t>Jan</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110063</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184288"/>
                  </a:ext>
                </a:extLst>
              </a:tr>
              <a:tr h="259282">
                <a:tc>
                  <a:txBody>
                    <a:bodyPr/>
                    <a:lstStyle/>
                    <a:p>
                      <a:pPr algn="ctr" fontAlgn="b"/>
                      <a:r>
                        <a:rPr lang="en-US" sz="1400" b="0" i="0" u="none" strike="noStrike" dirty="0">
                          <a:solidFill>
                            <a:srgbClr val="000000"/>
                          </a:solidFill>
                          <a:effectLst/>
                          <a:latin typeface="Calibri" panose="020F0502020204030204" pitchFamily="34" charset="0"/>
                        </a:rPr>
                        <a:t>Feb</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108932</a:t>
                      </a:r>
                    </a:p>
                  </a:txBody>
                  <a:tcPr marL="0" marR="0" marT="0" marB="0" anchor="b">
                    <a:lnL>
                      <a:noFill/>
                    </a:lnL>
                    <a:lnR>
                      <a:noFill/>
                    </a:lnR>
                    <a:lnT>
                      <a:noFill/>
                    </a:lnT>
                    <a:lnB>
                      <a:noFill/>
                    </a:lnB>
                  </a:tcPr>
                </a:tc>
                <a:extLst>
                  <a:ext uri="{0D108BD9-81ED-4DB2-BD59-A6C34878D82A}">
                    <a16:rowId xmlns:a16="http://schemas.microsoft.com/office/drawing/2014/main" val="1785325689"/>
                  </a:ext>
                </a:extLst>
              </a:tr>
              <a:tr h="259282">
                <a:tc>
                  <a:txBody>
                    <a:bodyPr/>
                    <a:lstStyle/>
                    <a:p>
                      <a:pPr algn="ctr" fontAlgn="b"/>
                      <a:r>
                        <a:rPr lang="en-US" sz="1400" b="0" i="0" u="none" strike="noStrike">
                          <a:solidFill>
                            <a:srgbClr val="000000"/>
                          </a:solidFill>
                          <a:effectLst/>
                          <a:latin typeface="Calibri" panose="020F0502020204030204" pitchFamily="34" charset="0"/>
                        </a:rPr>
                        <a:t>Mar</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50745</a:t>
                      </a:r>
                    </a:p>
                  </a:txBody>
                  <a:tcPr marL="0" marR="0" marT="0" marB="0" anchor="b">
                    <a:lnL>
                      <a:noFill/>
                    </a:lnL>
                    <a:lnR>
                      <a:noFill/>
                    </a:lnR>
                    <a:lnT>
                      <a:noFill/>
                    </a:lnT>
                    <a:lnB>
                      <a:noFill/>
                    </a:lnB>
                  </a:tcPr>
                </a:tc>
                <a:extLst>
                  <a:ext uri="{0D108BD9-81ED-4DB2-BD59-A6C34878D82A}">
                    <a16:rowId xmlns:a16="http://schemas.microsoft.com/office/drawing/2014/main" val="1012897378"/>
                  </a:ext>
                </a:extLst>
              </a:tr>
              <a:tr h="259282">
                <a:tc>
                  <a:txBody>
                    <a:bodyPr/>
                    <a:lstStyle/>
                    <a:p>
                      <a:pPr algn="ctr" fontAlgn="b"/>
                      <a:r>
                        <a:rPr lang="en-US" sz="1400" b="0" i="0" u="none" strike="noStrike">
                          <a:solidFill>
                            <a:srgbClr val="000000"/>
                          </a:solidFill>
                          <a:effectLst/>
                          <a:latin typeface="Calibri" panose="020F0502020204030204" pitchFamily="34" charset="0"/>
                        </a:rPr>
                        <a:t>April</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49732</a:t>
                      </a:r>
                    </a:p>
                  </a:txBody>
                  <a:tcPr marL="0" marR="0" marT="0" marB="0" anchor="b">
                    <a:lnL>
                      <a:noFill/>
                    </a:lnL>
                    <a:lnR>
                      <a:noFill/>
                    </a:lnR>
                    <a:lnT>
                      <a:noFill/>
                    </a:lnT>
                    <a:lnB>
                      <a:noFill/>
                    </a:lnB>
                  </a:tcPr>
                </a:tc>
                <a:extLst>
                  <a:ext uri="{0D108BD9-81ED-4DB2-BD59-A6C34878D82A}">
                    <a16:rowId xmlns:a16="http://schemas.microsoft.com/office/drawing/2014/main" val="4002163095"/>
                  </a:ext>
                </a:extLst>
              </a:tr>
              <a:tr h="259282">
                <a:tc>
                  <a:txBody>
                    <a:bodyPr/>
                    <a:lstStyle/>
                    <a:p>
                      <a:pPr algn="ctr" fontAlgn="b"/>
                      <a:r>
                        <a:rPr lang="en-US" sz="1400" b="0" i="0" u="none" strike="noStrike">
                          <a:solidFill>
                            <a:srgbClr val="000000"/>
                          </a:solidFill>
                          <a:effectLst/>
                          <a:latin typeface="Calibri" panose="020F0502020204030204" pitchFamily="34" charset="0"/>
                        </a:rPr>
                        <a:t>May</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51806</a:t>
                      </a:r>
                    </a:p>
                  </a:txBody>
                  <a:tcPr marL="0" marR="0" marT="0" marB="0" anchor="b">
                    <a:lnL>
                      <a:noFill/>
                    </a:lnL>
                    <a:lnR>
                      <a:noFill/>
                    </a:lnR>
                    <a:lnT>
                      <a:noFill/>
                    </a:lnT>
                    <a:lnB>
                      <a:noFill/>
                    </a:lnB>
                  </a:tcPr>
                </a:tc>
                <a:extLst>
                  <a:ext uri="{0D108BD9-81ED-4DB2-BD59-A6C34878D82A}">
                    <a16:rowId xmlns:a16="http://schemas.microsoft.com/office/drawing/2014/main" val="4092457834"/>
                  </a:ext>
                </a:extLst>
              </a:tr>
              <a:tr h="259282">
                <a:tc>
                  <a:txBody>
                    <a:bodyPr/>
                    <a:lstStyle/>
                    <a:p>
                      <a:pPr algn="ctr" fontAlgn="b"/>
                      <a:r>
                        <a:rPr lang="en-US" sz="1400" b="0" i="0" u="none" strike="noStrike">
                          <a:solidFill>
                            <a:srgbClr val="000000"/>
                          </a:solidFill>
                          <a:effectLst/>
                          <a:latin typeface="Calibri" panose="020F0502020204030204" pitchFamily="34" charset="0"/>
                        </a:rPr>
                        <a:t>June</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124661</a:t>
                      </a:r>
                    </a:p>
                  </a:txBody>
                  <a:tcPr marL="0" marR="0" marT="0" marB="0" anchor="b">
                    <a:lnL>
                      <a:noFill/>
                    </a:lnL>
                    <a:lnR>
                      <a:noFill/>
                    </a:lnR>
                    <a:lnT>
                      <a:noFill/>
                    </a:lnT>
                    <a:lnB>
                      <a:noFill/>
                    </a:lnB>
                  </a:tcPr>
                </a:tc>
                <a:extLst>
                  <a:ext uri="{0D108BD9-81ED-4DB2-BD59-A6C34878D82A}">
                    <a16:rowId xmlns:a16="http://schemas.microsoft.com/office/drawing/2014/main" val="745494085"/>
                  </a:ext>
                </a:extLst>
              </a:tr>
              <a:tr h="259282">
                <a:tc>
                  <a:txBody>
                    <a:bodyPr/>
                    <a:lstStyle/>
                    <a:p>
                      <a:pPr algn="ctr" fontAlgn="b"/>
                      <a:r>
                        <a:rPr lang="en-US" sz="1400" b="0" i="0" u="none" strike="noStrike">
                          <a:solidFill>
                            <a:srgbClr val="000000"/>
                          </a:solidFill>
                          <a:effectLst/>
                          <a:latin typeface="Calibri" panose="020F0502020204030204" pitchFamily="34" charset="0"/>
                        </a:rPr>
                        <a:t>July</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89708</a:t>
                      </a:r>
                    </a:p>
                  </a:txBody>
                  <a:tcPr marL="0" marR="0" marT="0" marB="0" anchor="b">
                    <a:lnL>
                      <a:noFill/>
                    </a:lnL>
                    <a:lnR>
                      <a:noFill/>
                    </a:lnR>
                    <a:lnT>
                      <a:noFill/>
                    </a:lnT>
                    <a:lnB>
                      <a:noFill/>
                    </a:lnB>
                  </a:tcPr>
                </a:tc>
                <a:extLst>
                  <a:ext uri="{0D108BD9-81ED-4DB2-BD59-A6C34878D82A}">
                    <a16:rowId xmlns:a16="http://schemas.microsoft.com/office/drawing/2014/main" val="3977276215"/>
                  </a:ext>
                </a:extLst>
              </a:tr>
              <a:tr h="259282">
                <a:tc>
                  <a:txBody>
                    <a:bodyPr/>
                    <a:lstStyle/>
                    <a:p>
                      <a:pPr algn="ctr" fontAlgn="b"/>
                      <a:r>
                        <a:rPr lang="en-US" sz="1400" b="0" i="0" u="none" strike="noStrike">
                          <a:solidFill>
                            <a:srgbClr val="000000"/>
                          </a:solidFill>
                          <a:effectLst/>
                          <a:latin typeface="Calibri" panose="020F0502020204030204" pitchFamily="34" charset="0"/>
                        </a:rPr>
                        <a:t>Aug</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108694</a:t>
                      </a:r>
                    </a:p>
                  </a:txBody>
                  <a:tcPr marL="0" marR="0" marT="0" marB="0" anchor="b">
                    <a:lnL>
                      <a:noFill/>
                    </a:lnL>
                    <a:lnR>
                      <a:noFill/>
                    </a:lnR>
                    <a:lnT>
                      <a:noFill/>
                    </a:lnT>
                    <a:lnB>
                      <a:noFill/>
                    </a:lnB>
                  </a:tcPr>
                </a:tc>
                <a:extLst>
                  <a:ext uri="{0D108BD9-81ED-4DB2-BD59-A6C34878D82A}">
                    <a16:rowId xmlns:a16="http://schemas.microsoft.com/office/drawing/2014/main" val="3306408953"/>
                  </a:ext>
                </a:extLst>
              </a:tr>
              <a:tr h="259282">
                <a:tc>
                  <a:txBody>
                    <a:bodyPr/>
                    <a:lstStyle/>
                    <a:p>
                      <a:pPr algn="ctr" fontAlgn="b"/>
                      <a:r>
                        <a:rPr lang="en-US" sz="1400" b="0" i="0" u="none" strike="noStrike">
                          <a:solidFill>
                            <a:srgbClr val="000000"/>
                          </a:solidFill>
                          <a:effectLst/>
                          <a:latin typeface="Calibri" panose="020F0502020204030204" pitchFamily="34" charset="0"/>
                        </a:rPr>
                        <a:t>Sep</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98434</a:t>
                      </a:r>
                    </a:p>
                  </a:txBody>
                  <a:tcPr marL="0" marR="0" marT="0" marB="0" anchor="b">
                    <a:lnL>
                      <a:noFill/>
                    </a:lnL>
                    <a:lnR>
                      <a:noFill/>
                    </a:lnR>
                    <a:lnT>
                      <a:noFill/>
                    </a:lnT>
                    <a:lnB>
                      <a:noFill/>
                    </a:lnB>
                  </a:tcPr>
                </a:tc>
                <a:extLst>
                  <a:ext uri="{0D108BD9-81ED-4DB2-BD59-A6C34878D82A}">
                    <a16:rowId xmlns:a16="http://schemas.microsoft.com/office/drawing/2014/main" val="2818949729"/>
                  </a:ext>
                </a:extLst>
              </a:tr>
              <a:tr h="259282">
                <a:tc>
                  <a:txBody>
                    <a:bodyPr/>
                    <a:lstStyle/>
                    <a:p>
                      <a:pPr algn="ctr" fontAlgn="b"/>
                      <a:r>
                        <a:rPr lang="en-US" sz="1400" b="0" i="0" u="none" strike="noStrike">
                          <a:solidFill>
                            <a:srgbClr val="000000"/>
                          </a:solidFill>
                          <a:effectLst/>
                          <a:latin typeface="Calibri" panose="020F0502020204030204" pitchFamily="34" charset="0"/>
                        </a:rPr>
                        <a:t>Oct</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63808</a:t>
                      </a:r>
                    </a:p>
                  </a:txBody>
                  <a:tcPr marL="0" marR="0" marT="0" marB="0" anchor="b">
                    <a:lnL>
                      <a:noFill/>
                    </a:lnL>
                    <a:lnR>
                      <a:noFill/>
                    </a:lnR>
                    <a:lnT>
                      <a:noFill/>
                    </a:lnT>
                    <a:lnB>
                      <a:noFill/>
                    </a:lnB>
                  </a:tcPr>
                </a:tc>
                <a:extLst>
                  <a:ext uri="{0D108BD9-81ED-4DB2-BD59-A6C34878D82A}">
                    <a16:rowId xmlns:a16="http://schemas.microsoft.com/office/drawing/2014/main" val="123831056"/>
                  </a:ext>
                </a:extLst>
              </a:tr>
              <a:tr h="259282">
                <a:tc>
                  <a:txBody>
                    <a:bodyPr/>
                    <a:lstStyle/>
                    <a:p>
                      <a:pPr algn="ctr" fontAlgn="b"/>
                      <a:r>
                        <a:rPr lang="en-US" sz="1400" b="0" i="0" u="none" strike="noStrike">
                          <a:solidFill>
                            <a:srgbClr val="000000"/>
                          </a:solidFill>
                          <a:effectLst/>
                          <a:latin typeface="Calibri" panose="020F0502020204030204" pitchFamily="34" charset="0"/>
                        </a:rPr>
                        <a:t>Nov</a:t>
                      </a:r>
                    </a:p>
                  </a:txBody>
                  <a:tcPr marL="0" marR="0" marT="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77209</a:t>
                      </a:r>
                    </a:p>
                  </a:txBody>
                  <a:tcPr marL="0" marR="0" marT="0" marB="0" anchor="b">
                    <a:lnL>
                      <a:noFill/>
                    </a:lnL>
                    <a:lnR>
                      <a:noFill/>
                    </a:lnR>
                    <a:lnT>
                      <a:noFill/>
                    </a:lnT>
                    <a:lnB>
                      <a:noFill/>
                    </a:lnB>
                  </a:tcPr>
                </a:tc>
                <a:extLst>
                  <a:ext uri="{0D108BD9-81ED-4DB2-BD59-A6C34878D82A}">
                    <a16:rowId xmlns:a16="http://schemas.microsoft.com/office/drawing/2014/main" val="4179521794"/>
                  </a:ext>
                </a:extLst>
              </a:tr>
              <a:tr h="313300">
                <a:tc>
                  <a:txBody>
                    <a:bodyPr/>
                    <a:lstStyle/>
                    <a:p>
                      <a:pPr algn="ctr" fontAlgn="b"/>
                      <a:r>
                        <a:rPr lang="en-US" sz="1400" b="0" i="0" u="none" strike="noStrike">
                          <a:solidFill>
                            <a:srgbClr val="000000"/>
                          </a:solidFill>
                          <a:effectLst/>
                          <a:latin typeface="Calibri" panose="020F0502020204030204" pitchFamily="34" charset="0"/>
                        </a:rPr>
                        <a:t>Dec</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105989</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803932"/>
                  </a:ext>
                </a:extLst>
              </a:tr>
            </a:tbl>
          </a:graphicData>
        </a:graphic>
      </p:graphicFrame>
      <p:sp>
        <p:nvSpPr>
          <p:cNvPr id="6" name="Title 1">
            <a:extLst>
              <a:ext uri="{FF2B5EF4-FFF2-40B4-BE49-F238E27FC236}">
                <a16:creationId xmlns:a16="http://schemas.microsoft.com/office/drawing/2014/main" id="{A5AE1859-7EEF-428A-8CC4-70A1A0C5E109}"/>
              </a:ext>
            </a:extLst>
          </p:cNvPr>
          <p:cNvSpPr txBox="1">
            <a:spLocks/>
          </p:cNvSpPr>
          <p:nvPr/>
        </p:nvSpPr>
        <p:spPr>
          <a:xfrm>
            <a:off x="717885" y="1605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Monthly Hydropower Release Volumes	</a:t>
            </a:r>
          </a:p>
        </p:txBody>
      </p:sp>
    </p:spTree>
    <p:extLst>
      <p:ext uri="{BB962C8B-B14F-4D97-AF65-F5344CB8AC3E}">
        <p14:creationId xmlns:p14="http://schemas.microsoft.com/office/powerpoint/2010/main" val="413141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 </a:t>
            </a:r>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a:extLst>
              <a:ext uri="{FF2B5EF4-FFF2-40B4-BE49-F238E27FC236}">
                <a16:creationId xmlns:a16="http://schemas.microsoft.com/office/drawing/2014/main" id="{648B9FE5-8C1E-474A-B0D9-A3CB0A17F0C0}"/>
              </a:ext>
            </a:extLst>
          </p:cNvPr>
          <p:cNvGraphicFramePr>
            <a:graphicFrameLocks noGrp="1"/>
          </p:cNvGraphicFramePr>
          <p:nvPr>
            <p:ph idx="1"/>
            <p:extLst>
              <p:ext uri="{D42A27DB-BD31-4B8C-83A1-F6EECF244321}">
                <p14:modId xmlns:p14="http://schemas.microsoft.com/office/powerpoint/2010/main" val="942591194"/>
              </p:ext>
            </p:extLst>
          </p:nvPr>
        </p:nvGraphicFramePr>
        <p:xfrm>
          <a:off x="6096000" y="1039760"/>
          <a:ext cx="5673213" cy="41961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F562F1F3-1D6D-4074-8976-190617E49C32}"/>
              </a:ext>
            </a:extLst>
          </p:cNvPr>
          <p:cNvGraphicFramePr>
            <a:graphicFrameLocks/>
          </p:cNvGraphicFramePr>
          <p:nvPr>
            <p:extLst>
              <p:ext uri="{D42A27DB-BD31-4B8C-83A1-F6EECF244321}">
                <p14:modId xmlns:p14="http://schemas.microsoft.com/office/powerpoint/2010/main" val="1658170046"/>
              </p:ext>
            </p:extLst>
          </p:nvPr>
        </p:nvGraphicFramePr>
        <p:xfrm>
          <a:off x="422787" y="1258363"/>
          <a:ext cx="5447071" cy="3770837"/>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2FEDBE43-AEDD-4725-8583-B0CC5984A3B2}"/>
              </a:ext>
            </a:extLst>
          </p:cNvPr>
          <p:cNvSpPr txBox="1"/>
          <p:nvPr/>
        </p:nvSpPr>
        <p:spPr>
          <a:xfrm>
            <a:off x="1597740" y="1039760"/>
            <a:ext cx="3342969" cy="307777"/>
          </a:xfrm>
          <a:prstGeom prst="rect">
            <a:avLst/>
          </a:prstGeom>
          <a:noFill/>
        </p:spPr>
        <p:txBody>
          <a:bodyPr wrap="square" rtlCol="0">
            <a:spAutoFit/>
          </a:bodyPr>
          <a:lstStyle/>
          <a:p>
            <a:r>
              <a:rPr lang="en-US" sz="1400" dirty="0"/>
              <a:t>Annual Mean Flow Rates (2006-2019)</a:t>
            </a:r>
          </a:p>
        </p:txBody>
      </p:sp>
    </p:spTree>
    <p:extLst>
      <p:ext uri="{BB962C8B-B14F-4D97-AF65-F5344CB8AC3E}">
        <p14:creationId xmlns:p14="http://schemas.microsoft.com/office/powerpoint/2010/main" val="309077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0B51-F281-4A99-8605-50A22D51ADBB}"/>
              </a:ext>
            </a:extLst>
          </p:cNvPr>
          <p:cNvSpPr>
            <a:spLocks noGrp="1"/>
          </p:cNvSpPr>
          <p:nvPr>
            <p:ph type="title"/>
          </p:nvPr>
        </p:nvSpPr>
        <p:spPr/>
        <p:txBody>
          <a:bodyPr/>
          <a:lstStyle/>
          <a:p>
            <a:r>
              <a:rPr lang="en-US" dirty="0"/>
              <a:t> </a:t>
            </a:r>
          </a:p>
        </p:txBody>
      </p:sp>
      <p:pic>
        <p:nvPicPr>
          <p:cNvPr id="4" name="Picture 2" descr="River Graphic photos, royalty-free images, graphics, vectors &amp; videos |  Adobe Stock">
            <a:extLst>
              <a:ext uri="{FF2B5EF4-FFF2-40B4-BE49-F238E27FC236}">
                <a16:creationId xmlns:a16="http://schemas.microsoft.com/office/drawing/2014/main" id="{DABC0008-AAEC-4084-85DD-C9107DC20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07" r="1610" b="21065"/>
          <a:stretch/>
        </p:blipFill>
        <p:spPr bwMode="auto">
          <a:xfrm>
            <a:off x="0" y="5686826"/>
            <a:ext cx="12192000" cy="1204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a:extLst>
              <a:ext uri="{FF2B5EF4-FFF2-40B4-BE49-F238E27FC236}">
                <a16:creationId xmlns:a16="http://schemas.microsoft.com/office/drawing/2014/main" id="{EBECA482-80CC-43CB-A32E-3BBFE4953417}"/>
              </a:ext>
            </a:extLst>
          </p:cNvPr>
          <p:cNvGraphicFramePr>
            <a:graphicFrameLocks noGrp="1"/>
          </p:cNvGraphicFramePr>
          <p:nvPr>
            <p:ph idx="1"/>
            <p:extLst>
              <p:ext uri="{D42A27DB-BD31-4B8C-83A1-F6EECF244321}">
                <p14:modId xmlns:p14="http://schemas.microsoft.com/office/powerpoint/2010/main" val="162345273"/>
              </p:ext>
            </p:extLst>
          </p:nvPr>
        </p:nvGraphicFramePr>
        <p:xfrm>
          <a:off x="8551403" y="1759691"/>
          <a:ext cx="2802397" cy="3477640"/>
        </p:xfrm>
        <a:graphic>
          <a:graphicData uri="http://schemas.openxmlformats.org/drawingml/2006/table">
            <a:tbl>
              <a:tblPr/>
              <a:tblGrid>
                <a:gridCol w="1456364">
                  <a:extLst>
                    <a:ext uri="{9D8B030D-6E8A-4147-A177-3AD203B41FA5}">
                      <a16:colId xmlns:a16="http://schemas.microsoft.com/office/drawing/2014/main" val="1550932332"/>
                    </a:ext>
                  </a:extLst>
                </a:gridCol>
                <a:gridCol w="1346033">
                  <a:extLst>
                    <a:ext uri="{9D8B030D-6E8A-4147-A177-3AD203B41FA5}">
                      <a16:colId xmlns:a16="http://schemas.microsoft.com/office/drawing/2014/main" val="607973736"/>
                    </a:ext>
                  </a:extLst>
                </a:gridCol>
              </a:tblGrid>
              <a:tr h="246933">
                <a:tc>
                  <a:txBody>
                    <a:bodyPr/>
                    <a:lstStyle/>
                    <a:p>
                      <a:pPr algn="ctr" fontAlgn="b"/>
                      <a:r>
                        <a:rPr lang="en-US" sz="1400" b="0" i="0" u="none" strike="noStrike" dirty="0">
                          <a:solidFill>
                            <a:srgbClr val="000000"/>
                          </a:solidFill>
                          <a:effectLst/>
                          <a:latin typeface="Calibri" panose="020F0502020204030204" pitchFamily="34" charset="0"/>
                        </a:rPr>
                        <a:t> Month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R1 (Acft/M)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8996933"/>
                  </a:ext>
                </a:extLst>
              </a:tr>
              <a:tr h="246933">
                <a:tc>
                  <a:txBody>
                    <a:bodyPr/>
                    <a:lstStyle/>
                    <a:p>
                      <a:pPr algn="ctr" fontAlgn="b"/>
                      <a:r>
                        <a:rPr lang="en-US" sz="1400" b="0" i="0" u="none" strike="noStrike" dirty="0">
                          <a:solidFill>
                            <a:srgbClr val="000000"/>
                          </a:solidFill>
                          <a:effectLst/>
                          <a:latin typeface="Calibri" panose="020F0502020204030204" pitchFamily="34" charset="0"/>
                        </a:rPr>
                        <a:t> January </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41664726"/>
                  </a:ext>
                </a:extLst>
              </a:tr>
              <a:tr h="246933">
                <a:tc>
                  <a:txBody>
                    <a:bodyPr/>
                    <a:lstStyle/>
                    <a:p>
                      <a:pPr algn="ctr" fontAlgn="b"/>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Febuary</a:t>
                      </a:r>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55,537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06908110"/>
                  </a:ext>
                </a:extLst>
              </a:tr>
              <a:tr h="246933">
                <a:tc>
                  <a:txBody>
                    <a:bodyPr/>
                    <a:lstStyle/>
                    <a:p>
                      <a:pPr algn="ctr" fontAlgn="b"/>
                      <a:r>
                        <a:rPr lang="en-US" sz="1400" b="0" i="0" u="none" strike="noStrike" dirty="0">
                          <a:solidFill>
                            <a:srgbClr val="000000"/>
                          </a:solidFill>
                          <a:effectLst/>
                          <a:latin typeface="Calibri" panose="020F0502020204030204" pitchFamily="34" charset="0"/>
                        </a:rPr>
                        <a:t> March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49,190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71747000"/>
                  </a:ext>
                </a:extLst>
              </a:tr>
              <a:tr h="246933">
                <a:tc>
                  <a:txBody>
                    <a:bodyPr/>
                    <a:lstStyle/>
                    <a:p>
                      <a:pPr algn="ctr" fontAlgn="b"/>
                      <a:r>
                        <a:rPr lang="en-US" sz="1400" b="0" i="0" u="none" strike="noStrike" dirty="0">
                          <a:solidFill>
                            <a:srgbClr val="000000"/>
                          </a:solidFill>
                          <a:effectLst/>
                          <a:latin typeface="Calibri" panose="020F0502020204030204" pitchFamily="34" charset="0"/>
                        </a:rPr>
                        <a:t> April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47,603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53883955"/>
                  </a:ext>
                </a:extLst>
              </a:tr>
              <a:tr h="246933">
                <a:tc>
                  <a:txBody>
                    <a:bodyPr/>
                    <a:lstStyle/>
                    <a:p>
                      <a:pPr algn="ctr" fontAlgn="b"/>
                      <a:r>
                        <a:rPr lang="en-US" sz="1400" b="0" i="0" u="none" strike="noStrike">
                          <a:solidFill>
                            <a:srgbClr val="000000"/>
                          </a:solidFill>
                          <a:effectLst/>
                          <a:latin typeface="Calibri" panose="020F0502020204030204" pitchFamily="34" charset="0"/>
                        </a:rPr>
                        <a:t> May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03137652"/>
                  </a:ext>
                </a:extLst>
              </a:tr>
              <a:tr h="246933">
                <a:tc>
                  <a:txBody>
                    <a:bodyPr/>
                    <a:lstStyle/>
                    <a:p>
                      <a:pPr algn="ctr" fontAlgn="b"/>
                      <a:r>
                        <a:rPr lang="en-US" sz="1400" b="0" i="0" u="none" strike="noStrike" dirty="0">
                          <a:solidFill>
                            <a:srgbClr val="000000"/>
                          </a:solidFill>
                          <a:effectLst/>
                          <a:latin typeface="Calibri" panose="020F0502020204030204" pitchFamily="34" charset="0"/>
                        </a:rPr>
                        <a:t> June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        ---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991542673"/>
                  </a:ext>
                </a:extLst>
              </a:tr>
              <a:tr h="246933">
                <a:tc>
                  <a:txBody>
                    <a:bodyPr/>
                    <a:lstStyle/>
                    <a:p>
                      <a:pPr algn="ctr" fontAlgn="b"/>
                      <a:r>
                        <a:rPr lang="en-US" sz="1400" b="0" i="0" u="none" strike="noStrike" dirty="0">
                          <a:solidFill>
                            <a:srgbClr val="000000"/>
                          </a:solidFill>
                          <a:effectLst/>
                          <a:latin typeface="Calibri" panose="020F0502020204030204" pitchFamily="34" charset="0"/>
                        </a:rPr>
                        <a:t> July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730500097"/>
                  </a:ext>
                </a:extLst>
              </a:tr>
              <a:tr h="257222">
                <a:tc>
                  <a:txBody>
                    <a:bodyPr/>
                    <a:lstStyle/>
                    <a:p>
                      <a:pPr algn="ctr" fontAlgn="b"/>
                      <a:r>
                        <a:rPr lang="en-US" sz="1400" b="0" i="0" u="none" strike="noStrike" dirty="0">
                          <a:solidFill>
                            <a:srgbClr val="000000"/>
                          </a:solidFill>
                          <a:effectLst/>
                          <a:latin typeface="Calibri" panose="020F0502020204030204" pitchFamily="34" charset="0"/>
                        </a:rPr>
                        <a:t> August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176354372"/>
                  </a:ext>
                </a:extLst>
              </a:tr>
              <a:tr h="246933">
                <a:tc>
                  <a:txBody>
                    <a:bodyPr/>
                    <a:lstStyle/>
                    <a:p>
                      <a:pPr algn="ctr" fontAlgn="b"/>
                      <a:r>
                        <a:rPr lang="en-US" sz="1400" b="0" i="0" u="none" strike="noStrike" dirty="0">
                          <a:solidFill>
                            <a:srgbClr val="000000"/>
                          </a:solidFill>
                          <a:effectLst/>
                          <a:latin typeface="Calibri" panose="020F0502020204030204" pitchFamily="34" charset="0"/>
                        </a:rPr>
                        <a:t> September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95,207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726482892"/>
                  </a:ext>
                </a:extLst>
              </a:tr>
              <a:tr h="246933">
                <a:tc>
                  <a:txBody>
                    <a:bodyPr/>
                    <a:lstStyle/>
                    <a:p>
                      <a:pPr algn="ctr" fontAlgn="b"/>
                      <a:r>
                        <a:rPr lang="en-US" sz="1400" b="0" i="0" u="none" strike="noStrike">
                          <a:solidFill>
                            <a:srgbClr val="000000"/>
                          </a:solidFill>
                          <a:effectLst/>
                          <a:latin typeface="Calibri" panose="020F0502020204030204" pitchFamily="34" charset="0"/>
                        </a:rPr>
                        <a:t> October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52,264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794250449"/>
                  </a:ext>
                </a:extLst>
              </a:tr>
              <a:tr h="246933">
                <a:tc>
                  <a:txBody>
                    <a:bodyPr/>
                    <a:lstStyle/>
                    <a:p>
                      <a:pPr algn="ctr" fontAlgn="b"/>
                      <a:r>
                        <a:rPr lang="en-US" sz="1400" b="0" i="0" u="none" strike="noStrike">
                          <a:solidFill>
                            <a:srgbClr val="000000"/>
                          </a:solidFill>
                          <a:effectLst/>
                          <a:latin typeface="Calibri" panose="020F0502020204030204" pitchFamily="34" charset="0"/>
                        </a:rPr>
                        <a:t> November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66211410"/>
                  </a:ext>
                </a:extLst>
              </a:tr>
              <a:tr h="246933">
                <a:tc>
                  <a:txBody>
                    <a:bodyPr/>
                    <a:lstStyle/>
                    <a:p>
                      <a:pPr algn="ctr" fontAlgn="b"/>
                      <a:r>
                        <a:rPr lang="en-US" sz="1400" b="0" i="0" u="none" strike="noStrike" dirty="0">
                          <a:solidFill>
                            <a:srgbClr val="000000"/>
                          </a:solidFill>
                          <a:effectLst/>
                          <a:latin typeface="Calibri" panose="020F0502020204030204" pitchFamily="34" charset="0"/>
                        </a:rPr>
                        <a:t> December </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7726038"/>
                  </a:ext>
                </a:extLst>
              </a:tr>
              <a:tr h="257222">
                <a:tc>
                  <a:txBody>
                    <a:bodyPr/>
                    <a:lstStyle/>
                    <a:p>
                      <a:pPr algn="ctr" fontAlgn="b"/>
                      <a:r>
                        <a:rPr lang="en-US" sz="1400" b="0" i="0" u="none" strike="noStrike" dirty="0">
                          <a:solidFill>
                            <a:srgbClr val="000000"/>
                          </a:solidFill>
                          <a:effectLst/>
                          <a:latin typeface="Calibri" panose="020F0502020204030204" pitchFamily="34" charset="0"/>
                        </a:rPr>
                        <a:t> Total </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1,194,347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3659563"/>
                  </a:ext>
                </a:extLst>
              </a:tr>
            </a:tbl>
          </a:graphicData>
        </a:graphic>
      </p:graphicFrame>
      <p:graphicFrame>
        <p:nvGraphicFramePr>
          <p:cNvPr id="8" name="Table 7">
            <a:extLst>
              <a:ext uri="{FF2B5EF4-FFF2-40B4-BE49-F238E27FC236}">
                <a16:creationId xmlns:a16="http://schemas.microsoft.com/office/drawing/2014/main" id="{8A9E75D7-441F-4AE4-B751-1C18E79FA6DC}"/>
              </a:ext>
            </a:extLst>
          </p:cNvPr>
          <p:cNvGraphicFramePr>
            <a:graphicFrameLocks noGrp="1"/>
          </p:cNvGraphicFramePr>
          <p:nvPr>
            <p:extLst>
              <p:ext uri="{D42A27DB-BD31-4B8C-83A1-F6EECF244321}">
                <p14:modId xmlns:p14="http://schemas.microsoft.com/office/powerpoint/2010/main" val="1152040384"/>
              </p:ext>
            </p:extLst>
          </p:nvPr>
        </p:nvGraphicFramePr>
        <p:xfrm>
          <a:off x="4694801" y="1728366"/>
          <a:ext cx="2802397" cy="3502579"/>
        </p:xfrm>
        <a:graphic>
          <a:graphicData uri="http://schemas.openxmlformats.org/drawingml/2006/table">
            <a:tbl>
              <a:tblPr/>
              <a:tblGrid>
                <a:gridCol w="1456364">
                  <a:extLst>
                    <a:ext uri="{9D8B030D-6E8A-4147-A177-3AD203B41FA5}">
                      <a16:colId xmlns:a16="http://schemas.microsoft.com/office/drawing/2014/main" val="882601112"/>
                    </a:ext>
                  </a:extLst>
                </a:gridCol>
                <a:gridCol w="1346033">
                  <a:extLst>
                    <a:ext uri="{9D8B030D-6E8A-4147-A177-3AD203B41FA5}">
                      <a16:colId xmlns:a16="http://schemas.microsoft.com/office/drawing/2014/main" val="2686563373"/>
                    </a:ext>
                  </a:extLst>
                </a:gridCol>
              </a:tblGrid>
              <a:tr h="266489">
                <a:tc>
                  <a:txBody>
                    <a:bodyPr/>
                    <a:lstStyle/>
                    <a:p>
                      <a:pPr algn="ctr" fontAlgn="b"/>
                      <a:r>
                        <a:rPr lang="en-US" sz="1400" b="0" i="0" u="none" strike="noStrike" dirty="0">
                          <a:solidFill>
                            <a:srgbClr val="000000"/>
                          </a:solidFill>
                          <a:effectLst/>
                          <a:latin typeface="Calibri" panose="020F0502020204030204" pitchFamily="34" charset="0"/>
                        </a:rPr>
                        <a:t>Month</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R1 (Acft/M)</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6836688"/>
                  </a:ext>
                </a:extLst>
              </a:tr>
              <a:tr h="243333">
                <a:tc>
                  <a:txBody>
                    <a:bodyPr/>
                    <a:lstStyle/>
                    <a:p>
                      <a:pPr algn="ctr" fontAlgn="b"/>
                      <a:r>
                        <a:rPr lang="en-US" sz="1400" b="0" i="0" u="none" strike="noStrike" dirty="0">
                          <a:solidFill>
                            <a:srgbClr val="000000"/>
                          </a:solidFill>
                          <a:effectLst/>
                          <a:latin typeface="Calibri" panose="020F0502020204030204" pitchFamily="34" charset="0"/>
                        </a:rPr>
                        <a:t>January</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56227646"/>
                  </a:ext>
                </a:extLst>
              </a:tr>
              <a:tr h="243333">
                <a:tc>
                  <a:txBody>
                    <a:bodyPr/>
                    <a:lstStyle/>
                    <a:p>
                      <a:pPr algn="ctr" fontAlgn="b"/>
                      <a:r>
                        <a:rPr lang="en-US" sz="1400" b="0" i="0" u="none" strike="noStrike" dirty="0" err="1">
                          <a:solidFill>
                            <a:srgbClr val="000000"/>
                          </a:solidFill>
                          <a:effectLst/>
                          <a:latin typeface="Calibri" panose="020F0502020204030204" pitchFamily="34" charset="0"/>
                        </a:rPr>
                        <a:t>Febuary</a:t>
                      </a:r>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a:solidFill>
                            <a:srgbClr val="000000"/>
                          </a:solidFill>
                          <a:effectLst/>
                          <a:latin typeface="Calibri" panose="020F0502020204030204" pitchFamily="34" charset="0"/>
                        </a:rPr>
                        <a:t>          55,537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16074988"/>
                  </a:ext>
                </a:extLst>
              </a:tr>
              <a:tr h="243333">
                <a:tc>
                  <a:txBody>
                    <a:bodyPr/>
                    <a:lstStyle/>
                    <a:p>
                      <a:pPr algn="ctr" fontAlgn="b"/>
                      <a:r>
                        <a:rPr lang="en-US" sz="1400" b="0" i="0" u="none" strike="noStrike" dirty="0">
                          <a:solidFill>
                            <a:srgbClr val="000000"/>
                          </a:solidFill>
                          <a:effectLst/>
                          <a:latin typeface="Calibri" panose="020F0502020204030204" pitchFamily="34" charset="0"/>
                        </a:rPr>
                        <a:t>March</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49,190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65671556"/>
                  </a:ext>
                </a:extLst>
              </a:tr>
              <a:tr h="243333">
                <a:tc>
                  <a:txBody>
                    <a:bodyPr/>
                    <a:lstStyle/>
                    <a:p>
                      <a:pPr algn="ctr" fontAlgn="b"/>
                      <a:r>
                        <a:rPr lang="en-US" sz="1400" b="0" i="0" u="none" strike="noStrike">
                          <a:solidFill>
                            <a:srgbClr val="000000"/>
                          </a:solidFill>
                          <a:effectLst/>
                          <a:latin typeface="Calibri" panose="020F0502020204030204" pitchFamily="34" charset="0"/>
                        </a:rPr>
                        <a:t>April</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47,603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19694522"/>
                  </a:ext>
                </a:extLst>
              </a:tr>
              <a:tr h="305955">
                <a:tc>
                  <a:txBody>
                    <a:bodyPr/>
                    <a:lstStyle/>
                    <a:p>
                      <a:pPr algn="ctr" fontAlgn="b"/>
                      <a:r>
                        <a:rPr lang="en-US" sz="1400" b="0" i="0" u="none" strike="noStrike">
                          <a:solidFill>
                            <a:srgbClr val="000000"/>
                          </a:solidFill>
                          <a:effectLst/>
                          <a:latin typeface="Calibri" panose="020F0502020204030204" pitchFamily="34" charset="0"/>
                        </a:rPr>
                        <a:t>May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92929925"/>
                  </a:ext>
                </a:extLst>
              </a:tr>
              <a:tr h="243333">
                <a:tc>
                  <a:txBody>
                    <a:bodyPr/>
                    <a:lstStyle/>
                    <a:p>
                      <a:pPr algn="ctr" fontAlgn="b"/>
                      <a:r>
                        <a:rPr lang="en-US" sz="1400" b="0" i="0" u="none" strike="noStrike" dirty="0">
                          <a:solidFill>
                            <a:srgbClr val="000000"/>
                          </a:solidFill>
                          <a:effectLst/>
                          <a:latin typeface="Calibri" panose="020F0502020204030204" pitchFamily="34" charset="0"/>
                        </a:rPr>
                        <a:t>June</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400" b="0" i="0" u="none" strike="noStrike" dirty="0">
                          <a:solidFill>
                            <a:srgbClr val="000000"/>
                          </a:solidFill>
                          <a:effectLst/>
                          <a:latin typeface="Calibri" panose="020F0502020204030204" pitchFamily="34" charset="0"/>
                        </a:rPr>
                        <a:t>              ---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2146750384"/>
                  </a:ext>
                </a:extLst>
              </a:tr>
              <a:tr h="243333">
                <a:tc>
                  <a:txBody>
                    <a:bodyPr/>
                    <a:lstStyle/>
                    <a:p>
                      <a:pPr algn="ctr" fontAlgn="b"/>
                      <a:r>
                        <a:rPr lang="en-US" sz="1400" b="0" i="0" u="none" strike="noStrike" dirty="0">
                          <a:solidFill>
                            <a:srgbClr val="000000"/>
                          </a:solidFill>
                          <a:effectLst/>
                          <a:latin typeface="Calibri" panose="020F0502020204030204" pitchFamily="34" charset="0"/>
                        </a:rPr>
                        <a:t>July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964302243"/>
                  </a:ext>
                </a:extLst>
              </a:tr>
              <a:tr h="243333">
                <a:tc>
                  <a:txBody>
                    <a:bodyPr/>
                    <a:lstStyle/>
                    <a:p>
                      <a:pPr algn="ctr" fontAlgn="b"/>
                      <a:r>
                        <a:rPr lang="en-US" sz="1400" b="0" i="0" u="none" strike="noStrike" dirty="0">
                          <a:solidFill>
                            <a:srgbClr val="000000"/>
                          </a:solidFill>
                          <a:effectLst/>
                          <a:latin typeface="Calibri" panose="020F0502020204030204" pitchFamily="34" charset="0"/>
                        </a:rPr>
                        <a:t>August</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320197028"/>
                  </a:ext>
                </a:extLst>
              </a:tr>
              <a:tr h="243333">
                <a:tc>
                  <a:txBody>
                    <a:bodyPr/>
                    <a:lstStyle/>
                    <a:p>
                      <a:pPr algn="ctr" fontAlgn="b"/>
                      <a:r>
                        <a:rPr lang="en-US" sz="1400" b="0" i="0" u="none" strike="noStrike">
                          <a:solidFill>
                            <a:srgbClr val="000000"/>
                          </a:solidFill>
                          <a:effectLst/>
                          <a:latin typeface="Calibri" panose="020F0502020204030204" pitchFamily="34" charset="0"/>
                        </a:rPr>
                        <a:t>September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          95,207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836456070"/>
                  </a:ext>
                </a:extLst>
              </a:tr>
              <a:tr h="243333">
                <a:tc>
                  <a:txBody>
                    <a:bodyPr/>
                    <a:lstStyle/>
                    <a:p>
                      <a:pPr algn="ctr" fontAlgn="b"/>
                      <a:r>
                        <a:rPr lang="en-US" sz="1400" b="0" i="0" u="none" strike="noStrike" dirty="0">
                          <a:solidFill>
                            <a:srgbClr val="000000"/>
                          </a:solidFill>
                          <a:effectLst/>
                          <a:latin typeface="Calibri" panose="020F0502020204030204" pitchFamily="34" charset="0"/>
                        </a:rPr>
                        <a:t>October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52,264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751361479"/>
                  </a:ext>
                </a:extLst>
              </a:tr>
              <a:tr h="243333">
                <a:tc>
                  <a:txBody>
                    <a:bodyPr/>
                    <a:lstStyle/>
                    <a:p>
                      <a:pPr algn="ctr" fontAlgn="b"/>
                      <a:r>
                        <a:rPr lang="en-US" sz="1400" b="0" i="0" u="none" strike="noStrike" dirty="0">
                          <a:solidFill>
                            <a:srgbClr val="000000"/>
                          </a:solidFill>
                          <a:effectLst/>
                          <a:latin typeface="Calibri" panose="020F0502020204030204" pitchFamily="34" charset="0"/>
                        </a:rPr>
                        <a:t>November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38656554"/>
                  </a:ext>
                </a:extLst>
              </a:tr>
              <a:tr h="243333">
                <a:tc>
                  <a:txBody>
                    <a:bodyPr/>
                    <a:lstStyle/>
                    <a:p>
                      <a:pPr algn="ctr" fontAlgn="b"/>
                      <a:r>
                        <a:rPr lang="en-US" sz="1400" b="0" i="0" u="none" strike="noStrike" dirty="0">
                          <a:solidFill>
                            <a:srgbClr val="000000"/>
                          </a:solidFill>
                          <a:effectLst/>
                          <a:latin typeface="Calibri" panose="020F0502020204030204" pitchFamily="34" charset="0"/>
                        </a:rPr>
                        <a:t>December</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6545592"/>
                  </a:ext>
                </a:extLst>
              </a:tr>
              <a:tr h="253472">
                <a:tc>
                  <a:txBody>
                    <a:bodyPr/>
                    <a:lstStyle/>
                    <a:p>
                      <a:pPr algn="ctr" fontAlgn="b"/>
                      <a:r>
                        <a:rPr lang="en-US" sz="1400" b="0" i="0" u="none" strike="noStrike" dirty="0">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1,008,317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7445517"/>
                  </a:ext>
                </a:extLst>
              </a:tr>
            </a:tbl>
          </a:graphicData>
        </a:graphic>
      </p:graphicFrame>
      <p:graphicFrame>
        <p:nvGraphicFramePr>
          <p:cNvPr id="9" name="Table 8">
            <a:extLst>
              <a:ext uri="{FF2B5EF4-FFF2-40B4-BE49-F238E27FC236}">
                <a16:creationId xmlns:a16="http://schemas.microsoft.com/office/drawing/2014/main" id="{8983FFE8-6245-4DC0-B169-B2354AA32034}"/>
              </a:ext>
            </a:extLst>
          </p:cNvPr>
          <p:cNvGraphicFramePr>
            <a:graphicFrameLocks noGrp="1"/>
          </p:cNvGraphicFramePr>
          <p:nvPr>
            <p:extLst>
              <p:ext uri="{D42A27DB-BD31-4B8C-83A1-F6EECF244321}">
                <p14:modId xmlns:p14="http://schemas.microsoft.com/office/powerpoint/2010/main" val="4223233179"/>
              </p:ext>
            </p:extLst>
          </p:nvPr>
        </p:nvGraphicFramePr>
        <p:xfrm>
          <a:off x="838199" y="1728365"/>
          <a:ext cx="2802397" cy="3439956"/>
        </p:xfrm>
        <a:graphic>
          <a:graphicData uri="http://schemas.openxmlformats.org/drawingml/2006/table">
            <a:tbl>
              <a:tblPr/>
              <a:tblGrid>
                <a:gridCol w="1433053">
                  <a:extLst>
                    <a:ext uri="{9D8B030D-6E8A-4147-A177-3AD203B41FA5}">
                      <a16:colId xmlns:a16="http://schemas.microsoft.com/office/drawing/2014/main" val="2152979522"/>
                    </a:ext>
                  </a:extLst>
                </a:gridCol>
                <a:gridCol w="1369344">
                  <a:extLst>
                    <a:ext uri="{9D8B030D-6E8A-4147-A177-3AD203B41FA5}">
                      <a16:colId xmlns:a16="http://schemas.microsoft.com/office/drawing/2014/main" val="1847917110"/>
                    </a:ext>
                  </a:extLst>
                </a:gridCol>
              </a:tblGrid>
              <a:tr h="244982">
                <a:tc>
                  <a:txBody>
                    <a:bodyPr/>
                    <a:lstStyle/>
                    <a:p>
                      <a:pPr algn="ctr" fontAlgn="b"/>
                      <a:r>
                        <a:rPr lang="en-US" sz="1400" b="0" i="0" u="none" strike="noStrike" dirty="0">
                          <a:solidFill>
                            <a:srgbClr val="000000"/>
                          </a:solidFill>
                          <a:effectLst/>
                          <a:latin typeface="Calibri" panose="020F0502020204030204" pitchFamily="34" charset="0"/>
                        </a:rPr>
                        <a:t>Month</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R1 (Acft/M)</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5355156"/>
                  </a:ext>
                </a:extLst>
              </a:tr>
              <a:tr h="244982">
                <a:tc>
                  <a:txBody>
                    <a:bodyPr/>
                    <a:lstStyle/>
                    <a:p>
                      <a:pPr algn="ctr" fontAlgn="b"/>
                      <a:r>
                        <a:rPr lang="en-US" sz="1400" b="0" i="0" u="none" strike="noStrike" dirty="0">
                          <a:solidFill>
                            <a:srgbClr val="000000"/>
                          </a:solidFill>
                          <a:effectLst/>
                          <a:latin typeface="Calibri" panose="020F0502020204030204" pitchFamily="34" charset="0"/>
                        </a:rPr>
                        <a:t>January</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82973511"/>
                  </a:ext>
                </a:extLst>
              </a:tr>
              <a:tr h="244982">
                <a:tc>
                  <a:txBody>
                    <a:bodyPr/>
                    <a:lstStyle/>
                    <a:p>
                      <a:pPr algn="ctr" fontAlgn="b"/>
                      <a:r>
                        <a:rPr lang="en-US" sz="1400" b="0" i="0" u="none" strike="noStrike" dirty="0" err="1">
                          <a:solidFill>
                            <a:srgbClr val="000000"/>
                          </a:solidFill>
                          <a:effectLst/>
                          <a:latin typeface="Calibri" panose="020F0502020204030204" pitchFamily="34" charset="0"/>
                        </a:rPr>
                        <a:t>Febuary</a:t>
                      </a:r>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55,537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660700094"/>
                  </a:ext>
                </a:extLst>
              </a:tr>
              <a:tr h="244982">
                <a:tc>
                  <a:txBody>
                    <a:bodyPr/>
                    <a:lstStyle/>
                    <a:p>
                      <a:pPr algn="ctr" fontAlgn="b"/>
                      <a:r>
                        <a:rPr lang="en-US" sz="1400" b="0" i="0" u="none" strike="noStrike" dirty="0">
                          <a:solidFill>
                            <a:srgbClr val="000000"/>
                          </a:solidFill>
                          <a:effectLst/>
                          <a:latin typeface="Calibri" panose="020F0502020204030204" pitchFamily="34" charset="0"/>
                        </a:rPr>
                        <a:t>March</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49,190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21144431"/>
                  </a:ext>
                </a:extLst>
              </a:tr>
              <a:tr h="244982">
                <a:tc>
                  <a:txBody>
                    <a:bodyPr/>
                    <a:lstStyle/>
                    <a:p>
                      <a:pPr algn="ctr" fontAlgn="b"/>
                      <a:r>
                        <a:rPr lang="en-US" sz="1400" b="0" i="0" u="none" strike="noStrike" dirty="0">
                          <a:solidFill>
                            <a:srgbClr val="000000"/>
                          </a:solidFill>
                          <a:effectLst/>
                          <a:latin typeface="Calibri" panose="020F0502020204030204" pitchFamily="34" charset="0"/>
                        </a:rPr>
                        <a:t>April</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a:solidFill>
                            <a:srgbClr val="000000"/>
                          </a:solidFill>
                          <a:effectLst/>
                          <a:latin typeface="Calibri" panose="020F0502020204030204" pitchFamily="34" charset="0"/>
                        </a:rPr>
                        <a:t>          47,603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13095458"/>
                  </a:ext>
                </a:extLst>
              </a:tr>
              <a:tr h="244982">
                <a:tc>
                  <a:txBody>
                    <a:bodyPr/>
                    <a:lstStyle/>
                    <a:p>
                      <a:pPr algn="ctr" fontAlgn="b"/>
                      <a:r>
                        <a:rPr lang="en-US" sz="1400" b="0" i="0" u="none" strike="noStrike" dirty="0">
                          <a:solidFill>
                            <a:srgbClr val="000000"/>
                          </a:solidFill>
                          <a:effectLst/>
                          <a:latin typeface="Calibri" panose="020F0502020204030204" pitchFamily="34" charset="0"/>
                        </a:rPr>
                        <a:t>May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035713929"/>
                  </a:ext>
                </a:extLst>
              </a:tr>
              <a:tr h="244982">
                <a:tc>
                  <a:txBody>
                    <a:bodyPr/>
                    <a:lstStyle/>
                    <a:p>
                      <a:pPr algn="ctr" fontAlgn="b"/>
                      <a:r>
                        <a:rPr lang="en-US" sz="1400" b="0" i="0" u="none" strike="noStrike" dirty="0">
                          <a:solidFill>
                            <a:srgbClr val="000000"/>
                          </a:solidFill>
                          <a:effectLst/>
                          <a:latin typeface="Calibri" panose="020F0502020204030204" pitchFamily="34" charset="0"/>
                        </a:rPr>
                        <a:t>June</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1350255396"/>
                  </a:ext>
                </a:extLst>
              </a:tr>
              <a:tr h="244982">
                <a:tc>
                  <a:txBody>
                    <a:bodyPr/>
                    <a:lstStyle/>
                    <a:p>
                      <a:pPr algn="ctr" fontAlgn="b"/>
                      <a:r>
                        <a:rPr lang="en-US" sz="1400" b="0" i="0" u="none" strike="noStrike" dirty="0">
                          <a:solidFill>
                            <a:srgbClr val="000000"/>
                          </a:solidFill>
                          <a:effectLst/>
                          <a:latin typeface="Calibri" panose="020F0502020204030204" pitchFamily="34" charset="0"/>
                        </a:rPr>
                        <a:t>July</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314987477"/>
                  </a:ext>
                </a:extLst>
              </a:tr>
              <a:tr h="244982">
                <a:tc>
                  <a:txBody>
                    <a:bodyPr/>
                    <a:lstStyle/>
                    <a:p>
                      <a:pPr algn="ctr" fontAlgn="b"/>
                      <a:r>
                        <a:rPr lang="en-US" sz="1400" b="0" i="0" u="none" strike="noStrike" dirty="0">
                          <a:solidFill>
                            <a:srgbClr val="000000"/>
                          </a:solidFill>
                          <a:effectLst/>
                          <a:latin typeface="Calibri" panose="020F0502020204030204" pitchFamily="34" charset="0"/>
                        </a:rPr>
                        <a:t>August</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98,380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274035154"/>
                  </a:ext>
                </a:extLst>
              </a:tr>
              <a:tr h="244982">
                <a:tc>
                  <a:txBody>
                    <a:bodyPr/>
                    <a:lstStyle/>
                    <a:p>
                      <a:pPr algn="ctr" fontAlgn="b"/>
                      <a:r>
                        <a:rPr lang="en-US" sz="1400" b="0" i="0" u="none" strike="noStrike" dirty="0">
                          <a:solidFill>
                            <a:srgbClr val="000000"/>
                          </a:solidFill>
                          <a:effectLst/>
                          <a:latin typeface="Calibri" panose="020F0502020204030204" pitchFamily="34" charset="0"/>
                        </a:rPr>
                        <a:t>September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chemeClr val="accent6">
                        <a:lumMod val="20000"/>
                        <a:lumOff val="80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          95,207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202070578"/>
                  </a:ext>
                </a:extLst>
              </a:tr>
              <a:tr h="244982">
                <a:tc>
                  <a:txBody>
                    <a:bodyPr/>
                    <a:lstStyle/>
                    <a:p>
                      <a:pPr algn="ctr" fontAlgn="b"/>
                      <a:r>
                        <a:rPr lang="en-US" sz="1400" b="0" i="0" u="none" strike="noStrike">
                          <a:solidFill>
                            <a:srgbClr val="000000"/>
                          </a:solidFill>
                          <a:effectLst/>
                          <a:latin typeface="Calibri" panose="020F0502020204030204" pitchFamily="34" charset="0"/>
                        </a:rPr>
                        <a:t>October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52,264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66850560"/>
                  </a:ext>
                </a:extLst>
              </a:tr>
              <a:tr h="244982">
                <a:tc>
                  <a:txBody>
                    <a:bodyPr/>
                    <a:lstStyle/>
                    <a:p>
                      <a:pPr algn="ctr" fontAlgn="b"/>
                      <a:r>
                        <a:rPr lang="en-US" sz="1400" b="0" i="0" u="none" strike="noStrike">
                          <a:solidFill>
                            <a:srgbClr val="000000"/>
                          </a:solidFill>
                          <a:effectLst/>
                          <a:latin typeface="Calibri" panose="020F0502020204030204" pitchFamily="34" charset="0"/>
                        </a:rPr>
                        <a:t>November</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50,579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6595654"/>
                  </a:ext>
                </a:extLst>
              </a:tr>
              <a:tr h="244982">
                <a:tc>
                  <a:txBody>
                    <a:bodyPr/>
                    <a:lstStyle/>
                    <a:p>
                      <a:pPr algn="ctr" fontAlgn="b"/>
                      <a:r>
                        <a:rPr lang="en-US" sz="1400" b="0" i="0" u="none" strike="noStrike">
                          <a:solidFill>
                            <a:srgbClr val="000000"/>
                          </a:solidFill>
                          <a:effectLst/>
                          <a:latin typeface="Calibri" panose="020F0502020204030204" pitchFamily="34" charset="0"/>
                        </a:rPr>
                        <a:t>December</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61,488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2425420"/>
                  </a:ext>
                </a:extLst>
              </a:tr>
              <a:tr h="255190">
                <a:tc>
                  <a:txBody>
                    <a:bodyPr/>
                    <a:lstStyle/>
                    <a:p>
                      <a:pPr algn="ctr" fontAlgn="b"/>
                      <a:r>
                        <a:rPr lang="en-US" sz="1400" b="0" i="0" u="none" strike="noStrike">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dirty="0">
                          <a:solidFill>
                            <a:srgbClr val="000000"/>
                          </a:solidFill>
                          <a:effectLst/>
                          <a:latin typeface="Calibri" panose="020F0502020204030204" pitchFamily="34" charset="0"/>
                        </a:rPr>
                        <a:t>        887,841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09535816"/>
                  </a:ext>
                </a:extLst>
              </a:tr>
            </a:tbl>
          </a:graphicData>
        </a:graphic>
      </p:graphicFrame>
      <p:sp>
        <p:nvSpPr>
          <p:cNvPr id="10" name="TextBox 9">
            <a:extLst>
              <a:ext uri="{FF2B5EF4-FFF2-40B4-BE49-F238E27FC236}">
                <a16:creationId xmlns:a16="http://schemas.microsoft.com/office/drawing/2014/main" id="{80BAC1E0-5305-4D87-A8B8-458EF049DFEA}"/>
              </a:ext>
            </a:extLst>
          </p:cNvPr>
          <p:cNvSpPr txBox="1"/>
          <p:nvPr/>
        </p:nvSpPr>
        <p:spPr>
          <a:xfrm>
            <a:off x="1128452" y="1284447"/>
            <a:ext cx="2512144" cy="369332"/>
          </a:xfrm>
          <a:prstGeom prst="rect">
            <a:avLst/>
          </a:prstGeom>
          <a:noFill/>
        </p:spPr>
        <p:txBody>
          <a:bodyPr wrap="square" rtlCol="0">
            <a:spAutoFit/>
          </a:bodyPr>
          <a:lstStyle/>
          <a:p>
            <a:r>
              <a:rPr lang="en-US" dirty="0"/>
              <a:t>2013 Dry Scenario</a:t>
            </a:r>
          </a:p>
        </p:txBody>
      </p:sp>
      <p:sp>
        <p:nvSpPr>
          <p:cNvPr id="11" name="TextBox 10">
            <a:extLst>
              <a:ext uri="{FF2B5EF4-FFF2-40B4-BE49-F238E27FC236}">
                <a16:creationId xmlns:a16="http://schemas.microsoft.com/office/drawing/2014/main" id="{0A364395-2B3F-4433-968B-545C5E8BA403}"/>
              </a:ext>
            </a:extLst>
          </p:cNvPr>
          <p:cNvSpPr txBox="1"/>
          <p:nvPr/>
        </p:nvSpPr>
        <p:spPr>
          <a:xfrm>
            <a:off x="4912490" y="1257723"/>
            <a:ext cx="2512144" cy="369332"/>
          </a:xfrm>
          <a:prstGeom prst="rect">
            <a:avLst/>
          </a:prstGeom>
          <a:noFill/>
        </p:spPr>
        <p:txBody>
          <a:bodyPr wrap="square" rtlCol="0">
            <a:spAutoFit/>
          </a:bodyPr>
          <a:lstStyle/>
          <a:p>
            <a:r>
              <a:rPr lang="en-US" dirty="0"/>
              <a:t>2014 Average Scenario</a:t>
            </a:r>
          </a:p>
        </p:txBody>
      </p:sp>
      <p:sp>
        <p:nvSpPr>
          <p:cNvPr id="12" name="TextBox 11">
            <a:extLst>
              <a:ext uri="{FF2B5EF4-FFF2-40B4-BE49-F238E27FC236}">
                <a16:creationId xmlns:a16="http://schemas.microsoft.com/office/drawing/2014/main" id="{5D839A54-F216-448E-8B0C-A608C67668F9}"/>
              </a:ext>
            </a:extLst>
          </p:cNvPr>
          <p:cNvSpPr txBox="1"/>
          <p:nvPr/>
        </p:nvSpPr>
        <p:spPr>
          <a:xfrm>
            <a:off x="8986780" y="1336447"/>
            <a:ext cx="2512144" cy="369332"/>
          </a:xfrm>
          <a:prstGeom prst="rect">
            <a:avLst/>
          </a:prstGeom>
          <a:noFill/>
        </p:spPr>
        <p:txBody>
          <a:bodyPr wrap="square" rtlCol="0">
            <a:spAutoFit/>
          </a:bodyPr>
          <a:lstStyle/>
          <a:p>
            <a:r>
              <a:rPr lang="en-US" dirty="0"/>
              <a:t>2017 Wet Scenario</a:t>
            </a:r>
          </a:p>
        </p:txBody>
      </p:sp>
      <p:sp>
        <p:nvSpPr>
          <p:cNvPr id="13" name="Title 1">
            <a:extLst>
              <a:ext uri="{FF2B5EF4-FFF2-40B4-BE49-F238E27FC236}">
                <a16:creationId xmlns:a16="http://schemas.microsoft.com/office/drawing/2014/main" id="{1290E6D4-6DA3-4725-A7B0-B652D8EA9F4D}"/>
              </a:ext>
            </a:extLst>
          </p:cNvPr>
          <p:cNvSpPr txBox="1">
            <a:spLocks/>
          </p:cNvSpPr>
          <p:nvPr/>
        </p:nvSpPr>
        <p:spPr>
          <a:xfrm>
            <a:off x="717885" y="1605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Monthly Baseflow &amp; Enviro Release Volumes	</a:t>
            </a:r>
          </a:p>
        </p:txBody>
      </p:sp>
      <p:graphicFrame>
        <p:nvGraphicFramePr>
          <p:cNvPr id="3" name="Table 2">
            <a:extLst>
              <a:ext uri="{FF2B5EF4-FFF2-40B4-BE49-F238E27FC236}">
                <a16:creationId xmlns:a16="http://schemas.microsoft.com/office/drawing/2014/main" id="{7FA5C95B-7DB8-463E-A71F-04AC3257C4BB}"/>
              </a:ext>
            </a:extLst>
          </p:cNvPr>
          <p:cNvGraphicFramePr>
            <a:graphicFrameLocks noGrp="1"/>
          </p:cNvGraphicFramePr>
          <p:nvPr>
            <p:extLst>
              <p:ext uri="{D42A27DB-BD31-4B8C-83A1-F6EECF244321}">
                <p14:modId xmlns:p14="http://schemas.microsoft.com/office/powerpoint/2010/main" val="2789814673"/>
              </p:ext>
            </p:extLst>
          </p:nvPr>
        </p:nvGraphicFramePr>
        <p:xfrm>
          <a:off x="838198" y="5380118"/>
          <a:ext cx="2802397" cy="249368"/>
        </p:xfrm>
        <a:graphic>
          <a:graphicData uri="http://schemas.openxmlformats.org/drawingml/2006/table">
            <a:tbl>
              <a:tblPr/>
              <a:tblGrid>
                <a:gridCol w="1456364">
                  <a:extLst>
                    <a:ext uri="{9D8B030D-6E8A-4147-A177-3AD203B41FA5}">
                      <a16:colId xmlns:a16="http://schemas.microsoft.com/office/drawing/2014/main" val="40357867"/>
                    </a:ext>
                  </a:extLst>
                </a:gridCol>
                <a:gridCol w="1346033">
                  <a:extLst>
                    <a:ext uri="{9D8B030D-6E8A-4147-A177-3AD203B41FA5}">
                      <a16:colId xmlns:a16="http://schemas.microsoft.com/office/drawing/2014/main" val="4231198343"/>
                    </a:ext>
                  </a:extLst>
                </a:gridCol>
              </a:tblGrid>
              <a:tr h="249368">
                <a:tc>
                  <a:txBody>
                    <a:bodyPr/>
                    <a:lstStyle/>
                    <a:p>
                      <a:pPr algn="ctr" fontAlgn="b"/>
                      <a:r>
                        <a:rPr lang="en-US" sz="1400" b="0" i="0" u="none" strike="noStrike" dirty="0">
                          <a:solidFill>
                            <a:srgbClr val="000000"/>
                          </a:solidFill>
                          <a:effectLst/>
                          <a:latin typeface="Calibri" panose="020F0502020204030204" pitchFamily="34" charset="0"/>
                        </a:rPr>
                        <a:t>June LTRP</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400" b="0" i="0" u="none" strike="noStrike" dirty="0">
                          <a:solidFill>
                            <a:srgbClr val="000000"/>
                          </a:solidFill>
                          <a:effectLst/>
                          <a:latin typeface="Calibri" panose="020F0502020204030204" pitchFamily="34" charset="0"/>
                        </a:rPr>
                        <a:t>               167,147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329937661"/>
                  </a:ext>
                </a:extLst>
              </a:tr>
            </a:tbl>
          </a:graphicData>
        </a:graphic>
      </p:graphicFrame>
      <p:graphicFrame>
        <p:nvGraphicFramePr>
          <p:cNvPr id="5" name="Table 4">
            <a:extLst>
              <a:ext uri="{FF2B5EF4-FFF2-40B4-BE49-F238E27FC236}">
                <a16:creationId xmlns:a16="http://schemas.microsoft.com/office/drawing/2014/main" id="{DBC3A738-DD5B-4DC1-A86C-B852767264DC}"/>
              </a:ext>
            </a:extLst>
          </p:cNvPr>
          <p:cNvGraphicFramePr>
            <a:graphicFrameLocks noGrp="1"/>
          </p:cNvGraphicFramePr>
          <p:nvPr>
            <p:extLst>
              <p:ext uri="{D42A27DB-BD31-4B8C-83A1-F6EECF244321}">
                <p14:modId xmlns:p14="http://schemas.microsoft.com/office/powerpoint/2010/main" val="851897392"/>
              </p:ext>
            </p:extLst>
          </p:nvPr>
        </p:nvGraphicFramePr>
        <p:xfrm>
          <a:off x="4694800" y="5380118"/>
          <a:ext cx="2802397" cy="300322"/>
        </p:xfrm>
        <a:graphic>
          <a:graphicData uri="http://schemas.openxmlformats.org/drawingml/2006/table">
            <a:tbl>
              <a:tblPr/>
              <a:tblGrid>
                <a:gridCol w="1456364">
                  <a:extLst>
                    <a:ext uri="{9D8B030D-6E8A-4147-A177-3AD203B41FA5}">
                      <a16:colId xmlns:a16="http://schemas.microsoft.com/office/drawing/2014/main" val="513853123"/>
                    </a:ext>
                  </a:extLst>
                </a:gridCol>
                <a:gridCol w="1346033">
                  <a:extLst>
                    <a:ext uri="{9D8B030D-6E8A-4147-A177-3AD203B41FA5}">
                      <a16:colId xmlns:a16="http://schemas.microsoft.com/office/drawing/2014/main" val="706487593"/>
                    </a:ext>
                  </a:extLst>
                </a:gridCol>
              </a:tblGrid>
              <a:tr h="300322">
                <a:tc>
                  <a:txBody>
                    <a:bodyPr/>
                    <a:lstStyle/>
                    <a:p>
                      <a:pPr algn="ctr" fontAlgn="b"/>
                      <a:r>
                        <a:rPr lang="en-US" sz="1400" b="0" i="0" u="none" strike="noStrike" dirty="0">
                          <a:solidFill>
                            <a:srgbClr val="000000"/>
                          </a:solidFill>
                          <a:effectLst/>
                          <a:latin typeface="Calibri" panose="020F0502020204030204" pitchFamily="34" charset="0"/>
                        </a:rPr>
                        <a:t>June LTRP</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400" b="0" i="0" u="none" strike="noStrike" dirty="0">
                          <a:solidFill>
                            <a:srgbClr val="000000"/>
                          </a:solidFill>
                          <a:effectLst/>
                          <a:latin typeface="Calibri" panose="020F0502020204030204" pitchFamily="34" charset="0"/>
                        </a:rPr>
                        <a:t>        287,623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726078494"/>
                  </a:ext>
                </a:extLst>
              </a:tr>
            </a:tbl>
          </a:graphicData>
        </a:graphic>
      </p:graphicFrame>
      <p:graphicFrame>
        <p:nvGraphicFramePr>
          <p:cNvPr id="6" name="Table 5">
            <a:extLst>
              <a:ext uri="{FF2B5EF4-FFF2-40B4-BE49-F238E27FC236}">
                <a16:creationId xmlns:a16="http://schemas.microsoft.com/office/drawing/2014/main" id="{7DDC8910-5522-4CFA-82BF-501633B51FE2}"/>
              </a:ext>
            </a:extLst>
          </p:cNvPr>
          <p:cNvGraphicFramePr>
            <a:graphicFrameLocks noGrp="1"/>
          </p:cNvGraphicFramePr>
          <p:nvPr>
            <p:extLst>
              <p:ext uri="{D42A27DB-BD31-4B8C-83A1-F6EECF244321}">
                <p14:modId xmlns:p14="http://schemas.microsoft.com/office/powerpoint/2010/main" val="1187324524"/>
              </p:ext>
            </p:extLst>
          </p:nvPr>
        </p:nvGraphicFramePr>
        <p:xfrm>
          <a:off x="8551403" y="5378899"/>
          <a:ext cx="2802397" cy="292835"/>
        </p:xfrm>
        <a:graphic>
          <a:graphicData uri="http://schemas.openxmlformats.org/drawingml/2006/table">
            <a:tbl>
              <a:tblPr/>
              <a:tblGrid>
                <a:gridCol w="1456364">
                  <a:extLst>
                    <a:ext uri="{9D8B030D-6E8A-4147-A177-3AD203B41FA5}">
                      <a16:colId xmlns:a16="http://schemas.microsoft.com/office/drawing/2014/main" val="3491188033"/>
                    </a:ext>
                  </a:extLst>
                </a:gridCol>
                <a:gridCol w="1346033">
                  <a:extLst>
                    <a:ext uri="{9D8B030D-6E8A-4147-A177-3AD203B41FA5}">
                      <a16:colId xmlns:a16="http://schemas.microsoft.com/office/drawing/2014/main" val="3476333517"/>
                    </a:ext>
                  </a:extLst>
                </a:gridCol>
              </a:tblGrid>
              <a:tr h="292835">
                <a:tc>
                  <a:txBody>
                    <a:bodyPr/>
                    <a:lstStyle/>
                    <a:p>
                      <a:pPr algn="ctr" fontAlgn="b"/>
                      <a:r>
                        <a:rPr lang="en-US" sz="1400" b="0" i="0" u="none" strike="noStrike" dirty="0">
                          <a:solidFill>
                            <a:srgbClr val="000000"/>
                          </a:solidFill>
                          <a:effectLst/>
                          <a:latin typeface="Calibri" panose="020F0502020204030204" pitchFamily="34" charset="0"/>
                        </a:rPr>
                        <a:t> June LTRP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ctr" fontAlgn="b"/>
                      <a:r>
                        <a:rPr lang="en-US" sz="1400" b="0" i="0" u="none" strike="noStrike" dirty="0">
                          <a:solidFill>
                            <a:srgbClr val="000000"/>
                          </a:solidFill>
                          <a:effectLst/>
                          <a:latin typeface="Calibri" panose="020F0502020204030204" pitchFamily="34" charset="0"/>
                        </a:rPr>
                        <a:t>        473,653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475029484"/>
                  </a:ext>
                </a:extLst>
              </a:tr>
            </a:tbl>
          </a:graphicData>
        </a:graphic>
      </p:graphicFrame>
    </p:spTree>
    <p:extLst>
      <p:ext uri="{BB962C8B-B14F-4D97-AF65-F5344CB8AC3E}">
        <p14:creationId xmlns:p14="http://schemas.microsoft.com/office/powerpoint/2010/main" val="13111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2340</Words>
  <Application>Microsoft Office PowerPoint</Application>
  <PresentationFormat>Widescreen</PresentationFormat>
  <Paragraphs>250</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Cambria Math</vt:lpstr>
      <vt:lpstr>Source Sans Pro</vt:lpstr>
      <vt:lpstr>Times New Roman</vt:lpstr>
      <vt:lpstr>Office Theme</vt:lpstr>
      <vt:lpstr>Maximizing Flaming Gorge Dam Releases to Lake Powell </vt:lpstr>
      <vt:lpstr>Presentation Overview </vt:lpstr>
      <vt:lpstr>PowerPoint Presentation</vt:lpstr>
      <vt:lpstr>Flaming Gorge Management Objectives </vt:lpstr>
      <vt:lpstr> Constraints: Management Objectives </vt:lpstr>
      <vt:lpstr>Operations &amp; System Simplification</vt:lpstr>
      <vt:lpstr> </vt:lpstr>
      <vt:lpstr> </vt:lpstr>
      <vt:lpstr> </vt:lpstr>
      <vt:lpstr>Model Formulation</vt:lpstr>
      <vt:lpstr>Remaining Work </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Flaming Gorge Dam Coordinated Operation With Lake Powel</dc:title>
  <dc:creator>patrick  campana</dc:creator>
  <cp:lastModifiedBy>patrick  campana</cp:lastModifiedBy>
  <cp:revision>80</cp:revision>
  <dcterms:created xsi:type="dcterms:W3CDTF">2020-10-26T04:06:08Z</dcterms:created>
  <dcterms:modified xsi:type="dcterms:W3CDTF">2020-12-09T19:06:51Z</dcterms:modified>
</cp:coreProperties>
</file>