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3" r:id="rId3"/>
    <p:sldId id="272" r:id="rId4"/>
    <p:sldId id="275" r:id="rId5"/>
    <p:sldId id="276" r:id="rId6"/>
    <p:sldId id="273" r:id="rId7"/>
    <p:sldId id="274" r:id="rId8"/>
    <p:sldId id="277" r:id="rId9"/>
    <p:sldId id="278" r:id="rId10"/>
    <p:sldId id="279" r:id="rId11"/>
    <p:sldId id="271" r:id="rId12"/>
  </p:sldIdLst>
  <p:sldSz cx="12192000" cy="6858000"/>
  <p:notesSz cx="7023100" cy="93091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25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02681C99-7C0D-40FF-9244-6DEC346702B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2021/2/6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5C1D2A-1EE1-4EDA-AD55-C698EA1D0A8D}" type="datetime1">
              <a:rPr lang="zh-CN" altLang="en-US" smtClean="0"/>
              <a:pPr/>
              <a:t>2021/2/6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3E963C-1534-4F8D-B2A7-66D81AA2595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新订单：用户下单后付款失败，或其它因素未付款，达到支付超时时间后，将订单置为失效状态。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用户在配单前可以选择退款取消订单。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配单后的订单，如果取消需要缴纳一定额度的罚金。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 rtl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4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3E963C-1534-4F8D-B2A7-66D81AA25953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3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3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 rtl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3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 rtl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 rtl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7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 rtl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2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网关：</a:t>
            </a:r>
            <a:r>
              <a:rPr lang="zh-CN" altLang="en-US" dirty="0"/>
              <a:t>身份验证、安全、日志、路由等。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 rtl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9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下单：订单服务收到请求后，保存订单到数据库，保存抢单信息到分布式缓存，推送抢单消息给消息队列。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抢单：消息消费者订阅到新的抢单消息后，获取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5km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内有效的快递员，推送抢单通知。快递员收到抢单通知开始抢单，抢到后配单更新订单状态，返回用户详细信息给快递员。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CN" smtClean="0"/>
              <a:pPr rtl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4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2127F-1622-4AF9-AE67-406F20730956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并选择要添加的图像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0CE447-2E1F-44AD-AA63-B76090AE3F60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3482EE-7CCC-478A-9EA9-8A7F491737B8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7726" y="980388"/>
            <a:ext cx="789107" cy="19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1B66729-6577-4662-82B8-BD8865E2E291}" type="datetime1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70791-4B07-4B6F-A39E-7AC942FC8466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8295" y="980680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B6F4742-178E-491C-A892-316819285BA4}" type="datetime1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4400503-923D-4A65-9819-4CCDDDB21D1E}" type="datetime1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7" name="直接连接符​​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8" name="直接连接符​​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08D288-4CCB-4E1F-9082-0B993228758C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9" name="图片占位符 2" descr="为添加图像预留的空占位符。单击占位符并选择要添加的图像"/>
          <p:cNvSpPr>
            <a:spLocks noGrp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9" name="直接连接符​​(S)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0" name="图片占位符 2" descr="为添加图像预留的空占位符。单击占位符并选择要添加的图像"/>
          <p:cNvSpPr>
            <a:spLocks noGrp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0" name="直接连接符​​(S)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1" name="图片占位符 2" descr="为添加图像预留的空占位符。单击占位符并选择要添加的图像"/>
          <p:cNvSpPr>
            <a:spLocks noGrp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F6642-2A9E-498F-865D-3B12BAA31FFF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FD424E-E135-4282-A463-4BC6CC6922A3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A915BB-B283-4E21-9121-F041D33A5720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A8E03-2724-40CE-AD63-F6155541FEA9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84CEF-5337-41B9-BF13-1DAD9365229C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38A2F-CC4D-4362-8C48-16C3B873B67F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F58F0-1750-4983-B6E1-363A07E729ED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97846-5C16-4C8B-BBA7-44E49603349D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4E01F-0CF6-4F31-9FC9-7A771852441F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6B83A-412A-4D53-8BD8-47C9244DB933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并选择要添加的图像"/>
          <p:cNvSpPr>
            <a:spLocks noGrp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1BDA-4C2D-4B39-968C-579386669EDC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椭圆形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EEA0163-F058-42B2-BD4B-158BE5A38797}" type="datetime1">
              <a:rPr lang="zh-CN" altLang="en-US" noProof="0" smtClean="0"/>
              <a:t>2021/2/6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14" name="长方形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sz="6600" dirty="0"/>
              <a:t>通达物流业务系统</a:t>
            </a:r>
            <a:endParaRPr lang="zh-CN" altLang="en-US" sz="6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架构评审文稿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2.3 </a:t>
            </a:r>
            <a:r>
              <a:rPr lang="zh-CN" altLang="en-US" dirty="0"/>
              <a:t>订单状态模型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CF685F-E1A7-4444-9422-54BC118EF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91" y="2135792"/>
            <a:ext cx="7496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0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10">
            <a:extLst>
              <a:ext uri="{FF2B5EF4-FFF2-40B4-BE49-F238E27FC236}">
                <a16:creationId xmlns:a16="http://schemas.microsoft.com/office/drawing/2014/main" id="{C6B5D442-154B-455D-AC59-2A77DEF8B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A1C7E339-9C0A-4890-9D5C-CCC5BB8BBAE1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A555767E-67F5-4807-9E24-95F269F127AA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3AA9584A-B9AB-4A8C-9B37-D0DAE9250762}"/>
              </a:ext>
            </a:extLst>
          </p:cNvPr>
          <p:cNvSpPr txBox="1">
            <a:spLocks/>
          </p:cNvSpPr>
          <p:nvPr/>
        </p:nvSpPr>
        <p:spPr>
          <a:xfrm>
            <a:off x="1524000" y="2875003"/>
            <a:ext cx="9144000" cy="110799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7200" b="1" dirty="0">
                <a:solidFill>
                  <a:schemeClr val="tx1"/>
                </a:solidFill>
              </a:rPr>
              <a:t>谢谢</a:t>
            </a:r>
            <a:endParaRPr lang="zh-CN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 </a:t>
            </a:r>
            <a:r>
              <a:rPr lang="zh-CN" altLang="en-US" dirty="0"/>
              <a:t>设计概述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通达物流业务系统主要服务于公司的同城快递业务，即公司目前既定的核心业务。公司刚刚成立，公司未来的业务能否成功运转完全取决于本系统。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现有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人的技术团队，准备两个月后系统开发完成上线。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1.1 </a:t>
            </a:r>
            <a:r>
              <a:rPr lang="zh-CN" altLang="en-US" dirty="0"/>
              <a:t>功能概述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系统主要功能包括下单、支付、抢单通知、同步快递员位置、抢单、收件及送达状态更新。使用者主要是用户，快递员。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其他的还有系统日常维护和管理的系统管理员，及需要查看公司运营数据和相关统计报表的管理人员。</a:t>
            </a:r>
          </a:p>
        </p:txBody>
      </p:sp>
    </p:spTree>
    <p:extLst>
      <p:ext uri="{BB962C8B-B14F-4D97-AF65-F5344CB8AC3E}">
        <p14:creationId xmlns:p14="http://schemas.microsoft.com/office/powerpoint/2010/main" val="183805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1.1.1 </a:t>
            </a:r>
            <a:r>
              <a:rPr lang="zh-CN" altLang="en-US" dirty="0"/>
              <a:t>系统核心业务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141379-05CD-4234-8661-06F4CF2A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51" y="1415747"/>
            <a:ext cx="6196932" cy="5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3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1.1.2 </a:t>
            </a:r>
            <a:r>
              <a:rPr lang="zh-CN" altLang="en-US" dirty="0"/>
              <a:t>下单场景业务流动图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537C19-1F05-4CAD-94C5-260F589EB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672" y="1269796"/>
            <a:ext cx="7443603" cy="51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1.2 </a:t>
            </a:r>
            <a:r>
              <a:rPr lang="zh-CN" altLang="en-US" dirty="0"/>
              <a:t>非功能约束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03312" y="1918694"/>
            <a:ext cx="9746198" cy="4195481"/>
          </a:xfrm>
        </p:spPr>
        <p:txBody>
          <a:bodyPr rtlCol="0"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dirty="0"/>
              <a:t>预计上线后三个月日单超过</a:t>
            </a:r>
            <a:r>
              <a:rPr lang="en-US" altLang="zh-CN" dirty="0"/>
              <a:t>1</a:t>
            </a:r>
            <a:r>
              <a:rPr lang="zh-CN" altLang="en-US" dirty="0"/>
              <a:t>万，一年日单超过</a:t>
            </a:r>
            <a:r>
              <a:rPr lang="en-US" altLang="zh-CN" dirty="0"/>
              <a:t>50</a:t>
            </a:r>
            <a:r>
              <a:rPr lang="zh-CN" altLang="en-US" dirty="0"/>
              <a:t>万。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下单性能目标：平均响应时间</a:t>
            </a:r>
            <a:r>
              <a:rPr lang="en-US" altLang="zh-CN" dirty="0"/>
              <a:t>&lt;800ms</a:t>
            </a:r>
            <a:r>
              <a:rPr lang="zh-CN" altLang="en-US" dirty="0"/>
              <a:t>，</a:t>
            </a:r>
            <a:r>
              <a:rPr lang="en-US" altLang="zh-CN" dirty="0"/>
              <a:t>95%</a:t>
            </a:r>
            <a:r>
              <a:rPr lang="zh-CN" altLang="en-US" dirty="0"/>
              <a:t>响应时间</a:t>
            </a:r>
            <a:r>
              <a:rPr lang="en-US" altLang="zh-CN" dirty="0"/>
              <a:t>&lt;1000ms</a:t>
            </a:r>
            <a:r>
              <a:rPr lang="zh-CN" altLang="en-US" dirty="0"/>
              <a:t>，单机</a:t>
            </a:r>
            <a:r>
              <a:rPr lang="en-US" altLang="zh-CN" dirty="0"/>
              <a:t>T PS&gt;30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查询性能目标：平均响应时间</a:t>
            </a:r>
            <a:r>
              <a:rPr lang="en-US" altLang="zh-CN" dirty="0"/>
              <a:t>&lt;300ms</a:t>
            </a:r>
            <a:r>
              <a:rPr lang="zh-CN" altLang="en-US" dirty="0"/>
              <a:t>，</a:t>
            </a:r>
            <a:r>
              <a:rPr lang="en-US" altLang="zh-CN" dirty="0"/>
              <a:t>95%</a:t>
            </a:r>
            <a:r>
              <a:rPr lang="zh-CN" altLang="en-US" dirty="0"/>
              <a:t>响应时间</a:t>
            </a:r>
            <a:r>
              <a:rPr lang="en-US" altLang="zh-CN" dirty="0"/>
              <a:t>&lt;500ms</a:t>
            </a:r>
            <a:r>
              <a:rPr lang="zh-CN" altLang="en-US" dirty="0"/>
              <a:t>，单机</a:t>
            </a:r>
            <a:r>
              <a:rPr lang="en-US" altLang="zh-CN" dirty="0"/>
              <a:t>T PS&gt;100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系统核心功能可用性目标：</a:t>
            </a:r>
            <a:r>
              <a:rPr lang="en-US" altLang="zh-CN" dirty="0"/>
              <a:t>&gt;99.97%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系统安全性目标：系统可拦截</a:t>
            </a:r>
            <a:r>
              <a:rPr lang="en-US" altLang="zh-CN" dirty="0"/>
              <a:t>XSS</a:t>
            </a:r>
            <a:r>
              <a:rPr lang="zh-CN" altLang="en-US" dirty="0"/>
              <a:t>攻击 、</a:t>
            </a:r>
            <a:r>
              <a:rPr lang="en-US" altLang="zh-CN" dirty="0"/>
              <a:t>SQL</a:t>
            </a:r>
            <a:r>
              <a:rPr lang="zh-CN" altLang="en-US" dirty="0"/>
              <a:t>注入攻击、</a:t>
            </a:r>
            <a:r>
              <a:rPr lang="en-US" altLang="zh-CN" dirty="0"/>
              <a:t>CSRF</a:t>
            </a:r>
            <a:r>
              <a:rPr lang="zh-CN" altLang="en-US" dirty="0"/>
              <a:t>攻击，密码数据散列加密，客户端数据</a:t>
            </a:r>
            <a:r>
              <a:rPr lang="en-US" altLang="zh-CN" dirty="0"/>
              <a:t>HTTPS</a:t>
            </a:r>
            <a:r>
              <a:rPr lang="zh-CN" altLang="en-US" dirty="0"/>
              <a:t>加密，外部系统间通信对称加密；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5. </a:t>
            </a:r>
            <a:r>
              <a:rPr lang="zh-CN" altLang="en-US" dirty="0"/>
              <a:t>数据持久化目标：</a:t>
            </a:r>
            <a:r>
              <a:rPr lang="en-US" altLang="zh-CN" dirty="0"/>
              <a:t>&gt;99.99999%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25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 </a:t>
            </a:r>
            <a:r>
              <a:rPr lang="zh-CN" altLang="en-US" dirty="0"/>
              <a:t>系统部署图与整体设计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12CE9C-7E01-4AE6-A9F8-23E1F88E435C}"/>
              </a:ext>
            </a:extLst>
          </p:cNvPr>
          <p:cNvSpPr txBox="1">
            <a:spLocks/>
          </p:cNvSpPr>
          <p:nvPr/>
        </p:nvSpPr>
        <p:spPr>
          <a:xfrm>
            <a:off x="1211023" y="189033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系统上线预计部署 </a:t>
            </a:r>
            <a:r>
              <a:rPr lang="en-US" altLang="zh-CN" dirty="0"/>
              <a:t>10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台云服务器：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负载均衡服务器 </a:t>
            </a:r>
            <a:r>
              <a:rPr lang="en-US" altLang="zh-CN" dirty="0"/>
              <a:t>1 </a:t>
            </a:r>
            <a:r>
              <a:rPr lang="zh-CN" altLang="en-US" dirty="0"/>
              <a:t>台；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网关服务器 </a:t>
            </a:r>
            <a:r>
              <a:rPr lang="en-US" altLang="zh-CN" dirty="0"/>
              <a:t>1 </a:t>
            </a:r>
            <a:r>
              <a:rPr lang="zh-CN" altLang="en-US" dirty="0"/>
              <a:t>台；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应用服务器 </a:t>
            </a:r>
            <a:r>
              <a:rPr lang="en-US" altLang="zh-CN" dirty="0"/>
              <a:t>2 </a:t>
            </a:r>
            <a:r>
              <a:rPr lang="zh-CN" altLang="en-US" dirty="0"/>
              <a:t>台；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分布式缓存服务器 </a:t>
            </a:r>
            <a:r>
              <a:rPr lang="en-US" altLang="zh-CN" dirty="0"/>
              <a:t>2 </a:t>
            </a:r>
            <a:r>
              <a:rPr lang="zh-CN" altLang="en-US" dirty="0"/>
              <a:t>台；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消息队列服务器 </a:t>
            </a:r>
            <a:r>
              <a:rPr lang="en-US" altLang="zh-CN" dirty="0"/>
              <a:t>1 </a:t>
            </a:r>
            <a:r>
              <a:rPr lang="zh-CN" altLang="en-US" dirty="0"/>
              <a:t>台；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消息消费者服务器 </a:t>
            </a:r>
            <a:r>
              <a:rPr lang="en-US" altLang="zh-CN" dirty="0"/>
              <a:t>1 </a:t>
            </a:r>
            <a:r>
              <a:rPr lang="zh-CN" altLang="en-US" dirty="0"/>
              <a:t>台；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数据库服务器 </a:t>
            </a:r>
            <a:r>
              <a:rPr lang="en-US" altLang="zh-CN" dirty="0"/>
              <a:t>2 </a:t>
            </a:r>
            <a:r>
              <a:rPr lang="zh-CN" altLang="en-US" dirty="0"/>
              <a:t>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932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2.1 </a:t>
            </a:r>
            <a:r>
              <a:rPr lang="zh-CN" altLang="en-US" dirty="0"/>
              <a:t>系统部署图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D495A4-2B8D-4C32-BF09-926660CE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1" y="1396048"/>
            <a:ext cx="9021764" cy="48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2.2 </a:t>
            </a:r>
            <a:r>
              <a:rPr lang="zh-CN" altLang="en-US" dirty="0"/>
              <a:t>下单抢单服务器序列模型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FB9F50-70F5-4E13-A590-D8F89DFD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97" y="1266378"/>
            <a:ext cx="8244401" cy="53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14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业务战略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37835_TF03417222" id="{0DD839EF-3C3E-4D78-9228-E89A1AE69C50}" vid="{2D21C009-F94C-4CB1-B110-DA6A9C1CE8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业务规划演示文稿（离子绿色设计，宽屏）</Template>
  <TotalTime>334</TotalTime>
  <Words>500</Words>
  <Application>Microsoft Office PowerPoint</Application>
  <PresentationFormat>宽屏</PresentationFormat>
  <Paragraphs>53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Microsoft YaHei UI</vt:lpstr>
      <vt:lpstr>Wingdings 3</vt:lpstr>
      <vt:lpstr>业务战略</vt:lpstr>
      <vt:lpstr>通达物流业务系统</vt:lpstr>
      <vt:lpstr>1 设计概述</vt:lpstr>
      <vt:lpstr>1.1 功能概述</vt:lpstr>
      <vt:lpstr>1.1.1 系统核心业务</vt:lpstr>
      <vt:lpstr>1.1.2 下单场景业务流动图</vt:lpstr>
      <vt:lpstr>1.2 非功能约束</vt:lpstr>
      <vt:lpstr>2 系统部署图与整体设计</vt:lpstr>
      <vt:lpstr>2.1 系统部署图</vt:lpstr>
      <vt:lpstr>2.2 下单抢单服务器序列模型</vt:lpstr>
      <vt:lpstr>2.3 订单状态模型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通达物流业务系统</dc:title>
  <dc:creator>Steven</dc:creator>
  <cp:lastModifiedBy>Steven</cp:lastModifiedBy>
  <cp:revision>48</cp:revision>
  <cp:lastPrinted>2012-08-15T21:38:02Z</cp:lastPrinted>
  <dcterms:created xsi:type="dcterms:W3CDTF">2021-02-05T14:44:26Z</dcterms:created>
  <dcterms:modified xsi:type="dcterms:W3CDTF">2021-02-06T10:13:26Z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