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1" r:id="rId2"/>
    <p:sldId id="267" r:id="rId3"/>
    <p:sldId id="298" r:id="rId4"/>
    <p:sldId id="271" r:id="rId5"/>
    <p:sldId id="296" r:id="rId6"/>
    <p:sldId id="266" r:id="rId7"/>
    <p:sldId id="268" r:id="rId8"/>
    <p:sldId id="299" r:id="rId9"/>
    <p:sldId id="275" r:id="rId10"/>
    <p:sldId id="297" r:id="rId11"/>
    <p:sldId id="291" r:id="rId12"/>
    <p:sldId id="293" r:id="rId13"/>
    <p:sldId id="295" r:id="rId14"/>
    <p:sldId id="294" r:id="rId15"/>
    <p:sldId id="27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4" autoAdjust="0"/>
    <p:restoredTop sz="81532" autoAdjust="0"/>
  </p:normalViewPr>
  <p:slideViewPr>
    <p:cSldViewPr>
      <p:cViewPr varScale="1">
        <p:scale>
          <a:sx n="95" d="100"/>
          <a:sy n="95" d="100"/>
        </p:scale>
        <p:origin x="-2058"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1C03-0028-4662-ADE3-84864A91271C}" type="datetimeFigureOut">
              <a:rPr lang="en-GB" smtClean="0"/>
              <a:t>25/05/2014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C4025A-0C66-47DA-9786-45A76E5130DE}" type="slidenum">
              <a:rPr lang="en-GB" smtClean="0"/>
              <a:t>‹#›</a:t>
            </a:fld>
            <a:endParaRPr lang="en-GB"/>
          </a:p>
        </p:txBody>
      </p:sp>
    </p:spTree>
    <p:extLst>
      <p:ext uri="{BB962C8B-B14F-4D97-AF65-F5344CB8AC3E}">
        <p14:creationId xmlns:p14="http://schemas.microsoft.com/office/powerpoint/2010/main" val="1796399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B0EA5-FD96-402C-A07B-C634AD048E84}" type="datetimeFigureOut">
              <a:rPr lang="en-GB" smtClean="0"/>
              <a:t>25/05/2014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D6533E-72E1-450E-A76E-F17697794D3D}" type="slidenum">
              <a:rPr lang="en-GB" smtClean="0"/>
              <a:t>‹#›</a:t>
            </a:fld>
            <a:endParaRPr lang="en-GB"/>
          </a:p>
        </p:txBody>
      </p:sp>
    </p:spTree>
    <p:extLst>
      <p:ext uri="{BB962C8B-B14F-4D97-AF65-F5344CB8AC3E}">
        <p14:creationId xmlns:p14="http://schemas.microsoft.com/office/powerpoint/2010/main" val="89737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Formats and How to use them by Patrick Cuba @ Cuba BI Consulting</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a:t>
            </a:fld>
            <a:endParaRPr lang="en-GB"/>
          </a:p>
        </p:txBody>
      </p:sp>
    </p:spTree>
    <p:extLst>
      <p:ext uri="{BB962C8B-B14F-4D97-AF65-F5344CB8AC3E}">
        <p14:creationId xmlns:p14="http://schemas.microsoft.com/office/powerpoint/2010/main" val="133676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Formats are loaded in memory and applied to one activity at a time</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10</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Activity Lookup – Build Format table</a:t>
            </a:r>
          </a:p>
          <a:p>
            <a:pPr marL="0" indent="0">
              <a:buNone/>
            </a:pPr>
            <a:r>
              <a:rPr lang="en-GB" b="0" dirty="0" smtClean="0"/>
              <a:t>~~~~~~~~~~~~~~~~~~~~~~</a:t>
            </a:r>
          </a:p>
          <a:p>
            <a:pPr marL="0" indent="0">
              <a:buNone/>
            </a:pPr>
            <a:r>
              <a:rPr lang="en-GB" b="0" dirty="0" smtClean="0"/>
              <a:t>A1 F1 to A1 F2</a:t>
            </a:r>
          </a:p>
          <a:p>
            <a:pPr marL="0" indent="0">
              <a:buNone/>
            </a:pPr>
            <a:r>
              <a:rPr lang="en-GB" b="0" dirty="0" smtClean="0"/>
              <a:t>A1 F2 to A1 F3</a:t>
            </a:r>
          </a:p>
          <a:p>
            <a:pPr marL="0" indent="0">
              <a:buNone/>
            </a:pPr>
            <a:r>
              <a:rPr lang="en-GB" b="0" dirty="0" smtClean="0"/>
              <a:t>A1 F3 to A1 F6</a:t>
            </a:r>
          </a:p>
          <a:p>
            <a:pPr marL="0" indent="0">
              <a:buNone/>
            </a:pPr>
            <a:r>
              <a:rPr lang="en-GB" b="0" dirty="0" smtClean="0"/>
              <a:t>A1 F6 to A1 F7</a:t>
            </a:r>
          </a:p>
          <a:p>
            <a:pPr marL="0" indent="0">
              <a:buNone/>
            </a:pPr>
            <a:endParaRPr lang="en-GB" b="0" dirty="0" smtClean="0"/>
          </a:p>
          <a:p>
            <a:pPr marL="0" indent="0">
              <a:buNone/>
            </a:pPr>
            <a:endParaRPr lang="en-GB" b="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11</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Fee Lookup – Build Format table with ranges</a:t>
            </a:r>
          </a:p>
          <a:p>
            <a:pPr marL="0" indent="0">
              <a:buNone/>
            </a:pPr>
            <a:r>
              <a:rPr lang="en-GB" b="0" dirty="0" smtClean="0"/>
              <a:t>~~~~~~~~~~~~~~~~~~~~~~~~~~~</a:t>
            </a:r>
          </a:p>
          <a:p>
            <a:pPr marL="0" indent="0">
              <a:buNone/>
            </a:pPr>
            <a:r>
              <a:rPr lang="en-GB" b="0" dirty="0" smtClean="0"/>
              <a:t>F1-1/1/2014 to</a:t>
            </a:r>
            <a:r>
              <a:rPr lang="en-GB" b="0" baseline="0" dirty="0" smtClean="0"/>
              <a:t> F1-28/2/2014 – Fee</a:t>
            </a:r>
          </a:p>
          <a:p>
            <a:pPr marL="0" indent="0">
              <a:buNone/>
            </a:pPr>
            <a:r>
              <a:rPr lang="en-GB" b="0" dirty="0" smtClean="0"/>
              <a:t>F1-1/3/2014 to</a:t>
            </a:r>
            <a:r>
              <a:rPr lang="en-GB" b="0" baseline="0" dirty="0" smtClean="0"/>
              <a:t> F1-30/4/2014 – Fee</a:t>
            </a:r>
          </a:p>
          <a:p>
            <a:pPr marL="0" indent="0">
              <a:buNone/>
            </a:pPr>
            <a:r>
              <a:rPr lang="en-GB" b="0" dirty="0" smtClean="0"/>
              <a:t>F1-1/5/2014 to</a:t>
            </a:r>
            <a:r>
              <a:rPr lang="en-GB" b="0" baseline="0" dirty="0" smtClean="0"/>
              <a:t> F1-31/12/9999 – Fee</a:t>
            </a:r>
          </a:p>
        </p:txBody>
      </p:sp>
      <p:sp>
        <p:nvSpPr>
          <p:cNvPr id="4" name="Slide Number Placeholder 3"/>
          <p:cNvSpPr>
            <a:spLocks noGrp="1"/>
          </p:cNvSpPr>
          <p:nvPr>
            <p:ph type="sldNum" sz="quarter" idx="10"/>
          </p:nvPr>
        </p:nvSpPr>
        <p:spPr/>
        <p:txBody>
          <a:bodyPr/>
          <a:lstStyle/>
          <a:p>
            <a:fld id="{E0D6533E-72E1-450E-A76E-F17697794D3D}" type="slidenum">
              <a:rPr lang="en-GB" smtClean="0"/>
              <a:t>12</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0" dirty="0" smtClean="0"/>
              <a:t>Applies the correct fees over time</a:t>
            </a:r>
          </a:p>
          <a:p>
            <a:pPr marL="228600" indent="-228600">
              <a:buAutoNum type="arabicPeriod"/>
            </a:pPr>
            <a:r>
              <a:rPr lang="en-GB" b="0" dirty="0" smtClean="0"/>
              <a:t>On 1/3 there was an admin fee increase of 50c</a:t>
            </a:r>
          </a:p>
          <a:p>
            <a:pPr marL="228600" indent="-228600">
              <a:buAutoNum type="arabicPeriod"/>
            </a:pPr>
            <a:r>
              <a:rPr lang="en-GB" b="0" dirty="0" smtClean="0"/>
              <a:t>That is reflected in the Letter activity on 31/3</a:t>
            </a:r>
          </a:p>
          <a:p>
            <a:pPr marL="228600" indent="-228600">
              <a:buAutoNum type="arabicPeriod"/>
            </a:pPr>
            <a:endParaRPr lang="en-GB" b="0" dirty="0" smtClean="0"/>
          </a:p>
          <a:p>
            <a:pPr marL="228600" indent="-228600">
              <a:buAutoNum type="arabicPeriod"/>
            </a:pPr>
            <a:endParaRPr lang="en-GB" b="0" dirty="0" smtClean="0"/>
          </a:p>
          <a:p>
            <a:pPr marL="0" indent="0">
              <a:buNone/>
            </a:pP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13</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Simple loop step to apply fees to an activity and against the time of the activity</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14</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01_Create Reference </a:t>
            </a:r>
            <a:r>
              <a:rPr lang="en-GB" dirty="0" err="1" smtClean="0"/>
              <a:t>Tables.sas</a:t>
            </a:r>
            <a:r>
              <a:rPr lang="en-GB" dirty="0" smtClean="0"/>
              <a:t> creates the lookup</a:t>
            </a:r>
            <a:r>
              <a:rPr lang="en-GB" baseline="0" dirty="0" smtClean="0"/>
              <a:t> tables for use in formats</a:t>
            </a:r>
          </a:p>
          <a:p>
            <a:r>
              <a:rPr lang="en-GB" dirty="0" smtClean="0"/>
              <a:t>02_Create Data </a:t>
            </a:r>
            <a:r>
              <a:rPr lang="en-GB" dirty="0" err="1" smtClean="0"/>
              <a:t>Table.sas</a:t>
            </a:r>
            <a:r>
              <a:rPr lang="en-GB" dirty="0" smtClean="0"/>
              <a:t> create sample</a:t>
            </a:r>
            <a:r>
              <a:rPr lang="en-GB" baseline="0" dirty="0" smtClean="0"/>
              <a:t> data with test cases</a:t>
            </a:r>
          </a:p>
          <a:p>
            <a:r>
              <a:rPr lang="en-GB" dirty="0" smtClean="0"/>
              <a:t>03_Create </a:t>
            </a:r>
            <a:r>
              <a:rPr lang="en-GB" dirty="0" err="1" smtClean="0"/>
              <a:t>Formats.sas</a:t>
            </a:r>
            <a:r>
              <a:rPr lang="en-GB" dirty="0" smtClean="0"/>
              <a:t> creates formats from the lookup tables</a:t>
            </a:r>
          </a:p>
          <a:p>
            <a:r>
              <a:rPr lang="en-GB" dirty="0" smtClean="0"/>
              <a:t>04_Apply </a:t>
            </a:r>
            <a:r>
              <a:rPr lang="en-GB" dirty="0" err="1" smtClean="0"/>
              <a:t>Formats.sas</a:t>
            </a:r>
            <a:r>
              <a:rPr lang="en-GB" dirty="0" smtClean="0"/>
              <a:t> applies the formats created to the sample data</a:t>
            </a:r>
          </a:p>
          <a:p>
            <a:endParaRPr lang="en-GB" dirty="0" smtClean="0"/>
          </a:p>
          <a:p>
            <a:r>
              <a:rPr lang="en-GB" dirty="0" smtClean="0"/>
              <a:t>Account-Activities.csv </a:t>
            </a:r>
          </a:p>
          <a:p>
            <a:r>
              <a:rPr lang="en-GB" dirty="0" smtClean="0"/>
              <a:t>Activity.csv</a:t>
            </a:r>
          </a:p>
          <a:p>
            <a:r>
              <a:rPr lang="en-GB" dirty="0" smtClean="0"/>
              <a:t>Fees.csv</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15</a:t>
            </a:fld>
            <a:endParaRPr lang="en-GB"/>
          </a:p>
        </p:txBody>
      </p:sp>
    </p:spTree>
    <p:extLst>
      <p:ext uri="{BB962C8B-B14F-4D97-AF65-F5344CB8AC3E}">
        <p14:creationId xmlns:p14="http://schemas.microsoft.com/office/powerpoint/2010/main" val="423213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16</a:t>
            </a:fld>
            <a:endParaRPr lang="en-GB"/>
          </a:p>
        </p:txBody>
      </p:sp>
    </p:spTree>
    <p:extLst>
      <p:ext uri="{BB962C8B-B14F-4D97-AF65-F5344CB8AC3E}">
        <p14:creationId xmlns:p14="http://schemas.microsoft.com/office/powerpoint/2010/main" val="293777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800" b="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2</a:t>
            </a:fld>
            <a:endParaRPr lang="en-GB"/>
          </a:p>
        </p:txBody>
      </p:sp>
    </p:spTree>
    <p:extLst>
      <p:ext uri="{BB962C8B-B14F-4D97-AF65-F5344CB8AC3E}">
        <p14:creationId xmlns:p14="http://schemas.microsoft.com/office/powerpoint/2010/main" val="338875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smtClean="0">
                <a:solidFill>
                  <a:schemeClr val="tx1"/>
                </a:solidFill>
                <a:effectLst/>
                <a:latin typeface="+mn-lt"/>
                <a:ea typeface="+mn-ea"/>
                <a:cs typeface="+mn-cs"/>
              </a:rPr>
              <a:t>A format is a type of SAS language element that applies a pattern to or executes instructions for a data value to be displayed or written as output. Types of formats correspond to the type of data: numeric, character, date, time, or timestamp. The ability to create user-defined formats is also supported</a:t>
            </a:r>
          </a:p>
          <a:p>
            <a:endParaRPr lang="en-AU" sz="1200" b="0" i="1" kern="1200" baseline="0" dirty="0" smtClean="0">
              <a:solidFill>
                <a:schemeClr val="tx1"/>
              </a:solidFill>
              <a:effectLst/>
              <a:latin typeface="+mn-lt"/>
              <a:ea typeface="+mn-ea"/>
              <a:cs typeface="+mn-cs"/>
            </a:endParaRPr>
          </a:p>
          <a:p>
            <a:r>
              <a:rPr lang="en-AU" sz="1200" b="1" kern="1200" dirty="0" smtClean="0">
                <a:solidFill>
                  <a:schemeClr val="tx1"/>
                </a:solidFill>
                <a:latin typeface="+mn-lt"/>
                <a:ea typeface="+mn-ea"/>
                <a:cs typeface="+mn-cs"/>
              </a:rPr>
              <a:t>Data</a:t>
            </a:r>
            <a:r>
              <a:rPr lang="en-AU" sz="1200" b="0" kern="1200" dirty="0" smtClean="0">
                <a:solidFill>
                  <a:schemeClr val="tx1"/>
                </a:solidFill>
                <a:latin typeface="+mn-lt"/>
                <a:ea typeface="+mn-ea"/>
                <a:cs typeface="+mn-cs"/>
              </a:rPr>
              <a:t> _Null_;</a:t>
            </a:r>
          </a:p>
          <a:p>
            <a:r>
              <a:rPr lang="en-AU" sz="1200" b="0" kern="1200" dirty="0" smtClean="0">
                <a:solidFill>
                  <a:schemeClr val="tx1"/>
                </a:solidFill>
                <a:latin typeface="+mn-lt"/>
                <a:ea typeface="+mn-ea"/>
                <a:cs typeface="+mn-cs"/>
              </a:rPr>
              <a:t>	Text="Hello Bill";</a:t>
            </a:r>
          </a:p>
          <a:p>
            <a:r>
              <a:rPr lang="en-AU" sz="1200" b="0" kern="1200" dirty="0" smtClean="0">
                <a:solidFill>
                  <a:schemeClr val="tx1"/>
                </a:solidFill>
                <a:latin typeface="+mn-lt"/>
                <a:ea typeface="+mn-ea"/>
                <a:cs typeface="+mn-cs"/>
              </a:rPr>
              <a:t>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25.50</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Date=</a:t>
            </a:r>
            <a:r>
              <a:rPr lang="en-AU" sz="1200" b="1" kern="1200" dirty="0" smtClean="0">
                <a:solidFill>
                  <a:schemeClr val="tx1"/>
                </a:solidFill>
                <a:latin typeface="+mn-lt"/>
                <a:ea typeface="+mn-ea"/>
                <a:cs typeface="+mn-cs"/>
              </a:rPr>
              <a:t>'25FEB2014'd</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Time=</a:t>
            </a:r>
            <a:r>
              <a:rPr lang="en-AU" sz="1200" b="1" kern="1200" dirty="0" smtClean="0">
                <a:solidFill>
                  <a:schemeClr val="tx1"/>
                </a:solidFill>
                <a:latin typeface="+mn-lt"/>
                <a:ea typeface="+mn-ea"/>
                <a:cs typeface="+mn-cs"/>
              </a:rPr>
              <a:t>'16:45:24't</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a:t>
            </a:r>
            <a:r>
              <a:rPr lang="en-AU" sz="1200" b="0" kern="1200" dirty="0" err="1" smtClean="0">
                <a:solidFill>
                  <a:schemeClr val="tx1"/>
                </a:solidFill>
                <a:latin typeface="+mn-lt"/>
                <a:ea typeface="+mn-ea"/>
                <a:cs typeface="+mn-cs"/>
              </a:rPr>
              <a:t>DateTime</a:t>
            </a:r>
            <a:r>
              <a:rPr lang="en-AU" sz="1200" b="0" kern="1200" dirty="0" smtClean="0">
                <a:solidFill>
                  <a:schemeClr val="tx1"/>
                </a:solidFill>
                <a:latin typeface="+mn-lt"/>
                <a:ea typeface="+mn-ea"/>
                <a:cs typeface="+mn-cs"/>
              </a:rPr>
              <a:t> = DHMS(Date, Hour(Time), Minute(Time), Second(Time));</a:t>
            </a:r>
          </a:p>
          <a:p>
            <a:r>
              <a:rPr lang="en-AU" sz="1200" b="0" kern="1200" dirty="0" smtClean="0">
                <a:solidFill>
                  <a:schemeClr val="tx1"/>
                </a:solidFill>
                <a:latin typeface="+mn-lt"/>
                <a:ea typeface="+mn-ea"/>
                <a:cs typeface="+mn-cs"/>
              </a:rPr>
              <a:t>	TextMD5=MD5(Text);</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'Hex' Text=$Hex.;</a:t>
            </a:r>
          </a:p>
          <a:p>
            <a:r>
              <a:rPr lang="en-AU" sz="1200" b="0" kern="1200" dirty="0" smtClean="0">
                <a:solidFill>
                  <a:schemeClr val="tx1"/>
                </a:solidFill>
                <a:latin typeface="+mn-lt"/>
                <a:ea typeface="+mn-ea"/>
                <a:cs typeface="+mn-cs"/>
              </a:rPr>
              <a:t>	Put '</a:t>
            </a:r>
            <a:r>
              <a:rPr lang="en-AU" sz="1200" b="0" kern="1200" dirty="0" err="1" smtClean="0">
                <a:solidFill>
                  <a:schemeClr val="tx1"/>
                </a:solidFill>
                <a:latin typeface="+mn-lt"/>
                <a:ea typeface="+mn-ea"/>
                <a:cs typeface="+mn-cs"/>
              </a:rPr>
              <a:t>Upcase</a:t>
            </a:r>
            <a:r>
              <a:rPr lang="en-AU" sz="1200" b="0" kern="1200" dirty="0" smtClean="0">
                <a:solidFill>
                  <a:schemeClr val="tx1"/>
                </a:solidFill>
                <a:latin typeface="+mn-lt"/>
                <a:ea typeface="+mn-ea"/>
                <a:cs typeface="+mn-cs"/>
              </a:rPr>
              <a:t>' Text=$</a:t>
            </a:r>
            <a:r>
              <a:rPr lang="en-AU" sz="1200" b="0" kern="1200" dirty="0" err="1" smtClean="0">
                <a:solidFill>
                  <a:schemeClr val="tx1"/>
                </a:solidFill>
                <a:latin typeface="+mn-lt"/>
                <a:ea typeface="+mn-ea"/>
                <a:cs typeface="+mn-cs"/>
              </a:rPr>
              <a:t>Upcase</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'Reverse' Text=$Revers20.;</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'Rounded number'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11.</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'Two delimiter number'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11.2</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'Dollar value'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=DOLLAR10.2;</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'Normal Date' Date=Date9.;</a:t>
            </a:r>
          </a:p>
          <a:p>
            <a:r>
              <a:rPr lang="en-AU" sz="1200" b="0" kern="1200" dirty="0" smtClean="0">
                <a:solidFill>
                  <a:schemeClr val="tx1"/>
                </a:solidFill>
                <a:latin typeface="+mn-lt"/>
                <a:ea typeface="+mn-ea"/>
                <a:cs typeface="+mn-cs"/>
              </a:rPr>
              <a:t>	Put 'European standard' Date=yymmdd10.;</a:t>
            </a:r>
          </a:p>
          <a:p>
            <a:r>
              <a:rPr lang="en-AU" sz="1200" b="0" kern="1200" dirty="0" smtClean="0">
                <a:solidFill>
                  <a:schemeClr val="tx1"/>
                </a:solidFill>
                <a:latin typeface="+mn-lt"/>
                <a:ea typeface="+mn-ea"/>
                <a:cs typeface="+mn-cs"/>
              </a:rPr>
              <a:t>	Put 'Changed delimiter' Date=yymmddp10.;</a:t>
            </a:r>
          </a:p>
          <a:p>
            <a:r>
              <a:rPr lang="en-AU" sz="1200" b="0" kern="1200" dirty="0" smtClean="0">
                <a:solidFill>
                  <a:schemeClr val="tx1"/>
                </a:solidFill>
                <a:latin typeface="+mn-lt"/>
                <a:ea typeface="+mn-ea"/>
                <a:cs typeface="+mn-cs"/>
              </a:rPr>
              <a:t>	Put 'Date as numeric' Date=</a:t>
            </a:r>
            <a:r>
              <a:rPr lang="en-AU" sz="1200" b="1" kern="1200" dirty="0" smtClean="0">
                <a:solidFill>
                  <a:schemeClr val="tx1"/>
                </a:solidFill>
                <a:latin typeface="+mn-lt"/>
                <a:ea typeface="+mn-ea"/>
                <a:cs typeface="+mn-cs"/>
              </a:rPr>
              <a:t>11.</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'Date as numeric string' Date=Z7.;</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Time=Time8.;</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a:t>
            </a:r>
            <a:r>
              <a:rPr lang="en-AU" sz="1200" b="0" kern="1200" dirty="0" err="1" smtClean="0">
                <a:solidFill>
                  <a:schemeClr val="tx1"/>
                </a:solidFill>
                <a:latin typeface="+mn-lt"/>
                <a:ea typeface="+mn-ea"/>
                <a:cs typeface="+mn-cs"/>
              </a:rPr>
              <a:t>Datetime</a:t>
            </a:r>
            <a:r>
              <a:rPr lang="en-AU" sz="1200" b="0" kern="1200" dirty="0" smtClean="0">
                <a:solidFill>
                  <a:schemeClr val="tx1"/>
                </a:solidFill>
                <a:latin typeface="+mn-lt"/>
                <a:ea typeface="+mn-ea"/>
                <a:cs typeface="+mn-cs"/>
              </a:rPr>
              <a:t>=datetime21.2;</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'MD5' TextMD5=;</a:t>
            </a:r>
          </a:p>
          <a:p>
            <a:r>
              <a:rPr lang="en-AU" sz="1200" b="0" kern="1200" dirty="0" smtClean="0">
                <a:solidFill>
                  <a:schemeClr val="tx1"/>
                </a:solidFill>
                <a:latin typeface="+mn-lt"/>
                <a:ea typeface="+mn-ea"/>
                <a:cs typeface="+mn-cs"/>
              </a:rPr>
              <a:t>	Put 'Readable MD5' TextMD5=$Hex16.;</a:t>
            </a:r>
          </a:p>
          <a:p>
            <a:r>
              <a:rPr lang="en-AU" sz="1200" b="1" kern="1200" dirty="0" smtClean="0">
                <a:solidFill>
                  <a:schemeClr val="tx1"/>
                </a:solidFill>
                <a:latin typeface="+mn-lt"/>
                <a:ea typeface="+mn-ea"/>
                <a:cs typeface="+mn-cs"/>
              </a:rPr>
              <a:t>Run</a:t>
            </a:r>
            <a:r>
              <a:rPr lang="en-AU" sz="1200" b="0" kern="1200" dirty="0" smtClean="0">
                <a:solidFill>
                  <a:schemeClr val="tx1"/>
                </a:solidFill>
                <a:latin typeface="+mn-lt"/>
                <a:ea typeface="+mn-ea"/>
                <a:cs typeface="+mn-cs"/>
              </a:rPr>
              <a:t>;</a:t>
            </a:r>
          </a:p>
          <a:p>
            <a:endParaRPr lang="en-AU" sz="1200" b="0" i="1" kern="1200" baseline="0" dirty="0" smtClean="0">
              <a:solidFill>
                <a:schemeClr val="tx1"/>
              </a:solidFill>
              <a:latin typeface="+mn-lt"/>
              <a:ea typeface="+mn-ea"/>
              <a:cs typeface="+mn-cs"/>
            </a:endParaRPr>
          </a:p>
          <a:p>
            <a:r>
              <a:rPr lang="en-AU" i="1" baseline="0" dirty="0" smtClean="0"/>
              <a:t>The </a:t>
            </a:r>
            <a:r>
              <a:rPr lang="en-AU" b="1" i="1" baseline="0" dirty="0" smtClean="0"/>
              <a:t>MD5</a:t>
            </a:r>
            <a:r>
              <a:rPr lang="en-AU" i="1" baseline="0" dirty="0" smtClean="0"/>
              <a:t> message-digest algorithm is a widely used cryptographic hash function producing a 128-bit (16-byte) hash value, typically expressed in text format as a 32 digit hexadecimal number</a:t>
            </a:r>
            <a:endParaRPr lang="en-GB" i="1" baseline="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3</a:t>
            </a:fld>
            <a:endParaRPr lang="en-GB"/>
          </a:p>
        </p:txBody>
      </p:sp>
    </p:spTree>
    <p:extLst>
      <p:ext uri="{BB962C8B-B14F-4D97-AF65-F5344CB8AC3E}">
        <p14:creationId xmlns:p14="http://schemas.microsoft.com/office/powerpoint/2010/main" val="317499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err="1" smtClean="0"/>
              <a:t>Informats</a:t>
            </a:r>
            <a:r>
              <a:rPr lang="en-GB" i="1" baseline="0" dirty="0" smtClean="0"/>
              <a:t> are used to import the values in a specified format from files, </a:t>
            </a:r>
            <a:r>
              <a:rPr lang="en-GB" i="1" baseline="0" dirty="0" err="1" smtClean="0"/>
              <a:t>datalines</a:t>
            </a:r>
            <a:r>
              <a:rPr lang="en-GB" i="1" baseline="0" dirty="0" smtClean="0"/>
              <a:t>, datasets or external tables</a:t>
            </a:r>
          </a:p>
          <a:p>
            <a:r>
              <a:rPr lang="en-GB" i="1" baseline="0" dirty="0" smtClean="0"/>
              <a:t>Formats are used to display the underlying data in a SAS format</a:t>
            </a:r>
            <a:endParaRPr lang="en-GB" i="1" dirty="0" smtClean="0"/>
          </a:p>
          <a:p>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4</a:t>
            </a:fld>
            <a:endParaRPr lang="en-GB"/>
          </a:p>
        </p:txBody>
      </p:sp>
    </p:spTree>
    <p:extLst>
      <p:ext uri="{BB962C8B-B14F-4D97-AF65-F5344CB8AC3E}">
        <p14:creationId xmlns:p14="http://schemas.microsoft.com/office/powerpoint/2010/main" val="317499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input and puts data can be converted between numeric and character and vice versa</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5</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 formats give you the</a:t>
            </a:r>
            <a:r>
              <a:rPr lang="en-GB" baseline="0" dirty="0" smtClean="0"/>
              <a:t> ability to create templates for data, much like Excel Text function</a:t>
            </a:r>
            <a:endParaRPr lang="en-GB" dirty="0" smtClean="0"/>
          </a:p>
          <a:p>
            <a:r>
              <a:rPr lang="en-GB" dirty="0" smtClean="0"/>
              <a:t>Currency conversion on the fly!</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6</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addition to the formats that are supplied with Base SAS software, you can create your own formats. In Base SAS software, PROC FORMAT enables you to create your own formats for both character and numeric variables.</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7</a:t>
            </a:fld>
            <a:endParaRPr lang="en-GB"/>
          </a:p>
        </p:txBody>
      </p:sp>
    </p:spTree>
    <p:extLst>
      <p:ext uri="{BB962C8B-B14F-4D97-AF65-F5344CB8AC3E}">
        <p14:creationId xmlns:p14="http://schemas.microsoft.com/office/powerpoint/2010/main" val="362505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Syntax for PROC FORMAT loading a data lookup table into a SAS</a:t>
            </a:r>
            <a:r>
              <a:rPr lang="en-GB" b="0" baseline="0" dirty="0" smtClean="0"/>
              <a:t> </a:t>
            </a:r>
            <a:r>
              <a:rPr lang="en-GB" b="0" baseline="0" dirty="0" err="1" smtClean="0"/>
              <a:t>catalog</a:t>
            </a:r>
            <a:endParaRPr lang="en-GB" b="0" baseline="0" dirty="0" smtClean="0"/>
          </a:p>
          <a:p>
            <a:pPr marL="0" indent="0">
              <a:buNone/>
            </a:pPr>
            <a:endParaRPr lang="en-GB" b="0" baseline="0" dirty="0" smtClean="0"/>
          </a:p>
          <a:p>
            <a:pPr marL="0" indent="0">
              <a:buNone/>
            </a:pPr>
            <a:r>
              <a:rPr lang="en-GB" b="0" baseline="0" dirty="0" smtClean="0"/>
              <a:t>Start = Lookup value</a:t>
            </a:r>
          </a:p>
          <a:p>
            <a:pPr marL="0" indent="0">
              <a:buNone/>
            </a:pPr>
            <a:r>
              <a:rPr lang="en-GB" b="0" baseline="0" dirty="0" smtClean="0"/>
              <a:t>End = Lookup value to range</a:t>
            </a:r>
          </a:p>
          <a:p>
            <a:pPr marL="0" indent="0">
              <a:buNone/>
            </a:pPr>
            <a:r>
              <a:rPr lang="en-GB" b="0" baseline="0" dirty="0" smtClean="0"/>
              <a:t>Label = Lookup value returned</a:t>
            </a:r>
          </a:p>
          <a:p>
            <a:pPr marL="0" indent="0">
              <a:buNone/>
            </a:pPr>
            <a:r>
              <a:rPr lang="en-GB" b="0" baseline="0" dirty="0" smtClean="0"/>
              <a:t>HLO = High/Low/Other</a:t>
            </a:r>
          </a:p>
          <a:p>
            <a:pPr marL="0" indent="0">
              <a:buNone/>
            </a:pPr>
            <a:r>
              <a:rPr lang="en-GB" b="0" baseline="0" dirty="0" smtClean="0"/>
              <a:t>Type = Numeric or character</a:t>
            </a:r>
          </a:p>
          <a:p>
            <a:pPr marL="0" indent="0">
              <a:buNone/>
            </a:pPr>
            <a:endParaRPr lang="en-GB" b="0" baseline="0" dirty="0" smtClean="0"/>
          </a:p>
          <a:p>
            <a:pPr marL="0" indent="0">
              <a:buNone/>
            </a:pPr>
            <a:r>
              <a:rPr lang="en-GB" b="0" baseline="0" dirty="0" smtClean="0"/>
              <a:t>To check formats created use CNTLOUT=</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8</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0" dirty="0" smtClean="0"/>
              <a:t>Account</a:t>
            </a:r>
            <a:r>
              <a:rPr lang="en-GB" b="0" baseline="0" dirty="0" smtClean="0"/>
              <a:t> </a:t>
            </a:r>
            <a:r>
              <a:rPr lang="en-GB" b="0" baseline="0" dirty="0" smtClean="0">
                <a:sym typeface="Wingdings" panose="05000000000000000000" pitchFamily="2" charset="2"/>
              </a:rPr>
              <a:t>has activities</a:t>
            </a:r>
          </a:p>
          <a:p>
            <a:pPr marL="228600" indent="-228600">
              <a:buAutoNum type="arabicPeriod"/>
            </a:pPr>
            <a:endParaRPr lang="en-GB" b="0" dirty="0" smtClean="0"/>
          </a:p>
          <a:p>
            <a:pPr marL="0" indent="0">
              <a:buNone/>
            </a:pPr>
            <a:r>
              <a:rPr lang="en-GB" b="0" dirty="0" smtClean="0"/>
              <a:t>Each account attracts</a:t>
            </a:r>
            <a:r>
              <a:rPr lang="en-GB" b="0" baseline="0" dirty="0" smtClean="0"/>
              <a:t> activities;</a:t>
            </a:r>
          </a:p>
          <a:p>
            <a:pPr marL="171450" indent="-171450">
              <a:buFontTx/>
              <a:buChar char="-"/>
            </a:pPr>
            <a:r>
              <a:rPr lang="en-GB" b="0" baseline="0" dirty="0" smtClean="0"/>
              <a:t>Open Account</a:t>
            </a:r>
          </a:p>
          <a:p>
            <a:pPr marL="171450" indent="-171450">
              <a:buFontTx/>
              <a:buChar char="-"/>
            </a:pPr>
            <a:r>
              <a:rPr lang="en-GB" b="0" baseline="0" dirty="0" smtClean="0"/>
              <a:t>Calling the debtor</a:t>
            </a:r>
          </a:p>
          <a:p>
            <a:pPr marL="171450" indent="-171450">
              <a:buFontTx/>
              <a:buChar char="-"/>
            </a:pPr>
            <a:r>
              <a:rPr lang="en-GB" b="0" baseline="0" dirty="0" smtClean="0"/>
              <a:t>Sending a letter to the debtor</a:t>
            </a:r>
          </a:p>
          <a:p>
            <a:pPr marL="171450" indent="-171450">
              <a:buFontTx/>
              <a:buChar char="-"/>
            </a:pPr>
            <a:r>
              <a:rPr lang="en-GB" b="0" baseline="0" dirty="0" smtClean="0"/>
              <a:t>Debtor calling the </a:t>
            </a:r>
            <a:r>
              <a:rPr lang="en-GB" b="0" baseline="0" dirty="0" err="1" smtClean="0"/>
              <a:t>debtee</a:t>
            </a:r>
            <a:endParaRPr lang="en-GB" b="0" baseline="0" dirty="0" smtClean="0"/>
          </a:p>
          <a:p>
            <a:pPr marL="171450" indent="-171450">
              <a:buFontTx/>
              <a:buChar char="-"/>
            </a:pPr>
            <a:r>
              <a:rPr lang="en-GB" b="0" baseline="0" dirty="0" smtClean="0"/>
              <a:t>Multiple letters, calls</a:t>
            </a:r>
          </a:p>
          <a:p>
            <a:pPr marL="171450" indent="-171450">
              <a:buFontTx/>
              <a:buChar char="-"/>
            </a:pPr>
            <a:r>
              <a:rPr lang="en-GB" b="0" baseline="0" dirty="0" smtClean="0"/>
              <a:t>Finally Account Closure</a:t>
            </a:r>
          </a:p>
          <a:p>
            <a:pPr marL="171450" indent="-171450">
              <a:buFontTx/>
              <a:buChar char="-"/>
            </a:pPr>
            <a:endParaRPr lang="en-GB" b="0" baseline="0" dirty="0" smtClean="0"/>
          </a:p>
          <a:p>
            <a:pPr marL="228600" indent="-228600">
              <a:buAutoNum type="arabicPeriod" startAt="2"/>
            </a:pPr>
            <a:r>
              <a:rPr lang="en-GB" b="0" baseline="0" dirty="0" smtClean="0">
                <a:sym typeface="Wingdings" panose="05000000000000000000" pitchFamily="2" charset="2"/>
              </a:rPr>
              <a:t>Activity has a fee</a:t>
            </a:r>
          </a:p>
          <a:p>
            <a:pPr marL="228600" indent="-228600">
              <a:buAutoNum type="arabicPeriod" startAt="2"/>
            </a:pPr>
            <a:endParaRPr lang="en-GB" b="0" baseline="0" dirty="0" smtClean="0">
              <a:sym typeface="Wingdings" panose="05000000000000000000" pitchFamily="2" charset="2"/>
            </a:endParaRPr>
          </a:p>
          <a:p>
            <a:pPr marL="0" indent="0">
              <a:buNone/>
            </a:pPr>
            <a:r>
              <a:rPr lang="en-GB" b="0" baseline="0" dirty="0" smtClean="0">
                <a:sym typeface="Wingdings" panose="05000000000000000000" pitchFamily="2" charset="2"/>
              </a:rPr>
              <a:t>Each activity attracts a fee</a:t>
            </a:r>
          </a:p>
          <a:p>
            <a:pPr marL="0" indent="0">
              <a:buNone/>
            </a:pPr>
            <a:endParaRPr lang="en-GB" b="0"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sym typeface="Wingdings" panose="05000000000000000000" pitchFamily="2" charset="2"/>
              </a:rPr>
              <a:t>3. Activity has many fees</a:t>
            </a:r>
          </a:p>
          <a:p>
            <a:pPr marL="0" indent="0">
              <a:buNone/>
            </a:pPr>
            <a:endParaRPr lang="en-GB" b="0"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sym typeface="Wingdings" panose="05000000000000000000" pitchFamily="2" charset="2"/>
              </a:rPr>
              <a:t>4. Fees increase over time</a:t>
            </a:r>
          </a:p>
        </p:txBody>
      </p:sp>
      <p:sp>
        <p:nvSpPr>
          <p:cNvPr id="4" name="Slide Number Placeholder 3"/>
          <p:cNvSpPr>
            <a:spLocks noGrp="1"/>
          </p:cNvSpPr>
          <p:nvPr>
            <p:ph type="sldNum" sz="quarter" idx="10"/>
          </p:nvPr>
        </p:nvSpPr>
        <p:spPr/>
        <p:txBody>
          <a:bodyPr/>
          <a:lstStyle/>
          <a:p>
            <a:fld id="{E0D6533E-72E1-450E-A76E-F17697794D3D}" type="slidenum">
              <a:rPr lang="en-GB" smtClean="0"/>
              <a:t>9</a:t>
            </a:fld>
            <a:endParaRPr lang="en-GB"/>
          </a:p>
        </p:txBody>
      </p:sp>
    </p:spTree>
    <p:extLst>
      <p:ext uri="{BB962C8B-B14F-4D97-AF65-F5344CB8AC3E}">
        <p14:creationId xmlns:p14="http://schemas.microsoft.com/office/powerpoint/2010/main" val="1461674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F54E88-C890-40C9-9A40-4EF73BD9C1DD}" type="datetime1">
              <a:rPr lang="en-GB" smtClean="0"/>
              <a:t>25/05/2014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Tree>
    <p:extLst>
      <p:ext uri="{BB962C8B-B14F-4D97-AF65-F5344CB8AC3E}">
        <p14:creationId xmlns:p14="http://schemas.microsoft.com/office/powerpoint/2010/main" val="7420397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4EA547-8504-458F-8E6A-38DC3E9D1F56}" type="datetime1">
              <a:rPr lang="en-GB" smtClean="0"/>
              <a:t>25/05/2014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504412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1BD57E-2F68-4DAE-8524-BC9A9BB87BA1}" type="datetime1">
              <a:rPr lang="en-GB" smtClean="0"/>
              <a:t>25/05/2014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11694986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A24702-5E7D-4D56-AAC4-818A5CDA2671}" type="datetime1">
              <a:rPr lang="en-GB" smtClean="0"/>
              <a:t>25/05/2014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Tree>
    <p:extLst>
      <p:ext uri="{BB962C8B-B14F-4D97-AF65-F5344CB8AC3E}">
        <p14:creationId xmlns:p14="http://schemas.microsoft.com/office/powerpoint/2010/main" val="10730820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C6B36-7168-4EAE-BD4A-3B75835C1096}" type="datetime1">
              <a:rPr lang="en-GB" smtClean="0"/>
              <a:t>25/05/2014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96949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7A30517-7343-4A70-B4B9-E00D96D54128}" type="datetime1">
              <a:rPr lang="en-GB" smtClean="0"/>
              <a:t>25/05/2014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67364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BE7852-36FB-4FFD-8FF7-F456B839DD5B}" type="datetime1">
              <a:rPr lang="en-GB" smtClean="0"/>
              <a:t>25/05/2014</a:t>
            </a:fld>
            <a:endParaRPr lang="en-GB"/>
          </a:p>
        </p:txBody>
      </p:sp>
      <p:sp>
        <p:nvSpPr>
          <p:cNvPr id="8" name="Footer Placeholder 7"/>
          <p:cNvSpPr>
            <a:spLocks noGrp="1"/>
          </p:cNvSpPr>
          <p:nvPr>
            <p:ph type="ftr" sz="quarter" idx="11"/>
          </p:nvPr>
        </p:nvSpPr>
        <p:spPr/>
        <p:txBody>
          <a:bodyPr/>
          <a:lstStyle/>
          <a:p>
            <a:r>
              <a:rPr lang="en-GB" smtClean="0"/>
              <a:t>Page </a:t>
            </a:r>
            <a:endParaRPr lang="en-GB"/>
          </a:p>
        </p:txBody>
      </p:sp>
      <p:sp>
        <p:nvSpPr>
          <p:cNvPr id="9" name="Slide Number Placeholder 8"/>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175129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8F08550-7672-4CD4-89C5-296C03DFE150}" type="datetime1">
              <a:rPr lang="en-GB" smtClean="0"/>
              <a:t>25/05/2014</a:t>
            </a:fld>
            <a:endParaRPr lang="en-GB"/>
          </a:p>
        </p:txBody>
      </p:sp>
      <p:sp>
        <p:nvSpPr>
          <p:cNvPr id="4" name="Footer Placeholder 3"/>
          <p:cNvSpPr>
            <a:spLocks noGrp="1"/>
          </p:cNvSpPr>
          <p:nvPr>
            <p:ph type="ftr" sz="quarter" idx="11"/>
          </p:nvPr>
        </p:nvSpPr>
        <p:spPr/>
        <p:txBody>
          <a:bodyPr/>
          <a:lstStyle/>
          <a:p>
            <a:r>
              <a:rPr lang="en-GB" smtClean="0"/>
              <a:t>Page </a:t>
            </a:r>
            <a:endParaRPr lang="en-GB"/>
          </a:p>
        </p:txBody>
      </p:sp>
      <p:sp>
        <p:nvSpPr>
          <p:cNvPr id="5" name="Slide Number Placeholder 4"/>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53844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
        <p:nvSpPr>
          <p:cNvPr id="2" name="Date Placeholder 1"/>
          <p:cNvSpPr>
            <a:spLocks noGrp="1"/>
          </p:cNvSpPr>
          <p:nvPr>
            <p:ph type="dt" sz="half" idx="10"/>
          </p:nvPr>
        </p:nvSpPr>
        <p:spPr/>
        <p:txBody>
          <a:bodyPr/>
          <a:lstStyle/>
          <a:p>
            <a:endParaRPr lang="en-GB" dirty="0"/>
          </a:p>
        </p:txBody>
      </p:sp>
      <p:sp>
        <p:nvSpPr>
          <p:cNvPr id="4" name="Slide Number Placeholder 3"/>
          <p:cNvSpPr>
            <a:spLocks noGrp="1"/>
          </p:cNvSpPr>
          <p:nvPr>
            <p:ph type="sldNum" sz="quarter" idx="12"/>
          </p:nvPr>
        </p:nvSpPr>
        <p:spPr>
          <a:xfrm>
            <a:off x="4355976" y="6356350"/>
            <a:ext cx="2520280" cy="365125"/>
          </a:xfrm>
        </p:spPr>
        <p:txBody>
          <a:bodyPr/>
          <a:lstStyle/>
          <a:p>
            <a:r>
              <a:rPr lang="en-GB" dirty="0" smtClean="0"/>
              <a:t>  Page </a:t>
            </a:r>
            <a:fld id="{E35A2449-1466-4C83-B54C-AE00468403CB}" type="slidenum">
              <a:rPr lang="en-GB" smtClean="0"/>
              <a:pPr/>
              <a:t>‹#›</a:t>
            </a:fld>
            <a:endParaRPr lang="en-GB" dirty="0"/>
          </a:p>
        </p:txBody>
      </p:sp>
    </p:spTree>
    <p:extLst>
      <p:ext uri="{BB962C8B-B14F-4D97-AF65-F5344CB8AC3E}">
        <p14:creationId xmlns:p14="http://schemas.microsoft.com/office/powerpoint/2010/main" val="32840208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851AA-893F-45E8-81D9-F2D6AA8B6FA8}" type="datetime1">
              <a:rPr lang="en-GB" smtClean="0"/>
              <a:t>25/05/2014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5028431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3C77D-3039-4401-950C-D38F17F7210A}" type="datetime1">
              <a:rPr lang="en-GB" smtClean="0"/>
              <a:t>25/05/2014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2749900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58F88-81AC-426D-9CA8-2F992BA8A098}" type="datetime1">
              <a:rPr lang="en-GB" smtClean="0"/>
              <a:t>25/05/2014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Page </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A2449-1466-4C83-B54C-AE00468403CB}" type="slidenum">
              <a:rPr lang="en-GB" smtClean="0"/>
              <a:t>‹#›</a:t>
            </a:fld>
            <a:endParaRPr lang="en-GB"/>
          </a:p>
        </p:txBody>
      </p:sp>
    </p:spTree>
    <p:extLst>
      <p:ext uri="{BB962C8B-B14F-4D97-AF65-F5344CB8AC3E}">
        <p14:creationId xmlns:p14="http://schemas.microsoft.com/office/powerpoint/2010/main" val="171192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sas.com/documentation/cdl/en/leforinforref/64790/HTML/default/viewer.ht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support.sas.com/documentation/cdl/en/proc/66663/HTML/default/viewer.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linkedin.com/in/patrickcuba"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4"/>
            <a:ext cx="4536504" cy="1224136"/>
          </a:xfrm>
        </p:spPr>
        <p:txBody>
          <a:bodyPr>
            <a:normAutofit/>
          </a:bodyPr>
          <a:lstStyle/>
          <a:p>
            <a:pPr algn="l"/>
            <a:r>
              <a:rPr lang="en-AU" sz="6600" b="1" dirty="0" smtClean="0">
                <a:solidFill>
                  <a:srgbClr val="0070C0"/>
                </a:solidFill>
              </a:rPr>
              <a:t>Formats </a:t>
            </a:r>
            <a:endParaRPr lang="en-GB" sz="6600" dirty="0">
              <a:solidFill>
                <a:srgbClr val="0070C0"/>
              </a:solidFill>
            </a:endParaRPr>
          </a:p>
        </p:txBody>
      </p:sp>
      <p:sp>
        <p:nvSpPr>
          <p:cNvPr id="3" name="Subtitle 2"/>
          <p:cNvSpPr>
            <a:spLocks noGrp="1"/>
          </p:cNvSpPr>
          <p:nvPr>
            <p:ph type="subTitle" idx="1"/>
          </p:nvPr>
        </p:nvSpPr>
        <p:spPr>
          <a:xfrm>
            <a:off x="4283387" y="5020245"/>
            <a:ext cx="4640560" cy="697632"/>
          </a:xfrm>
        </p:spPr>
        <p:txBody>
          <a:bodyPr/>
          <a:lstStyle/>
          <a:p>
            <a:pPr algn="r"/>
            <a:r>
              <a:rPr lang="en-GB" i="1" dirty="0" smtClean="0"/>
              <a:t>Patrick Cuba – Consultant</a:t>
            </a:r>
            <a:endParaRPr lang="en-GB" i="1" dirty="0"/>
          </a:p>
        </p:txBody>
      </p:sp>
      <p:sp>
        <p:nvSpPr>
          <p:cNvPr id="4" name="Title 1"/>
          <p:cNvSpPr txBox="1">
            <a:spLocks/>
          </p:cNvSpPr>
          <p:nvPr/>
        </p:nvSpPr>
        <p:spPr>
          <a:xfrm>
            <a:off x="5292080" y="3212976"/>
            <a:ext cx="3383795" cy="81952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4000" dirty="0" smtClean="0"/>
              <a:t>(</a:t>
            </a:r>
            <a:r>
              <a:rPr lang="en-GB" sz="4000" dirty="0" smtClean="0">
                <a:solidFill>
                  <a:schemeClr val="tx2">
                    <a:lumMod val="75000"/>
                  </a:schemeClr>
                </a:solidFill>
              </a:rPr>
              <a:t>SAS® </a:t>
            </a:r>
            <a:r>
              <a:rPr lang="en-GB" sz="4000" dirty="0" smtClean="0"/>
              <a:t>Software)</a:t>
            </a:r>
          </a:p>
        </p:txBody>
      </p:sp>
      <p:sp>
        <p:nvSpPr>
          <p:cNvPr id="6" name="Title 1"/>
          <p:cNvSpPr txBox="1">
            <a:spLocks/>
          </p:cNvSpPr>
          <p:nvPr/>
        </p:nvSpPr>
        <p:spPr>
          <a:xfrm>
            <a:off x="578387" y="2025518"/>
            <a:ext cx="8568952" cy="182763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how to use them </a:t>
            </a:r>
            <a:endParaRPr lang="en-GB" dirty="0" smtClean="0"/>
          </a:p>
        </p:txBody>
      </p:sp>
      <p:sp>
        <p:nvSpPr>
          <p:cNvPr id="7" name="Title 1"/>
          <p:cNvSpPr txBox="1">
            <a:spLocks/>
          </p:cNvSpPr>
          <p:nvPr/>
        </p:nvSpPr>
        <p:spPr>
          <a:xfrm>
            <a:off x="899592" y="1772816"/>
            <a:ext cx="3383795" cy="81952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a:t>a</a:t>
            </a:r>
            <a:r>
              <a:rPr lang="en-GB" sz="3200" dirty="0" smtClean="0"/>
              <a:t>nd </a:t>
            </a:r>
          </a:p>
        </p:txBody>
      </p:sp>
      <p:sp>
        <p:nvSpPr>
          <p:cNvPr id="8"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a:t>
            </a:fld>
            <a:endParaRPr lang="en-GB" dirty="0"/>
          </a:p>
        </p:txBody>
      </p:sp>
    </p:spTree>
    <p:extLst>
      <p:ext uri="{BB962C8B-B14F-4D97-AF65-F5344CB8AC3E}">
        <p14:creationId xmlns:p14="http://schemas.microsoft.com/office/powerpoint/2010/main" val="3203245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539552" y="2370536"/>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13" name="Rectangle 12"/>
          <p:cNvSpPr/>
          <p:nvPr/>
        </p:nvSpPr>
        <p:spPr>
          <a:xfrm>
            <a:off x="3297957" y="1236822"/>
            <a:ext cx="1422770" cy="64992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sp>
        <p:nvSpPr>
          <p:cNvPr id="14" name="Rectangle 13"/>
          <p:cNvSpPr/>
          <p:nvPr/>
        </p:nvSpPr>
        <p:spPr>
          <a:xfrm>
            <a:off x="5639891" y="1465336"/>
            <a:ext cx="2008255" cy="1017723"/>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solidFill>
              </a:rPr>
              <a:t>Fee</a:t>
            </a:r>
          </a:p>
        </p:txBody>
      </p:sp>
      <p:cxnSp>
        <p:nvCxnSpPr>
          <p:cNvPr id="5" name="Straight Arrow Connector 4"/>
          <p:cNvCxnSpPr>
            <a:stCxn id="12" idx="0"/>
            <a:endCxn id="13" idx="1"/>
          </p:cNvCxnSpPr>
          <p:nvPr/>
        </p:nvCxnSpPr>
        <p:spPr>
          <a:xfrm flipV="1">
            <a:off x="1263628" y="1561783"/>
            <a:ext cx="2034329" cy="8087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3"/>
            <a:endCxn id="14" idx="1"/>
          </p:cNvCxnSpPr>
          <p:nvPr/>
        </p:nvCxnSpPr>
        <p:spPr>
          <a:xfrm>
            <a:off x="4720727" y="1561783"/>
            <a:ext cx="919164" cy="41241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2"/>
            <a:endCxn id="12" idx="3"/>
          </p:cNvCxnSpPr>
          <p:nvPr/>
        </p:nvCxnSpPr>
        <p:spPr>
          <a:xfrm flipH="1">
            <a:off x="1987704" y="2483059"/>
            <a:ext cx="4656315" cy="1988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627761650"/>
              </p:ext>
            </p:extLst>
          </p:nvPr>
        </p:nvGraphicFramePr>
        <p:xfrm>
          <a:off x="171500" y="3165351"/>
          <a:ext cx="3536404" cy="2699004"/>
        </p:xfrm>
        <a:graphic>
          <a:graphicData uri="http://schemas.openxmlformats.org/drawingml/2006/table">
            <a:tbl>
              <a:tblPr firstRow="1" firstCol="1" bandRow="1">
                <a:tableStyleId>{93296810-A885-4BE3-A3E7-6D5BEEA58F35}</a:tableStyleId>
              </a:tblPr>
              <a:tblGrid>
                <a:gridCol w="1376164"/>
                <a:gridCol w="1008112"/>
                <a:gridCol w="1152128"/>
              </a:tblGrid>
              <a:tr h="159827">
                <a:tc>
                  <a:txBody>
                    <a:bodyPr/>
                    <a:lstStyle/>
                    <a:p>
                      <a:pPr>
                        <a:lnSpc>
                          <a:spcPct val="115000"/>
                        </a:lnSpc>
                        <a:spcAft>
                          <a:spcPts val="0"/>
                        </a:spcAft>
                      </a:pPr>
                      <a:r>
                        <a:rPr lang="en-AU" sz="1400" dirty="0" err="1">
                          <a:effectLst/>
                        </a:rPr>
                        <a:t>Accno</a:t>
                      </a:r>
                      <a:endParaRPr lang="en-AU" sz="1400" dirty="0">
                        <a:solidFill>
                          <a:srgbClr val="E36C0A"/>
                        </a:solidFill>
                        <a:effectLst/>
                        <a:latin typeface="Calibri"/>
                        <a:ea typeface="Calibri"/>
                        <a:cs typeface="Times New Roman"/>
                      </a:endParaRPr>
                    </a:p>
                  </a:txBody>
                  <a:tcPr marL="35001" marR="35001" marT="0" marB="0"/>
                </a:tc>
                <a:tc>
                  <a:txBody>
                    <a:bodyPr/>
                    <a:lstStyle/>
                    <a:p>
                      <a:pPr>
                        <a:lnSpc>
                          <a:spcPct val="115000"/>
                        </a:lnSpc>
                        <a:spcAft>
                          <a:spcPts val="0"/>
                        </a:spcAft>
                      </a:pPr>
                      <a:r>
                        <a:rPr lang="en-AU" sz="1400" dirty="0" err="1">
                          <a:effectLst/>
                        </a:rPr>
                        <a:t>Activity_ID</a:t>
                      </a:r>
                      <a:endParaRPr lang="en-AU" sz="1400" dirty="0">
                        <a:solidFill>
                          <a:srgbClr val="E36C0A"/>
                        </a:solidFill>
                        <a:effectLst/>
                        <a:latin typeface="Calibri"/>
                        <a:ea typeface="Calibri"/>
                        <a:cs typeface="Times New Roman"/>
                      </a:endParaRPr>
                    </a:p>
                  </a:txBody>
                  <a:tcPr marL="35001" marR="35001" marT="0" marB="0"/>
                </a:tc>
                <a:tc>
                  <a:txBody>
                    <a:bodyPr/>
                    <a:lstStyle/>
                    <a:p>
                      <a:pPr>
                        <a:lnSpc>
                          <a:spcPct val="115000"/>
                        </a:lnSpc>
                        <a:spcAft>
                          <a:spcPts val="0"/>
                        </a:spcAft>
                      </a:pPr>
                      <a:r>
                        <a:rPr lang="en-AU" sz="1400">
                          <a:effectLst/>
                        </a:rPr>
                        <a:t>Date</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4</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a:t>
                      </a:r>
                      <a:endParaRPr lang="en-AU" sz="1400" dirty="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6/01/2014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10/01/2014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2</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11/01/2014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11/01/2014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4</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6/01/2014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15/01/2014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2</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15/01/2014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25/01/2014</a:t>
                      </a:r>
                      <a:endParaRPr lang="en-AU" sz="1400" dirty="0">
                        <a:solidFill>
                          <a:srgbClr val="E36C0A"/>
                        </a:solidFill>
                        <a:effectLst/>
                        <a:latin typeface="Calibri"/>
                        <a:ea typeface="Calibri"/>
                        <a:cs typeface="Times New Roman"/>
                      </a:endParaRPr>
                    </a:p>
                  </a:txBody>
                  <a:tcPr marL="35001" marR="35001" marT="0" marB="0"/>
                </a:tc>
              </a:tr>
            </a:tbl>
          </a:graphicData>
        </a:graphic>
      </p:graphicFrame>
      <p:graphicFrame>
        <p:nvGraphicFramePr>
          <p:cNvPr id="3077" name="Table 3076"/>
          <p:cNvGraphicFramePr>
            <a:graphicFrameLocks noGrp="1"/>
          </p:cNvGraphicFramePr>
          <p:nvPr>
            <p:extLst>
              <p:ext uri="{D42A27DB-BD31-4B8C-83A1-F6EECF244321}">
                <p14:modId xmlns:p14="http://schemas.microsoft.com/office/powerpoint/2010/main" val="2374829850"/>
              </p:ext>
            </p:extLst>
          </p:nvPr>
        </p:nvGraphicFramePr>
        <p:xfrm>
          <a:off x="4211960" y="3007058"/>
          <a:ext cx="3721100" cy="2699004"/>
        </p:xfrm>
        <a:graphic>
          <a:graphicData uri="http://schemas.openxmlformats.org/drawingml/2006/table">
            <a:tbl>
              <a:tblPr firstRow="1" firstCol="1" bandRow="1">
                <a:tableStyleId>{F5AB1C69-6EDB-4FF4-983F-18BD219EF322}</a:tableStyleId>
              </a:tblPr>
              <a:tblGrid>
                <a:gridCol w="560717"/>
                <a:gridCol w="1008112"/>
                <a:gridCol w="1224136"/>
                <a:gridCol w="928135"/>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Fee_asatdate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1/03/2014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1/06/2014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$1.75</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18/05/2014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3080" name="Oval 3079"/>
          <p:cNvSpPr/>
          <p:nvPr/>
        </p:nvSpPr>
        <p:spPr>
          <a:xfrm>
            <a:off x="2369593" y="3677022"/>
            <a:ext cx="27498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6" name="Oval 45"/>
          <p:cNvSpPr/>
          <p:nvPr/>
        </p:nvSpPr>
        <p:spPr>
          <a:xfrm>
            <a:off x="4484698" y="3140968"/>
            <a:ext cx="274984" cy="644066"/>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aphicFrame>
        <p:nvGraphicFramePr>
          <p:cNvPr id="3076" name="Table 3075"/>
          <p:cNvGraphicFramePr>
            <a:graphicFrameLocks noGrp="1"/>
          </p:cNvGraphicFramePr>
          <p:nvPr>
            <p:extLst>
              <p:ext uri="{D42A27DB-BD31-4B8C-83A1-F6EECF244321}">
                <p14:modId xmlns:p14="http://schemas.microsoft.com/office/powerpoint/2010/main" val="630189006"/>
              </p:ext>
            </p:extLst>
          </p:nvPr>
        </p:nvGraphicFramePr>
        <p:xfrm>
          <a:off x="2733115" y="4689538"/>
          <a:ext cx="2590800" cy="1349502"/>
        </p:xfrm>
        <a:graphic>
          <a:graphicData uri="http://schemas.openxmlformats.org/drawingml/2006/table">
            <a:tbl>
              <a:tblPr firstRow="1" firstCol="1" bandRow="1">
                <a:tableStyleId>{5C22544A-7EE6-4342-B048-85BDC9FD1C3A}</a:tableStyleId>
              </a:tblPr>
              <a:tblGrid>
                <a:gridCol w="863352"/>
                <a:gridCol w="1092448"/>
                <a:gridCol w="635000"/>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Activity Description</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Fee_ID</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6</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7</a:t>
                      </a:r>
                      <a:endParaRPr lang="en-AU" sz="1100" dirty="0">
                        <a:solidFill>
                          <a:srgbClr val="E36C0A"/>
                        </a:solidFill>
                        <a:effectLst/>
                        <a:latin typeface="Calibri"/>
                        <a:ea typeface="Calibri"/>
                        <a:cs typeface="Times New Roman"/>
                      </a:endParaRPr>
                    </a:p>
                  </a:txBody>
                  <a:tcPr marL="68580" marR="68580" marT="0" marB="0"/>
                </a:tc>
              </a:tr>
            </a:tbl>
          </a:graphicData>
        </a:graphic>
      </p:graphicFrame>
      <p:cxnSp>
        <p:nvCxnSpPr>
          <p:cNvPr id="56" name="Straight Arrow Connector 55"/>
          <p:cNvCxnSpPr>
            <a:stCxn id="57" idx="6"/>
            <a:endCxn id="58" idx="2"/>
          </p:cNvCxnSpPr>
          <p:nvPr/>
        </p:nvCxnSpPr>
        <p:spPr>
          <a:xfrm flipV="1">
            <a:off x="3707904" y="3297318"/>
            <a:ext cx="1334950" cy="4877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813640" y="3677022"/>
            <a:ext cx="89426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8" name="Oval 57"/>
          <p:cNvSpPr/>
          <p:nvPr/>
        </p:nvSpPr>
        <p:spPr>
          <a:xfrm>
            <a:off x="5042854" y="3208477"/>
            <a:ext cx="753282" cy="177682"/>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7" name="Oval 66"/>
          <p:cNvSpPr/>
          <p:nvPr/>
        </p:nvSpPr>
        <p:spPr>
          <a:xfrm>
            <a:off x="7522882" y="3166864"/>
            <a:ext cx="361485"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5" name="Oval 44"/>
          <p:cNvSpPr/>
          <p:nvPr/>
        </p:nvSpPr>
        <p:spPr>
          <a:xfrm>
            <a:off x="5048931" y="5085184"/>
            <a:ext cx="27498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44" name="Straight Arrow Connector 43"/>
          <p:cNvCxnSpPr>
            <a:stCxn id="45" idx="0"/>
            <a:endCxn id="46" idx="4"/>
          </p:cNvCxnSpPr>
          <p:nvPr/>
        </p:nvCxnSpPr>
        <p:spPr>
          <a:xfrm flipH="1" flipV="1">
            <a:off x="4622190" y="3785034"/>
            <a:ext cx="564233" cy="13001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297957" y="1236822"/>
            <a:ext cx="1422770" cy="64992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sp>
        <p:nvSpPr>
          <p:cNvPr id="91" name="Rectangle 90"/>
          <p:cNvSpPr/>
          <p:nvPr/>
        </p:nvSpPr>
        <p:spPr>
          <a:xfrm>
            <a:off x="5639891" y="1457297"/>
            <a:ext cx="2008255" cy="1017723"/>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solidFill>
              </a:rPr>
              <a:t>Fee</a:t>
            </a:r>
          </a:p>
        </p:txBody>
      </p:sp>
      <p:cxnSp>
        <p:nvCxnSpPr>
          <p:cNvPr id="3079" name="Straight Arrow Connector 3078"/>
          <p:cNvCxnSpPr>
            <a:stCxn id="3080" idx="4"/>
            <a:endCxn id="42" idx="2"/>
          </p:cNvCxnSpPr>
          <p:nvPr/>
        </p:nvCxnSpPr>
        <p:spPr>
          <a:xfrm>
            <a:off x="2507085" y="3893046"/>
            <a:ext cx="822820" cy="167190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329905" y="5090864"/>
            <a:ext cx="274984" cy="948176"/>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Rectangle 25"/>
          <p:cNvSpPr/>
          <p:nvPr/>
        </p:nvSpPr>
        <p:spPr>
          <a:xfrm>
            <a:off x="539552" y="2370536"/>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2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10</a:t>
            </a:fld>
            <a:endParaRPr lang="en-GB" dirty="0"/>
          </a:p>
        </p:txBody>
      </p:sp>
    </p:spTree>
    <p:extLst>
      <p:ext uri="{BB962C8B-B14F-4D97-AF65-F5344CB8AC3E}">
        <p14:creationId xmlns:p14="http://schemas.microsoft.com/office/powerpoint/2010/main" val="4278728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000"/>
                            </p:stCondLst>
                            <p:childTnLst>
                              <p:par>
                                <p:cTn id="12" presetID="10" presetClass="entr" presetSubtype="0" fill="hold" nodeType="afterEffect">
                                  <p:stCondLst>
                                    <p:cond delay="20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35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5"/>
                                        </p:tgtEl>
                                        <p:attrNameLst>
                                          <p:attrName>style.opacity</p:attrName>
                                        </p:attrNameLst>
                                      </p:cBhvr>
                                      <p:to>
                                        <p:strVal val="0.25"/>
                                      </p:to>
                                    </p:set>
                                    <p:animEffect filter="image" prLst="opacity: 0.25">
                                      <p:cBhvr rctx="IE">
                                        <p:cTn id="26" dur="indefinite"/>
                                        <p:tgtEl>
                                          <p:spTgt spid="5"/>
                                        </p:tgtEl>
                                      </p:cBhvr>
                                    </p:animEffect>
                                  </p:childTnLst>
                                </p:cTn>
                              </p:par>
                              <p:par>
                                <p:cTn id="27" presetID="9" presetClass="emph" presetSubtype="0" grpId="1" nodeType="withEffect">
                                  <p:stCondLst>
                                    <p:cond delay="0"/>
                                  </p:stCondLst>
                                  <p:childTnLst>
                                    <p:set>
                                      <p:cBhvr rctx="PPT">
                                        <p:cTn id="28" dur="indefinite"/>
                                        <p:tgtEl>
                                          <p:spTgt spid="13"/>
                                        </p:tgtEl>
                                        <p:attrNameLst>
                                          <p:attrName>style.opacity</p:attrName>
                                        </p:attrNameLst>
                                      </p:cBhvr>
                                      <p:to>
                                        <p:strVal val="0.25"/>
                                      </p:to>
                                    </p:set>
                                    <p:animEffect filter="image" prLst="opacity: 0.25">
                                      <p:cBhvr rctx="IE">
                                        <p:cTn id="29" dur="indefinite"/>
                                        <p:tgtEl>
                                          <p:spTgt spid="13"/>
                                        </p:tgtEl>
                                      </p:cBhvr>
                                    </p:animEffect>
                                  </p:childTnLst>
                                </p:cTn>
                              </p:par>
                              <p:par>
                                <p:cTn id="30" presetID="9" presetClass="emph" presetSubtype="0" nodeType="withEffect">
                                  <p:stCondLst>
                                    <p:cond delay="0"/>
                                  </p:stCondLst>
                                  <p:childTnLst>
                                    <p:set>
                                      <p:cBhvr rctx="PPT">
                                        <p:cTn id="31" dur="indefinite"/>
                                        <p:tgtEl>
                                          <p:spTgt spid="15"/>
                                        </p:tgtEl>
                                        <p:attrNameLst>
                                          <p:attrName>style.opacity</p:attrName>
                                        </p:attrNameLst>
                                      </p:cBhvr>
                                      <p:to>
                                        <p:strVal val="0.25"/>
                                      </p:to>
                                    </p:set>
                                    <p:animEffect filter="image" prLst="opacity: 0.25">
                                      <p:cBhvr rctx="IE">
                                        <p:cTn id="32" dur="indefinite"/>
                                        <p:tgtEl>
                                          <p:spTgt spid="15"/>
                                        </p:tgtEl>
                                      </p:cBhvr>
                                    </p:animEffect>
                                  </p:childTnLst>
                                </p:cTn>
                              </p:par>
                              <p:par>
                                <p:cTn id="33" presetID="9" presetClass="emph" presetSubtype="0" grpId="1" nodeType="withEffect">
                                  <p:stCondLst>
                                    <p:cond delay="0"/>
                                  </p:stCondLst>
                                  <p:childTnLst>
                                    <p:set>
                                      <p:cBhvr rctx="PPT">
                                        <p:cTn id="34" dur="indefinite"/>
                                        <p:tgtEl>
                                          <p:spTgt spid="14"/>
                                        </p:tgtEl>
                                        <p:attrNameLst>
                                          <p:attrName>style.opacity</p:attrName>
                                        </p:attrNameLst>
                                      </p:cBhvr>
                                      <p:to>
                                        <p:strVal val="0.25"/>
                                      </p:to>
                                    </p:set>
                                    <p:animEffect filter="image" prLst="opacity: 0.25">
                                      <p:cBhvr rctx="IE">
                                        <p:cTn id="35" dur="indefinite"/>
                                        <p:tgtEl>
                                          <p:spTgt spid="14"/>
                                        </p:tgtEl>
                                      </p:cBhvr>
                                    </p:animEffect>
                                  </p:childTnLst>
                                </p:cTn>
                              </p:par>
                              <p:par>
                                <p:cTn id="36" presetID="9" presetClass="emph" presetSubtype="0" nodeType="withEffect">
                                  <p:stCondLst>
                                    <p:cond delay="0"/>
                                  </p:stCondLst>
                                  <p:childTnLst>
                                    <p:set>
                                      <p:cBhvr rctx="PPT">
                                        <p:cTn id="37" dur="indefinite"/>
                                        <p:tgtEl>
                                          <p:spTgt spid="19"/>
                                        </p:tgtEl>
                                        <p:attrNameLst>
                                          <p:attrName>style.opacity</p:attrName>
                                        </p:attrNameLst>
                                      </p:cBhvr>
                                      <p:to>
                                        <p:strVal val="0.25"/>
                                      </p:to>
                                    </p:set>
                                    <p:animEffect filter="image" prLst="opacity: 0.25">
                                      <p:cBhvr rctx="IE">
                                        <p:cTn id="38" dur="indefinite"/>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mph" presetSubtype="0" grpId="0" nodeType="clickEffect">
                                  <p:stCondLst>
                                    <p:cond delay="0"/>
                                  </p:stCondLst>
                                  <p:childTnLst>
                                    <p:set>
                                      <p:cBhvr rctx="PPT">
                                        <p:cTn id="47" dur="indefinite"/>
                                        <p:tgtEl>
                                          <p:spTgt spid="12"/>
                                        </p:tgtEl>
                                        <p:attrNameLst>
                                          <p:attrName>style.opacity</p:attrName>
                                        </p:attrNameLst>
                                      </p:cBhvr>
                                      <p:to>
                                        <p:strVal val="0.25"/>
                                      </p:to>
                                    </p:set>
                                    <p:animEffect filter="image" prLst="opacity: 0.25">
                                      <p:cBhvr rctx="IE">
                                        <p:cTn id="48" dur="indefinite"/>
                                        <p:tgtEl>
                                          <p:spTgt spid="12"/>
                                        </p:tgtEl>
                                      </p:cBhvr>
                                    </p:animEffect>
                                  </p:childTnLst>
                                </p:cTn>
                              </p:par>
                              <p:par>
                                <p:cTn id="49" presetID="1" presetClass="exit" presetSubtype="0" fill="hold" nodeType="with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0" presetClass="entr" presetSubtype="0" fill="hold" nodeType="withEffect">
                                  <p:stCondLst>
                                    <p:cond delay="0"/>
                                  </p:stCondLst>
                                  <p:childTnLst>
                                    <p:set>
                                      <p:cBhvr>
                                        <p:cTn id="62" dur="1" fill="hold">
                                          <p:stCondLst>
                                            <p:cond delay="0"/>
                                          </p:stCondLst>
                                        </p:cTn>
                                        <p:tgtEl>
                                          <p:spTgt spid="3076"/>
                                        </p:tgtEl>
                                        <p:attrNameLst>
                                          <p:attrName>style.visibility</p:attrName>
                                        </p:attrNameLst>
                                      </p:cBhvr>
                                      <p:to>
                                        <p:strVal val="visible"/>
                                      </p:to>
                                    </p:set>
                                    <p:animEffect transition="in" filter="fade">
                                      <p:cBhvr>
                                        <p:cTn id="63" dur="500"/>
                                        <p:tgtEl>
                                          <p:spTgt spid="3076"/>
                                        </p:tgtEl>
                                      </p:cBhvr>
                                    </p:animEffect>
                                  </p:childTnLst>
                                </p:cTn>
                              </p:par>
                            </p:childTnLst>
                          </p:cTn>
                        </p:par>
                        <p:par>
                          <p:cTn id="64" fill="hold">
                            <p:stCondLst>
                              <p:cond delay="500"/>
                            </p:stCondLst>
                            <p:childTnLst>
                              <p:par>
                                <p:cTn id="65" presetID="10" presetClass="entr" presetSubtype="0" fill="hold" grpId="0" nodeType="afterEffect">
                                  <p:stCondLst>
                                    <p:cond delay="1000"/>
                                  </p:stCondLst>
                                  <p:childTnLst>
                                    <p:set>
                                      <p:cBhvr>
                                        <p:cTn id="66" dur="1" fill="hold">
                                          <p:stCondLst>
                                            <p:cond delay="0"/>
                                          </p:stCondLst>
                                        </p:cTn>
                                        <p:tgtEl>
                                          <p:spTgt spid="3080"/>
                                        </p:tgtEl>
                                        <p:attrNameLst>
                                          <p:attrName>style.visibility</p:attrName>
                                        </p:attrNameLst>
                                      </p:cBhvr>
                                      <p:to>
                                        <p:strVal val="visible"/>
                                      </p:to>
                                    </p:set>
                                    <p:animEffect transition="in" filter="fade">
                                      <p:cBhvr>
                                        <p:cTn id="67" dur="500"/>
                                        <p:tgtEl>
                                          <p:spTgt spid="3080"/>
                                        </p:tgtEl>
                                      </p:cBhvr>
                                    </p:animEffect>
                                  </p:childTnLst>
                                </p:cTn>
                              </p:par>
                              <p:par>
                                <p:cTn id="68" presetID="10" presetClass="entr" presetSubtype="0" fill="hold" nodeType="withEffect">
                                  <p:stCondLst>
                                    <p:cond delay="1000"/>
                                  </p:stCondLst>
                                  <p:childTnLst>
                                    <p:set>
                                      <p:cBhvr>
                                        <p:cTn id="69" dur="1" fill="hold">
                                          <p:stCondLst>
                                            <p:cond delay="0"/>
                                          </p:stCondLst>
                                        </p:cTn>
                                        <p:tgtEl>
                                          <p:spTgt spid="3079"/>
                                        </p:tgtEl>
                                        <p:attrNameLst>
                                          <p:attrName>style.visibility</p:attrName>
                                        </p:attrNameLst>
                                      </p:cBhvr>
                                      <p:to>
                                        <p:strVal val="visible"/>
                                      </p:to>
                                    </p:set>
                                    <p:animEffect transition="in" filter="fade">
                                      <p:cBhvr>
                                        <p:cTn id="70" dur="500"/>
                                        <p:tgtEl>
                                          <p:spTgt spid="3079"/>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3" nodeType="clickEffect">
                                  <p:stCondLst>
                                    <p:cond delay="0"/>
                                  </p:stCondLst>
                                  <p:childTnLst>
                                    <p:set>
                                      <p:cBhvr>
                                        <p:cTn id="77" dur="1" fill="hold">
                                          <p:stCondLst>
                                            <p:cond delay="0"/>
                                          </p:stCondLst>
                                        </p:cTn>
                                        <p:tgtEl>
                                          <p:spTgt spid="14"/>
                                        </p:tgtEl>
                                        <p:attrNameLst>
                                          <p:attrName>style.visibility</p:attrName>
                                        </p:attrNameLst>
                                      </p:cBhvr>
                                      <p:to>
                                        <p:strVal val="visible"/>
                                      </p:to>
                                    </p:set>
                                  </p:childTnLst>
                                </p:cTn>
                              </p:par>
                              <p:par>
                                <p:cTn id="78" presetID="10" presetClass="entr" presetSubtype="0" fill="hold" nodeType="withEffect">
                                  <p:stCondLst>
                                    <p:cond delay="0"/>
                                  </p:stCondLst>
                                  <p:childTnLst>
                                    <p:set>
                                      <p:cBhvr>
                                        <p:cTn id="79" dur="1" fill="hold">
                                          <p:stCondLst>
                                            <p:cond delay="0"/>
                                          </p:stCondLst>
                                        </p:cTn>
                                        <p:tgtEl>
                                          <p:spTgt spid="3077"/>
                                        </p:tgtEl>
                                        <p:attrNameLst>
                                          <p:attrName>style.visibility</p:attrName>
                                        </p:attrNameLst>
                                      </p:cBhvr>
                                      <p:to>
                                        <p:strVal val="visible"/>
                                      </p:to>
                                    </p:set>
                                    <p:animEffect transition="in" filter="fade">
                                      <p:cBhvr>
                                        <p:cTn id="80" dur="500"/>
                                        <p:tgtEl>
                                          <p:spTgt spid="3077"/>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childTnLst>
                          </p:cTn>
                        </p:par>
                        <p:par>
                          <p:cTn id="83" fill="hold">
                            <p:stCondLst>
                              <p:cond delay="500"/>
                            </p:stCondLst>
                            <p:childTnLst>
                              <p:par>
                                <p:cTn id="84" presetID="10" presetClass="entr" presetSubtype="0" fill="hold" grpId="0" nodeType="afterEffect">
                                  <p:stCondLst>
                                    <p:cond delay="100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par>
                          <p:cTn id="94" fill="hold">
                            <p:stCondLst>
                              <p:cond delay="2500"/>
                            </p:stCondLst>
                            <p:childTnLst>
                              <p:par>
                                <p:cTn id="95" presetID="10" presetClass="entr" presetSubtype="0" fill="hold" grpId="0" nodeType="afterEffect">
                                  <p:stCondLst>
                                    <p:cond delay="100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500"/>
                                        <p:tgtEl>
                                          <p:spTgt spid="57"/>
                                        </p:tgtEl>
                                      </p:cBhvr>
                                    </p:animEffect>
                                  </p:childTnLst>
                                </p:cTn>
                              </p:par>
                              <p:par>
                                <p:cTn id="98" presetID="10" presetClass="entr" presetSubtype="0" fill="hold" nodeType="withEffect">
                                  <p:stCondLst>
                                    <p:cond delay="100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par>
                                <p:cTn id="101" presetID="10" presetClass="entr" presetSubtype="0" fill="hold" grpId="0" nodeType="withEffect">
                                  <p:stCondLst>
                                    <p:cond delay="100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par>
                          <p:cTn id="104" fill="hold">
                            <p:stCondLst>
                              <p:cond delay="4000"/>
                            </p:stCondLst>
                            <p:childTnLst>
                              <p:par>
                                <p:cTn id="105" presetID="10" presetClass="entr" presetSubtype="0" fill="hold" grpId="0" nodeType="afterEffect">
                                  <p:stCondLst>
                                    <p:cond delay="100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3" grpId="2" animBg="1"/>
      <p:bldP spid="14" grpId="0" animBg="1"/>
      <p:bldP spid="14" grpId="1" animBg="1"/>
      <p:bldP spid="14" grpId="2" animBg="1"/>
      <p:bldP spid="14" grpId="3" animBg="1"/>
      <p:bldP spid="3080" grpId="0" animBg="1"/>
      <p:bldP spid="46" grpId="0" animBg="1"/>
      <p:bldP spid="57" grpId="0" animBg="1"/>
      <p:bldP spid="58" grpId="0" animBg="1"/>
      <p:bldP spid="67" grpId="0" animBg="1"/>
      <p:bldP spid="45" grpId="0" animBg="1"/>
      <p:bldP spid="90" grpId="0" animBg="1"/>
      <p:bldP spid="91" grpId="0" animBg="1"/>
      <p:bldP spid="4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Activity to fee relationship</a:t>
            </a:r>
            <a:endParaRPr lang="en-GB" dirty="0"/>
          </a:p>
        </p:txBody>
      </p:sp>
      <p:sp>
        <p:nvSpPr>
          <p:cNvPr id="30" name="TextBox 29"/>
          <p:cNvSpPr txBox="1"/>
          <p:nvPr/>
        </p:nvSpPr>
        <p:spPr>
          <a:xfrm>
            <a:off x="6367871" y="1494433"/>
            <a:ext cx="1512168" cy="307777"/>
          </a:xfrm>
          <a:prstGeom prst="rect">
            <a:avLst/>
          </a:prstGeom>
          <a:noFill/>
        </p:spPr>
        <p:txBody>
          <a:bodyPr wrap="square" rtlCol="0">
            <a:spAutoFit/>
          </a:bodyPr>
          <a:lstStyle/>
          <a:p>
            <a:r>
              <a:rPr lang="en-US" sz="1400" b="1" dirty="0">
                <a:solidFill>
                  <a:schemeClr val="accent5">
                    <a:lumMod val="75000"/>
                  </a:schemeClr>
                </a:solidFill>
              </a:rPr>
              <a:t>Format $ACTFEE</a:t>
            </a:r>
            <a:endParaRPr lang="en-US" sz="1400" b="1" dirty="0" smtClean="0">
              <a:solidFill>
                <a:schemeClr val="accent5">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67897889"/>
              </p:ext>
            </p:extLst>
          </p:nvPr>
        </p:nvGraphicFramePr>
        <p:xfrm>
          <a:off x="971972" y="2220585"/>
          <a:ext cx="3167608" cy="2891790"/>
        </p:xfrm>
        <a:graphic>
          <a:graphicData uri="http://schemas.openxmlformats.org/drawingml/2006/table">
            <a:tbl>
              <a:tblPr firstRow="1" firstCol="1" bandRow="1">
                <a:tableStyleId>{93296810-A885-4BE3-A3E7-6D5BEEA58F35}</a:tableStyleId>
              </a:tblPr>
              <a:tblGrid>
                <a:gridCol w="869539"/>
                <a:gridCol w="1521694"/>
                <a:gridCol w="776375"/>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Fee_ID</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9</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Account Open</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Account Close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2" name="TextBox 11"/>
          <p:cNvSpPr txBox="1"/>
          <p:nvPr/>
        </p:nvSpPr>
        <p:spPr>
          <a:xfrm>
            <a:off x="1799692" y="1500505"/>
            <a:ext cx="1512168" cy="369332"/>
          </a:xfrm>
          <a:prstGeom prst="rect">
            <a:avLst/>
          </a:prstGeom>
          <a:noFill/>
        </p:spPr>
        <p:txBody>
          <a:bodyPr wrap="square" rtlCol="0">
            <a:spAutoFit/>
          </a:bodyPr>
          <a:lstStyle/>
          <a:p>
            <a:r>
              <a:rPr lang="en-US" b="1" dirty="0" smtClean="0">
                <a:solidFill>
                  <a:schemeClr val="accent6">
                    <a:lumMod val="75000"/>
                  </a:schemeClr>
                </a:solidFill>
              </a:rPr>
              <a:t>Lookup</a:t>
            </a:r>
          </a:p>
        </p:txBody>
      </p:sp>
      <p:graphicFrame>
        <p:nvGraphicFramePr>
          <p:cNvPr id="4" name="Table 3"/>
          <p:cNvGraphicFramePr>
            <a:graphicFrameLocks noGrp="1"/>
          </p:cNvGraphicFramePr>
          <p:nvPr>
            <p:extLst>
              <p:ext uri="{D42A27DB-BD31-4B8C-83A1-F6EECF244321}">
                <p14:modId xmlns:p14="http://schemas.microsoft.com/office/powerpoint/2010/main" val="2218353624"/>
              </p:ext>
            </p:extLst>
          </p:nvPr>
        </p:nvGraphicFramePr>
        <p:xfrm>
          <a:off x="5868144" y="2128912"/>
          <a:ext cx="2476500" cy="3084576"/>
        </p:xfrm>
        <a:graphic>
          <a:graphicData uri="http://schemas.openxmlformats.org/drawingml/2006/table">
            <a:tbl>
              <a:tblPr firstRow="1" firstCol="1" bandRow="1">
                <a:tableStyleId>{F5AB1C69-6EDB-4FF4-983F-18BD219EF322}</a:tableStyleId>
              </a:tblPr>
              <a:tblGrid>
                <a:gridCol w="1536700"/>
                <a:gridCol w="939800"/>
              </a:tblGrid>
              <a:tr h="190500">
                <a:tc>
                  <a:txBody>
                    <a:bodyPr/>
                    <a:lstStyle/>
                    <a:p>
                      <a:pPr>
                        <a:lnSpc>
                          <a:spcPct val="115000"/>
                        </a:lnSpc>
                        <a:spcAft>
                          <a:spcPts val="0"/>
                        </a:spcAft>
                      </a:pPr>
                      <a:r>
                        <a:rPr lang="en-AU" sz="1100">
                          <a:effectLst/>
                        </a:rPr>
                        <a:t>Start: Activity_ID-Fee_ID</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Label</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A001-006</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A001-006</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A001-007</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A001-007</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A002-009</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A002-009</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A003-002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A003-003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A004-004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A005-005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Activity-End</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5" name="TextBox 4"/>
          <p:cNvSpPr txBox="1"/>
          <p:nvPr/>
        </p:nvSpPr>
        <p:spPr>
          <a:xfrm>
            <a:off x="3851920" y="5327030"/>
            <a:ext cx="5077072" cy="646331"/>
          </a:xfrm>
          <a:prstGeom prst="rect">
            <a:avLst/>
          </a:prstGeom>
          <a:noFill/>
        </p:spPr>
        <p:txBody>
          <a:bodyPr wrap="square" rtlCol="0">
            <a:spAutoFit/>
          </a:bodyPr>
          <a:lstStyle/>
          <a:p>
            <a:r>
              <a:rPr lang="en-AU" dirty="0"/>
              <a:t>Cat(</a:t>
            </a:r>
            <a:r>
              <a:rPr lang="en-AU" b="1" dirty="0">
                <a:solidFill>
                  <a:schemeClr val="accent2">
                    <a:lumMod val="75000"/>
                  </a:schemeClr>
                </a:solidFill>
              </a:rPr>
              <a:t>"</a:t>
            </a:r>
            <a:r>
              <a:rPr lang="en-AU" b="1" dirty="0" err="1">
                <a:solidFill>
                  <a:schemeClr val="accent2">
                    <a:lumMod val="75000"/>
                  </a:schemeClr>
                </a:solidFill>
              </a:rPr>
              <a:t>A"</a:t>
            </a:r>
            <a:r>
              <a:rPr lang="en-AU" dirty="0" err="1"/>
              <a:t>,Put</a:t>
            </a:r>
            <a:r>
              <a:rPr lang="en-AU" dirty="0"/>
              <a:t>(Activity_ID,</a:t>
            </a:r>
            <a:r>
              <a:rPr lang="en-AU" b="1" dirty="0">
                <a:solidFill>
                  <a:schemeClr val="accent5">
                    <a:lumMod val="75000"/>
                  </a:schemeClr>
                </a:solidFill>
              </a:rPr>
              <a:t>Z3.</a:t>
            </a:r>
            <a:r>
              <a:rPr lang="en-AU" dirty="0"/>
              <a:t>),"-",Put(Fee_ID,</a:t>
            </a:r>
            <a:r>
              <a:rPr lang="en-AU" b="1" dirty="0">
                <a:solidFill>
                  <a:schemeClr val="accent5">
                    <a:lumMod val="75000"/>
                  </a:schemeClr>
                </a:solidFill>
              </a:rPr>
              <a:t>z3.</a:t>
            </a:r>
            <a:r>
              <a:rPr lang="en-AU" dirty="0"/>
              <a:t>));</a:t>
            </a:r>
          </a:p>
          <a:p>
            <a:endParaRPr lang="en-AU" dirty="0"/>
          </a:p>
        </p:txBody>
      </p:sp>
      <p:sp>
        <p:nvSpPr>
          <p:cNvPr id="6" name="TextBox 5"/>
          <p:cNvSpPr txBox="1"/>
          <p:nvPr/>
        </p:nvSpPr>
        <p:spPr>
          <a:xfrm>
            <a:off x="251520" y="5327030"/>
            <a:ext cx="1944216" cy="369332"/>
          </a:xfrm>
          <a:prstGeom prst="rect">
            <a:avLst/>
          </a:prstGeom>
          <a:noFill/>
        </p:spPr>
        <p:txBody>
          <a:bodyPr wrap="square" rtlCol="0">
            <a:spAutoFit/>
          </a:bodyPr>
          <a:lstStyle/>
          <a:p>
            <a:r>
              <a:rPr lang="en-AU" dirty="0" smtClean="0">
                <a:solidFill>
                  <a:schemeClr val="accent6">
                    <a:lumMod val="75000"/>
                  </a:schemeClr>
                </a:solidFill>
              </a:rPr>
              <a:t>Activity 1 - </a:t>
            </a:r>
            <a:r>
              <a:rPr lang="en-AU" dirty="0">
                <a:solidFill>
                  <a:schemeClr val="accent6">
                    <a:lumMod val="75000"/>
                  </a:schemeClr>
                </a:solidFill>
              </a:rPr>
              <a:t>Fee </a:t>
            </a:r>
            <a:r>
              <a:rPr lang="en-AU" dirty="0" smtClean="0">
                <a:solidFill>
                  <a:schemeClr val="accent6">
                    <a:lumMod val="75000"/>
                  </a:schemeClr>
                </a:solidFill>
              </a:rPr>
              <a:t>1</a:t>
            </a:r>
            <a:endParaRPr lang="en-AU" dirty="0">
              <a:solidFill>
                <a:schemeClr val="accent6">
                  <a:lumMod val="75000"/>
                </a:schemeClr>
              </a:solidFill>
            </a:endParaRPr>
          </a:p>
        </p:txBody>
      </p:sp>
      <p:sp>
        <p:nvSpPr>
          <p:cNvPr id="10" name="TextBox 9"/>
          <p:cNvSpPr txBox="1"/>
          <p:nvPr/>
        </p:nvSpPr>
        <p:spPr>
          <a:xfrm>
            <a:off x="2031926" y="5327030"/>
            <a:ext cx="1944216" cy="369332"/>
          </a:xfrm>
          <a:prstGeom prst="rect">
            <a:avLst/>
          </a:prstGeom>
          <a:noFill/>
        </p:spPr>
        <p:txBody>
          <a:bodyPr wrap="square" rtlCol="0">
            <a:spAutoFit/>
          </a:bodyPr>
          <a:lstStyle/>
          <a:p>
            <a:r>
              <a:rPr lang="en-AU" dirty="0" smtClean="0">
                <a:solidFill>
                  <a:schemeClr val="accent6">
                    <a:lumMod val="75000"/>
                  </a:schemeClr>
                </a:solidFill>
              </a:rPr>
              <a:t>Activity 1 - </a:t>
            </a:r>
            <a:r>
              <a:rPr lang="en-AU" dirty="0">
                <a:solidFill>
                  <a:schemeClr val="accent6">
                    <a:lumMod val="75000"/>
                  </a:schemeClr>
                </a:solidFill>
              </a:rPr>
              <a:t>Fee 2</a:t>
            </a:r>
          </a:p>
        </p:txBody>
      </p:sp>
      <p:sp>
        <p:nvSpPr>
          <p:cNvPr id="16" name="TextBox 15"/>
          <p:cNvSpPr txBox="1"/>
          <p:nvPr/>
        </p:nvSpPr>
        <p:spPr>
          <a:xfrm>
            <a:off x="2031926" y="5327030"/>
            <a:ext cx="1944216" cy="369332"/>
          </a:xfrm>
          <a:prstGeom prst="rect">
            <a:avLst/>
          </a:prstGeom>
          <a:noFill/>
        </p:spPr>
        <p:txBody>
          <a:bodyPr wrap="square" rtlCol="0">
            <a:spAutoFit/>
          </a:bodyPr>
          <a:lstStyle/>
          <a:p>
            <a:r>
              <a:rPr lang="en-AU" dirty="0" smtClean="0">
                <a:solidFill>
                  <a:schemeClr val="accent6">
                    <a:lumMod val="75000"/>
                  </a:schemeClr>
                </a:solidFill>
              </a:rPr>
              <a:t>Activity 1 - </a:t>
            </a:r>
            <a:r>
              <a:rPr lang="en-AU" dirty="0">
                <a:solidFill>
                  <a:schemeClr val="accent6">
                    <a:lumMod val="75000"/>
                  </a:schemeClr>
                </a:solidFill>
              </a:rPr>
              <a:t>Fee </a:t>
            </a:r>
            <a:r>
              <a:rPr lang="en-AU" dirty="0" smtClean="0">
                <a:solidFill>
                  <a:schemeClr val="accent6">
                    <a:lumMod val="75000"/>
                  </a:schemeClr>
                </a:solidFill>
              </a:rPr>
              <a:t>3</a:t>
            </a:r>
            <a:endParaRPr lang="en-AU" dirty="0">
              <a:solidFill>
                <a:schemeClr val="accent6">
                  <a:lumMod val="75000"/>
                </a:schemeClr>
              </a:solidFill>
            </a:endParaRPr>
          </a:p>
        </p:txBody>
      </p:sp>
      <p:sp>
        <p:nvSpPr>
          <p:cNvPr id="17" name="TextBox 16"/>
          <p:cNvSpPr txBox="1"/>
          <p:nvPr/>
        </p:nvSpPr>
        <p:spPr>
          <a:xfrm>
            <a:off x="2031926" y="5343952"/>
            <a:ext cx="1944216" cy="369332"/>
          </a:xfrm>
          <a:prstGeom prst="rect">
            <a:avLst/>
          </a:prstGeom>
          <a:noFill/>
        </p:spPr>
        <p:txBody>
          <a:bodyPr wrap="square" rtlCol="0">
            <a:spAutoFit/>
          </a:bodyPr>
          <a:lstStyle/>
          <a:p>
            <a:r>
              <a:rPr lang="en-AU" dirty="0" smtClean="0">
                <a:solidFill>
                  <a:schemeClr val="accent6">
                    <a:lumMod val="75000"/>
                  </a:schemeClr>
                </a:solidFill>
              </a:rPr>
              <a:t>Activity 1 - </a:t>
            </a:r>
            <a:r>
              <a:rPr lang="en-AU" dirty="0">
                <a:solidFill>
                  <a:schemeClr val="accent6">
                    <a:lumMod val="75000"/>
                  </a:schemeClr>
                </a:solidFill>
              </a:rPr>
              <a:t>Fee </a:t>
            </a:r>
            <a:r>
              <a:rPr lang="en-AU" dirty="0" smtClean="0">
                <a:solidFill>
                  <a:schemeClr val="accent6">
                    <a:lumMod val="75000"/>
                  </a:schemeClr>
                </a:solidFill>
              </a:rPr>
              <a:t>6</a:t>
            </a:r>
            <a:endParaRPr lang="en-AU" dirty="0">
              <a:solidFill>
                <a:schemeClr val="accent6">
                  <a:lumMod val="75000"/>
                </a:schemeClr>
              </a:solidFill>
            </a:endParaRPr>
          </a:p>
        </p:txBody>
      </p:sp>
      <p:sp>
        <p:nvSpPr>
          <p:cNvPr id="18" name="TextBox 17"/>
          <p:cNvSpPr txBox="1"/>
          <p:nvPr/>
        </p:nvSpPr>
        <p:spPr>
          <a:xfrm>
            <a:off x="2031926" y="5361767"/>
            <a:ext cx="1944216" cy="369332"/>
          </a:xfrm>
          <a:prstGeom prst="rect">
            <a:avLst/>
          </a:prstGeom>
          <a:noFill/>
        </p:spPr>
        <p:txBody>
          <a:bodyPr wrap="square" rtlCol="0">
            <a:spAutoFit/>
          </a:bodyPr>
          <a:lstStyle/>
          <a:p>
            <a:r>
              <a:rPr lang="en-AU" dirty="0" smtClean="0">
                <a:solidFill>
                  <a:schemeClr val="accent6">
                    <a:lumMod val="75000"/>
                  </a:schemeClr>
                </a:solidFill>
              </a:rPr>
              <a:t>Activity 1 - </a:t>
            </a:r>
            <a:r>
              <a:rPr lang="en-AU" dirty="0">
                <a:solidFill>
                  <a:schemeClr val="accent6">
                    <a:lumMod val="75000"/>
                  </a:schemeClr>
                </a:solidFill>
              </a:rPr>
              <a:t>Fee </a:t>
            </a:r>
            <a:r>
              <a:rPr lang="en-AU" dirty="0" smtClean="0">
                <a:solidFill>
                  <a:schemeClr val="accent6">
                    <a:lumMod val="75000"/>
                  </a:schemeClr>
                </a:solidFill>
              </a:rPr>
              <a:t>7</a:t>
            </a:r>
            <a:endParaRPr lang="en-AU" dirty="0">
              <a:solidFill>
                <a:schemeClr val="accent6">
                  <a:lumMod val="75000"/>
                </a:schemeClr>
              </a:solidFill>
            </a:endParaRPr>
          </a:p>
        </p:txBody>
      </p:sp>
      <p:sp>
        <p:nvSpPr>
          <p:cNvPr id="19" name="TextBox 18"/>
          <p:cNvSpPr txBox="1"/>
          <p:nvPr/>
        </p:nvSpPr>
        <p:spPr>
          <a:xfrm>
            <a:off x="2031926" y="5363485"/>
            <a:ext cx="1944216" cy="369332"/>
          </a:xfrm>
          <a:prstGeom prst="rect">
            <a:avLst/>
          </a:prstGeom>
          <a:noFill/>
        </p:spPr>
        <p:txBody>
          <a:bodyPr wrap="square" rtlCol="0">
            <a:spAutoFit/>
          </a:bodyPr>
          <a:lstStyle/>
          <a:p>
            <a:r>
              <a:rPr lang="en-AU" dirty="0" smtClean="0">
                <a:solidFill>
                  <a:schemeClr val="accent6">
                    <a:lumMod val="75000"/>
                  </a:schemeClr>
                </a:solidFill>
              </a:rPr>
              <a:t>Activity End</a:t>
            </a:r>
            <a:endParaRPr lang="en-AU" dirty="0">
              <a:solidFill>
                <a:schemeClr val="accent6">
                  <a:lumMod val="75000"/>
                </a:schemeClr>
              </a:solidFill>
            </a:endParaRPr>
          </a:p>
        </p:txBody>
      </p:sp>
      <p:sp>
        <p:nvSpPr>
          <p:cNvPr id="1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11</a:t>
            </a:fld>
            <a:endParaRPr lang="en-GB" dirty="0"/>
          </a:p>
        </p:txBody>
      </p:sp>
    </p:spTree>
    <p:extLst>
      <p:ext uri="{BB962C8B-B14F-4D97-AF65-F5344CB8AC3E}">
        <p14:creationId xmlns:p14="http://schemas.microsoft.com/office/powerpoint/2010/main" val="28917597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2"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42" presetClass="path" presetSubtype="0" accel="50000" decel="50000" fill="hold" grpId="0" nodeType="withEffect">
                                  <p:stCondLst>
                                    <p:cond delay="1000"/>
                                  </p:stCondLst>
                                  <p:childTnLst>
                                    <p:animMotion origin="layout" path="M -2.22222E-6 -3.7037E-6 L -0.18281 0.0007 " pathEditMode="relative" rAng="0" ptsTypes="AA">
                                      <p:cBhvr>
                                        <p:cTn id="13" dur="2000" fill="hold"/>
                                        <p:tgtEl>
                                          <p:spTgt spid="10"/>
                                        </p:tgtEl>
                                        <p:attrNameLst>
                                          <p:attrName>ppt_x</p:attrName>
                                          <p:attrName>ppt_y</p:attrName>
                                        </p:attrNameLst>
                                      </p:cBhvr>
                                      <p:rCtr x="-9149" y="23"/>
                                    </p:animMotion>
                                  </p:childTnLst>
                                </p:cTn>
                              </p:par>
                              <p:par>
                                <p:cTn id="14" presetID="10" presetClass="exit" presetSubtype="0" fill="hold" grpId="1" nodeType="withEffect">
                                  <p:stCondLst>
                                    <p:cond delay="100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par>
                          <p:cTn id="17" fill="hold">
                            <p:stCondLst>
                              <p:cond delay="3500"/>
                            </p:stCondLst>
                            <p:childTnLst>
                              <p:par>
                                <p:cTn id="18" presetID="10" presetClass="entr" presetSubtype="0" fill="hold" grpId="2"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4000"/>
                            </p:stCondLst>
                            <p:childTnLst>
                              <p:par>
                                <p:cTn id="22" presetID="10" presetClass="exit" presetSubtype="0" fill="hold" grpId="1" nodeType="after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42" presetClass="path" presetSubtype="0" accel="50000" decel="50000" fill="hold" grpId="0" nodeType="withEffect">
                                  <p:stCondLst>
                                    <p:cond delay="0"/>
                                  </p:stCondLst>
                                  <p:childTnLst>
                                    <p:animMotion origin="layout" path="M -2.22222E-6 -3.7037E-6 L -0.18281 0.0007 " pathEditMode="relative" rAng="0" ptsTypes="AA">
                                      <p:cBhvr>
                                        <p:cTn id="26" dur="2000" fill="hold"/>
                                        <p:tgtEl>
                                          <p:spTgt spid="16"/>
                                        </p:tgtEl>
                                        <p:attrNameLst>
                                          <p:attrName>ppt_x</p:attrName>
                                          <p:attrName>ppt_y</p:attrName>
                                        </p:attrNameLst>
                                      </p:cBhvr>
                                      <p:rCtr x="-9149" y="23"/>
                                    </p:animMotion>
                                  </p:childTnLst>
                                </p:cTn>
                              </p:par>
                            </p:childTnLst>
                          </p:cTn>
                        </p:par>
                        <p:par>
                          <p:cTn id="27" fill="hold">
                            <p:stCondLst>
                              <p:cond delay="6000"/>
                            </p:stCondLst>
                            <p:childTnLst>
                              <p:par>
                                <p:cTn id="28" presetID="10" presetClass="entr" presetSubtype="0" fill="hold" grpId="2"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6500"/>
                            </p:stCondLst>
                            <p:childTnLst>
                              <p:par>
                                <p:cTn id="32" presetID="10" presetClass="exit" presetSubtype="0" fill="hold" grpId="1" nodeType="after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42" presetClass="path" presetSubtype="0" accel="50000" decel="50000" fill="hold" grpId="0" nodeType="withEffect">
                                  <p:stCondLst>
                                    <p:cond delay="0"/>
                                  </p:stCondLst>
                                  <p:childTnLst>
                                    <p:animMotion origin="layout" path="M -2.22222E-6 -3.7037E-6 L -0.18281 0.0007 " pathEditMode="relative" rAng="0" ptsTypes="AA">
                                      <p:cBhvr>
                                        <p:cTn id="36" dur="2000" fill="hold"/>
                                        <p:tgtEl>
                                          <p:spTgt spid="17"/>
                                        </p:tgtEl>
                                        <p:attrNameLst>
                                          <p:attrName>ppt_x</p:attrName>
                                          <p:attrName>ppt_y</p:attrName>
                                        </p:attrNameLst>
                                      </p:cBhvr>
                                      <p:rCtr x="-9149" y="23"/>
                                    </p:animMotion>
                                  </p:childTnLst>
                                </p:cTn>
                              </p:par>
                            </p:childTnLst>
                          </p:cTn>
                        </p:par>
                        <p:par>
                          <p:cTn id="37" fill="hold">
                            <p:stCondLst>
                              <p:cond delay="8500"/>
                            </p:stCondLst>
                            <p:childTnLst>
                              <p:par>
                                <p:cTn id="38" presetID="10" presetClass="entr" presetSubtype="0" fill="hold" grpId="2"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9000"/>
                            </p:stCondLst>
                            <p:childTnLst>
                              <p:par>
                                <p:cTn id="42" presetID="10" presetClass="exit" presetSubtype="0" fill="hold" grpId="1" nodeType="after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42" presetClass="path" presetSubtype="0" accel="50000" decel="50000" fill="hold" grpId="0" nodeType="withEffect">
                                  <p:stCondLst>
                                    <p:cond delay="0"/>
                                  </p:stCondLst>
                                  <p:childTnLst>
                                    <p:animMotion origin="layout" path="M -2.22222E-6 -3.7037E-6 L -0.18281 0.0007 " pathEditMode="relative" rAng="0" ptsTypes="AA">
                                      <p:cBhvr>
                                        <p:cTn id="46" dur="2000" fill="hold"/>
                                        <p:tgtEl>
                                          <p:spTgt spid="18"/>
                                        </p:tgtEl>
                                        <p:attrNameLst>
                                          <p:attrName>ppt_x</p:attrName>
                                          <p:attrName>ppt_y</p:attrName>
                                        </p:attrNameLst>
                                      </p:cBhvr>
                                      <p:rCtr x="-9149" y="23"/>
                                    </p:animMotion>
                                  </p:childTnLst>
                                </p:cTn>
                              </p:par>
                            </p:childTnLst>
                          </p:cTn>
                        </p:par>
                        <p:par>
                          <p:cTn id="47" fill="hold">
                            <p:stCondLst>
                              <p:cond delay="11000"/>
                            </p:stCondLst>
                            <p:childTnLst>
                              <p:par>
                                <p:cTn id="48" presetID="10" presetClass="entr" presetSubtype="0" fill="hold" grpId="2"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11500"/>
                            </p:stCondLst>
                            <p:childTnLst>
                              <p:par>
                                <p:cTn id="52" presetID="10" presetClass="exit" presetSubtype="0" fill="hold" grpId="1" nodeType="after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42" presetClass="path" presetSubtype="0" accel="50000" decel="50000" fill="hold" grpId="0" nodeType="withEffect">
                                  <p:stCondLst>
                                    <p:cond delay="0"/>
                                  </p:stCondLst>
                                  <p:childTnLst>
                                    <p:animMotion origin="layout" path="M -2.22222E-6 -3.7037E-6 L -0.18281 0.0007 " pathEditMode="relative" rAng="0" ptsTypes="AA">
                                      <p:cBhvr>
                                        <p:cTn id="56" dur="2000" fill="hold"/>
                                        <p:tgtEl>
                                          <p:spTgt spid="19"/>
                                        </p:tgtEl>
                                        <p:attrNameLst>
                                          <p:attrName>ppt_x</p:attrName>
                                          <p:attrName>ppt_y</p:attrName>
                                        </p:attrNameLst>
                                      </p:cBhvr>
                                      <p:rCtr x="-9149" y="23"/>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p:bldP spid="6" grpId="0"/>
      <p:bldP spid="6" grpId="1"/>
      <p:bldP spid="10" grpId="0"/>
      <p:bldP spid="10" grpId="1"/>
      <p:bldP spid="10" grpId="2"/>
      <p:bldP spid="16" grpId="0"/>
      <p:bldP spid="16" grpId="1"/>
      <p:bldP spid="16" grpId="2"/>
      <p:bldP spid="17" grpId="0"/>
      <p:bldP spid="17" grpId="1"/>
      <p:bldP spid="17" grpId="2"/>
      <p:bldP spid="18" grpId="0"/>
      <p:bldP spid="18" grpId="1"/>
      <p:bldP spid="18" grpId="2"/>
      <p:bldP spid="19" grpId="0"/>
      <p:bldP spid="19"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graphicFrame>
        <p:nvGraphicFramePr>
          <p:cNvPr id="3" name="Table 2"/>
          <p:cNvGraphicFramePr>
            <a:graphicFrameLocks noGrp="1"/>
          </p:cNvGraphicFramePr>
          <p:nvPr>
            <p:extLst>
              <p:ext uri="{D42A27DB-BD31-4B8C-83A1-F6EECF244321}">
                <p14:modId xmlns:p14="http://schemas.microsoft.com/office/powerpoint/2010/main" val="1681536044"/>
              </p:ext>
            </p:extLst>
          </p:nvPr>
        </p:nvGraphicFramePr>
        <p:xfrm>
          <a:off x="251520" y="2204864"/>
          <a:ext cx="3816424" cy="2699004"/>
        </p:xfrm>
        <a:graphic>
          <a:graphicData uri="http://schemas.openxmlformats.org/drawingml/2006/table">
            <a:tbl>
              <a:tblPr firstRow="1" firstCol="1" bandRow="1">
                <a:tableStyleId>{93296810-A885-4BE3-A3E7-6D5BEEA58F35}</a:tableStyleId>
              </a:tblPr>
              <a:tblGrid>
                <a:gridCol w="576064"/>
                <a:gridCol w="936104"/>
                <a:gridCol w="1368152"/>
                <a:gridCol w="936104"/>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err="1">
                          <a:effectLst/>
                        </a:rPr>
                        <a:t>Fee_asatdate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1/03/2014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1/06/2014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18/05/2014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Postage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9" name="TextBox 8"/>
          <p:cNvSpPr txBox="1"/>
          <p:nvPr/>
        </p:nvSpPr>
        <p:spPr>
          <a:xfrm>
            <a:off x="4495663" y="1497633"/>
            <a:ext cx="1512168" cy="307777"/>
          </a:xfrm>
          <a:prstGeom prst="rect">
            <a:avLst/>
          </a:prstGeom>
          <a:noFill/>
        </p:spPr>
        <p:txBody>
          <a:bodyPr wrap="square" rtlCol="0">
            <a:spAutoFit/>
          </a:bodyPr>
          <a:lstStyle/>
          <a:p>
            <a:r>
              <a:rPr lang="en-US" sz="1400" b="1" dirty="0">
                <a:solidFill>
                  <a:schemeClr val="accent5">
                    <a:lumMod val="75000"/>
                  </a:schemeClr>
                </a:solidFill>
              </a:rPr>
              <a:t>Format </a:t>
            </a:r>
            <a:r>
              <a:rPr lang="en-US" sz="1400" b="1" dirty="0" smtClean="0">
                <a:solidFill>
                  <a:schemeClr val="accent5">
                    <a:lumMod val="75000"/>
                  </a:schemeClr>
                </a:solidFill>
              </a:rPr>
              <a:t>$FEE</a:t>
            </a:r>
          </a:p>
        </p:txBody>
      </p:sp>
      <p:sp>
        <p:nvSpPr>
          <p:cNvPr id="10" name="TextBox 9"/>
          <p:cNvSpPr txBox="1"/>
          <p:nvPr/>
        </p:nvSpPr>
        <p:spPr>
          <a:xfrm>
            <a:off x="1043608" y="1497633"/>
            <a:ext cx="1512168" cy="369332"/>
          </a:xfrm>
          <a:prstGeom prst="rect">
            <a:avLst/>
          </a:prstGeom>
          <a:noFill/>
        </p:spPr>
        <p:txBody>
          <a:bodyPr wrap="square" rtlCol="0">
            <a:spAutoFit/>
          </a:bodyPr>
          <a:lstStyle/>
          <a:p>
            <a:r>
              <a:rPr lang="en-US" b="1" dirty="0" smtClean="0">
                <a:solidFill>
                  <a:schemeClr val="accent6">
                    <a:lumMod val="75000"/>
                  </a:schemeClr>
                </a:solidFill>
              </a:rPr>
              <a:t>Lookup</a:t>
            </a:r>
          </a:p>
        </p:txBody>
      </p:sp>
      <p:graphicFrame>
        <p:nvGraphicFramePr>
          <p:cNvPr id="4" name="Table 3"/>
          <p:cNvGraphicFramePr>
            <a:graphicFrameLocks noGrp="1"/>
          </p:cNvGraphicFramePr>
          <p:nvPr>
            <p:extLst>
              <p:ext uri="{D42A27DB-BD31-4B8C-83A1-F6EECF244321}">
                <p14:modId xmlns:p14="http://schemas.microsoft.com/office/powerpoint/2010/main" val="612902572"/>
              </p:ext>
            </p:extLst>
          </p:nvPr>
        </p:nvGraphicFramePr>
        <p:xfrm>
          <a:off x="4708072" y="2204864"/>
          <a:ext cx="3888432" cy="2699004"/>
        </p:xfrm>
        <a:graphic>
          <a:graphicData uri="http://schemas.openxmlformats.org/drawingml/2006/table">
            <a:tbl>
              <a:tblPr firstRow="1" firstCol="1" bandRow="1">
                <a:tableStyleId>{F5AB1C69-6EDB-4FF4-983F-18BD219EF322}</a:tableStyleId>
              </a:tblPr>
              <a:tblGrid>
                <a:gridCol w="1635724"/>
                <a:gridCol w="1563982"/>
                <a:gridCol w="688726"/>
              </a:tblGrid>
              <a:tr h="190500">
                <a:tc>
                  <a:txBody>
                    <a:bodyPr/>
                    <a:lstStyle/>
                    <a:p>
                      <a:pPr>
                        <a:lnSpc>
                          <a:spcPct val="115000"/>
                        </a:lnSpc>
                        <a:spcAft>
                          <a:spcPts val="0"/>
                        </a:spcAft>
                      </a:pPr>
                      <a:r>
                        <a:rPr lang="en-AU" sz="1100">
                          <a:effectLst/>
                        </a:rPr>
                        <a:t>Start: Fee_ID-StartDate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End: </a:t>
                      </a:r>
                      <a:r>
                        <a:rPr lang="en-AU" sz="1100" dirty="0" err="1">
                          <a:effectLst/>
                        </a:rPr>
                        <a:t>Fee_ID-EndDate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Label</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001-0041698</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001-0041699</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001-0041759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001-0041760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002-0041640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002-0041729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002-0041730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002-High-Date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003-0041734</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003-0041735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003-0041790</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003-0041791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006-0041733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006-0041734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006-0041759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006-0041760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007-0041640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007-0041776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007-0041777</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007-High-Date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2" name="TextBox 11"/>
          <p:cNvSpPr txBox="1"/>
          <p:nvPr/>
        </p:nvSpPr>
        <p:spPr>
          <a:xfrm>
            <a:off x="539552" y="5327030"/>
            <a:ext cx="3240360" cy="646331"/>
          </a:xfrm>
          <a:prstGeom prst="rect">
            <a:avLst/>
          </a:prstGeom>
          <a:noFill/>
        </p:spPr>
        <p:txBody>
          <a:bodyPr wrap="square" rtlCol="0">
            <a:spAutoFit/>
          </a:bodyPr>
          <a:lstStyle/>
          <a:p>
            <a:r>
              <a:rPr lang="en-AU" dirty="0"/>
              <a:t>Cat(Put(</a:t>
            </a:r>
            <a:r>
              <a:rPr lang="en-AU" dirty="0" err="1"/>
              <a:t>Fee_ID</a:t>
            </a:r>
            <a:r>
              <a:rPr lang="en-AU" dirty="0"/>
              <a:t>*1, </a:t>
            </a:r>
            <a:r>
              <a:rPr lang="en-AU" b="1" dirty="0">
                <a:solidFill>
                  <a:schemeClr val="accent5">
                    <a:lumMod val="75000"/>
                  </a:schemeClr>
                </a:solidFill>
              </a:rPr>
              <a:t>Z3</a:t>
            </a:r>
            <a:r>
              <a:rPr lang="en-AU" dirty="0"/>
              <a:t>.), "-", </a:t>
            </a:r>
          </a:p>
          <a:p>
            <a:r>
              <a:rPr lang="en-AU" dirty="0"/>
              <a:t>              Put(Start_Date,</a:t>
            </a:r>
            <a:r>
              <a:rPr lang="en-AU" b="1" dirty="0">
                <a:solidFill>
                  <a:schemeClr val="accent5">
                    <a:lumMod val="75000"/>
                  </a:schemeClr>
                </a:solidFill>
              </a:rPr>
              <a:t>Z7</a:t>
            </a:r>
            <a:r>
              <a:rPr lang="en-AU" dirty="0"/>
              <a:t>.))</a:t>
            </a:r>
          </a:p>
        </p:txBody>
      </p:sp>
      <p:sp>
        <p:nvSpPr>
          <p:cNvPr id="13" name="TextBox 12"/>
          <p:cNvSpPr txBox="1"/>
          <p:nvPr/>
        </p:nvSpPr>
        <p:spPr>
          <a:xfrm>
            <a:off x="5292080" y="5327030"/>
            <a:ext cx="3240360" cy="646331"/>
          </a:xfrm>
          <a:prstGeom prst="rect">
            <a:avLst/>
          </a:prstGeom>
          <a:noFill/>
        </p:spPr>
        <p:txBody>
          <a:bodyPr wrap="square" rtlCol="0">
            <a:spAutoFit/>
          </a:bodyPr>
          <a:lstStyle/>
          <a:p>
            <a:r>
              <a:rPr lang="en-AU" dirty="0"/>
              <a:t>Cat(Put(</a:t>
            </a:r>
            <a:r>
              <a:rPr lang="en-AU" dirty="0" err="1"/>
              <a:t>Fee_ID</a:t>
            </a:r>
            <a:r>
              <a:rPr lang="en-AU" dirty="0"/>
              <a:t>*1, </a:t>
            </a:r>
            <a:r>
              <a:rPr lang="en-AU" b="1" dirty="0">
                <a:solidFill>
                  <a:schemeClr val="accent5">
                    <a:lumMod val="75000"/>
                  </a:schemeClr>
                </a:solidFill>
              </a:rPr>
              <a:t>Z3</a:t>
            </a:r>
            <a:r>
              <a:rPr lang="en-AU" dirty="0"/>
              <a:t>.), "-", </a:t>
            </a:r>
          </a:p>
          <a:p>
            <a:r>
              <a:rPr lang="en-AU" dirty="0"/>
              <a:t>              </a:t>
            </a:r>
            <a:r>
              <a:rPr lang="en-AU" dirty="0" smtClean="0"/>
              <a:t>Put(End_Date,</a:t>
            </a:r>
            <a:r>
              <a:rPr lang="en-AU" b="1" dirty="0" smtClean="0">
                <a:solidFill>
                  <a:schemeClr val="accent5">
                    <a:lumMod val="75000"/>
                  </a:schemeClr>
                </a:solidFill>
              </a:rPr>
              <a:t>Z7</a:t>
            </a:r>
            <a:r>
              <a:rPr lang="en-AU" dirty="0"/>
              <a:t>.))</a:t>
            </a:r>
          </a:p>
        </p:txBody>
      </p:sp>
      <p:graphicFrame>
        <p:nvGraphicFramePr>
          <p:cNvPr id="5" name="Table 4"/>
          <p:cNvGraphicFramePr>
            <a:graphicFrameLocks noGrp="1"/>
          </p:cNvGraphicFramePr>
          <p:nvPr>
            <p:extLst>
              <p:ext uri="{D42A27DB-BD31-4B8C-83A1-F6EECF244321}">
                <p14:modId xmlns:p14="http://schemas.microsoft.com/office/powerpoint/2010/main" val="453105869"/>
              </p:ext>
            </p:extLst>
          </p:nvPr>
        </p:nvGraphicFramePr>
        <p:xfrm>
          <a:off x="251520" y="2204864"/>
          <a:ext cx="3816424" cy="3084576"/>
        </p:xfrm>
        <a:graphic>
          <a:graphicData uri="http://schemas.openxmlformats.org/drawingml/2006/table">
            <a:tbl>
              <a:tblPr firstRow="1" firstCol="1" bandRow="1">
                <a:tableStyleId>{93296810-A885-4BE3-A3E7-6D5BEEA58F35}</a:tableStyleId>
              </a:tblPr>
              <a:tblGrid>
                <a:gridCol w="502208"/>
                <a:gridCol w="1406004"/>
                <a:gridCol w="1221256"/>
                <a:gridCol w="686956"/>
              </a:tblGrid>
              <a:tr h="174075">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dirty="0" err="1">
                          <a:effectLst/>
                        </a:rPr>
                        <a:t>Start_Date</a:t>
                      </a:r>
                      <a:endParaRPr lang="en-AU" sz="1100" dirty="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a:effectLst/>
                        </a:rPr>
                        <a:t>End_Date</a:t>
                      </a:r>
                      <a:endParaRPr lang="en-AU" sz="110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a:effectLst/>
                        </a:rPr>
                        <a:t>Fee_Amt</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2014-02-28</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$4.00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2014-03-01</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2014-04-30</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2014-03-31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2014-06-01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$3.00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2014-04-04</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2014-04-30</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2014-05-17</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$2.15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2014-05-18</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30962" marR="30962" marT="0" marB="0"/>
                </a:tc>
              </a:tr>
            </a:tbl>
          </a:graphicData>
        </a:graphic>
      </p:graphicFrame>
      <p:sp>
        <p:nvSpPr>
          <p:cNvPr id="11"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12</a:t>
            </a:fld>
            <a:endParaRPr lang="en-GB" dirty="0"/>
          </a:p>
        </p:txBody>
      </p:sp>
    </p:spTree>
    <p:extLst>
      <p:ext uri="{BB962C8B-B14F-4D97-AF65-F5344CB8AC3E}">
        <p14:creationId xmlns:p14="http://schemas.microsoft.com/office/powerpoint/2010/main" val="4263639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179512" y="1484784"/>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30795965"/>
              </p:ext>
            </p:extLst>
          </p:nvPr>
        </p:nvGraphicFramePr>
        <p:xfrm>
          <a:off x="467544" y="2348880"/>
          <a:ext cx="4267754" cy="3566400"/>
        </p:xfrm>
        <a:graphic>
          <a:graphicData uri="http://schemas.openxmlformats.org/drawingml/2006/table">
            <a:tbl>
              <a:tblPr firstRow="1" firstCol="1" bandRow="1">
                <a:tableStyleId>{93296810-A885-4BE3-A3E7-6D5BEEA58F35}</a:tableStyleId>
              </a:tblPr>
              <a:tblGrid>
                <a:gridCol w="1276605"/>
                <a:gridCol w="1054172"/>
                <a:gridCol w="1106102"/>
                <a:gridCol w="830875"/>
              </a:tblGrid>
              <a:tr h="297200">
                <a:tc>
                  <a:txBody>
                    <a:bodyPr/>
                    <a:lstStyle/>
                    <a:p>
                      <a:pPr>
                        <a:lnSpc>
                          <a:spcPct val="115000"/>
                        </a:lnSpc>
                        <a:spcAft>
                          <a:spcPts val="0"/>
                        </a:spcAft>
                      </a:pPr>
                      <a:r>
                        <a:rPr lang="en-AU" sz="1100" dirty="0" err="1">
                          <a:effectLst/>
                        </a:rPr>
                        <a:t>Accno</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Activity_ID</a:t>
                      </a:r>
                      <a:endParaRPr lang="en-AU" sz="110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a:effectLst/>
                        </a:rPr>
                        <a:t>Date</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Fee Total</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6/01/2014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$8.50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3</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10/01/2014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2</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11/01/2014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$9.00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11/01/2014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$3.00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6/01/2014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$8.50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3</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2</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$9.00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3</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25/01/2014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latin typeface="+mn-lt"/>
                          <a:ea typeface="+mn-ea"/>
                          <a:cs typeface="+mn-cs"/>
                        </a:rPr>
                        <a:t>1</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smtClean="0">
                          <a:solidFill>
                            <a:schemeClr val="tx1"/>
                          </a:solidFill>
                          <a:effectLst/>
                        </a:rPr>
                        <a:t>31/03/2014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$9.00</a:t>
                      </a:r>
                      <a:endParaRPr lang="en-AU" sz="1100" b="0" dirty="0">
                        <a:solidFill>
                          <a:schemeClr val="tx1"/>
                        </a:solidFill>
                        <a:effectLst/>
                        <a:latin typeface="Calibri"/>
                        <a:ea typeface="Calibri"/>
                        <a:cs typeface="Times New Roman"/>
                      </a:endParaRPr>
                    </a:p>
                  </a:txBody>
                  <a:tcPr marL="67084" marR="67084" marT="0" marB="0"/>
                </a:tc>
              </a:tr>
            </a:tbl>
          </a:graphicData>
        </a:graphic>
      </p:graphicFrame>
      <p:sp>
        <p:nvSpPr>
          <p:cNvPr id="5" name="TextBox 4"/>
          <p:cNvSpPr txBox="1"/>
          <p:nvPr/>
        </p:nvSpPr>
        <p:spPr>
          <a:xfrm>
            <a:off x="5868144" y="1823338"/>
            <a:ext cx="2592288" cy="646331"/>
          </a:xfrm>
          <a:prstGeom prst="rect">
            <a:avLst/>
          </a:prstGeom>
          <a:noFill/>
        </p:spPr>
        <p:txBody>
          <a:bodyPr wrap="square" rtlCol="0">
            <a:spAutoFit/>
          </a:bodyPr>
          <a:lstStyle/>
          <a:p>
            <a:r>
              <a:rPr lang="en-AU" dirty="0" smtClean="0">
                <a:solidFill>
                  <a:srgbClr val="00B050"/>
                </a:solidFill>
              </a:rPr>
              <a:t>50c admin fee increase applied on 1/3/2014</a:t>
            </a:r>
            <a:endParaRPr lang="en-AU" dirty="0">
              <a:solidFill>
                <a:srgbClr val="00B05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62816312"/>
              </p:ext>
            </p:extLst>
          </p:nvPr>
        </p:nvGraphicFramePr>
        <p:xfrm>
          <a:off x="4811340" y="573437"/>
          <a:ext cx="3721100" cy="1156716"/>
        </p:xfrm>
        <a:graphic>
          <a:graphicData uri="http://schemas.openxmlformats.org/drawingml/2006/table">
            <a:tbl>
              <a:tblPr firstRow="1" firstCol="1" bandRow="1">
                <a:tableStyleId>{0505E3EF-67EA-436B-97B2-0124C06EBD24}</a:tableStyleId>
              </a:tblPr>
              <a:tblGrid>
                <a:gridCol w="552748"/>
                <a:gridCol w="1080120"/>
                <a:gridCol w="1152128"/>
                <a:gridCol w="936104"/>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Fee_asatdate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1/01/2014</a:t>
                      </a:r>
                      <a:endParaRPr lang="en-AU" sz="1100" b="1"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$3.50</a:t>
                      </a:r>
                      <a:endParaRPr lang="en-AU" sz="1100" b="1" dirty="0">
                        <a:solidFill>
                          <a:srgbClr val="FF000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1/01/2014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01417"/>
              </p:ext>
            </p:extLst>
          </p:nvPr>
        </p:nvGraphicFramePr>
        <p:xfrm>
          <a:off x="5089490" y="2636912"/>
          <a:ext cx="3721100" cy="1156716"/>
        </p:xfrm>
        <a:graphic>
          <a:graphicData uri="http://schemas.openxmlformats.org/drawingml/2006/table">
            <a:tbl>
              <a:tblPr firstRow="1" firstCol="1" bandRow="1">
                <a:tableStyleId>{0505E3EF-67EA-436B-97B2-0124C06EBD24}</a:tableStyleId>
              </a:tblPr>
              <a:tblGrid>
                <a:gridCol w="562630"/>
                <a:gridCol w="936104"/>
                <a:gridCol w="1152128"/>
                <a:gridCol w="1070238"/>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err="1">
                          <a:effectLst/>
                        </a:rPr>
                        <a:t>Fee_asatdate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1/03/2014</a:t>
                      </a:r>
                      <a:endParaRPr lang="en-AU" sz="1100" b="1"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Admin Fee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$4</a:t>
                      </a:r>
                      <a:endParaRPr lang="en-AU" sz="1100" b="1" dirty="0">
                        <a:solidFill>
                          <a:srgbClr val="FF000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0" name="TextBox 9"/>
          <p:cNvSpPr txBox="1"/>
          <p:nvPr/>
        </p:nvSpPr>
        <p:spPr>
          <a:xfrm>
            <a:off x="5436096" y="47268"/>
            <a:ext cx="2592288" cy="369332"/>
          </a:xfrm>
          <a:prstGeom prst="rect">
            <a:avLst/>
          </a:prstGeom>
          <a:noFill/>
        </p:spPr>
        <p:txBody>
          <a:bodyPr wrap="square" rtlCol="0">
            <a:spAutoFit/>
          </a:bodyPr>
          <a:lstStyle/>
          <a:p>
            <a:r>
              <a:rPr lang="en-AU" dirty="0" smtClean="0">
                <a:solidFill>
                  <a:srgbClr val="00B050"/>
                </a:solidFill>
              </a:rPr>
              <a:t>Applicable Fees</a:t>
            </a:r>
            <a:endParaRPr lang="en-AU" dirty="0">
              <a:solidFill>
                <a:srgbClr val="00B05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78982360"/>
              </p:ext>
            </p:extLst>
          </p:nvPr>
        </p:nvGraphicFramePr>
        <p:xfrm>
          <a:off x="467544" y="2348880"/>
          <a:ext cx="4267754" cy="3566400"/>
        </p:xfrm>
        <a:graphic>
          <a:graphicData uri="http://schemas.openxmlformats.org/drawingml/2006/table">
            <a:tbl>
              <a:tblPr firstRow="1" firstCol="1" bandRow="1">
                <a:tableStyleId>{93296810-A885-4BE3-A3E7-6D5BEEA58F35}</a:tableStyleId>
              </a:tblPr>
              <a:tblGrid>
                <a:gridCol w="1276605"/>
                <a:gridCol w="1054172"/>
                <a:gridCol w="1106102"/>
                <a:gridCol w="830875"/>
              </a:tblGrid>
              <a:tr h="297200">
                <a:tc>
                  <a:txBody>
                    <a:bodyPr/>
                    <a:lstStyle/>
                    <a:p>
                      <a:pPr>
                        <a:lnSpc>
                          <a:spcPct val="115000"/>
                        </a:lnSpc>
                        <a:spcAft>
                          <a:spcPts val="0"/>
                        </a:spcAft>
                      </a:pPr>
                      <a:r>
                        <a:rPr lang="en-AU" sz="1100" dirty="0" err="1">
                          <a:effectLst/>
                        </a:rPr>
                        <a:t>Accno</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a:effectLst/>
                        </a:rPr>
                        <a:t>Date</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Fee Total</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a:solidFill>
                            <a:srgbClr val="00B050"/>
                          </a:solidFill>
                          <a:effectLst/>
                        </a:rPr>
                        <a:t>6/01/2014</a:t>
                      </a:r>
                      <a:endParaRPr lang="en-AU" sz="1100" b="1">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$8.50</a:t>
                      </a:r>
                      <a:endParaRPr lang="en-AU" sz="1100" b="1" dirty="0">
                        <a:solidFill>
                          <a:srgbClr val="00B050"/>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10/01/2014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11/01/2014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$9.00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11/01/2014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$3.00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6/01/2014</a:t>
                      </a:r>
                      <a:endParaRPr lang="en-AU" sz="1100" b="1" dirty="0">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$8.50</a:t>
                      </a:r>
                      <a:endParaRPr lang="en-AU" sz="1100" b="1" dirty="0">
                        <a:solidFill>
                          <a:srgbClr val="00B050"/>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$9.00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25/01/2014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solidFill>
                            <a:schemeClr val="dk1"/>
                          </a:solidFill>
                          <a:effectLst/>
                          <a:latin typeface="+mn-lt"/>
                          <a:ea typeface="+mn-ea"/>
                          <a:cs typeface="+mn-cs"/>
                        </a:rPr>
                        <a:t>1</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smtClean="0">
                          <a:solidFill>
                            <a:srgbClr val="00B050"/>
                          </a:solidFill>
                          <a:effectLst/>
                        </a:rPr>
                        <a:t>31/03/2014</a:t>
                      </a:r>
                      <a:endParaRPr lang="en-AU" sz="1100" b="1" dirty="0">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$9.00</a:t>
                      </a:r>
                      <a:endParaRPr lang="en-AU" sz="1100" b="1" dirty="0">
                        <a:solidFill>
                          <a:srgbClr val="00B050"/>
                        </a:solidFill>
                        <a:effectLst/>
                        <a:latin typeface="Calibri"/>
                        <a:ea typeface="Calibri"/>
                        <a:cs typeface="Times New Roman"/>
                      </a:endParaRPr>
                    </a:p>
                  </a:txBody>
                  <a:tcPr marL="67084" marR="67084" marT="0" marB="0"/>
                </a:tc>
              </a:tr>
            </a:tbl>
          </a:graphicData>
        </a:graphic>
      </p:graphicFrame>
      <p:sp>
        <p:nvSpPr>
          <p:cNvPr id="1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13</a:t>
            </a:fld>
            <a:endParaRPr lang="en-GB" dirty="0"/>
          </a:p>
        </p:txBody>
      </p:sp>
    </p:spTree>
    <p:extLst>
      <p:ext uri="{BB962C8B-B14F-4D97-AF65-F5344CB8AC3E}">
        <p14:creationId xmlns:p14="http://schemas.microsoft.com/office/powerpoint/2010/main" val="21777230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atrick Cuba\AppData\Local\Microsoft\Windows\INetCache\IE\OIAGDDOT\MC900197836[1].wmf"/>
          <p:cNvPicPr>
            <a:picLocks noChangeAspect="1" noChangeArrowheads="1"/>
          </p:cNvPicPr>
          <p:nvPr/>
        </p:nvPicPr>
        <p:blipFill>
          <a:blip r:embed="rId3" cstate="print">
            <a:lum bright="40000"/>
            <a:extLst>
              <a:ext uri="{28A0092B-C50C-407E-A947-70E740481C1C}">
                <a14:useLocalDpi xmlns:a14="http://schemas.microsoft.com/office/drawing/2010/main" val="0"/>
              </a:ext>
            </a:extLst>
          </a:blip>
          <a:srcRect/>
          <a:stretch>
            <a:fillRect/>
          </a:stretch>
        </p:blipFill>
        <p:spPr bwMode="auto">
          <a:xfrm>
            <a:off x="6156176" y="1266130"/>
            <a:ext cx="1923861" cy="1747319"/>
          </a:xfrm>
          <a:prstGeom prst="rect">
            <a:avLst/>
          </a:prstGeom>
          <a:noFill/>
          <a:effectLst>
            <a:glow rad="127000">
              <a:schemeClr val="accent1">
                <a:alpha val="0"/>
              </a:schemeClr>
            </a:glow>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2636912"/>
            <a:ext cx="8060900" cy="3416320"/>
          </a:xfrm>
          <a:prstGeom prst="rect">
            <a:avLst/>
          </a:prstGeom>
          <a:noFill/>
        </p:spPr>
        <p:txBody>
          <a:bodyPr wrap="square" rtlCol="0">
            <a:spAutoFit/>
          </a:bodyPr>
          <a:lstStyle/>
          <a:p>
            <a:r>
              <a:rPr lang="en-AU" dirty="0"/>
              <a:t>Do Until(Put(</a:t>
            </a:r>
            <a:r>
              <a:rPr lang="en-AU" dirty="0" err="1"/>
              <a:t>Fee_total</a:t>
            </a:r>
            <a:r>
              <a:rPr lang="en-AU" dirty="0"/>
              <a:t>, </a:t>
            </a:r>
            <a:r>
              <a:rPr lang="en-AU" dirty="0">
                <a:solidFill>
                  <a:srgbClr val="0070C0"/>
                </a:solidFill>
              </a:rPr>
              <a:t>$ACTFEE</a:t>
            </a:r>
            <a:r>
              <a:rPr lang="en-AU" dirty="0"/>
              <a:t>.)='Activity-End');</a:t>
            </a:r>
          </a:p>
          <a:p>
            <a:r>
              <a:rPr lang="en-AU" dirty="0">
                <a:solidFill>
                  <a:srgbClr val="00B050"/>
                </a:solidFill>
              </a:rPr>
              <a:t>*** 1. Loop for each activity                       *** ;</a:t>
            </a:r>
          </a:p>
          <a:p>
            <a:r>
              <a:rPr lang="en-AU" dirty="0"/>
              <a:t>	Iter+1;</a:t>
            </a:r>
          </a:p>
          <a:p>
            <a:r>
              <a:rPr lang="en-AU" dirty="0"/>
              <a:t>	If </a:t>
            </a:r>
            <a:r>
              <a:rPr lang="en-AU" dirty="0" err="1"/>
              <a:t>Iter</a:t>
            </a:r>
            <a:r>
              <a:rPr lang="en-AU" dirty="0"/>
              <a:t>=1 then </a:t>
            </a:r>
            <a:r>
              <a:rPr lang="en-AU" dirty="0" err="1"/>
              <a:t>Fee_total</a:t>
            </a:r>
            <a:r>
              <a:rPr lang="en-AU" dirty="0"/>
              <a:t>=Put(Cat("</a:t>
            </a:r>
            <a:r>
              <a:rPr lang="en-AU" dirty="0" err="1"/>
              <a:t>A",Put</a:t>
            </a:r>
            <a:r>
              <a:rPr lang="en-AU" dirty="0"/>
              <a:t>(</a:t>
            </a:r>
            <a:r>
              <a:rPr lang="en-AU" dirty="0" err="1"/>
              <a:t>Activity_ID</a:t>
            </a:r>
            <a:r>
              <a:rPr lang="en-AU" dirty="0"/>
              <a:t>, z3.)), </a:t>
            </a:r>
            <a:r>
              <a:rPr lang="en-AU" dirty="0">
                <a:solidFill>
                  <a:srgbClr val="0070C0"/>
                </a:solidFill>
              </a:rPr>
              <a:t>$ACTFEE.</a:t>
            </a:r>
            <a:r>
              <a:rPr lang="en-AU" dirty="0"/>
              <a:t>);</a:t>
            </a:r>
          </a:p>
          <a:p>
            <a:r>
              <a:rPr lang="en-AU" dirty="0"/>
              <a:t>	Else </a:t>
            </a:r>
            <a:r>
              <a:rPr lang="en-AU" dirty="0" err="1"/>
              <a:t>Fee_total</a:t>
            </a:r>
            <a:r>
              <a:rPr lang="en-AU" dirty="0"/>
              <a:t>=Put(</a:t>
            </a:r>
            <a:r>
              <a:rPr lang="en-AU" dirty="0" err="1"/>
              <a:t>Fee_total</a:t>
            </a:r>
            <a:r>
              <a:rPr lang="en-AU" dirty="0"/>
              <a:t>, </a:t>
            </a:r>
            <a:r>
              <a:rPr lang="en-AU" dirty="0">
                <a:solidFill>
                  <a:srgbClr val="0070C0"/>
                </a:solidFill>
              </a:rPr>
              <a:t>$ACTFEE.</a:t>
            </a:r>
            <a:r>
              <a:rPr lang="en-AU" dirty="0"/>
              <a:t>);</a:t>
            </a:r>
          </a:p>
          <a:p>
            <a:r>
              <a:rPr lang="en-AU" dirty="0">
                <a:solidFill>
                  <a:srgbClr val="00B050"/>
                </a:solidFill>
              </a:rPr>
              <a:t>*** 2. Apply correct fee per </a:t>
            </a:r>
            <a:r>
              <a:rPr lang="en-AU" dirty="0" err="1">
                <a:solidFill>
                  <a:srgbClr val="00B050"/>
                </a:solidFill>
              </a:rPr>
              <a:t>actiovity</a:t>
            </a:r>
            <a:r>
              <a:rPr lang="en-AU" dirty="0">
                <a:solidFill>
                  <a:srgbClr val="00B050"/>
                </a:solidFill>
              </a:rPr>
              <a:t> for the date *** ;</a:t>
            </a:r>
          </a:p>
          <a:p>
            <a:r>
              <a:rPr lang="en-AU" dirty="0"/>
              <a:t>	</a:t>
            </a:r>
            <a:r>
              <a:rPr lang="en-AU" dirty="0" err="1"/>
              <a:t>FeePrt</a:t>
            </a:r>
            <a:r>
              <a:rPr lang="en-AU" dirty="0"/>
              <a:t>=Cat(Strip(Scan(Fee_total,-1,'-')),"-",Put(</a:t>
            </a:r>
            <a:r>
              <a:rPr lang="en-AU" dirty="0" err="1"/>
              <a:t>Asat_Date</a:t>
            </a:r>
            <a:r>
              <a:rPr lang="en-AU" dirty="0"/>
              <a:t>, </a:t>
            </a:r>
            <a:r>
              <a:rPr lang="en-AU" dirty="0">
                <a:solidFill>
                  <a:srgbClr val="0070C0"/>
                </a:solidFill>
              </a:rPr>
              <a:t>z7.</a:t>
            </a:r>
            <a:r>
              <a:rPr lang="en-AU" dirty="0"/>
              <a:t>));</a:t>
            </a:r>
          </a:p>
          <a:p>
            <a:r>
              <a:rPr lang="en-AU" dirty="0"/>
              <a:t>	</a:t>
            </a:r>
            <a:r>
              <a:rPr lang="en-AU" dirty="0" err="1"/>
              <a:t>FeeAmt</a:t>
            </a:r>
            <a:r>
              <a:rPr lang="en-AU" dirty="0"/>
              <a:t>=Put(</a:t>
            </a:r>
            <a:r>
              <a:rPr lang="en-AU" dirty="0" err="1"/>
              <a:t>FeePrt</a:t>
            </a:r>
            <a:r>
              <a:rPr lang="en-AU" dirty="0"/>
              <a:t>, </a:t>
            </a:r>
            <a:r>
              <a:rPr lang="en-AU" dirty="0">
                <a:solidFill>
                  <a:srgbClr val="0070C0"/>
                </a:solidFill>
              </a:rPr>
              <a:t>$Fee.</a:t>
            </a:r>
            <a:r>
              <a:rPr lang="en-AU" dirty="0"/>
              <a:t>);</a:t>
            </a:r>
          </a:p>
          <a:p>
            <a:r>
              <a:rPr lang="en-AU" dirty="0"/>
              <a:t>	Fees=Sum(Fees, </a:t>
            </a:r>
            <a:r>
              <a:rPr lang="en-AU" dirty="0" err="1"/>
              <a:t>FeeAmt</a:t>
            </a:r>
            <a:r>
              <a:rPr lang="en-AU" dirty="0" smtClean="0"/>
              <a:t>);</a:t>
            </a:r>
          </a:p>
          <a:p>
            <a:r>
              <a:rPr lang="en-AU" dirty="0"/>
              <a:t> </a:t>
            </a:r>
            <a:r>
              <a:rPr lang="en-AU" dirty="0" smtClean="0"/>
              <a:t>                 </a:t>
            </a:r>
            <a:r>
              <a:rPr lang="en-AU" dirty="0" smtClean="0">
                <a:solidFill>
                  <a:srgbClr val="FF0000"/>
                </a:solidFill>
              </a:rPr>
              <a:t>Output; </a:t>
            </a:r>
            <a:r>
              <a:rPr lang="en-AU" dirty="0" smtClean="0">
                <a:solidFill>
                  <a:srgbClr val="FF0000"/>
                </a:solidFill>
                <a:sym typeface="Wingdings" panose="05000000000000000000" pitchFamily="2" charset="2"/>
              </a:rPr>
              <a:t> Add this line if you want to test the breakdown of fees charged</a:t>
            </a:r>
            <a:endParaRPr lang="en-AU" dirty="0">
              <a:solidFill>
                <a:srgbClr val="FF0000"/>
              </a:solidFill>
            </a:endParaRPr>
          </a:p>
          <a:p>
            <a:r>
              <a:rPr lang="en-AU" dirty="0"/>
              <a:t>End;</a:t>
            </a:r>
          </a:p>
          <a:p>
            <a:endParaRPr lang="en-US" dirty="0" smtClean="0"/>
          </a:p>
        </p:txBody>
      </p:sp>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179512" y="1484784"/>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14</a:t>
            </a:fld>
            <a:endParaRPr lang="en-GB" dirty="0"/>
          </a:p>
        </p:txBody>
      </p:sp>
    </p:spTree>
    <p:extLst>
      <p:ext uri="{BB962C8B-B14F-4D97-AF65-F5344CB8AC3E}">
        <p14:creationId xmlns:p14="http://schemas.microsoft.com/office/powerpoint/2010/main" val="12894442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References</a:t>
            </a:r>
            <a:endParaRPr lang="en-GB" sz="2000" b="1" cap="all" dirty="0">
              <a:ln w="0"/>
              <a:solidFill>
                <a:schemeClr val="tx2"/>
              </a:solidFill>
              <a:effectLst>
                <a:reflection blurRad="12700" stA="50000" endPos="50000" dist="5000" dir="5400000" sy="-100000" rotWithShape="0"/>
              </a:effectLst>
            </a:endParaRPr>
          </a:p>
        </p:txBody>
      </p:sp>
      <p:sp>
        <p:nvSpPr>
          <p:cNvPr id="4" name="TextBox 3"/>
          <p:cNvSpPr txBox="1"/>
          <p:nvPr/>
        </p:nvSpPr>
        <p:spPr>
          <a:xfrm>
            <a:off x="899592" y="1412776"/>
            <a:ext cx="7632848" cy="3693319"/>
          </a:xfrm>
          <a:prstGeom prst="rect">
            <a:avLst/>
          </a:prstGeom>
          <a:noFill/>
        </p:spPr>
        <p:txBody>
          <a:bodyPr wrap="square" rtlCol="0">
            <a:spAutoFit/>
          </a:bodyPr>
          <a:lstStyle/>
          <a:p>
            <a:r>
              <a:rPr lang="en-GB" b="1" dirty="0" smtClean="0"/>
              <a:t>SAS Formats</a:t>
            </a:r>
          </a:p>
          <a:p>
            <a:r>
              <a:rPr lang="en-GB" dirty="0">
                <a:hlinkClick r:id="rId3"/>
              </a:rPr>
              <a:t>https://support.sas.com/documentation/cdl/en/leforinforref/64790/HTML/default/viewer.htm#titlepage.htm</a:t>
            </a:r>
            <a:endParaRPr lang="en-GB" dirty="0"/>
          </a:p>
          <a:p>
            <a:endParaRPr lang="en-GB" dirty="0"/>
          </a:p>
          <a:p>
            <a:r>
              <a:rPr lang="en-GB" b="1" dirty="0" smtClean="0"/>
              <a:t>Sample Code &amp; Test Data</a:t>
            </a:r>
          </a:p>
          <a:p>
            <a:r>
              <a:rPr lang="en-GB" dirty="0" smtClean="0">
                <a:solidFill>
                  <a:schemeClr val="accent1">
                    <a:lumMod val="75000"/>
                  </a:schemeClr>
                </a:solidFill>
              </a:rPr>
              <a:t>&lt;to be determined&gt;</a:t>
            </a:r>
          </a:p>
          <a:p>
            <a:endParaRPr lang="en-GB" b="1" dirty="0"/>
          </a:p>
          <a:p>
            <a:r>
              <a:rPr lang="en-GB" b="1" dirty="0" smtClean="0"/>
              <a:t>Base SAS Procedure guide</a:t>
            </a:r>
          </a:p>
          <a:p>
            <a:r>
              <a:rPr lang="en-GB" dirty="0">
                <a:hlinkClick r:id="rId4"/>
              </a:rPr>
              <a:t>https://support.sas.com/documentation/cdl/en/proc/66663/HTML/default/viewer.htm</a:t>
            </a:r>
            <a:endParaRPr lang="en-GB" dirty="0" smtClean="0"/>
          </a:p>
          <a:p>
            <a:endParaRPr lang="en-GB" b="1" dirty="0" smtClean="0"/>
          </a:p>
          <a:p>
            <a:endParaRPr lang="en-GB" b="1" dirty="0"/>
          </a:p>
          <a:p>
            <a:endParaRPr lang="en-GB" dirty="0"/>
          </a:p>
        </p:txBody>
      </p:sp>
      <p:sp>
        <p:nvSpPr>
          <p:cNvPr id="6"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15</a:t>
            </a:fld>
            <a:endParaRPr lang="en-GB" dirty="0"/>
          </a:p>
        </p:txBody>
      </p:sp>
    </p:spTree>
    <p:extLst>
      <p:ext uri="{BB962C8B-B14F-4D97-AF65-F5344CB8AC3E}">
        <p14:creationId xmlns:p14="http://schemas.microsoft.com/office/powerpoint/2010/main" val="2165508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Questions</a:t>
            </a:r>
            <a:endParaRPr lang="en-GB" sz="2000" b="1" cap="all" dirty="0">
              <a:ln w="0"/>
              <a:solidFill>
                <a:schemeClr val="tx2"/>
              </a:solidFill>
              <a:effectLst>
                <a:reflection blurRad="12700" stA="50000" endPos="50000" dist="5000" dir="5400000" sy="-100000" rotWithShape="0"/>
              </a:effectLst>
            </a:endParaRPr>
          </a:p>
        </p:txBody>
      </p:sp>
      <p:sp>
        <p:nvSpPr>
          <p:cNvPr id="3" name="TextBox 2"/>
          <p:cNvSpPr txBox="1"/>
          <p:nvPr/>
        </p:nvSpPr>
        <p:spPr>
          <a:xfrm>
            <a:off x="864024" y="2347484"/>
            <a:ext cx="7344816" cy="646331"/>
          </a:xfrm>
          <a:prstGeom prst="rect">
            <a:avLst/>
          </a:prstGeom>
          <a:noFill/>
        </p:spPr>
        <p:txBody>
          <a:bodyPr wrap="square" rtlCol="0">
            <a:spAutoFit/>
          </a:bodyPr>
          <a:lstStyle/>
          <a:p>
            <a:r>
              <a:rPr lang="en-GB"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Patrick Cuba</a:t>
            </a:r>
            <a:endParaRPr lang="en-GB"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TextBox 4"/>
          <p:cNvSpPr txBox="1"/>
          <p:nvPr/>
        </p:nvSpPr>
        <p:spPr>
          <a:xfrm>
            <a:off x="936031" y="3139572"/>
            <a:ext cx="7344816" cy="923330"/>
          </a:xfrm>
          <a:prstGeom prst="rect">
            <a:avLst/>
          </a:prstGeom>
          <a:noFill/>
        </p:spPr>
        <p:txBody>
          <a:bodyPr wrap="square" rtlCol="0">
            <a:spAutoFit/>
          </a:bodyPr>
          <a:lstStyle/>
          <a:p>
            <a:r>
              <a:rPr lang="en-GB" dirty="0" smtClean="0"/>
              <a:t>Email: patrickcuba8@gmail.com</a:t>
            </a:r>
          </a:p>
          <a:p>
            <a:r>
              <a:rPr lang="en-GB" dirty="0" smtClean="0"/>
              <a:t>Mobile: 0458 91 2634</a:t>
            </a:r>
          </a:p>
          <a:p>
            <a:r>
              <a:rPr lang="en-GB" dirty="0" err="1" smtClean="0"/>
              <a:t>Linkedin</a:t>
            </a:r>
            <a:r>
              <a:rPr lang="en-GB" dirty="0" smtClean="0"/>
              <a:t>: </a:t>
            </a:r>
            <a:r>
              <a:rPr lang="en-GB" dirty="0">
                <a:hlinkClick r:id="rId3"/>
              </a:rPr>
              <a:t>http://www.linkedin.com/in/patrickcuba</a:t>
            </a:r>
            <a:endParaRPr lang="en-GB" dirty="0"/>
          </a:p>
        </p:txBody>
      </p:sp>
      <p:sp>
        <p:nvSpPr>
          <p:cNvPr id="6"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16</a:t>
            </a:fld>
            <a:endParaRPr lang="en-GB" dirty="0"/>
          </a:p>
        </p:txBody>
      </p:sp>
    </p:spTree>
    <p:extLst>
      <p:ext uri="{BB962C8B-B14F-4D97-AF65-F5344CB8AC3E}">
        <p14:creationId xmlns:p14="http://schemas.microsoft.com/office/powerpoint/2010/main" val="3439242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076" y="666830"/>
            <a:ext cx="5556092"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Agenda</a:t>
            </a:r>
            <a:endParaRPr lang="en-GB" dirty="0"/>
          </a:p>
        </p:txBody>
      </p:sp>
      <p:sp>
        <p:nvSpPr>
          <p:cNvPr id="3" name="TextBox 2"/>
          <p:cNvSpPr txBox="1"/>
          <p:nvPr/>
        </p:nvSpPr>
        <p:spPr>
          <a:xfrm>
            <a:off x="652055" y="1484784"/>
            <a:ext cx="7920880" cy="3046988"/>
          </a:xfrm>
          <a:prstGeom prst="rect">
            <a:avLst/>
          </a:prstGeom>
          <a:noFill/>
        </p:spPr>
        <p:txBody>
          <a:bodyPr wrap="square" rtlCol="0">
            <a:spAutoFit/>
          </a:bodyPr>
          <a:lstStyle/>
          <a:p>
            <a:pPr marL="285750" indent="-285750">
              <a:buFont typeface="Arial" pitchFamily="34" charset="0"/>
              <a:buChar char="•"/>
            </a:pPr>
            <a:r>
              <a:rPr lang="en-GB" sz="2400" b="1" dirty="0" smtClean="0">
                <a:solidFill>
                  <a:srgbClr val="00B050"/>
                </a:solidFill>
              </a:rPr>
              <a:t>Three main categories of SAS Formats</a:t>
            </a:r>
            <a:endParaRPr lang="en-GB" sz="2400" b="1" dirty="0">
              <a:solidFill>
                <a:srgbClr val="00B050"/>
              </a:solidFill>
            </a:endParaRPr>
          </a:p>
          <a:p>
            <a:pPr marL="285750" indent="-285750">
              <a:buFont typeface="Arial" pitchFamily="34" charset="0"/>
              <a:buChar char="•"/>
            </a:pPr>
            <a:r>
              <a:rPr lang="en-GB" sz="2400" b="1" dirty="0" err="1" smtClean="0">
                <a:solidFill>
                  <a:srgbClr val="00B050"/>
                </a:solidFill>
              </a:rPr>
              <a:t>Informats</a:t>
            </a:r>
            <a:r>
              <a:rPr lang="en-GB" sz="2400" b="1" dirty="0" smtClean="0">
                <a:solidFill>
                  <a:srgbClr val="00B050"/>
                </a:solidFill>
              </a:rPr>
              <a:t> &amp; Formats</a:t>
            </a:r>
          </a:p>
          <a:p>
            <a:pPr marL="285750" indent="-285750">
              <a:buFont typeface="Arial" pitchFamily="34" charset="0"/>
              <a:buChar char="•"/>
            </a:pPr>
            <a:r>
              <a:rPr lang="en-GB" sz="2400" b="1" dirty="0" smtClean="0">
                <a:solidFill>
                  <a:srgbClr val="00B050"/>
                </a:solidFill>
              </a:rPr>
              <a:t>Conversion</a:t>
            </a:r>
          </a:p>
          <a:p>
            <a:pPr marL="285750" indent="-285750">
              <a:buFont typeface="Arial" pitchFamily="34" charset="0"/>
              <a:buChar char="•"/>
            </a:pPr>
            <a:r>
              <a:rPr lang="en-GB" sz="2400" b="1" dirty="0" smtClean="0">
                <a:solidFill>
                  <a:srgbClr val="00B050"/>
                </a:solidFill>
              </a:rPr>
              <a:t>User Defined Formats</a:t>
            </a:r>
          </a:p>
          <a:p>
            <a:pPr marL="285750" indent="-285750">
              <a:buFont typeface="Arial" pitchFamily="34" charset="0"/>
              <a:buChar char="•"/>
            </a:pPr>
            <a:r>
              <a:rPr lang="en-GB" sz="2400" b="1" dirty="0" smtClean="0">
                <a:solidFill>
                  <a:srgbClr val="00B050"/>
                </a:solidFill>
              </a:rPr>
              <a:t>Picture Formats</a:t>
            </a:r>
          </a:p>
          <a:p>
            <a:pPr marL="285750" indent="-285750">
              <a:buFont typeface="Arial" pitchFamily="34" charset="0"/>
              <a:buChar char="•"/>
            </a:pPr>
            <a:r>
              <a:rPr lang="en-GB" sz="2400" b="1" dirty="0" smtClean="0">
                <a:solidFill>
                  <a:srgbClr val="00B050"/>
                </a:solidFill>
              </a:rPr>
              <a:t>Lookup tables</a:t>
            </a:r>
          </a:p>
          <a:p>
            <a:pPr marL="285750" indent="-285750">
              <a:buFont typeface="Arial" pitchFamily="34" charset="0"/>
              <a:buChar char="•"/>
            </a:pPr>
            <a:r>
              <a:rPr lang="en-GB" sz="2400" b="1" dirty="0" smtClean="0">
                <a:solidFill>
                  <a:srgbClr val="00B050"/>
                </a:solidFill>
              </a:rPr>
              <a:t>Business example using Formats from lookup tables</a:t>
            </a:r>
          </a:p>
          <a:p>
            <a:pPr marL="285750" indent="-285750">
              <a:buFont typeface="Arial" pitchFamily="34" charset="0"/>
              <a:buChar char="•"/>
            </a:pPr>
            <a:r>
              <a:rPr lang="en-GB" sz="2400" b="1" dirty="0" smtClean="0">
                <a:solidFill>
                  <a:srgbClr val="00B050"/>
                </a:solidFill>
              </a:rPr>
              <a:t>References</a:t>
            </a:r>
          </a:p>
        </p:txBody>
      </p:sp>
      <p:sp>
        <p:nvSpPr>
          <p:cNvPr id="5"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2</a:t>
            </a:fld>
            <a:endParaRPr lang="en-GB" dirty="0"/>
          </a:p>
        </p:txBody>
      </p:sp>
    </p:spTree>
    <p:extLst>
      <p:ext uri="{BB962C8B-B14F-4D97-AF65-F5344CB8AC3E}">
        <p14:creationId xmlns:p14="http://schemas.microsoft.com/office/powerpoint/2010/main" val="234576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Formats and </a:t>
            </a:r>
            <a:r>
              <a:rPr lang="en-GB" sz="2000" b="1" cap="all" dirty="0" err="1" smtClean="0">
                <a:ln w="0"/>
                <a:solidFill>
                  <a:schemeClr val="tx2"/>
                </a:solidFill>
                <a:effectLst>
                  <a:reflection blurRad="12700" stA="50000" endPos="50000" dist="5000" dir="5400000" sy="-100000" rotWithShape="0"/>
                </a:effectLst>
              </a:rPr>
              <a:t>informats</a:t>
            </a:r>
            <a:endParaRPr lang="en-GB" sz="2000" b="1" cap="all" dirty="0">
              <a:ln w="0"/>
              <a:solidFill>
                <a:schemeClr val="tx2"/>
              </a:solidFill>
              <a:effectLst>
                <a:reflection blurRad="12700" stA="50000" endPos="50000" dist="5000" dir="5400000" sy="-100000" rotWithShape="0"/>
              </a:effectLst>
            </a:endParaRPr>
          </a:p>
        </p:txBody>
      </p:sp>
      <p:sp>
        <p:nvSpPr>
          <p:cNvPr id="37" name="TextBox 36"/>
          <p:cNvSpPr txBox="1"/>
          <p:nvPr/>
        </p:nvSpPr>
        <p:spPr>
          <a:xfrm>
            <a:off x="3519145" y="2226002"/>
            <a:ext cx="2986752" cy="769441"/>
          </a:xfrm>
          <a:prstGeom prst="rect">
            <a:avLst/>
          </a:prstGeom>
          <a:noFill/>
        </p:spPr>
        <p:txBody>
          <a:bodyPr wrap="square" rtlCol="0">
            <a:spAutoFit/>
          </a:bodyPr>
          <a:lstStyle/>
          <a:p>
            <a:r>
              <a:rPr lang="en-US" sz="4400" b="1" i="1" dirty="0" smtClean="0">
                <a:solidFill>
                  <a:schemeClr val="accent2">
                    <a:lumMod val="75000"/>
                  </a:schemeClr>
                </a:solidFill>
              </a:rPr>
              <a:t>“Hello Bill”</a:t>
            </a:r>
            <a:endParaRPr lang="en-AU" sz="4400" b="1" i="1" dirty="0">
              <a:solidFill>
                <a:schemeClr val="accent2">
                  <a:lumMod val="75000"/>
                </a:schemeClr>
              </a:solidFill>
            </a:endParaRPr>
          </a:p>
        </p:txBody>
      </p:sp>
      <p:sp>
        <p:nvSpPr>
          <p:cNvPr id="38" name="TextBox 37"/>
          <p:cNvSpPr txBox="1"/>
          <p:nvPr/>
        </p:nvSpPr>
        <p:spPr>
          <a:xfrm>
            <a:off x="1475656" y="1550710"/>
            <a:ext cx="5040560" cy="461665"/>
          </a:xfrm>
          <a:prstGeom prst="rect">
            <a:avLst/>
          </a:prstGeom>
          <a:noFill/>
        </p:spPr>
        <p:txBody>
          <a:bodyPr wrap="square" rtlCol="0">
            <a:spAutoFit/>
          </a:bodyPr>
          <a:lstStyle/>
          <a:p>
            <a:r>
              <a:rPr lang="en-US" sz="2400" b="1" dirty="0" smtClean="0">
                <a:solidFill>
                  <a:srgbClr val="00B050"/>
                </a:solidFill>
              </a:rPr>
              <a:t>THREE CATEGORIES</a:t>
            </a:r>
            <a:endParaRPr lang="en-AU" sz="2400" b="1" dirty="0">
              <a:solidFill>
                <a:srgbClr val="00B050"/>
              </a:solidFill>
            </a:endParaRPr>
          </a:p>
        </p:txBody>
      </p:sp>
      <p:sp>
        <p:nvSpPr>
          <p:cNvPr id="41" name="TextBox 40"/>
          <p:cNvSpPr txBox="1"/>
          <p:nvPr/>
        </p:nvSpPr>
        <p:spPr>
          <a:xfrm>
            <a:off x="539552" y="2318575"/>
            <a:ext cx="2304256" cy="400110"/>
          </a:xfrm>
          <a:prstGeom prst="rect">
            <a:avLst/>
          </a:prstGeom>
          <a:noFill/>
        </p:spPr>
        <p:txBody>
          <a:bodyPr wrap="square" rtlCol="0">
            <a:spAutoFit/>
          </a:bodyPr>
          <a:lstStyle/>
          <a:p>
            <a:r>
              <a:rPr lang="en-US" sz="2000" b="1" dirty="0" smtClean="0">
                <a:solidFill>
                  <a:srgbClr val="FF0000"/>
                </a:solidFill>
              </a:rPr>
              <a:t>TEXT $</a:t>
            </a:r>
            <a:endParaRPr lang="en-AU" sz="2000" b="1" i="1" dirty="0">
              <a:solidFill>
                <a:srgbClr val="FF0000"/>
              </a:solidFill>
            </a:endParaRPr>
          </a:p>
        </p:txBody>
      </p:sp>
      <p:sp>
        <p:nvSpPr>
          <p:cNvPr id="42" name="TextBox 41"/>
          <p:cNvSpPr txBox="1"/>
          <p:nvPr/>
        </p:nvSpPr>
        <p:spPr>
          <a:xfrm>
            <a:off x="1495902" y="2318336"/>
            <a:ext cx="2304256" cy="584775"/>
          </a:xfrm>
          <a:prstGeom prst="rect">
            <a:avLst/>
          </a:prstGeom>
          <a:noFill/>
        </p:spPr>
        <p:txBody>
          <a:bodyPr wrap="square" rtlCol="0">
            <a:spAutoFit/>
          </a:bodyPr>
          <a:lstStyle/>
          <a:p>
            <a:r>
              <a:rPr lang="en-US" sz="3200" dirty="0" smtClean="0">
                <a:solidFill>
                  <a:schemeClr val="tx2">
                    <a:lumMod val="60000"/>
                    <a:lumOff val="40000"/>
                  </a:schemeClr>
                </a:solidFill>
              </a:rPr>
              <a:t>$20.</a:t>
            </a:r>
            <a:endParaRPr lang="en-AU" sz="3200" dirty="0">
              <a:solidFill>
                <a:schemeClr val="tx2">
                  <a:lumMod val="60000"/>
                  <a:lumOff val="40000"/>
                </a:schemeClr>
              </a:solidFill>
            </a:endParaRPr>
          </a:p>
        </p:txBody>
      </p:sp>
      <p:sp>
        <p:nvSpPr>
          <p:cNvPr id="43" name="TextBox 42"/>
          <p:cNvSpPr txBox="1"/>
          <p:nvPr/>
        </p:nvSpPr>
        <p:spPr>
          <a:xfrm>
            <a:off x="1513836" y="2318334"/>
            <a:ext cx="2158360"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a:t>
            </a:r>
            <a:r>
              <a:rPr lang="en-US" dirty="0" err="1"/>
              <a:t>UPCASEw</a:t>
            </a:r>
            <a:r>
              <a:rPr lang="en-US" dirty="0"/>
              <a:t>.</a:t>
            </a:r>
            <a:endParaRPr lang="en-AU" dirty="0"/>
          </a:p>
        </p:txBody>
      </p:sp>
      <p:sp>
        <p:nvSpPr>
          <p:cNvPr id="44" name="TextBox 43"/>
          <p:cNvSpPr txBox="1"/>
          <p:nvPr/>
        </p:nvSpPr>
        <p:spPr>
          <a:xfrm>
            <a:off x="3678957" y="2226000"/>
            <a:ext cx="3312368" cy="769441"/>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dirty="0"/>
              <a:t>“HELLO BILL”</a:t>
            </a:r>
            <a:endParaRPr lang="en-AU" dirty="0"/>
          </a:p>
        </p:txBody>
      </p:sp>
      <p:sp>
        <p:nvSpPr>
          <p:cNvPr id="45" name="TextBox 44"/>
          <p:cNvSpPr txBox="1"/>
          <p:nvPr/>
        </p:nvSpPr>
        <p:spPr>
          <a:xfrm>
            <a:off x="1513836" y="2318575"/>
            <a:ext cx="2088232"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a:t>
            </a:r>
            <a:r>
              <a:rPr lang="en-US" dirty="0" err="1"/>
              <a:t>REVERSw</a:t>
            </a:r>
            <a:endParaRPr lang="en-AU" dirty="0"/>
          </a:p>
        </p:txBody>
      </p:sp>
      <p:sp>
        <p:nvSpPr>
          <p:cNvPr id="46" name="TextBox 45"/>
          <p:cNvSpPr txBox="1"/>
          <p:nvPr/>
        </p:nvSpPr>
        <p:spPr>
          <a:xfrm>
            <a:off x="3602068" y="2225999"/>
            <a:ext cx="2952328" cy="769441"/>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dirty="0"/>
              <a:t>“</a:t>
            </a:r>
            <a:r>
              <a:rPr lang="en-US" dirty="0" err="1"/>
              <a:t>lliB</a:t>
            </a:r>
            <a:r>
              <a:rPr lang="en-US" dirty="0"/>
              <a:t> </a:t>
            </a:r>
            <a:r>
              <a:rPr lang="en-US" dirty="0" err="1"/>
              <a:t>olleH</a:t>
            </a:r>
            <a:r>
              <a:rPr lang="en-US" dirty="0"/>
              <a:t>”</a:t>
            </a:r>
            <a:endParaRPr lang="en-AU" dirty="0"/>
          </a:p>
        </p:txBody>
      </p:sp>
      <p:sp>
        <p:nvSpPr>
          <p:cNvPr id="47" name="TextBox 46"/>
          <p:cNvSpPr txBox="1"/>
          <p:nvPr/>
        </p:nvSpPr>
        <p:spPr>
          <a:xfrm>
            <a:off x="1486030" y="2316559"/>
            <a:ext cx="2567136"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a:t>
            </a:r>
            <a:r>
              <a:rPr lang="en-US" dirty="0" err="1"/>
              <a:t>HEXw</a:t>
            </a:r>
            <a:r>
              <a:rPr lang="en-US" dirty="0"/>
              <a:t>.</a:t>
            </a:r>
            <a:endParaRPr lang="en-AU" dirty="0"/>
          </a:p>
        </p:txBody>
      </p:sp>
      <p:sp>
        <p:nvSpPr>
          <p:cNvPr id="48" name="TextBox 47"/>
          <p:cNvSpPr txBox="1"/>
          <p:nvPr/>
        </p:nvSpPr>
        <p:spPr>
          <a:xfrm>
            <a:off x="3678957" y="2226241"/>
            <a:ext cx="5069507" cy="1446550"/>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dirty="0"/>
              <a:t>“48656C6C6F2042696C6C”</a:t>
            </a:r>
            <a:endParaRPr lang="en-AU" dirty="0"/>
          </a:p>
        </p:txBody>
      </p:sp>
      <p:sp>
        <p:nvSpPr>
          <p:cNvPr id="49" name="TextBox 48"/>
          <p:cNvSpPr txBox="1"/>
          <p:nvPr/>
        </p:nvSpPr>
        <p:spPr>
          <a:xfrm>
            <a:off x="539552" y="2995443"/>
            <a:ext cx="2304256" cy="400110"/>
          </a:xfrm>
          <a:prstGeom prst="rect">
            <a:avLst/>
          </a:prstGeom>
          <a:noFill/>
        </p:spPr>
        <p:txBody>
          <a:bodyPr wrap="square" rtlCol="0">
            <a:spAutoFit/>
          </a:bodyPr>
          <a:lstStyle>
            <a:defPPr>
              <a:defRPr lang="en-US"/>
            </a:defPPr>
            <a:lvl1pPr>
              <a:defRPr sz="2000" b="1">
                <a:solidFill>
                  <a:srgbClr val="FF0000"/>
                </a:solidFill>
              </a:defRPr>
            </a:lvl1pPr>
          </a:lstStyle>
          <a:p>
            <a:r>
              <a:rPr lang="en-US" dirty="0" smtClean="0"/>
              <a:t>NUMERIC</a:t>
            </a:r>
            <a:endParaRPr lang="en-AU" dirty="0"/>
          </a:p>
        </p:txBody>
      </p:sp>
      <p:sp>
        <p:nvSpPr>
          <p:cNvPr id="50" name="TextBox 49"/>
          <p:cNvSpPr txBox="1"/>
          <p:nvPr/>
        </p:nvSpPr>
        <p:spPr>
          <a:xfrm>
            <a:off x="1835696" y="2903350"/>
            <a:ext cx="1031825"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11.</a:t>
            </a:r>
            <a:endParaRPr lang="en-AU" dirty="0"/>
          </a:p>
        </p:txBody>
      </p:sp>
      <p:sp>
        <p:nvSpPr>
          <p:cNvPr id="51" name="TextBox 50"/>
          <p:cNvSpPr txBox="1"/>
          <p:nvPr/>
        </p:nvSpPr>
        <p:spPr>
          <a:xfrm>
            <a:off x="4916290" y="2855654"/>
            <a:ext cx="791540" cy="769441"/>
          </a:xfrm>
          <a:prstGeom prst="rect">
            <a:avLst/>
          </a:prstGeom>
          <a:noFill/>
        </p:spPr>
        <p:txBody>
          <a:bodyPr wrap="square" rtlCol="0">
            <a:spAutoFit/>
          </a:bodyPr>
          <a:lstStyle/>
          <a:p>
            <a:r>
              <a:rPr lang="en-US" sz="4400" b="1" i="1" dirty="0">
                <a:solidFill>
                  <a:schemeClr val="accent2">
                    <a:lumMod val="75000"/>
                  </a:schemeClr>
                </a:solidFill>
              </a:rPr>
              <a:t>26</a:t>
            </a:r>
            <a:endParaRPr lang="en-AU" sz="4400" b="1" i="1" dirty="0">
              <a:solidFill>
                <a:schemeClr val="accent2">
                  <a:lumMod val="75000"/>
                </a:schemeClr>
              </a:solidFill>
            </a:endParaRPr>
          </a:p>
        </p:txBody>
      </p:sp>
      <p:sp>
        <p:nvSpPr>
          <p:cNvPr id="52" name="TextBox 51"/>
          <p:cNvSpPr txBox="1"/>
          <p:nvPr/>
        </p:nvSpPr>
        <p:spPr>
          <a:xfrm>
            <a:off x="1835696" y="2903350"/>
            <a:ext cx="1232636" cy="584775"/>
          </a:xfrm>
          <a:prstGeom prst="rect">
            <a:avLst/>
          </a:prstGeom>
          <a:noFill/>
        </p:spPr>
        <p:txBody>
          <a:bodyPr wrap="square" rtlCol="0">
            <a:spAutoFit/>
          </a:bodyPr>
          <a:lstStyle/>
          <a:p>
            <a:r>
              <a:rPr lang="en-US" sz="3200" dirty="0">
                <a:solidFill>
                  <a:schemeClr val="tx2">
                    <a:lumMod val="60000"/>
                    <a:lumOff val="40000"/>
                  </a:schemeClr>
                </a:solidFill>
              </a:rPr>
              <a:t>11.2</a:t>
            </a:r>
            <a:endParaRPr lang="en-AU" sz="3200" dirty="0">
              <a:solidFill>
                <a:schemeClr val="tx2">
                  <a:lumMod val="60000"/>
                  <a:lumOff val="40000"/>
                </a:schemeClr>
              </a:solidFill>
            </a:endParaRPr>
          </a:p>
        </p:txBody>
      </p:sp>
      <p:sp>
        <p:nvSpPr>
          <p:cNvPr id="53" name="TextBox 52"/>
          <p:cNvSpPr txBox="1"/>
          <p:nvPr/>
        </p:nvSpPr>
        <p:spPr>
          <a:xfrm>
            <a:off x="4912539" y="2837626"/>
            <a:ext cx="1618600" cy="769441"/>
          </a:xfrm>
          <a:prstGeom prst="rect">
            <a:avLst/>
          </a:prstGeom>
          <a:noFill/>
        </p:spPr>
        <p:txBody>
          <a:bodyPr wrap="square" rtlCol="0">
            <a:spAutoFit/>
          </a:bodyPr>
          <a:lstStyle/>
          <a:p>
            <a:r>
              <a:rPr lang="en-US" sz="4400" b="1" i="1" dirty="0">
                <a:solidFill>
                  <a:schemeClr val="accent2">
                    <a:lumMod val="75000"/>
                  </a:schemeClr>
                </a:solidFill>
              </a:rPr>
              <a:t>25.50</a:t>
            </a:r>
            <a:endParaRPr lang="en-AU" sz="4400" b="1" i="1" dirty="0">
              <a:solidFill>
                <a:schemeClr val="accent2">
                  <a:lumMod val="75000"/>
                </a:schemeClr>
              </a:solidFill>
            </a:endParaRPr>
          </a:p>
        </p:txBody>
      </p:sp>
      <p:sp>
        <p:nvSpPr>
          <p:cNvPr id="54" name="TextBox 53"/>
          <p:cNvSpPr txBox="1"/>
          <p:nvPr/>
        </p:nvSpPr>
        <p:spPr>
          <a:xfrm>
            <a:off x="1830427" y="2901334"/>
            <a:ext cx="2475809" cy="584775"/>
          </a:xfrm>
          <a:prstGeom prst="rect">
            <a:avLst/>
          </a:prstGeom>
          <a:noFill/>
        </p:spPr>
        <p:txBody>
          <a:bodyPr wrap="square" rtlCol="0">
            <a:spAutoFit/>
          </a:bodyPr>
          <a:lstStyle/>
          <a:p>
            <a:r>
              <a:rPr lang="en-US" sz="3200" dirty="0">
                <a:solidFill>
                  <a:schemeClr val="tx2">
                    <a:lumMod val="60000"/>
                    <a:lumOff val="40000"/>
                  </a:schemeClr>
                </a:solidFill>
              </a:rPr>
              <a:t>DOLLAR10.2</a:t>
            </a:r>
            <a:endParaRPr lang="en-AU" sz="3200" dirty="0">
              <a:solidFill>
                <a:schemeClr val="tx2">
                  <a:lumMod val="60000"/>
                  <a:lumOff val="40000"/>
                </a:schemeClr>
              </a:solidFill>
            </a:endParaRPr>
          </a:p>
        </p:txBody>
      </p:sp>
      <p:sp>
        <p:nvSpPr>
          <p:cNvPr id="55" name="TextBox 54"/>
          <p:cNvSpPr txBox="1"/>
          <p:nvPr/>
        </p:nvSpPr>
        <p:spPr>
          <a:xfrm>
            <a:off x="4860032" y="2855653"/>
            <a:ext cx="1944216" cy="769441"/>
          </a:xfrm>
          <a:prstGeom prst="rect">
            <a:avLst/>
          </a:prstGeom>
          <a:noFill/>
        </p:spPr>
        <p:txBody>
          <a:bodyPr wrap="square" rtlCol="0">
            <a:spAutoFit/>
          </a:bodyPr>
          <a:lstStyle/>
          <a:p>
            <a:r>
              <a:rPr lang="en-US" sz="4400" b="1" dirty="0" smtClean="0">
                <a:solidFill>
                  <a:schemeClr val="accent2">
                    <a:lumMod val="75000"/>
                  </a:schemeClr>
                </a:solidFill>
              </a:rPr>
              <a:t>$</a:t>
            </a:r>
            <a:r>
              <a:rPr lang="en-US" sz="4400" b="1" i="1" dirty="0" smtClean="0">
                <a:solidFill>
                  <a:schemeClr val="accent2">
                    <a:lumMod val="75000"/>
                  </a:schemeClr>
                </a:solidFill>
              </a:rPr>
              <a:t>25.50</a:t>
            </a:r>
            <a:endParaRPr lang="en-AU" sz="4400" b="1" i="1" dirty="0">
              <a:solidFill>
                <a:schemeClr val="accent2">
                  <a:lumMod val="75000"/>
                </a:schemeClr>
              </a:solidFill>
            </a:endParaRPr>
          </a:p>
        </p:txBody>
      </p:sp>
      <p:sp>
        <p:nvSpPr>
          <p:cNvPr id="56" name="TextBox 55"/>
          <p:cNvSpPr txBox="1"/>
          <p:nvPr/>
        </p:nvSpPr>
        <p:spPr>
          <a:xfrm>
            <a:off x="563265" y="3760807"/>
            <a:ext cx="2304256" cy="400110"/>
          </a:xfrm>
          <a:prstGeom prst="rect">
            <a:avLst/>
          </a:prstGeom>
          <a:noFill/>
        </p:spPr>
        <p:txBody>
          <a:bodyPr wrap="square" rtlCol="0">
            <a:spAutoFit/>
          </a:bodyPr>
          <a:lstStyle>
            <a:defPPr>
              <a:defRPr lang="en-US"/>
            </a:defPPr>
            <a:lvl1pPr>
              <a:defRPr b="1">
                <a:solidFill>
                  <a:schemeClr val="tx2">
                    <a:lumMod val="60000"/>
                    <a:lumOff val="40000"/>
                  </a:schemeClr>
                </a:solidFill>
              </a:defRPr>
            </a:lvl1pPr>
          </a:lstStyle>
          <a:p>
            <a:r>
              <a:rPr lang="en-US" sz="2000" dirty="0">
                <a:solidFill>
                  <a:srgbClr val="FF0000"/>
                </a:solidFill>
              </a:rPr>
              <a:t>DATE &amp; TIME</a:t>
            </a:r>
            <a:endParaRPr lang="en-AU" sz="2000" dirty="0">
              <a:solidFill>
                <a:srgbClr val="FF0000"/>
              </a:solidFill>
            </a:endParaRPr>
          </a:p>
        </p:txBody>
      </p:sp>
      <p:sp>
        <p:nvSpPr>
          <p:cNvPr id="57" name="TextBox 56"/>
          <p:cNvSpPr txBox="1"/>
          <p:nvPr/>
        </p:nvSpPr>
        <p:spPr>
          <a:xfrm>
            <a:off x="2314004" y="3717427"/>
            <a:ext cx="1412796"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DATE9.</a:t>
            </a:r>
            <a:endParaRPr lang="en-AU" dirty="0"/>
          </a:p>
        </p:txBody>
      </p:sp>
      <p:sp>
        <p:nvSpPr>
          <p:cNvPr id="58" name="TextBox 57"/>
          <p:cNvSpPr txBox="1"/>
          <p:nvPr/>
        </p:nvSpPr>
        <p:spPr>
          <a:xfrm>
            <a:off x="4866871" y="3576141"/>
            <a:ext cx="2989788" cy="769441"/>
          </a:xfrm>
          <a:prstGeom prst="rect">
            <a:avLst/>
          </a:prstGeom>
          <a:noFill/>
        </p:spPr>
        <p:txBody>
          <a:bodyPr wrap="square" rtlCol="0">
            <a:spAutoFit/>
          </a:bodyPr>
          <a:lstStyle>
            <a:defPPr>
              <a:defRPr lang="en-US"/>
            </a:defPPr>
            <a:lvl1pPr>
              <a:defRPr sz="4400" b="1">
                <a:solidFill>
                  <a:schemeClr val="accent2">
                    <a:lumMod val="75000"/>
                  </a:schemeClr>
                </a:solidFill>
              </a:defRPr>
            </a:lvl1pPr>
          </a:lstStyle>
          <a:p>
            <a:r>
              <a:rPr lang="en-US" dirty="0"/>
              <a:t>25FEB2014</a:t>
            </a:r>
            <a:endParaRPr lang="en-AU" dirty="0"/>
          </a:p>
        </p:txBody>
      </p:sp>
      <p:sp>
        <p:nvSpPr>
          <p:cNvPr id="59" name="TextBox 58"/>
          <p:cNvSpPr txBox="1"/>
          <p:nvPr/>
        </p:nvSpPr>
        <p:spPr>
          <a:xfrm>
            <a:off x="2314004" y="3717427"/>
            <a:ext cx="2292399"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yymmdd10.</a:t>
            </a:r>
            <a:endParaRPr lang="en-AU" dirty="0"/>
          </a:p>
        </p:txBody>
      </p:sp>
      <p:sp>
        <p:nvSpPr>
          <p:cNvPr id="60" name="TextBox 59"/>
          <p:cNvSpPr txBox="1"/>
          <p:nvPr/>
        </p:nvSpPr>
        <p:spPr>
          <a:xfrm>
            <a:off x="4860032" y="3576141"/>
            <a:ext cx="2845772" cy="769441"/>
          </a:xfrm>
          <a:prstGeom prst="rect">
            <a:avLst/>
          </a:prstGeom>
          <a:noFill/>
        </p:spPr>
        <p:txBody>
          <a:bodyPr wrap="square" rtlCol="0">
            <a:spAutoFit/>
          </a:bodyPr>
          <a:lstStyle>
            <a:defPPr>
              <a:defRPr lang="en-US"/>
            </a:defPPr>
            <a:lvl1pPr>
              <a:defRPr sz="4400" b="1">
                <a:solidFill>
                  <a:schemeClr val="accent2">
                    <a:lumMod val="75000"/>
                  </a:schemeClr>
                </a:solidFill>
              </a:defRPr>
            </a:lvl1pPr>
          </a:lstStyle>
          <a:p>
            <a:r>
              <a:rPr lang="en-US" dirty="0"/>
              <a:t>2014-02-25</a:t>
            </a:r>
            <a:endParaRPr lang="en-AU" dirty="0"/>
          </a:p>
        </p:txBody>
      </p:sp>
      <p:sp>
        <p:nvSpPr>
          <p:cNvPr id="61" name="TextBox 60"/>
          <p:cNvSpPr txBox="1"/>
          <p:nvPr/>
        </p:nvSpPr>
        <p:spPr>
          <a:xfrm>
            <a:off x="2299526" y="3717427"/>
            <a:ext cx="2439238"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a:t>yymmddp10.</a:t>
            </a:r>
            <a:endParaRPr lang="en-AU" dirty="0"/>
          </a:p>
        </p:txBody>
      </p:sp>
      <p:sp>
        <p:nvSpPr>
          <p:cNvPr id="62" name="TextBox 61"/>
          <p:cNvSpPr txBox="1"/>
          <p:nvPr/>
        </p:nvSpPr>
        <p:spPr>
          <a:xfrm>
            <a:off x="4889896" y="3625095"/>
            <a:ext cx="2786044" cy="769441"/>
          </a:xfrm>
          <a:prstGeom prst="rect">
            <a:avLst/>
          </a:prstGeom>
          <a:noFill/>
        </p:spPr>
        <p:txBody>
          <a:bodyPr wrap="square" rtlCol="0">
            <a:spAutoFit/>
          </a:bodyPr>
          <a:lstStyle/>
          <a:p>
            <a:r>
              <a:rPr lang="en-US" sz="4400" b="1" dirty="0">
                <a:solidFill>
                  <a:schemeClr val="accent2">
                    <a:lumMod val="75000"/>
                  </a:schemeClr>
                </a:solidFill>
              </a:rPr>
              <a:t>2014.02.25</a:t>
            </a:r>
            <a:endParaRPr lang="en-AU" sz="4400" b="1" dirty="0">
              <a:solidFill>
                <a:schemeClr val="accent2">
                  <a:lumMod val="75000"/>
                </a:schemeClr>
              </a:solidFill>
            </a:endParaRPr>
          </a:p>
        </p:txBody>
      </p:sp>
      <p:sp>
        <p:nvSpPr>
          <p:cNvPr id="63" name="TextBox 62"/>
          <p:cNvSpPr txBox="1"/>
          <p:nvPr/>
        </p:nvSpPr>
        <p:spPr>
          <a:xfrm>
            <a:off x="2299526" y="3668474"/>
            <a:ext cx="1637352" cy="584775"/>
          </a:xfrm>
          <a:prstGeom prst="rect">
            <a:avLst/>
          </a:prstGeom>
          <a:noFill/>
        </p:spPr>
        <p:txBody>
          <a:bodyPr wrap="square" rtlCol="0">
            <a:spAutoFit/>
          </a:bodyPr>
          <a:lstStyle/>
          <a:p>
            <a:r>
              <a:rPr lang="en-US" sz="3200" dirty="0">
                <a:solidFill>
                  <a:schemeClr val="tx2">
                    <a:lumMod val="60000"/>
                    <a:lumOff val="40000"/>
                  </a:schemeClr>
                </a:solidFill>
              </a:rPr>
              <a:t>time8</a:t>
            </a:r>
            <a:r>
              <a:rPr lang="en-US" dirty="0" smtClean="0">
                <a:solidFill>
                  <a:schemeClr val="tx2">
                    <a:lumMod val="60000"/>
                    <a:lumOff val="40000"/>
                  </a:schemeClr>
                </a:solidFill>
              </a:rPr>
              <a:t>.</a:t>
            </a:r>
            <a:endParaRPr lang="en-AU" dirty="0">
              <a:solidFill>
                <a:schemeClr val="tx2">
                  <a:lumMod val="60000"/>
                  <a:lumOff val="40000"/>
                </a:schemeClr>
              </a:solidFill>
            </a:endParaRPr>
          </a:p>
        </p:txBody>
      </p:sp>
      <p:sp>
        <p:nvSpPr>
          <p:cNvPr id="64" name="TextBox 63"/>
          <p:cNvSpPr txBox="1"/>
          <p:nvPr/>
        </p:nvSpPr>
        <p:spPr>
          <a:xfrm>
            <a:off x="4850879" y="3576141"/>
            <a:ext cx="2493131" cy="769441"/>
          </a:xfrm>
          <a:prstGeom prst="rect">
            <a:avLst/>
          </a:prstGeom>
          <a:noFill/>
        </p:spPr>
        <p:txBody>
          <a:bodyPr wrap="square" rtlCol="0">
            <a:spAutoFit/>
          </a:bodyPr>
          <a:lstStyle/>
          <a:p>
            <a:r>
              <a:rPr lang="en-US" sz="4400" b="1" dirty="0">
                <a:solidFill>
                  <a:schemeClr val="accent2">
                    <a:lumMod val="75000"/>
                  </a:schemeClr>
                </a:solidFill>
              </a:rPr>
              <a:t>16:45:24</a:t>
            </a:r>
            <a:endParaRPr lang="en-AU" sz="4400" b="1" dirty="0">
              <a:solidFill>
                <a:schemeClr val="accent2">
                  <a:lumMod val="75000"/>
                </a:schemeClr>
              </a:solidFill>
            </a:endParaRPr>
          </a:p>
        </p:txBody>
      </p:sp>
      <p:sp>
        <p:nvSpPr>
          <p:cNvPr id="65" name="TextBox 64"/>
          <p:cNvSpPr txBox="1"/>
          <p:nvPr/>
        </p:nvSpPr>
        <p:spPr>
          <a:xfrm>
            <a:off x="2201691" y="3717427"/>
            <a:ext cx="2443597" cy="584775"/>
          </a:xfrm>
          <a:prstGeom prst="rect">
            <a:avLst/>
          </a:prstGeom>
          <a:noFill/>
        </p:spPr>
        <p:txBody>
          <a:bodyPr wrap="square" rtlCol="0">
            <a:spAutoFit/>
          </a:bodyPr>
          <a:lstStyle/>
          <a:p>
            <a:r>
              <a:rPr lang="en-US" sz="3200" dirty="0">
                <a:solidFill>
                  <a:schemeClr val="tx2">
                    <a:lumMod val="60000"/>
                    <a:lumOff val="40000"/>
                  </a:schemeClr>
                </a:solidFill>
              </a:rPr>
              <a:t>datetime21.2</a:t>
            </a:r>
            <a:endParaRPr lang="en-AU" sz="3200" dirty="0">
              <a:solidFill>
                <a:schemeClr val="tx2">
                  <a:lumMod val="60000"/>
                  <a:lumOff val="40000"/>
                </a:schemeClr>
              </a:solidFill>
            </a:endParaRPr>
          </a:p>
        </p:txBody>
      </p:sp>
      <p:sp>
        <p:nvSpPr>
          <p:cNvPr id="66" name="TextBox 65"/>
          <p:cNvSpPr txBox="1"/>
          <p:nvPr/>
        </p:nvSpPr>
        <p:spPr>
          <a:xfrm>
            <a:off x="4840163" y="3607067"/>
            <a:ext cx="3016496" cy="1446550"/>
          </a:xfrm>
          <a:prstGeom prst="rect">
            <a:avLst/>
          </a:prstGeom>
          <a:noFill/>
        </p:spPr>
        <p:txBody>
          <a:bodyPr wrap="square" rtlCol="0">
            <a:spAutoFit/>
          </a:bodyPr>
          <a:lstStyle/>
          <a:p>
            <a:r>
              <a:rPr lang="en-US" sz="4400" b="1" dirty="0">
                <a:solidFill>
                  <a:schemeClr val="accent2">
                    <a:lumMod val="75000"/>
                  </a:schemeClr>
                </a:solidFill>
              </a:rPr>
              <a:t>25FEB2014:16:45:24.00</a:t>
            </a:r>
          </a:p>
        </p:txBody>
      </p:sp>
      <p:sp>
        <p:nvSpPr>
          <p:cNvPr id="67" name="TextBox 66"/>
          <p:cNvSpPr txBox="1"/>
          <p:nvPr/>
        </p:nvSpPr>
        <p:spPr>
          <a:xfrm>
            <a:off x="2351608" y="3717426"/>
            <a:ext cx="894680" cy="584775"/>
          </a:xfrm>
          <a:prstGeom prst="rect">
            <a:avLst/>
          </a:prstGeom>
          <a:noFill/>
        </p:spPr>
        <p:txBody>
          <a:bodyPr wrap="square" rtlCol="0">
            <a:spAutoFit/>
          </a:bodyPr>
          <a:lstStyle/>
          <a:p>
            <a:r>
              <a:rPr lang="en-US" sz="3200" dirty="0">
                <a:solidFill>
                  <a:schemeClr val="tx2">
                    <a:lumMod val="60000"/>
                    <a:lumOff val="40000"/>
                  </a:schemeClr>
                </a:solidFill>
              </a:rPr>
              <a:t>11</a:t>
            </a:r>
            <a:r>
              <a:rPr lang="en-US" dirty="0" smtClean="0">
                <a:solidFill>
                  <a:schemeClr val="tx2">
                    <a:lumMod val="60000"/>
                    <a:lumOff val="40000"/>
                  </a:schemeClr>
                </a:solidFill>
              </a:rPr>
              <a:t>.</a:t>
            </a:r>
            <a:endParaRPr lang="en-AU" dirty="0">
              <a:solidFill>
                <a:schemeClr val="tx2">
                  <a:lumMod val="60000"/>
                  <a:lumOff val="40000"/>
                </a:schemeClr>
              </a:solidFill>
            </a:endParaRPr>
          </a:p>
        </p:txBody>
      </p:sp>
      <p:sp>
        <p:nvSpPr>
          <p:cNvPr id="68" name="TextBox 67"/>
          <p:cNvSpPr txBox="1"/>
          <p:nvPr/>
        </p:nvSpPr>
        <p:spPr>
          <a:xfrm>
            <a:off x="4729811" y="3594558"/>
            <a:ext cx="1618600" cy="769441"/>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AU" sz="4400" dirty="0"/>
              <a:t>19779</a:t>
            </a:r>
          </a:p>
        </p:txBody>
      </p:sp>
      <p:sp>
        <p:nvSpPr>
          <p:cNvPr id="69" name="TextBox 68"/>
          <p:cNvSpPr txBox="1"/>
          <p:nvPr/>
        </p:nvSpPr>
        <p:spPr>
          <a:xfrm>
            <a:off x="2299526" y="3686890"/>
            <a:ext cx="894680" cy="584775"/>
          </a:xfrm>
          <a:prstGeom prst="rect">
            <a:avLst/>
          </a:prstGeom>
          <a:noFill/>
        </p:spPr>
        <p:txBody>
          <a:bodyPr wrap="square" rtlCol="0">
            <a:spAutoFit/>
          </a:bodyPr>
          <a:lstStyle/>
          <a:p>
            <a:r>
              <a:rPr lang="en-US" sz="3200" dirty="0" smtClean="0">
                <a:solidFill>
                  <a:schemeClr val="tx2">
                    <a:lumMod val="60000"/>
                    <a:lumOff val="40000"/>
                  </a:schemeClr>
                </a:solidFill>
              </a:rPr>
              <a:t>Z7</a:t>
            </a:r>
            <a:r>
              <a:rPr lang="en-US" dirty="0" smtClean="0">
                <a:solidFill>
                  <a:schemeClr val="tx2">
                    <a:lumMod val="60000"/>
                    <a:lumOff val="40000"/>
                  </a:schemeClr>
                </a:solidFill>
              </a:rPr>
              <a:t>.</a:t>
            </a:r>
            <a:endParaRPr lang="en-AU" dirty="0">
              <a:solidFill>
                <a:schemeClr val="tx2">
                  <a:lumMod val="60000"/>
                  <a:lumOff val="40000"/>
                </a:schemeClr>
              </a:solidFill>
            </a:endParaRPr>
          </a:p>
        </p:txBody>
      </p:sp>
      <p:sp>
        <p:nvSpPr>
          <p:cNvPr id="71" name="TextBox 70"/>
          <p:cNvSpPr txBox="1"/>
          <p:nvPr/>
        </p:nvSpPr>
        <p:spPr>
          <a:xfrm>
            <a:off x="4831779" y="3576140"/>
            <a:ext cx="2484348" cy="769441"/>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AU" sz="4400" dirty="0" smtClean="0"/>
              <a:t>0019779</a:t>
            </a:r>
            <a:endParaRPr lang="en-AU" sz="4400" dirty="0"/>
          </a:p>
        </p:txBody>
      </p:sp>
      <p:sp>
        <p:nvSpPr>
          <p:cNvPr id="35"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3</a:t>
            </a:fld>
            <a:endParaRPr lang="en-GB" dirty="0"/>
          </a:p>
        </p:txBody>
      </p:sp>
    </p:spTree>
    <p:extLst>
      <p:ext uri="{BB962C8B-B14F-4D97-AF65-F5344CB8AC3E}">
        <p14:creationId xmlns:p14="http://schemas.microsoft.com/office/powerpoint/2010/main" val="26855342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42" presetClass="entr" presetSubtype="0" fill="hold" grpId="1"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grpId="1"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2"/>
                                        </p:tgtEl>
                                      </p:cBhvr>
                                    </p:animEffect>
                                    <p:set>
                                      <p:cBhvr>
                                        <p:cTn id="28" dur="1" fill="hold">
                                          <p:stCondLst>
                                            <p:cond delay="499"/>
                                          </p:stCondLst>
                                        </p:cTn>
                                        <p:tgtEl>
                                          <p:spTgt spid="42"/>
                                        </p:tgtEl>
                                        <p:attrNameLst>
                                          <p:attrName>style.visibility</p:attrName>
                                        </p:attrNameLst>
                                      </p:cBhvr>
                                      <p:to>
                                        <p:strVal val="hidden"/>
                                      </p:to>
                                    </p:set>
                                  </p:childTnLst>
                                </p:cTn>
                              </p:par>
                              <p:par>
                                <p:cTn id="29" presetID="42"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44"/>
                                        </p:tgtEl>
                                      </p:cBhvr>
                                    </p:animEffect>
                                    <p:set>
                                      <p:cBhvr>
                                        <p:cTn id="42" dur="1" fill="hold">
                                          <p:stCondLst>
                                            <p:cond delay="499"/>
                                          </p:stCondLst>
                                        </p:cTn>
                                        <p:tgtEl>
                                          <p:spTgt spid="4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3"/>
                                        </p:tgtEl>
                                      </p:cBhvr>
                                    </p:animEffect>
                                    <p:set>
                                      <p:cBhvr>
                                        <p:cTn id="45" dur="1" fill="hold">
                                          <p:stCondLst>
                                            <p:cond delay="499"/>
                                          </p:stCondLst>
                                        </p:cTn>
                                        <p:tgtEl>
                                          <p:spTgt spid="43"/>
                                        </p:tgtEl>
                                        <p:attrNameLst>
                                          <p:attrName>style.visibility</p:attrName>
                                        </p:attrNameLst>
                                      </p:cBhvr>
                                      <p:to>
                                        <p:strVal val="hidden"/>
                                      </p:to>
                                    </p:set>
                                  </p:childTnLst>
                                </p:cTn>
                              </p:par>
                              <p:par>
                                <p:cTn id="46" presetID="42"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5"/>
                                        </p:tgtEl>
                                      </p:cBhvr>
                                    </p:animEffect>
                                    <p:set>
                                      <p:cBhvr>
                                        <p:cTn id="62" dur="1" fill="hold">
                                          <p:stCondLst>
                                            <p:cond delay="499"/>
                                          </p:stCondLst>
                                        </p:cTn>
                                        <p:tgtEl>
                                          <p:spTgt spid="45"/>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1000"/>
                                        <p:tgtEl>
                                          <p:spTgt spid="47"/>
                                        </p:tgtEl>
                                      </p:cBhvr>
                                    </p:animEffect>
                                    <p:anim calcmode="lin" valueType="num">
                                      <p:cBhvr>
                                        <p:cTn id="66" dur="1000" fill="hold"/>
                                        <p:tgtEl>
                                          <p:spTgt spid="47"/>
                                        </p:tgtEl>
                                        <p:attrNameLst>
                                          <p:attrName>ppt_x</p:attrName>
                                        </p:attrNameLst>
                                      </p:cBhvr>
                                      <p:tavLst>
                                        <p:tav tm="0">
                                          <p:val>
                                            <p:strVal val="#ppt_x"/>
                                          </p:val>
                                        </p:tav>
                                        <p:tav tm="100000">
                                          <p:val>
                                            <p:strVal val="#ppt_x"/>
                                          </p:val>
                                        </p:tav>
                                      </p:tavLst>
                                    </p:anim>
                                    <p:anim calcmode="lin" valueType="num">
                                      <p:cBhvr>
                                        <p:cTn id="67" dur="1000" fill="hold"/>
                                        <p:tgtEl>
                                          <p:spTgt spid="47"/>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47"/>
                                        </p:tgtEl>
                                      </p:cBhvr>
                                    </p:animEffect>
                                    <p:set>
                                      <p:cBhvr>
                                        <p:cTn id="76" dur="1" fill="hold">
                                          <p:stCondLst>
                                            <p:cond delay="499"/>
                                          </p:stCondLst>
                                        </p:cTn>
                                        <p:tgtEl>
                                          <p:spTgt spid="4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48"/>
                                        </p:tgtEl>
                                      </p:cBhvr>
                                    </p:animEffect>
                                    <p:set>
                                      <p:cBhvr>
                                        <p:cTn id="79" dur="1" fill="hold">
                                          <p:stCondLst>
                                            <p:cond delay="499"/>
                                          </p:stCondLst>
                                        </p:cTn>
                                        <p:tgtEl>
                                          <p:spTgt spid="48"/>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1000"/>
                                        <p:tgtEl>
                                          <p:spTgt spid="52"/>
                                        </p:tgtEl>
                                      </p:cBhvr>
                                    </p:animEffect>
                                    <p:anim calcmode="lin" valueType="num">
                                      <p:cBhvr>
                                        <p:cTn id="86" dur="1000" fill="hold"/>
                                        <p:tgtEl>
                                          <p:spTgt spid="52"/>
                                        </p:tgtEl>
                                        <p:attrNameLst>
                                          <p:attrName>ppt_x</p:attrName>
                                        </p:attrNameLst>
                                      </p:cBhvr>
                                      <p:tavLst>
                                        <p:tav tm="0">
                                          <p:val>
                                            <p:strVal val="#ppt_x"/>
                                          </p:val>
                                        </p:tav>
                                        <p:tav tm="100000">
                                          <p:val>
                                            <p:strVal val="#ppt_x"/>
                                          </p:val>
                                        </p:tav>
                                      </p:tavLst>
                                    </p:anim>
                                    <p:anim calcmode="lin" valueType="num">
                                      <p:cBhvr>
                                        <p:cTn id="87" dur="1000" fill="hold"/>
                                        <p:tgtEl>
                                          <p:spTgt spid="52"/>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52"/>
                                        </p:tgtEl>
                                      </p:cBhvr>
                                    </p:animEffect>
                                    <p:set>
                                      <p:cBhvr>
                                        <p:cTn id="96" dur="1" fill="hold">
                                          <p:stCondLst>
                                            <p:cond delay="499"/>
                                          </p:stCondLst>
                                        </p:cTn>
                                        <p:tgtEl>
                                          <p:spTgt spid="52"/>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53"/>
                                        </p:tgtEl>
                                      </p:cBhvr>
                                    </p:animEffect>
                                    <p:set>
                                      <p:cBhvr>
                                        <p:cTn id="99" dur="1" fill="hold">
                                          <p:stCondLst>
                                            <p:cond delay="499"/>
                                          </p:stCondLst>
                                        </p:cTn>
                                        <p:tgtEl>
                                          <p:spTgt spid="53"/>
                                        </p:tgtEl>
                                        <p:attrNameLst>
                                          <p:attrName>style.visibility</p:attrName>
                                        </p:attrNameLst>
                                      </p:cBhvr>
                                      <p:to>
                                        <p:strVal val="hidden"/>
                                      </p:to>
                                    </p:set>
                                  </p:childTnLst>
                                </p:cTn>
                              </p:par>
                              <p:par>
                                <p:cTn id="100" presetID="42"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51"/>
                                        </p:tgtEl>
                                      </p:cBhvr>
                                    </p:animEffect>
                                    <p:set>
                                      <p:cBhvr>
                                        <p:cTn id="113" dur="1" fill="hold">
                                          <p:stCondLst>
                                            <p:cond delay="499"/>
                                          </p:stCondLst>
                                        </p:cTn>
                                        <p:tgtEl>
                                          <p:spTgt spid="5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50"/>
                                        </p:tgtEl>
                                      </p:cBhvr>
                                    </p:animEffect>
                                    <p:set>
                                      <p:cBhvr>
                                        <p:cTn id="116" dur="1" fill="hold">
                                          <p:stCondLst>
                                            <p:cond delay="499"/>
                                          </p:stCondLst>
                                        </p:cTn>
                                        <p:tgtEl>
                                          <p:spTgt spid="50"/>
                                        </p:tgtEl>
                                        <p:attrNameLst>
                                          <p:attrName>style.visibility</p:attrName>
                                        </p:attrNameLst>
                                      </p:cBhvr>
                                      <p:to>
                                        <p:strVal val="hidden"/>
                                      </p:to>
                                    </p:set>
                                  </p:childTnLst>
                                </p:cTn>
                              </p:par>
                              <p:par>
                                <p:cTn id="117" presetID="42" presetClass="entr" presetSubtype="0"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fade">
                                      <p:cBhvr>
                                        <p:cTn id="119" dur="1000"/>
                                        <p:tgtEl>
                                          <p:spTgt spid="54"/>
                                        </p:tgtEl>
                                      </p:cBhvr>
                                    </p:animEffect>
                                    <p:anim calcmode="lin" valueType="num">
                                      <p:cBhvr>
                                        <p:cTn id="120" dur="1000" fill="hold"/>
                                        <p:tgtEl>
                                          <p:spTgt spid="54"/>
                                        </p:tgtEl>
                                        <p:attrNameLst>
                                          <p:attrName>ppt_x</p:attrName>
                                        </p:attrNameLst>
                                      </p:cBhvr>
                                      <p:tavLst>
                                        <p:tav tm="0">
                                          <p:val>
                                            <p:strVal val="#ppt_x"/>
                                          </p:val>
                                        </p:tav>
                                        <p:tav tm="100000">
                                          <p:val>
                                            <p:strVal val="#ppt_x"/>
                                          </p:val>
                                        </p:tav>
                                      </p:tavLst>
                                    </p:anim>
                                    <p:anim calcmode="lin" valueType="num">
                                      <p:cBhvr>
                                        <p:cTn id="121" dur="1000" fill="hold"/>
                                        <p:tgtEl>
                                          <p:spTgt spid="54"/>
                                        </p:tgtEl>
                                        <p:attrNameLst>
                                          <p:attrName>ppt_y</p:attrName>
                                        </p:attrNameLst>
                                      </p:cBhvr>
                                      <p:tavLst>
                                        <p:tav tm="0">
                                          <p:val>
                                            <p:strVal val="#ppt_y+.1"/>
                                          </p:val>
                                        </p:tav>
                                        <p:tav tm="100000">
                                          <p:val>
                                            <p:strVal val="#ppt_y"/>
                                          </p:val>
                                        </p:tav>
                                      </p:tavLst>
                                    </p:anim>
                                  </p:childTnLst>
                                </p:cTn>
                              </p:par>
                            </p:childTnLst>
                          </p:cTn>
                        </p:par>
                        <p:par>
                          <p:cTn id="122" fill="hold">
                            <p:stCondLst>
                              <p:cond delay="1000"/>
                            </p:stCondLst>
                            <p:childTnLst>
                              <p:par>
                                <p:cTn id="123" presetID="10" presetClass="entr" presetSubtype="0" fill="hold" grpId="0" nodeType="after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500"/>
                                        <p:tgtEl>
                                          <p:spTgt spid="5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54"/>
                                        </p:tgtEl>
                                      </p:cBhvr>
                                    </p:animEffect>
                                    <p:set>
                                      <p:cBhvr>
                                        <p:cTn id="130" dur="1" fill="hold">
                                          <p:stCondLst>
                                            <p:cond delay="499"/>
                                          </p:stCondLst>
                                        </p:cTn>
                                        <p:tgtEl>
                                          <p:spTgt spid="54"/>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55"/>
                                        </p:tgtEl>
                                      </p:cBhvr>
                                    </p:animEffect>
                                    <p:set>
                                      <p:cBhvr>
                                        <p:cTn id="133" dur="1" fill="hold">
                                          <p:stCondLst>
                                            <p:cond delay="499"/>
                                          </p:stCondLst>
                                        </p:cTn>
                                        <p:tgtEl>
                                          <p:spTgt spid="55"/>
                                        </p:tgtEl>
                                        <p:attrNameLst>
                                          <p:attrName>style.visibility</p:attrName>
                                        </p:attrNameLst>
                                      </p:cBhvr>
                                      <p:to>
                                        <p:strVal val="hidden"/>
                                      </p:to>
                                    </p:set>
                                  </p:childTnLst>
                                </p:cTn>
                              </p:par>
                              <p:par>
                                <p:cTn id="134" presetID="10" presetClass="entr" presetSubtype="0"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fade">
                                      <p:cBhvr>
                                        <p:cTn id="136" dur="500"/>
                                        <p:tgtEl>
                                          <p:spTgt spid="56"/>
                                        </p:tgtEl>
                                      </p:cBhvr>
                                    </p:animEffect>
                                  </p:childTnLst>
                                </p:cTn>
                              </p:par>
                              <p:par>
                                <p:cTn id="137" presetID="42" presetClass="entr" presetSubtype="0"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fade">
                                      <p:cBhvr>
                                        <p:cTn id="139" dur="1000"/>
                                        <p:tgtEl>
                                          <p:spTgt spid="57"/>
                                        </p:tgtEl>
                                      </p:cBhvr>
                                    </p:animEffect>
                                    <p:anim calcmode="lin" valueType="num">
                                      <p:cBhvr>
                                        <p:cTn id="140" dur="1000" fill="hold"/>
                                        <p:tgtEl>
                                          <p:spTgt spid="57"/>
                                        </p:tgtEl>
                                        <p:attrNameLst>
                                          <p:attrName>ppt_x</p:attrName>
                                        </p:attrNameLst>
                                      </p:cBhvr>
                                      <p:tavLst>
                                        <p:tav tm="0">
                                          <p:val>
                                            <p:strVal val="#ppt_x"/>
                                          </p:val>
                                        </p:tav>
                                        <p:tav tm="100000">
                                          <p:val>
                                            <p:strVal val="#ppt_x"/>
                                          </p:val>
                                        </p:tav>
                                      </p:tavLst>
                                    </p:anim>
                                    <p:anim calcmode="lin" valueType="num">
                                      <p:cBhvr>
                                        <p:cTn id="141" dur="1000" fill="hold"/>
                                        <p:tgtEl>
                                          <p:spTgt spid="57"/>
                                        </p:tgtEl>
                                        <p:attrNameLst>
                                          <p:attrName>ppt_y</p:attrName>
                                        </p:attrNameLst>
                                      </p:cBhvr>
                                      <p:tavLst>
                                        <p:tav tm="0">
                                          <p:val>
                                            <p:strVal val="#ppt_y+.1"/>
                                          </p:val>
                                        </p:tav>
                                        <p:tav tm="100000">
                                          <p:val>
                                            <p:strVal val="#ppt_y"/>
                                          </p:val>
                                        </p:tav>
                                      </p:tavLst>
                                    </p:anim>
                                  </p:childTnLst>
                                </p:cTn>
                              </p:par>
                            </p:childTnLst>
                          </p:cTn>
                        </p:par>
                        <p:par>
                          <p:cTn id="142" fill="hold">
                            <p:stCondLst>
                              <p:cond delay="1000"/>
                            </p:stCondLst>
                            <p:childTnLst>
                              <p:par>
                                <p:cTn id="143" presetID="10" presetClass="entr" presetSubtype="0" fill="hold" grpId="0" nodeType="after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fade">
                                      <p:cBhvr>
                                        <p:cTn id="145" dur="500"/>
                                        <p:tgtEl>
                                          <p:spTgt spid="5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57"/>
                                        </p:tgtEl>
                                      </p:cBhvr>
                                    </p:animEffect>
                                    <p:set>
                                      <p:cBhvr>
                                        <p:cTn id="150" dur="1" fill="hold">
                                          <p:stCondLst>
                                            <p:cond delay="499"/>
                                          </p:stCondLst>
                                        </p:cTn>
                                        <p:tgtEl>
                                          <p:spTgt spid="57"/>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58"/>
                                        </p:tgtEl>
                                      </p:cBhvr>
                                    </p:animEffect>
                                    <p:set>
                                      <p:cBhvr>
                                        <p:cTn id="153" dur="1" fill="hold">
                                          <p:stCondLst>
                                            <p:cond delay="499"/>
                                          </p:stCondLst>
                                        </p:cTn>
                                        <p:tgtEl>
                                          <p:spTgt spid="58"/>
                                        </p:tgtEl>
                                        <p:attrNameLst>
                                          <p:attrName>style.visibility</p:attrName>
                                        </p:attrNameLst>
                                      </p:cBhvr>
                                      <p:to>
                                        <p:strVal val="hidden"/>
                                      </p:to>
                                    </p:set>
                                  </p:childTnLst>
                                </p:cTn>
                              </p:par>
                              <p:par>
                                <p:cTn id="154" presetID="42" presetClass="entr" presetSubtype="0" fill="hold" grpId="0"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fade">
                                      <p:cBhvr>
                                        <p:cTn id="156" dur="1000"/>
                                        <p:tgtEl>
                                          <p:spTgt spid="59"/>
                                        </p:tgtEl>
                                      </p:cBhvr>
                                    </p:animEffect>
                                    <p:anim calcmode="lin" valueType="num">
                                      <p:cBhvr>
                                        <p:cTn id="157" dur="1000" fill="hold"/>
                                        <p:tgtEl>
                                          <p:spTgt spid="59"/>
                                        </p:tgtEl>
                                        <p:attrNameLst>
                                          <p:attrName>ppt_x</p:attrName>
                                        </p:attrNameLst>
                                      </p:cBhvr>
                                      <p:tavLst>
                                        <p:tav tm="0">
                                          <p:val>
                                            <p:strVal val="#ppt_x"/>
                                          </p:val>
                                        </p:tav>
                                        <p:tav tm="100000">
                                          <p:val>
                                            <p:strVal val="#ppt_x"/>
                                          </p:val>
                                        </p:tav>
                                      </p:tavLst>
                                    </p:anim>
                                    <p:anim calcmode="lin" valueType="num">
                                      <p:cBhvr>
                                        <p:cTn id="158" dur="1000" fill="hold"/>
                                        <p:tgtEl>
                                          <p:spTgt spid="59"/>
                                        </p:tgtEl>
                                        <p:attrNameLst>
                                          <p:attrName>ppt_y</p:attrName>
                                        </p:attrNameLst>
                                      </p:cBhvr>
                                      <p:tavLst>
                                        <p:tav tm="0">
                                          <p:val>
                                            <p:strVal val="#ppt_y+.1"/>
                                          </p:val>
                                        </p:tav>
                                        <p:tav tm="100000">
                                          <p:val>
                                            <p:strVal val="#ppt_y"/>
                                          </p:val>
                                        </p:tav>
                                      </p:tavLst>
                                    </p:anim>
                                  </p:childTnLst>
                                </p:cTn>
                              </p:par>
                            </p:childTnLst>
                          </p:cTn>
                        </p:par>
                        <p:par>
                          <p:cTn id="159" fill="hold">
                            <p:stCondLst>
                              <p:cond delay="1000"/>
                            </p:stCondLst>
                            <p:childTnLst>
                              <p:par>
                                <p:cTn id="160" presetID="10" presetClass="entr" presetSubtype="0"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fade">
                                      <p:cBhvr>
                                        <p:cTn id="162" dur="500"/>
                                        <p:tgtEl>
                                          <p:spTgt spid="6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59"/>
                                        </p:tgtEl>
                                      </p:cBhvr>
                                    </p:animEffect>
                                    <p:set>
                                      <p:cBhvr>
                                        <p:cTn id="167" dur="1" fill="hold">
                                          <p:stCondLst>
                                            <p:cond delay="499"/>
                                          </p:stCondLst>
                                        </p:cTn>
                                        <p:tgtEl>
                                          <p:spTgt spid="5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60"/>
                                        </p:tgtEl>
                                      </p:cBhvr>
                                    </p:animEffect>
                                    <p:set>
                                      <p:cBhvr>
                                        <p:cTn id="170" dur="1" fill="hold">
                                          <p:stCondLst>
                                            <p:cond delay="499"/>
                                          </p:stCondLst>
                                        </p:cTn>
                                        <p:tgtEl>
                                          <p:spTgt spid="60"/>
                                        </p:tgtEl>
                                        <p:attrNameLst>
                                          <p:attrName>style.visibility</p:attrName>
                                        </p:attrNameLst>
                                      </p:cBhvr>
                                      <p:to>
                                        <p:strVal val="hidden"/>
                                      </p:to>
                                    </p:set>
                                  </p:childTnLst>
                                </p:cTn>
                              </p:par>
                              <p:par>
                                <p:cTn id="171" presetID="42" presetClass="entr" presetSubtype="0" fill="hold" grpId="0"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1000"/>
                                        <p:tgtEl>
                                          <p:spTgt spid="61"/>
                                        </p:tgtEl>
                                      </p:cBhvr>
                                    </p:animEffect>
                                    <p:anim calcmode="lin" valueType="num">
                                      <p:cBhvr>
                                        <p:cTn id="174" dur="1000" fill="hold"/>
                                        <p:tgtEl>
                                          <p:spTgt spid="61"/>
                                        </p:tgtEl>
                                        <p:attrNameLst>
                                          <p:attrName>ppt_x</p:attrName>
                                        </p:attrNameLst>
                                      </p:cBhvr>
                                      <p:tavLst>
                                        <p:tav tm="0">
                                          <p:val>
                                            <p:strVal val="#ppt_x"/>
                                          </p:val>
                                        </p:tav>
                                        <p:tav tm="100000">
                                          <p:val>
                                            <p:strVal val="#ppt_x"/>
                                          </p:val>
                                        </p:tav>
                                      </p:tavLst>
                                    </p:anim>
                                    <p:anim calcmode="lin" valueType="num">
                                      <p:cBhvr>
                                        <p:cTn id="175" dur="1000" fill="hold"/>
                                        <p:tgtEl>
                                          <p:spTgt spid="61"/>
                                        </p:tgtEl>
                                        <p:attrNameLst>
                                          <p:attrName>ppt_y</p:attrName>
                                        </p:attrNameLst>
                                      </p:cBhvr>
                                      <p:tavLst>
                                        <p:tav tm="0">
                                          <p:val>
                                            <p:strVal val="#ppt_y+.1"/>
                                          </p:val>
                                        </p:tav>
                                        <p:tav tm="100000">
                                          <p:val>
                                            <p:strVal val="#ppt_y"/>
                                          </p:val>
                                        </p:tav>
                                      </p:tavLst>
                                    </p:anim>
                                  </p:childTnLst>
                                </p:cTn>
                              </p:par>
                            </p:childTnLst>
                          </p:cTn>
                        </p:par>
                        <p:par>
                          <p:cTn id="176" fill="hold">
                            <p:stCondLst>
                              <p:cond delay="1000"/>
                            </p:stCondLst>
                            <p:childTnLst>
                              <p:par>
                                <p:cTn id="177" presetID="10" presetClass="entr" presetSubtype="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500"/>
                                        <p:tgtEl>
                                          <p:spTgt spid="62"/>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61"/>
                                        </p:tgtEl>
                                      </p:cBhvr>
                                    </p:animEffect>
                                    <p:set>
                                      <p:cBhvr>
                                        <p:cTn id="184" dur="1" fill="hold">
                                          <p:stCondLst>
                                            <p:cond delay="499"/>
                                          </p:stCondLst>
                                        </p:cTn>
                                        <p:tgtEl>
                                          <p:spTgt spid="61"/>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62"/>
                                        </p:tgtEl>
                                      </p:cBhvr>
                                    </p:animEffect>
                                    <p:set>
                                      <p:cBhvr>
                                        <p:cTn id="187" dur="1" fill="hold">
                                          <p:stCondLst>
                                            <p:cond delay="499"/>
                                          </p:stCondLst>
                                        </p:cTn>
                                        <p:tgtEl>
                                          <p:spTgt spid="62"/>
                                        </p:tgtEl>
                                        <p:attrNameLst>
                                          <p:attrName>style.visibility</p:attrName>
                                        </p:attrNameLst>
                                      </p:cBhvr>
                                      <p:to>
                                        <p:strVal val="hidden"/>
                                      </p:to>
                                    </p:set>
                                  </p:childTnLst>
                                </p:cTn>
                              </p:par>
                              <p:par>
                                <p:cTn id="188" presetID="42"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animEffect transition="in" filter="fade">
                                      <p:cBhvr>
                                        <p:cTn id="190" dur="1000"/>
                                        <p:tgtEl>
                                          <p:spTgt spid="63"/>
                                        </p:tgtEl>
                                      </p:cBhvr>
                                    </p:animEffect>
                                    <p:anim calcmode="lin" valueType="num">
                                      <p:cBhvr>
                                        <p:cTn id="191" dur="1000" fill="hold"/>
                                        <p:tgtEl>
                                          <p:spTgt spid="63"/>
                                        </p:tgtEl>
                                        <p:attrNameLst>
                                          <p:attrName>ppt_x</p:attrName>
                                        </p:attrNameLst>
                                      </p:cBhvr>
                                      <p:tavLst>
                                        <p:tav tm="0">
                                          <p:val>
                                            <p:strVal val="#ppt_x"/>
                                          </p:val>
                                        </p:tav>
                                        <p:tav tm="100000">
                                          <p:val>
                                            <p:strVal val="#ppt_x"/>
                                          </p:val>
                                        </p:tav>
                                      </p:tavLst>
                                    </p:anim>
                                    <p:anim calcmode="lin" valueType="num">
                                      <p:cBhvr>
                                        <p:cTn id="192" dur="1000" fill="hold"/>
                                        <p:tgtEl>
                                          <p:spTgt spid="63"/>
                                        </p:tgtEl>
                                        <p:attrNameLst>
                                          <p:attrName>ppt_y</p:attrName>
                                        </p:attrNameLst>
                                      </p:cBhvr>
                                      <p:tavLst>
                                        <p:tav tm="0">
                                          <p:val>
                                            <p:strVal val="#ppt_y+.1"/>
                                          </p:val>
                                        </p:tav>
                                        <p:tav tm="100000">
                                          <p:val>
                                            <p:strVal val="#ppt_y"/>
                                          </p:val>
                                        </p:tav>
                                      </p:tavLst>
                                    </p:anim>
                                  </p:childTnLst>
                                </p:cTn>
                              </p:par>
                            </p:childTnLst>
                          </p:cTn>
                        </p:par>
                        <p:par>
                          <p:cTn id="193" fill="hold">
                            <p:stCondLst>
                              <p:cond delay="1000"/>
                            </p:stCondLst>
                            <p:childTnLst>
                              <p:par>
                                <p:cTn id="194" presetID="10" presetClass="entr" presetSubtype="0" fill="hold" grpId="0" nodeType="afterEffect">
                                  <p:stCondLst>
                                    <p:cond delay="0"/>
                                  </p:stCondLst>
                                  <p:childTnLst>
                                    <p:set>
                                      <p:cBhvr>
                                        <p:cTn id="195" dur="1" fill="hold">
                                          <p:stCondLst>
                                            <p:cond delay="0"/>
                                          </p:stCondLst>
                                        </p:cTn>
                                        <p:tgtEl>
                                          <p:spTgt spid="64"/>
                                        </p:tgtEl>
                                        <p:attrNameLst>
                                          <p:attrName>style.visibility</p:attrName>
                                        </p:attrNameLst>
                                      </p:cBhvr>
                                      <p:to>
                                        <p:strVal val="visible"/>
                                      </p:to>
                                    </p:set>
                                    <p:animEffect transition="in" filter="fade">
                                      <p:cBhvr>
                                        <p:cTn id="196" dur="500"/>
                                        <p:tgtEl>
                                          <p:spTgt spid="64"/>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grpId="1" nodeType="clickEffect">
                                  <p:stCondLst>
                                    <p:cond delay="0"/>
                                  </p:stCondLst>
                                  <p:childTnLst>
                                    <p:animEffect transition="out" filter="fade">
                                      <p:cBhvr>
                                        <p:cTn id="200" dur="500"/>
                                        <p:tgtEl>
                                          <p:spTgt spid="63"/>
                                        </p:tgtEl>
                                      </p:cBhvr>
                                    </p:animEffect>
                                    <p:set>
                                      <p:cBhvr>
                                        <p:cTn id="201" dur="1" fill="hold">
                                          <p:stCondLst>
                                            <p:cond delay="499"/>
                                          </p:stCondLst>
                                        </p:cTn>
                                        <p:tgtEl>
                                          <p:spTgt spid="63"/>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64"/>
                                        </p:tgtEl>
                                      </p:cBhvr>
                                    </p:animEffect>
                                    <p:set>
                                      <p:cBhvr>
                                        <p:cTn id="204" dur="1" fill="hold">
                                          <p:stCondLst>
                                            <p:cond delay="499"/>
                                          </p:stCondLst>
                                        </p:cTn>
                                        <p:tgtEl>
                                          <p:spTgt spid="64"/>
                                        </p:tgtEl>
                                        <p:attrNameLst>
                                          <p:attrName>style.visibility</p:attrName>
                                        </p:attrNameLst>
                                      </p:cBhvr>
                                      <p:to>
                                        <p:strVal val="hidden"/>
                                      </p:to>
                                    </p:set>
                                  </p:childTnLst>
                                </p:cTn>
                              </p:par>
                              <p:par>
                                <p:cTn id="205" presetID="42" presetClass="entr" presetSubtype="0" fill="hold" grpId="0" nodeType="withEffect">
                                  <p:stCondLst>
                                    <p:cond delay="0"/>
                                  </p:stCondLst>
                                  <p:childTnLst>
                                    <p:set>
                                      <p:cBhvr>
                                        <p:cTn id="206" dur="1" fill="hold">
                                          <p:stCondLst>
                                            <p:cond delay="0"/>
                                          </p:stCondLst>
                                        </p:cTn>
                                        <p:tgtEl>
                                          <p:spTgt spid="65"/>
                                        </p:tgtEl>
                                        <p:attrNameLst>
                                          <p:attrName>style.visibility</p:attrName>
                                        </p:attrNameLst>
                                      </p:cBhvr>
                                      <p:to>
                                        <p:strVal val="visible"/>
                                      </p:to>
                                    </p:set>
                                    <p:animEffect transition="in" filter="fade">
                                      <p:cBhvr>
                                        <p:cTn id="207" dur="1000"/>
                                        <p:tgtEl>
                                          <p:spTgt spid="65"/>
                                        </p:tgtEl>
                                      </p:cBhvr>
                                    </p:animEffect>
                                    <p:anim calcmode="lin" valueType="num">
                                      <p:cBhvr>
                                        <p:cTn id="208" dur="1000" fill="hold"/>
                                        <p:tgtEl>
                                          <p:spTgt spid="65"/>
                                        </p:tgtEl>
                                        <p:attrNameLst>
                                          <p:attrName>ppt_x</p:attrName>
                                        </p:attrNameLst>
                                      </p:cBhvr>
                                      <p:tavLst>
                                        <p:tav tm="0">
                                          <p:val>
                                            <p:strVal val="#ppt_x"/>
                                          </p:val>
                                        </p:tav>
                                        <p:tav tm="100000">
                                          <p:val>
                                            <p:strVal val="#ppt_x"/>
                                          </p:val>
                                        </p:tav>
                                      </p:tavLst>
                                    </p:anim>
                                    <p:anim calcmode="lin" valueType="num">
                                      <p:cBhvr>
                                        <p:cTn id="209" dur="1000" fill="hold"/>
                                        <p:tgtEl>
                                          <p:spTgt spid="65"/>
                                        </p:tgtEl>
                                        <p:attrNameLst>
                                          <p:attrName>ppt_y</p:attrName>
                                        </p:attrNameLst>
                                      </p:cBhvr>
                                      <p:tavLst>
                                        <p:tav tm="0">
                                          <p:val>
                                            <p:strVal val="#ppt_y+.1"/>
                                          </p:val>
                                        </p:tav>
                                        <p:tav tm="100000">
                                          <p:val>
                                            <p:strVal val="#ppt_y"/>
                                          </p:val>
                                        </p:tav>
                                      </p:tavLst>
                                    </p:anim>
                                  </p:childTnLst>
                                </p:cTn>
                              </p:par>
                            </p:childTnLst>
                          </p:cTn>
                        </p:par>
                        <p:par>
                          <p:cTn id="210" fill="hold">
                            <p:stCondLst>
                              <p:cond delay="1000"/>
                            </p:stCondLst>
                            <p:childTnLst>
                              <p:par>
                                <p:cTn id="211" presetID="10" presetClass="entr" presetSubtype="0" fill="hold" grpId="0" nodeType="afterEffect">
                                  <p:stCondLst>
                                    <p:cond delay="0"/>
                                  </p:stCondLst>
                                  <p:childTnLst>
                                    <p:set>
                                      <p:cBhvr>
                                        <p:cTn id="212" dur="1" fill="hold">
                                          <p:stCondLst>
                                            <p:cond delay="0"/>
                                          </p:stCondLst>
                                        </p:cTn>
                                        <p:tgtEl>
                                          <p:spTgt spid="66"/>
                                        </p:tgtEl>
                                        <p:attrNameLst>
                                          <p:attrName>style.visibility</p:attrName>
                                        </p:attrNameLst>
                                      </p:cBhvr>
                                      <p:to>
                                        <p:strVal val="visible"/>
                                      </p:to>
                                    </p:set>
                                    <p:animEffect transition="in" filter="fade">
                                      <p:cBhvr>
                                        <p:cTn id="213" dur="500"/>
                                        <p:tgtEl>
                                          <p:spTgt spid="66"/>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grpId="1" nodeType="clickEffect">
                                  <p:stCondLst>
                                    <p:cond delay="0"/>
                                  </p:stCondLst>
                                  <p:childTnLst>
                                    <p:animEffect transition="out" filter="fade">
                                      <p:cBhvr>
                                        <p:cTn id="217" dur="500"/>
                                        <p:tgtEl>
                                          <p:spTgt spid="65"/>
                                        </p:tgtEl>
                                      </p:cBhvr>
                                    </p:animEffect>
                                    <p:set>
                                      <p:cBhvr>
                                        <p:cTn id="218" dur="1" fill="hold">
                                          <p:stCondLst>
                                            <p:cond delay="499"/>
                                          </p:stCondLst>
                                        </p:cTn>
                                        <p:tgtEl>
                                          <p:spTgt spid="65"/>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66"/>
                                        </p:tgtEl>
                                      </p:cBhvr>
                                    </p:animEffect>
                                    <p:set>
                                      <p:cBhvr>
                                        <p:cTn id="221" dur="1" fill="hold">
                                          <p:stCondLst>
                                            <p:cond delay="499"/>
                                          </p:stCondLst>
                                        </p:cTn>
                                        <p:tgtEl>
                                          <p:spTgt spid="66"/>
                                        </p:tgtEl>
                                        <p:attrNameLst>
                                          <p:attrName>style.visibility</p:attrName>
                                        </p:attrNameLst>
                                      </p:cBhvr>
                                      <p:to>
                                        <p:strVal val="hidden"/>
                                      </p:to>
                                    </p:set>
                                  </p:childTnLst>
                                </p:cTn>
                              </p:par>
                              <p:par>
                                <p:cTn id="222" presetID="42" presetClass="entr" presetSubtype="0" fill="hold" grpId="0" nodeType="withEffect">
                                  <p:stCondLst>
                                    <p:cond delay="0"/>
                                  </p:stCondLst>
                                  <p:childTnLst>
                                    <p:set>
                                      <p:cBhvr>
                                        <p:cTn id="223" dur="1" fill="hold">
                                          <p:stCondLst>
                                            <p:cond delay="0"/>
                                          </p:stCondLst>
                                        </p:cTn>
                                        <p:tgtEl>
                                          <p:spTgt spid="67"/>
                                        </p:tgtEl>
                                        <p:attrNameLst>
                                          <p:attrName>style.visibility</p:attrName>
                                        </p:attrNameLst>
                                      </p:cBhvr>
                                      <p:to>
                                        <p:strVal val="visible"/>
                                      </p:to>
                                    </p:set>
                                    <p:animEffect transition="in" filter="fade">
                                      <p:cBhvr>
                                        <p:cTn id="224" dur="1000"/>
                                        <p:tgtEl>
                                          <p:spTgt spid="67"/>
                                        </p:tgtEl>
                                      </p:cBhvr>
                                    </p:animEffect>
                                    <p:anim calcmode="lin" valueType="num">
                                      <p:cBhvr>
                                        <p:cTn id="225" dur="1000" fill="hold"/>
                                        <p:tgtEl>
                                          <p:spTgt spid="67"/>
                                        </p:tgtEl>
                                        <p:attrNameLst>
                                          <p:attrName>ppt_x</p:attrName>
                                        </p:attrNameLst>
                                      </p:cBhvr>
                                      <p:tavLst>
                                        <p:tav tm="0">
                                          <p:val>
                                            <p:strVal val="#ppt_x"/>
                                          </p:val>
                                        </p:tav>
                                        <p:tav tm="100000">
                                          <p:val>
                                            <p:strVal val="#ppt_x"/>
                                          </p:val>
                                        </p:tav>
                                      </p:tavLst>
                                    </p:anim>
                                    <p:anim calcmode="lin" valueType="num">
                                      <p:cBhvr>
                                        <p:cTn id="226" dur="1000" fill="hold"/>
                                        <p:tgtEl>
                                          <p:spTgt spid="67"/>
                                        </p:tgtEl>
                                        <p:attrNameLst>
                                          <p:attrName>ppt_y</p:attrName>
                                        </p:attrNameLst>
                                      </p:cBhvr>
                                      <p:tavLst>
                                        <p:tav tm="0">
                                          <p:val>
                                            <p:strVal val="#ppt_y+.1"/>
                                          </p:val>
                                        </p:tav>
                                        <p:tav tm="100000">
                                          <p:val>
                                            <p:strVal val="#ppt_y"/>
                                          </p:val>
                                        </p:tav>
                                      </p:tavLst>
                                    </p:anim>
                                  </p:childTnLst>
                                </p:cTn>
                              </p:par>
                            </p:childTnLst>
                          </p:cTn>
                        </p:par>
                        <p:par>
                          <p:cTn id="227" fill="hold">
                            <p:stCondLst>
                              <p:cond delay="1000"/>
                            </p:stCondLst>
                            <p:childTnLst>
                              <p:par>
                                <p:cTn id="228" presetID="10" presetClass="entr" presetSubtype="0" fill="hold" grpId="0" nodeType="afterEffect">
                                  <p:stCondLst>
                                    <p:cond delay="0"/>
                                  </p:stCondLst>
                                  <p:childTnLst>
                                    <p:set>
                                      <p:cBhvr>
                                        <p:cTn id="229" dur="1" fill="hold">
                                          <p:stCondLst>
                                            <p:cond delay="0"/>
                                          </p:stCondLst>
                                        </p:cTn>
                                        <p:tgtEl>
                                          <p:spTgt spid="68"/>
                                        </p:tgtEl>
                                        <p:attrNameLst>
                                          <p:attrName>style.visibility</p:attrName>
                                        </p:attrNameLst>
                                      </p:cBhvr>
                                      <p:to>
                                        <p:strVal val="visible"/>
                                      </p:to>
                                    </p:set>
                                    <p:animEffect transition="in" filter="fade">
                                      <p:cBhvr>
                                        <p:cTn id="230" dur="500"/>
                                        <p:tgtEl>
                                          <p:spTgt spid="68"/>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68"/>
                                        </p:tgtEl>
                                      </p:cBhvr>
                                    </p:animEffect>
                                    <p:set>
                                      <p:cBhvr>
                                        <p:cTn id="235" dur="1" fill="hold">
                                          <p:stCondLst>
                                            <p:cond delay="499"/>
                                          </p:stCondLst>
                                        </p:cTn>
                                        <p:tgtEl>
                                          <p:spTgt spid="68"/>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67"/>
                                        </p:tgtEl>
                                      </p:cBhvr>
                                    </p:animEffect>
                                    <p:set>
                                      <p:cBhvr>
                                        <p:cTn id="238" dur="1" fill="hold">
                                          <p:stCondLst>
                                            <p:cond delay="499"/>
                                          </p:stCondLst>
                                        </p:cTn>
                                        <p:tgtEl>
                                          <p:spTgt spid="67"/>
                                        </p:tgtEl>
                                        <p:attrNameLst>
                                          <p:attrName>style.visibility</p:attrName>
                                        </p:attrNameLst>
                                      </p:cBhvr>
                                      <p:to>
                                        <p:strVal val="hidden"/>
                                      </p:to>
                                    </p:set>
                                  </p:childTnLst>
                                </p:cTn>
                              </p:par>
                              <p:par>
                                <p:cTn id="239" presetID="42" presetClass="entr" presetSubtype="0" fill="hold" grpId="0" nodeType="withEffect">
                                  <p:stCondLst>
                                    <p:cond delay="0"/>
                                  </p:stCondLst>
                                  <p:childTnLst>
                                    <p:set>
                                      <p:cBhvr>
                                        <p:cTn id="240" dur="1" fill="hold">
                                          <p:stCondLst>
                                            <p:cond delay="0"/>
                                          </p:stCondLst>
                                        </p:cTn>
                                        <p:tgtEl>
                                          <p:spTgt spid="69"/>
                                        </p:tgtEl>
                                        <p:attrNameLst>
                                          <p:attrName>style.visibility</p:attrName>
                                        </p:attrNameLst>
                                      </p:cBhvr>
                                      <p:to>
                                        <p:strVal val="visible"/>
                                      </p:to>
                                    </p:set>
                                    <p:animEffect transition="in" filter="fade">
                                      <p:cBhvr>
                                        <p:cTn id="241" dur="1000"/>
                                        <p:tgtEl>
                                          <p:spTgt spid="69"/>
                                        </p:tgtEl>
                                      </p:cBhvr>
                                    </p:animEffect>
                                    <p:anim calcmode="lin" valueType="num">
                                      <p:cBhvr>
                                        <p:cTn id="242" dur="1000" fill="hold"/>
                                        <p:tgtEl>
                                          <p:spTgt spid="69"/>
                                        </p:tgtEl>
                                        <p:attrNameLst>
                                          <p:attrName>ppt_x</p:attrName>
                                        </p:attrNameLst>
                                      </p:cBhvr>
                                      <p:tavLst>
                                        <p:tav tm="0">
                                          <p:val>
                                            <p:strVal val="#ppt_x"/>
                                          </p:val>
                                        </p:tav>
                                        <p:tav tm="100000">
                                          <p:val>
                                            <p:strVal val="#ppt_x"/>
                                          </p:val>
                                        </p:tav>
                                      </p:tavLst>
                                    </p:anim>
                                    <p:anim calcmode="lin" valueType="num">
                                      <p:cBhvr>
                                        <p:cTn id="243" dur="1000" fill="hold"/>
                                        <p:tgtEl>
                                          <p:spTgt spid="69"/>
                                        </p:tgtEl>
                                        <p:attrNameLst>
                                          <p:attrName>ppt_y</p:attrName>
                                        </p:attrNameLst>
                                      </p:cBhvr>
                                      <p:tavLst>
                                        <p:tav tm="0">
                                          <p:val>
                                            <p:strVal val="#ppt_y+.1"/>
                                          </p:val>
                                        </p:tav>
                                        <p:tav tm="100000">
                                          <p:val>
                                            <p:strVal val="#ppt_y"/>
                                          </p:val>
                                        </p:tav>
                                      </p:tavLst>
                                    </p:anim>
                                  </p:childTnLst>
                                </p:cTn>
                              </p:par>
                            </p:childTnLst>
                          </p:cTn>
                        </p:par>
                        <p:par>
                          <p:cTn id="244" fill="hold">
                            <p:stCondLst>
                              <p:cond delay="1000"/>
                            </p:stCondLst>
                            <p:childTnLst>
                              <p:par>
                                <p:cTn id="245" presetID="10" presetClass="entr" presetSubtype="0" fill="hold" grpId="0" nodeType="afterEffect">
                                  <p:stCondLst>
                                    <p:cond delay="0"/>
                                  </p:stCondLst>
                                  <p:childTnLst>
                                    <p:set>
                                      <p:cBhvr>
                                        <p:cTn id="246" dur="1" fill="hold">
                                          <p:stCondLst>
                                            <p:cond delay="0"/>
                                          </p:stCondLst>
                                        </p:cTn>
                                        <p:tgtEl>
                                          <p:spTgt spid="71"/>
                                        </p:tgtEl>
                                        <p:attrNameLst>
                                          <p:attrName>style.visibility</p:attrName>
                                        </p:attrNameLst>
                                      </p:cBhvr>
                                      <p:to>
                                        <p:strVal val="visible"/>
                                      </p:to>
                                    </p:set>
                                    <p:animEffect transition="in" filter="fade">
                                      <p:cBhvr>
                                        <p:cTn id="247" dur="500"/>
                                        <p:tgtEl>
                                          <p:spTgt spid="71"/>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grpId="1" nodeType="clickEffect">
                                  <p:stCondLst>
                                    <p:cond delay="0"/>
                                  </p:stCondLst>
                                  <p:childTnLst>
                                    <p:animEffect transition="out" filter="fade">
                                      <p:cBhvr>
                                        <p:cTn id="251" dur="500"/>
                                        <p:tgtEl>
                                          <p:spTgt spid="69"/>
                                        </p:tgtEl>
                                      </p:cBhvr>
                                    </p:animEffect>
                                    <p:set>
                                      <p:cBhvr>
                                        <p:cTn id="252" dur="1" fill="hold">
                                          <p:stCondLst>
                                            <p:cond delay="499"/>
                                          </p:stCondLst>
                                        </p:cTn>
                                        <p:tgtEl>
                                          <p:spTgt spid="69"/>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71"/>
                                        </p:tgtEl>
                                      </p:cBhvr>
                                    </p:animEffect>
                                    <p:set>
                                      <p:cBhvr>
                                        <p:cTn id="255"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8" grpId="0"/>
      <p:bldP spid="41" grpId="0"/>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50" grpId="0"/>
      <p:bldP spid="50" grpId="1"/>
      <p:bldP spid="51" grpId="0"/>
      <p:bldP spid="51" grpId="1"/>
      <p:bldP spid="52" grpId="0"/>
      <p:bldP spid="52" grpId="1"/>
      <p:bldP spid="53" grpId="0"/>
      <p:bldP spid="53" grpId="1"/>
      <p:bldP spid="54" grpId="0"/>
      <p:bldP spid="54" grpId="1"/>
      <p:bldP spid="55" grpId="0"/>
      <p:bldP spid="55" grpId="1"/>
      <p:bldP spid="56" grpId="0"/>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1" grpId="0"/>
      <p:bldP spid="7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err="1" smtClean="0">
                <a:ln w="0"/>
                <a:solidFill>
                  <a:schemeClr val="tx2"/>
                </a:solidFill>
                <a:effectLst>
                  <a:reflection blurRad="12700" stA="50000" endPos="50000" dist="5000" dir="5400000" sy="-100000" rotWithShape="0"/>
                </a:effectLst>
              </a:rPr>
              <a:t>inFormats</a:t>
            </a:r>
            <a:endParaRPr lang="en-GB" sz="2000" b="1" cap="all" dirty="0">
              <a:ln w="0"/>
              <a:solidFill>
                <a:schemeClr val="tx2"/>
              </a:solidFill>
              <a:effectLst>
                <a:reflection blurRad="12700" stA="50000" endPos="50000" dist="5000" dir="5400000" sy="-100000" rotWithShape="0"/>
              </a:effectLst>
            </a:endParaRPr>
          </a:p>
        </p:txBody>
      </p:sp>
      <p:sp>
        <p:nvSpPr>
          <p:cNvPr id="17" name="TextBox 16"/>
          <p:cNvSpPr txBox="1"/>
          <p:nvPr/>
        </p:nvSpPr>
        <p:spPr>
          <a:xfrm>
            <a:off x="539552" y="1426022"/>
            <a:ext cx="3294602" cy="1477328"/>
          </a:xfrm>
          <a:prstGeom prst="rect">
            <a:avLst/>
          </a:prstGeom>
          <a:noFill/>
        </p:spPr>
        <p:txBody>
          <a:bodyPr wrap="square" rtlCol="0">
            <a:spAutoFit/>
          </a:bodyPr>
          <a:lstStyle/>
          <a:p>
            <a:r>
              <a:rPr lang="en-AU" b="1" dirty="0" err="1" smtClean="0">
                <a:solidFill>
                  <a:srgbClr val="0070C0"/>
                </a:solidFill>
              </a:rPr>
              <a:t>Infile</a:t>
            </a:r>
            <a:r>
              <a:rPr lang="en-AU" b="1" dirty="0" smtClean="0">
                <a:solidFill>
                  <a:srgbClr val="0070C0"/>
                </a:solidFill>
              </a:rPr>
              <a:t> </a:t>
            </a:r>
            <a:r>
              <a:rPr lang="en-AU" i="1" dirty="0" smtClean="0">
                <a:solidFill>
                  <a:srgbClr val="0070C0"/>
                </a:solidFill>
              </a:rPr>
              <a:t>Filename</a:t>
            </a:r>
          </a:p>
          <a:p>
            <a:r>
              <a:rPr lang="en-AU" b="1" dirty="0" smtClean="0">
                <a:solidFill>
                  <a:srgbClr val="0070C0"/>
                </a:solidFill>
              </a:rPr>
              <a:t>Input</a:t>
            </a:r>
            <a:r>
              <a:rPr lang="en-AU" dirty="0" smtClean="0"/>
              <a:t> </a:t>
            </a:r>
            <a:r>
              <a:rPr lang="en-AU" dirty="0" err="1"/>
              <a:t>Fee_ID</a:t>
            </a:r>
            <a:r>
              <a:rPr lang="en-AU" dirty="0"/>
              <a:t>    : </a:t>
            </a:r>
            <a:r>
              <a:rPr lang="en-AU" dirty="0">
                <a:solidFill>
                  <a:srgbClr val="0070C0"/>
                </a:solidFill>
              </a:rPr>
              <a:t>$10.</a:t>
            </a:r>
          </a:p>
          <a:p>
            <a:r>
              <a:rPr lang="en-AU" dirty="0" smtClean="0"/>
              <a:t>       </a:t>
            </a:r>
            <a:r>
              <a:rPr lang="en-AU" dirty="0" err="1"/>
              <a:t>Asat_Date</a:t>
            </a:r>
            <a:r>
              <a:rPr lang="en-AU" dirty="0"/>
              <a:t> : </a:t>
            </a:r>
            <a:r>
              <a:rPr lang="en-AU" dirty="0">
                <a:solidFill>
                  <a:srgbClr val="0070C0"/>
                </a:solidFill>
              </a:rPr>
              <a:t>YYMMDD10.</a:t>
            </a:r>
          </a:p>
          <a:p>
            <a:r>
              <a:rPr lang="en-AU" dirty="0"/>
              <a:t>   </a:t>
            </a:r>
            <a:r>
              <a:rPr lang="en-AU" dirty="0" smtClean="0"/>
              <a:t>         </a:t>
            </a:r>
            <a:r>
              <a:rPr lang="en-AU" dirty="0" err="1"/>
              <a:t>Desc</a:t>
            </a:r>
            <a:r>
              <a:rPr lang="en-AU" dirty="0"/>
              <a:t>      : </a:t>
            </a:r>
            <a:r>
              <a:rPr lang="en-AU" dirty="0">
                <a:solidFill>
                  <a:srgbClr val="0070C0"/>
                </a:solidFill>
              </a:rPr>
              <a:t>$20.</a:t>
            </a:r>
          </a:p>
          <a:p>
            <a:r>
              <a:rPr lang="en-AU" dirty="0"/>
              <a:t>      </a:t>
            </a:r>
            <a:r>
              <a:rPr lang="en-AU" dirty="0" smtClean="0"/>
              <a:t>  </a:t>
            </a:r>
            <a:r>
              <a:rPr lang="en-AU" dirty="0" err="1" smtClean="0"/>
              <a:t>Fee_Amt</a:t>
            </a:r>
            <a:r>
              <a:rPr lang="en-AU" dirty="0" smtClean="0"/>
              <a:t>   </a:t>
            </a:r>
            <a:r>
              <a:rPr lang="en-AU" dirty="0"/>
              <a:t>: </a:t>
            </a:r>
            <a:r>
              <a:rPr lang="en-AU" dirty="0">
                <a:solidFill>
                  <a:srgbClr val="0070C0"/>
                </a:solidFill>
              </a:rPr>
              <a:t>Dollar.2</a:t>
            </a:r>
          </a:p>
        </p:txBody>
      </p:sp>
      <p:sp>
        <p:nvSpPr>
          <p:cNvPr id="22" name="TextBox 21"/>
          <p:cNvSpPr txBox="1"/>
          <p:nvPr/>
        </p:nvSpPr>
        <p:spPr>
          <a:xfrm>
            <a:off x="5379107" y="1433552"/>
            <a:ext cx="3168352" cy="923330"/>
          </a:xfrm>
          <a:prstGeom prst="rect">
            <a:avLst/>
          </a:prstGeom>
          <a:noFill/>
        </p:spPr>
        <p:txBody>
          <a:bodyPr wrap="square" rtlCol="0">
            <a:spAutoFit/>
          </a:bodyPr>
          <a:lstStyle/>
          <a:p>
            <a:r>
              <a:rPr lang="en-AU" dirty="0"/>
              <a:t>1,2014/01/01,Admin Fee,$3.50</a:t>
            </a:r>
          </a:p>
          <a:p>
            <a:r>
              <a:rPr lang="en-AU" dirty="0"/>
              <a:t>1,2014/03/01,Admin Fee,$4.00</a:t>
            </a:r>
          </a:p>
          <a:p>
            <a:r>
              <a:rPr lang="en-AU" dirty="0"/>
              <a:t>1,2014/05/01,Admin Fee,$5.25</a:t>
            </a:r>
          </a:p>
        </p:txBody>
      </p:sp>
      <p:sp>
        <p:nvSpPr>
          <p:cNvPr id="8" name="TextBox 7"/>
          <p:cNvSpPr txBox="1"/>
          <p:nvPr/>
        </p:nvSpPr>
        <p:spPr>
          <a:xfrm>
            <a:off x="676784" y="3659534"/>
            <a:ext cx="173966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formats</a:t>
            </a:r>
            <a:endParaRPr lang="en-GB" dirty="0"/>
          </a:p>
        </p:txBody>
      </p:sp>
      <p:sp>
        <p:nvSpPr>
          <p:cNvPr id="3" name="TextBox 2"/>
          <p:cNvSpPr txBox="1"/>
          <p:nvPr/>
        </p:nvSpPr>
        <p:spPr>
          <a:xfrm>
            <a:off x="1004857" y="5335756"/>
            <a:ext cx="2808312" cy="369332"/>
          </a:xfrm>
          <a:prstGeom prst="rect">
            <a:avLst/>
          </a:prstGeom>
          <a:noFill/>
        </p:spPr>
        <p:txBody>
          <a:bodyPr wrap="square" rtlCol="0">
            <a:spAutoFit/>
          </a:bodyPr>
          <a:lstStyle/>
          <a:p>
            <a:r>
              <a:rPr lang="en-AU" b="1" dirty="0">
                <a:solidFill>
                  <a:srgbClr val="0070C0"/>
                </a:solidFill>
              </a:rPr>
              <a:t>Format</a:t>
            </a:r>
            <a:r>
              <a:rPr lang="en-AU" dirty="0"/>
              <a:t> Date </a:t>
            </a:r>
            <a:r>
              <a:rPr lang="en-AU" dirty="0">
                <a:solidFill>
                  <a:srgbClr val="0070C0"/>
                </a:solidFill>
              </a:rPr>
              <a:t>yymmdd10.</a:t>
            </a:r>
          </a:p>
        </p:txBody>
      </p:sp>
      <p:sp>
        <p:nvSpPr>
          <p:cNvPr id="5" name="TextBox 4"/>
          <p:cNvSpPr txBox="1"/>
          <p:nvPr/>
        </p:nvSpPr>
        <p:spPr>
          <a:xfrm>
            <a:off x="5379107" y="5318043"/>
            <a:ext cx="2736304" cy="369332"/>
          </a:xfrm>
          <a:prstGeom prst="rect">
            <a:avLst/>
          </a:prstGeom>
          <a:noFill/>
        </p:spPr>
        <p:txBody>
          <a:bodyPr wrap="square" rtlCol="0">
            <a:spAutoFit/>
          </a:bodyPr>
          <a:lstStyle/>
          <a:p>
            <a:r>
              <a:rPr lang="en-AU" b="1" dirty="0">
                <a:solidFill>
                  <a:srgbClr val="0070C0"/>
                </a:solidFill>
              </a:rPr>
              <a:t>Date</a:t>
            </a:r>
            <a:r>
              <a:rPr lang="en-AU" dirty="0"/>
              <a:t>=2014-05-16</a:t>
            </a:r>
          </a:p>
        </p:txBody>
      </p:sp>
      <p:sp>
        <p:nvSpPr>
          <p:cNvPr id="6" name="TextBox 5"/>
          <p:cNvSpPr txBox="1"/>
          <p:nvPr/>
        </p:nvSpPr>
        <p:spPr>
          <a:xfrm>
            <a:off x="1004857" y="4831700"/>
            <a:ext cx="2033990" cy="369332"/>
          </a:xfrm>
          <a:prstGeom prst="rect">
            <a:avLst/>
          </a:prstGeom>
          <a:noFill/>
        </p:spPr>
        <p:txBody>
          <a:bodyPr wrap="square" rtlCol="0">
            <a:spAutoFit/>
          </a:bodyPr>
          <a:lstStyle/>
          <a:p>
            <a:r>
              <a:rPr lang="en-AU" dirty="0"/>
              <a:t>Date=date();</a:t>
            </a:r>
          </a:p>
        </p:txBody>
      </p:sp>
      <p:sp>
        <p:nvSpPr>
          <p:cNvPr id="7" name="TextBox 6"/>
          <p:cNvSpPr txBox="1"/>
          <p:nvPr/>
        </p:nvSpPr>
        <p:spPr>
          <a:xfrm>
            <a:off x="5379107" y="4831700"/>
            <a:ext cx="1800200" cy="369332"/>
          </a:xfrm>
          <a:prstGeom prst="rect">
            <a:avLst/>
          </a:prstGeom>
          <a:noFill/>
        </p:spPr>
        <p:txBody>
          <a:bodyPr wrap="square" rtlCol="0">
            <a:spAutoFit/>
          </a:bodyPr>
          <a:lstStyle/>
          <a:p>
            <a:r>
              <a:rPr lang="en-AU" b="1" dirty="0">
                <a:solidFill>
                  <a:srgbClr val="0070C0"/>
                </a:solidFill>
              </a:rPr>
              <a:t>Date</a:t>
            </a:r>
            <a:r>
              <a:rPr lang="en-AU" dirty="0"/>
              <a:t>=19859</a:t>
            </a:r>
          </a:p>
        </p:txBody>
      </p:sp>
      <p:sp>
        <p:nvSpPr>
          <p:cNvPr id="9" name="Up Arrow 8"/>
          <p:cNvSpPr/>
          <p:nvPr/>
        </p:nvSpPr>
        <p:spPr>
          <a:xfrm rot="16200000">
            <a:off x="4340064" y="1428689"/>
            <a:ext cx="319862" cy="11521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6156176" y="1056690"/>
            <a:ext cx="1872208" cy="369332"/>
          </a:xfrm>
          <a:prstGeom prst="rect">
            <a:avLst/>
          </a:prstGeom>
          <a:noFill/>
        </p:spPr>
        <p:txBody>
          <a:bodyPr wrap="square" rtlCol="0">
            <a:spAutoFit/>
          </a:bodyPr>
          <a:lstStyle/>
          <a:p>
            <a:r>
              <a:rPr lang="en-AU" b="1" dirty="0" smtClean="0">
                <a:solidFill>
                  <a:srgbClr val="00B050"/>
                </a:solidFill>
              </a:rPr>
              <a:t>File text</a:t>
            </a:r>
            <a:endParaRPr lang="en-AU" b="1" dirty="0">
              <a:solidFill>
                <a:srgbClr val="00B050"/>
              </a:solidFill>
            </a:endParaRPr>
          </a:p>
        </p:txBody>
      </p:sp>
      <p:sp>
        <p:nvSpPr>
          <p:cNvPr id="13" name="TextBox 12"/>
          <p:cNvSpPr txBox="1"/>
          <p:nvPr/>
        </p:nvSpPr>
        <p:spPr>
          <a:xfrm>
            <a:off x="676784" y="1092806"/>
            <a:ext cx="2167024" cy="369332"/>
          </a:xfrm>
          <a:prstGeom prst="rect">
            <a:avLst/>
          </a:prstGeom>
          <a:noFill/>
        </p:spPr>
        <p:txBody>
          <a:bodyPr wrap="square" rtlCol="0">
            <a:spAutoFit/>
          </a:bodyPr>
          <a:lstStyle/>
          <a:p>
            <a:r>
              <a:rPr lang="en-AU" b="1" dirty="0" smtClean="0">
                <a:solidFill>
                  <a:srgbClr val="00B050"/>
                </a:solidFill>
              </a:rPr>
              <a:t>SAS Data step code</a:t>
            </a:r>
            <a:endParaRPr lang="en-AU" b="1" dirty="0">
              <a:solidFill>
                <a:srgbClr val="00B050"/>
              </a:solidFill>
            </a:endParaRPr>
          </a:p>
        </p:txBody>
      </p:sp>
      <p:sp>
        <p:nvSpPr>
          <p:cNvPr id="14" name="Up Arrow 13"/>
          <p:cNvSpPr/>
          <p:nvPr/>
        </p:nvSpPr>
        <p:spPr>
          <a:xfrm rot="5400000">
            <a:off x="4340064" y="4600233"/>
            <a:ext cx="319862" cy="11521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6156176" y="4221088"/>
            <a:ext cx="1872208" cy="369332"/>
          </a:xfrm>
          <a:prstGeom prst="rect">
            <a:avLst/>
          </a:prstGeom>
          <a:noFill/>
        </p:spPr>
        <p:txBody>
          <a:bodyPr wrap="square" rtlCol="0">
            <a:spAutoFit/>
          </a:bodyPr>
          <a:lstStyle/>
          <a:p>
            <a:r>
              <a:rPr lang="en-AU" b="1" dirty="0" smtClean="0">
                <a:solidFill>
                  <a:srgbClr val="00B050"/>
                </a:solidFill>
              </a:rPr>
              <a:t>Display</a:t>
            </a:r>
            <a:endParaRPr lang="en-AU" b="1" dirty="0">
              <a:solidFill>
                <a:srgbClr val="00B050"/>
              </a:solidFill>
            </a:endParaRPr>
          </a:p>
        </p:txBody>
      </p:sp>
      <p:sp>
        <p:nvSpPr>
          <p:cNvPr id="16" name="TextBox 15"/>
          <p:cNvSpPr txBox="1"/>
          <p:nvPr/>
        </p:nvSpPr>
        <p:spPr>
          <a:xfrm>
            <a:off x="676784" y="4221088"/>
            <a:ext cx="2023008" cy="369332"/>
          </a:xfrm>
          <a:prstGeom prst="rect">
            <a:avLst/>
          </a:prstGeom>
          <a:noFill/>
        </p:spPr>
        <p:txBody>
          <a:bodyPr wrap="square" rtlCol="0">
            <a:spAutoFit/>
          </a:bodyPr>
          <a:lstStyle/>
          <a:p>
            <a:r>
              <a:rPr lang="en-AU" b="1" dirty="0" smtClean="0">
                <a:solidFill>
                  <a:srgbClr val="00B050"/>
                </a:solidFill>
              </a:rPr>
              <a:t>SAS </a:t>
            </a:r>
            <a:r>
              <a:rPr lang="en-AU" b="1" dirty="0" err="1" smtClean="0">
                <a:solidFill>
                  <a:srgbClr val="00B050"/>
                </a:solidFill>
              </a:rPr>
              <a:t>Datastep</a:t>
            </a:r>
            <a:r>
              <a:rPr lang="en-AU" b="1" dirty="0" smtClean="0">
                <a:solidFill>
                  <a:srgbClr val="00B050"/>
                </a:solidFill>
              </a:rPr>
              <a:t> code</a:t>
            </a:r>
            <a:endParaRPr lang="en-AU" b="1" dirty="0">
              <a:solidFill>
                <a:srgbClr val="00B050"/>
              </a:solidFill>
            </a:endParaRPr>
          </a:p>
        </p:txBody>
      </p:sp>
      <p:sp>
        <p:nvSpPr>
          <p:cNvPr id="18"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4</a:t>
            </a:fld>
            <a:endParaRPr lang="en-GB" dirty="0"/>
          </a:p>
        </p:txBody>
      </p:sp>
    </p:spTree>
    <p:extLst>
      <p:ext uri="{BB962C8B-B14F-4D97-AF65-F5344CB8AC3E}">
        <p14:creationId xmlns:p14="http://schemas.microsoft.com/office/powerpoint/2010/main" val="37166072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20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0"/>
                            </p:stCondLst>
                            <p:childTnLst>
                              <p:par>
                                <p:cTn id="32" presetID="53" presetClass="entr" presetSubtype="16" fill="hold" grpId="0" nodeType="afterEffect">
                                  <p:stCondLst>
                                    <p:cond delay="200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8" grpId="0"/>
      <p:bldP spid="3" grpId="0"/>
      <p:bldP spid="5" grpId="0"/>
      <p:bldP spid="6" grpId="0"/>
      <p:bldP spid="7" grpId="0"/>
      <p:bldP spid="9" grpId="0" animBg="1"/>
      <p:bldP spid="10" grpId="0"/>
      <p:bldP spid="13" grpId="0"/>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687116"/>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dirty="0"/>
              <a:t>	Val1=1;</a:t>
            </a:r>
          </a:p>
          <a:p>
            <a:r>
              <a:rPr lang="en-AU" dirty="0"/>
              <a:t>	Val2=Compress(put(Val1, </a:t>
            </a:r>
            <a:r>
              <a:rPr lang="en-AU" b="1" dirty="0">
                <a:solidFill>
                  <a:srgbClr val="0070C0"/>
                </a:solidFill>
              </a:rPr>
              <a:t>8</a:t>
            </a:r>
            <a:r>
              <a:rPr lang="en-AU" b="1" dirty="0"/>
              <a:t>.</a:t>
            </a:r>
            <a:r>
              <a:rPr lang="en-AU" dirty="0"/>
              <a:t> -L)||'-Text');</a:t>
            </a:r>
          </a:p>
          <a:p>
            <a:r>
              <a:rPr lang="en-AU" dirty="0"/>
              <a:t>	Val3=</a:t>
            </a:r>
            <a:r>
              <a:rPr lang="en-AU" dirty="0">
                <a:solidFill>
                  <a:schemeClr val="accent2">
                    <a:lumMod val="75000"/>
                  </a:schemeClr>
                </a:solidFill>
              </a:rPr>
              <a:t>'1000'</a:t>
            </a:r>
            <a:r>
              <a:rPr lang="en-AU" dirty="0"/>
              <a:t>;</a:t>
            </a:r>
          </a:p>
          <a:p>
            <a:r>
              <a:rPr lang="en-AU" dirty="0"/>
              <a:t>	Val4=input(Val3, </a:t>
            </a:r>
            <a:r>
              <a:rPr lang="en-AU" dirty="0">
                <a:solidFill>
                  <a:srgbClr val="0070C0"/>
                </a:solidFill>
              </a:rPr>
              <a:t>$10.</a:t>
            </a:r>
            <a:r>
              <a:rPr lang="en-AU" dirty="0"/>
              <a:t>);</a:t>
            </a:r>
          </a:p>
          <a:p>
            <a:endParaRPr lang="en-AU" dirty="0"/>
          </a:p>
          <a:p>
            <a:r>
              <a:rPr lang="nn-NO" dirty="0"/>
              <a:t>	Put Val1= Val2= Val3= Val4</a:t>
            </a:r>
            <a:r>
              <a:rPr lang="nn-NO" dirty="0" smtClean="0"/>
              <a:t>=;</a:t>
            </a:r>
            <a:endParaRPr lang="nn-NO" dirty="0"/>
          </a:p>
          <a:p>
            <a:r>
              <a:rPr lang="en-AU" b="1" dirty="0"/>
              <a:t>Run</a:t>
            </a:r>
            <a:r>
              <a:rPr lang="en-AU" dirty="0"/>
              <a:t>;</a:t>
            </a:r>
          </a:p>
        </p:txBody>
      </p:sp>
      <p:sp>
        <p:nvSpPr>
          <p:cNvPr id="15" name="TextBox 14"/>
          <p:cNvSpPr txBox="1"/>
          <p:nvPr/>
        </p:nvSpPr>
        <p:spPr>
          <a:xfrm>
            <a:off x="323528" y="1687115"/>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b="1" dirty="0">
                <a:solidFill>
                  <a:srgbClr val="00B050"/>
                </a:solidFill>
              </a:rPr>
              <a:t>	</a:t>
            </a:r>
            <a:r>
              <a:rPr lang="en-AU" dirty="0">
                <a:solidFill>
                  <a:srgbClr val="00B050"/>
                </a:solidFill>
              </a:rPr>
              <a:t>Val1=1;</a:t>
            </a:r>
          </a:p>
          <a:p>
            <a:r>
              <a:rPr lang="en-AU" dirty="0">
                <a:solidFill>
                  <a:srgbClr val="00B050"/>
                </a:solidFill>
              </a:rPr>
              <a:t>	Val2=Compress(put(Val1, 8. -L)||'-Text');</a:t>
            </a:r>
          </a:p>
          <a:p>
            <a:r>
              <a:rPr lang="en-AU" dirty="0"/>
              <a:t>	Val3=</a:t>
            </a:r>
            <a:r>
              <a:rPr lang="en-AU" dirty="0">
                <a:solidFill>
                  <a:schemeClr val="accent2">
                    <a:lumMod val="75000"/>
                  </a:schemeClr>
                </a:solidFill>
              </a:rPr>
              <a:t>'1000'</a:t>
            </a:r>
            <a:r>
              <a:rPr lang="en-AU" dirty="0"/>
              <a:t>;</a:t>
            </a:r>
          </a:p>
          <a:p>
            <a:r>
              <a:rPr lang="en-AU" dirty="0"/>
              <a:t>	Val4=input(Val3, </a:t>
            </a:r>
            <a:r>
              <a:rPr lang="en-AU" dirty="0">
                <a:solidFill>
                  <a:srgbClr val="0070C0"/>
                </a:solidFill>
              </a:rPr>
              <a:t>$10.</a:t>
            </a:r>
            <a:r>
              <a:rPr lang="en-AU" dirty="0"/>
              <a:t>);</a:t>
            </a:r>
          </a:p>
          <a:p>
            <a:endParaRPr lang="en-AU" dirty="0"/>
          </a:p>
          <a:p>
            <a:r>
              <a:rPr lang="nn-NO" dirty="0"/>
              <a:t>	Put Val1= Val2= Val3= Val4</a:t>
            </a:r>
            <a:r>
              <a:rPr lang="nn-NO" dirty="0" smtClean="0"/>
              <a:t>=;</a:t>
            </a:r>
            <a:endParaRPr lang="nn-NO" dirty="0"/>
          </a:p>
          <a:p>
            <a:r>
              <a:rPr lang="en-AU" b="1" dirty="0"/>
              <a:t>Run</a:t>
            </a:r>
            <a:r>
              <a:rPr lang="en-AU" dirty="0"/>
              <a:t>;</a:t>
            </a:r>
          </a:p>
        </p:txBody>
      </p:sp>
      <p:sp>
        <p:nvSpPr>
          <p:cNvPr id="104" name="TextBox 103"/>
          <p:cNvSpPr txBox="1"/>
          <p:nvPr/>
        </p:nvSpPr>
        <p:spPr>
          <a:xfrm>
            <a:off x="563934" y="1418000"/>
            <a:ext cx="6224201" cy="830997"/>
          </a:xfrm>
          <a:prstGeom prst="rect">
            <a:avLst/>
          </a:prstGeom>
          <a:noFill/>
        </p:spPr>
        <p:txBody>
          <a:bodyPr wrap="square" rtlCol="0">
            <a:spAutoFit/>
          </a:bodyPr>
          <a:lstStyle/>
          <a:p>
            <a:pPr marL="285750" indent="-285750">
              <a:buFont typeface="Arial" pitchFamily="34" charset="0"/>
              <a:buChar char="•"/>
            </a:pPr>
            <a:endParaRPr lang="en-GB" sz="2400" dirty="0" smtClean="0"/>
          </a:p>
          <a:p>
            <a:endParaRPr lang="en-GB" sz="2400" dirty="0" smtClean="0"/>
          </a:p>
        </p:txBody>
      </p:sp>
      <p:sp>
        <p:nvSpPr>
          <p:cNvPr id="77" name="TextBox 76"/>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conversion</a:t>
            </a:r>
            <a:endParaRPr lang="en-GB" dirty="0"/>
          </a:p>
        </p:txBody>
      </p:sp>
      <p:sp>
        <p:nvSpPr>
          <p:cNvPr id="3" name="TextBox 2"/>
          <p:cNvSpPr txBox="1"/>
          <p:nvPr/>
        </p:nvSpPr>
        <p:spPr>
          <a:xfrm>
            <a:off x="2119586" y="4386260"/>
            <a:ext cx="1368152" cy="369332"/>
          </a:xfrm>
          <a:prstGeom prst="rect">
            <a:avLst/>
          </a:prstGeom>
          <a:noFill/>
        </p:spPr>
        <p:txBody>
          <a:bodyPr wrap="square" rtlCol="0">
            <a:spAutoFit/>
          </a:bodyPr>
          <a:lstStyle/>
          <a:p>
            <a:r>
              <a:rPr lang="en-AU" b="1" dirty="0" smtClean="0">
                <a:solidFill>
                  <a:srgbClr val="00B050"/>
                </a:solidFill>
              </a:rPr>
              <a:t>Val1=1</a:t>
            </a:r>
            <a:endParaRPr lang="en-AU" b="1" dirty="0">
              <a:solidFill>
                <a:srgbClr val="00B050"/>
              </a:solidFill>
            </a:endParaRPr>
          </a:p>
        </p:txBody>
      </p:sp>
      <p:sp>
        <p:nvSpPr>
          <p:cNvPr id="4" name="TextBox 3"/>
          <p:cNvSpPr txBox="1"/>
          <p:nvPr/>
        </p:nvSpPr>
        <p:spPr>
          <a:xfrm>
            <a:off x="5688124" y="1124744"/>
            <a:ext cx="2088232" cy="369332"/>
          </a:xfrm>
          <a:prstGeom prst="rect">
            <a:avLst/>
          </a:prstGeom>
          <a:noFill/>
        </p:spPr>
        <p:txBody>
          <a:bodyPr wrap="square" rtlCol="0">
            <a:spAutoFit/>
          </a:bodyPr>
          <a:lstStyle/>
          <a:p>
            <a:r>
              <a:rPr lang="en-AU" b="1" dirty="0" smtClean="0">
                <a:solidFill>
                  <a:srgbClr val="00B050"/>
                </a:solidFill>
              </a:rPr>
              <a:t>NUM to CHAR</a:t>
            </a:r>
            <a:endParaRPr lang="en-AU" b="1" dirty="0">
              <a:solidFill>
                <a:srgbClr val="00B050"/>
              </a:solidFill>
            </a:endParaRPr>
          </a:p>
        </p:txBody>
      </p:sp>
      <p:sp>
        <p:nvSpPr>
          <p:cNvPr id="9" name="TextBox 8"/>
          <p:cNvSpPr txBox="1"/>
          <p:nvPr/>
        </p:nvSpPr>
        <p:spPr>
          <a:xfrm>
            <a:off x="5688124" y="1648832"/>
            <a:ext cx="3276364" cy="369332"/>
          </a:xfrm>
          <a:prstGeom prst="rect">
            <a:avLst/>
          </a:prstGeom>
          <a:noFill/>
        </p:spPr>
        <p:txBody>
          <a:bodyPr wrap="square" rtlCol="0">
            <a:spAutoFit/>
          </a:bodyPr>
          <a:lstStyle/>
          <a:p>
            <a:r>
              <a:rPr lang="en-AU" b="1" dirty="0" smtClean="0">
                <a:solidFill>
                  <a:srgbClr val="0070C0"/>
                </a:solidFill>
              </a:rPr>
              <a:t>Put(&lt;</a:t>
            </a:r>
            <a:r>
              <a:rPr lang="en-AU" b="1" dirty="0" err="1" smtClean="0">
                <a:solidFill>
                  <a:srgbClr val="0070C0"/>
                </a:solidFill>
              </a:rPr>
              <a:t>num</a:t>
            </a:r>
            <a:r>
              <a:rPr lang="en-AU" b="1" dirty="0" smtClean="0">
                <a:solidFill>
                  <a:srgbClr val="0070C0"/>
                </a:solidFill>
              </a:rPr>
              <a:t>&gt;, numeric-format)</a:t>
            </a:r>
            <a:endParaRPr lang="en-AU" b="1" dirty="0">
              <a:solidFill>
                <a:srgbClr val="0070C0"/>
              </a:solidFill>
            </a:endParaRPr>
          </a:p>
        </p:txBody>
      </p:sp>
      <p:sp>
        <p:nvSpPr>
          <p:cNvPr id="10" name="TextBox 9"/>
          <p:cNvSpPr txBox="1"/>
          <p:nvPr/>
        </p:nvSpPr>
        <p:spPr>
          <a:xfrm>
            <a:off x="5688124" y="2348880"/>
            <a:ext cx="2088232" cy="369332"/>
          </a:xfrm>
          <a:prstGeom prst="rect">
            <a:avLst/>
          </a:prstGeom>
          <a:noFill/>
        </p:spPr>
        <p:txBody>
          <a:bodyPr wrap="square" rtlCol="0">
            <a:spAutoFit/>
          </a:bodyPr>
          <a:lstStyle/>
          <a:p>
            <a:r>
              <a:rPr lang="en-AU" b="1" dirty="0" smtClean="0">
                <a:solidFill>
                  <a:srgbClr val="00B050"/>
                </a:solidFill>
              </a:rPr>
              <a:t>CHAR to NUM</a:t>
            </a:r>
            <a:endParaRPr lang="en-AU" b="1" dirty="0">
              <a:solidFill>
                <a:srgbClr val="00B050"/>
              </a:solidFill>
            </a:endParaRPr>
          </a:p>
        </p:txBody>
      </p:sp>
      <p:sp>
        <p:nvSpPr>
          <p:cNvPr id="11" name="TextBox 10"/>
          <p:cNvSpPr txBox="1"/>
          <p:nvPr/>
        </p:nvSpPr>
        <p:spPr>
          <a:xfrm>
            <a:off x="5688124" y="2872968"/>
            <a:ext cx="3276364" cy="646331"/>
          </a:xfrm>
          <a:prstGeom prst="rect">
            <a:avLst/>
          </a:prstGeom>
          <a:noFill/>
        </p:spPr>
        <p:txBody>
          <a:bodyPr wrap="square" rtlCol="0">
            <a:spAutoFit/>
          </a:bodyPr>
          <a:lstStyle/>
          <a:p>
            <a:r>
              <a:rPr lang="en-AU" b="1" dirty="0" smtClean="0">
                <a:solidFill>
                  <a:srgbClr val="0070C0"/>
                </a:solidFill>
              </a:rPr>
              <a:t>Input(&lt;char&gt;, </a:t>
            </a:r>
            <a:r>
              <a:rPr lang="en-AU" b="1" dirty="0" smtClean="0">
                <a:solidFill>
                  <a:srgbClr val="0070C0"/>
                </a:solidFill>
              </a:rPr>
              <a:t>character/</a:t>
            </a:r>
            <a:r>
              <a:rPr lang="en-AU" b="1" dirty="0" smtClean="0">
                <a:solidFill>
                  <a:srgbClr val="0070C0"/>
                </a:solidFill>
              </a:rPr>
              <a:t>numeric-format</a:t>
            </a:r>
            <a:r>
              <a:rPr lang="en-AU" b="1" dirty="0" smtClean="0">
                <a:solidFill>
                  <a:srgbClr val="0070C0"/>
                </a:solidFill>
              </a:rPr>
              <a:t>)</a:t>
            </a:r>
            <a:endParaRPr lang="en-AU" b="1" dirty="0">
              <a:solidFill>
                <a:srgbClr val="0070C0"/>
              </a:solidFill>
            </a:endParaRPr>
          </a:p>
        </p:txBody>
      </p:sp>
      <p:sp>
        <p:nvSpPr>
          <p:cNvPr id="12" name="TextBox 11"/>
          <p:cNvSpPr txBox="1"/>
          <p:nvPr/>
        </p:nvSpPr>
        <p:spPr>
          <a:xfrm>
            <a:off x="5436096" y="4386260"/>
            <a:ext cx="1793912" cy="369332"/>
          </a:xfrm>
          <a:prstGeom prst="rect">
            <a:avLst/>
          </a:prstGeom>
          <a:noFill/>
        </p:spPr>
        <p:txBody>
          <a:bodyPr wrap="square" rtlCol="0">
            <a:spAutoFit/>
          </a:bodyPr>
          <a:lstStyle/>
          <a:p>
            <a:r>
              <a:rPr lang="en-AU" b="1" dirty="0" smtClean="0">
                <a:solidFill>
                  <a:srgbClr val="00B050"/>
                </a:solidFill>
              </a:rPr>
              <a:t>Val2=1-Text</a:t>
            </a:r>
            <a:endParaRPr lang="en-AU" b="1" dirty="0">
              <a:solidFill>
                <a:srgbClr val="00B050"/>
              </a:solidFill>
            </a:endParaRPr>
          </a:p>
        </p:txBody>
      </p:sp>
      <p:sp>
        <p:nvSpPr>
          <p:cNvPr id="13" name="TextBox 12"/>
          <p:cNvSpPr txBox="1"/>
          <p:nvPr/>
        </p:nvSpPr>
        <p:spPr>
          <a:xfrm>
            <a:off x="2119586" y="5045860"/>
            <a:ext cx="1692188" cy="369332"/>
          </a:xfrm>
          <a:prstGeom prst="rect">
            <a:avLst/>
          </a:prstGeom>
          <a:noFill/>
        </p:spPr>
        <p:txBody>
          <a:bodyPr wrap="square" rtlCol="0">
            <a:spAutoFit/>
          </a:bodyPr>
          <a:lstStyle/>
          <a:p>
            <a:r>
              <a:rPr lang="en-AU" b="1" dirty="0" smtClean="0">
                <a:solidFill>
                  <a:srgbClr val="00B050"/>
                </a:solidFill>
              </a:rPr>
              <a:t>Val3=1000                                       </a:t>
            </a:r>
            <a:endParaRPr lang="en-AU" b="1" dirty="0">
              <a:solidFill>
                <a:srgbClr val="00B050"/>
              </a:solidFill>
            </a:endParaRPr>
          </a:p>
        </p:txBody>
      </p:sp>
      <p:sp>
        <p:nvSpPr>
          <p:cNvPr id="14" name="TextBox 13"/>
          <p:cNvSpPr txBox="1"/>
          <p:nvPr/>
        </p:nvSpPr>
        <p:spPr>
          <a:xfrm>
            <a:off x="5428270" y="5045860"/>
            <a:ext cx="1658330" cy="369332"/>
          </a:xfrm>
          <a:prstGeom prst="rect">
            <a:avLst/>
          </a:prstGeom>
          <a:noFill/>
        </p:spPr>
        <p:txBody>
          <a:bodyPr wrap="square" rtlCol="0">
            <a:spAutoFit/>
          </a:bodyPr>
          <a:lstStyle/>
          <a:p>
            <a:r>
              <a:rPr lang="en-AU" b="1" dirty="0" smtClean="0">
                <a:solidFill>
                  <a:srgbClr val="00B050"/>
                </a:solidFill>
              </a:rPr>
              <a:t>Val4=1000</a:t>
            </a:r>
            <a:endParaRPr lang="en-AU" b="1" dirty="0">
              <a:solidFill>
                <a:srgbClr val="00B050"/>
              </a:solidFill>
            </a:endParaRPr>
          </a:p>
        </p:txBody>
      </p:sp>
      <p:sp>
        <p:nvSpPr>
          <p:cNvPr id="16" name="TextBox 15"/>
          <p:cNvSpPr txBox="1"/>
          <p:nvPr/>
        </p:nvSpPr>
        <p:spPr>
          <a:xfrm>
            <a:off x="323528" y="1687116"/>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dirty="0"/>
              <a:t>	Val1=1;</a:t>
            </a:r>
          </a:p>
          <a:p>
            <a:r>
              <a:rPr lang="en-AU" dirty="0"/>
              <a:t>	Val2=Compress(put(Val1, </a:t>
            </a:r>
            <a:r>
              <a:rPr lang="en-AU" b="1" dirty="0">
                <a:solidFill>
                  <a:srgbClr val="0070C0"/>
                </a:solidFill>
              </a:rPr>
              <a:t>8</a:t>
            </a:r>
            <a:r>
              <a:rPr lang="en-AU" b="1" dirty="0"/>
              <a:t>.</a:t>
            </a:r>
            <a:r>
              <a:rPr lang="en-AU" dirty="0"/>
              <a:t> -L)||'-Text');</a:t>
            </a:r>
          </a:p>
          <a:p>
            <a:r>
              <a:rPr lang="en-AU" dirty="0"/>
              <a:t>	</a:t>
            </a:r>
            <a:r>
              <a:rPr lang="en-AU" dirty="0">
                <a:solidFill>
                  <a:srgbClr val="00B050"/>
                </a:solidFill>
              </a:rPr>
              <a:t>Val3='1000';</a:t>
            </a:r>
          </a:p>
          <a:p>
            <a:r>
              <a:rPr lang="en-AU" dirty="0">
                <a:solidFill>
                  <a:srgbClr val="00B050"/>
                </a:solidFill>
              </a:rPr>
              <a:t>	Val4=input(Val3, $10.);</a:t>
            </a:r>
          </a:p>
          <a:p>
            <a:endParaRPr lang="en-AU" dirty="0"/>
          </a:p>
          <a:p>
            <a:r>
              <a:rPr lang="nn-NO" dirty="0"/>
              <a:t>	Put Val1= Val2= Val3= Val4</a:t>
            </a:r>
            <a:r>
              <a:rPr lang="nn-NO" dirty="0" smtClean="0"/>
              <a:t>=;</a:t>
            </a:r>
            <a:endParaRPr lang="nn-NO" dirty="0"/>
          </a:p>
          <a:p>
            <a:r>
              <a:rPr lang="en-AU" b="1" dirty="0"/>
              <a:t>Run</a:t>
            </a:r>
            <a:r>
              <a:rPr lang="en-AU" dirty="0"/>
              <a:t>;</a:t>
            </a:r>
          </a:p>
        </p:txBody>
      </p:sp>
      <p:sp>
        <p:nvSpPr>
          <p:cNvPr id="19" name="TextBox 18"/>
          <p:cNvSpPr txBox="1"/>
          <p:nvPr/>
        </p:nvSpPr>
        <p:spPr>
          <a:xfrm>
            <a:off x="323528" y="1687114"/>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dirty="0"/>
              <a:t>	Val1=1;</a:t>
            </a:r>
          </a:p>
          <a:p>
            <a:r>
              <a:rPr lang="en-AU" dirty="0"/>
              <a:t>	Val2=Compress(put(Val1, </a:t>
            </a:r>
            <a:r>
              <a:rPr lang="en-AU" b="1" dirty="0">
                <a:solidFill>
                  <a:srgbClr val="0070C0"/>
                </a:solidFill>
              </a:rPr>
              <a:t>8</a:t>
            </a:r>
            <a:r>
              <a:rPr lang="en-AU" b="1" dirty="0"/>
              <a:t>.</a:t>
            </a:r>
            <a:r>
              <a:rPr lang="en-AU" dirty="0"/>
              <a:t> -L)||'-Text');</a:t>
            </a:r>
          </a:p>
          <a:p>
            <a:r>
              <a:rPr lang="en-AU" dirty="0"/>
              <a:t>	Val3=</a:t>
            </a:r>
            <a:r>
              <a:rPr lang="en-AU" dirty="0">
                <a:solidFill>
                  <a:schemeClr val="accent2">
                    <a:lumMod val="75000"/>
                  </a:schemeClr>
                </a:solidFill>
              </a:rPr>
              <a:t>'1000'</a:t>
            </a:r>
            <a:r>
              <a:rPr lang="en-AU" dirty="0"/>
              <a:t>;</a:t>
            </a:r>
          </a:p>
          <a:p>
            <a:r>
              <a:rPr lang="en-AU" dirty="0"/>
              <a:t>	Val4=input(Val3, </a:t>
            </a:r>
            <a:r>
              <a:rPr lang="en-AU" dirty="0">
                <a:solidFill>
                  <a:srgbClr val="0070C0"/>
                </a:solidFill>
              </a:rPr>
              <a:t>$10</a:t>
            </a:r>
            <a:r>
              <a:rPr lang="en-AU" dirty="0" smtClean="0">
                <a:solidFill>
                  <a:srgbClr val="0070C0"/>
                </a:solidFill>
              </a:rPr>
              <a:t>.</a:t>
            </a:r>
            <a:r>
              <a:rPr lang="en-AU" dirty="0" smtClean="0"/>
              <a:t>);</a:t>
            </a:r>
          </a:p>
          <a:p>
            <a:r>
              <a:rPr lang="en-AU" dirty="0" smtClean="0"/>
              <a:t>                 </a:t>
            </a:r>
            <a:r>
              <a:rPr lang="en-AU" dirty="0" smtClean="0">
                <a:solidFill>
                  <a:srgbClr val="00B050"/>
                </a:solidFill>
              </a:rPr>
              <a:t>Val5=input(Val2</a:t>
            </a:r>
            <a:r>
              <a:rPr lang="en-AU" dirty="0">
                <a:solidFill>
                  <a:srgbClr val="00B050"/>
                </a:solidFill>
              </a:rPr>
              <a:t>,  </a:t>
            </a:r>
            <a:r>
              <a:rPr lang="en-AU" b="1" dirty="0" smtClean="0">
                <a:solidFill>
                  <a:srgbClr val="00B050"/>
                </a:solidFill>
              </a:rPr>
              <a:t>8</a:t>
            </a:r>
            <a:r>
              <a:rPr lang="en-AU" b="1" dirty="0">
                <a:solidFill>
                  <a:srgbClr val="00B050"/>
                </a:solidFill>
              </a:rPr>
              <a:t>.</a:t>
            </a:r>
            <a:r>
              <a:rPr lang="en-AU" dirty="0">
                <a:solidFill>
                  <a:srgbClr val="00B050"/>
                </a:solidFill>
              </a:rPr>
              <a:t>);</a:t>
            </a:r>
          </a:p>
          <a:p>
            <a:r>
              <a:rPr lang="nn-NO" dirty="0"/>
              <a:t>	Put Val1= Val2= Val3= Val4</a:t>
            </a:r>
            <a:r>
              <a:rPr lang="nn-NO" dirty="0" smtClean="0"/>
              <a:t>= </a:t>
            </a:r>
            <a:r>
              <a:rPr lang="nn-NO" dirty="0" smtClean="0">
                <a:solidFill>
                  <a:srgbClr val="00B050"/>
                </a:solidFill>
              </a:rPr>
              <a:t>Val5=</a:t>
            </a:r>
            <a:r>
              <a:rPr lang="nn-NO" dirty="0" smtClean="0"/>
              <a:t>;</a:t>
            </a:r>
            <a:endParaRPr lang="nn-NO" dirty="0"/>
          </a:p>
          <a:p>
            <a:r>
              <a:rPr lang="en-AU" b="1" dirty="0"/>
              <a:t>Run</a:t>
            </a:r>
            <a:r>
              <a:rPr lang="en-AU" dirty="0"/>
              <a:t>;</a:t>
            </a:r>
          </a:p>
        </p:txBody>
      </p:sp>
      <p:sp>
        <p:nvSpPr>
          <p:cNvPr id="20" name="TextBox 19"/>
          <p:cNvSpPr txBox="1"/>
          <p:nvPr/>
        </p:nvSpPr>
        <p:spPr>
          <a:xfrm>
            <a:off x="2119586" y="5600070"/>
            <a:ext cx="1658330" cy="369332"/>
          </a:xfrm>
          <a:prstGeom prst="rect">
            <a:avLst/>
          </a:prstGeom>
          <a:noFill/>
        </p:spPr>
        <p:txBody>
          <a:bodyPr wrap="square" rtlCol="0">
            <a:spAutoFit/>
          </a:bodyPr>
          <a:lstStyle/>
          <a:p>
            <a:r>
              <a:rPr lang="en-AU" b="1" dirty="0" smtClean="0">
                <a:solidFill>
                  <a:srgbClr val="00B050"/>
                </a:solidFill>
              </a:rPr>
              <a:t>Val5=.</a:t>
            </a:r>
            <a:endParaRPr lang="en-AU" b="1" dirty="0">
              <a:solidFill>
                <a:srgbClr val="00B050"/>
              </a:solidFill>
            </a:endParaRPr>
          </a:p>
        </p:txBody>
      </p:sp>
      <p:sp>
        <p:nvSpPr>
          <p:cNvPr id="7" name="TextBox 6"/>
          <p:cNvSpPr txBox="1"/>
          <p:nvPr/>
        </p:nvSpPr>
        <p:spPr>
          <a:xfrm>
            <a:off x="2411760" y="5877272"/>
            <a:ext cx="6120680" cy="369332"/>
          </a:xfrm>
          <a:prstGeom prst="rect">
            <a:avLst/>
          </a:prstGeom>
          <a:noFill/>
        </p:spPr>
        <p:txBody>
          <a:bodyPr wrap="square" rtlCol="0">
            <a:spAutoFit/>
          </a:bodyPr>
          <a:lstStyle/>
          <a:p>
            <a:r>
              <a:rPr lang="en-AU" dirty="0">
                <a:solidFill>
                  <a:srgbClr val="92D050"/>
                </a:solidFill>
              </a:rPr>
              <a:t>NOTE: Invalid argument to function INPUT at line 23 column 7.</a:t>
            </a:r>
          </a:p>
        </p:txBody>
      </p:sp>
      <p:sp>
        <p:nvSpPr>
          <p:cNvPr id="22" name="TextBox 21"/>
          <p:cNvSpPr txBox="1"/>
          <p:nvPr/>
        </p:nvSpPr>
        <p:spPr>
          <a:xfrm>
            <a:off x="323528" y="1687113"/>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dirty="0"/>
              <a:t>	Val1=1;</a:t>
            </a:r>
          </a:p>
          <a:p>
            <a:r>
              <a:rPr lang="en-AU" dirty="0"/>
              <a:t>	Val2=Compress(put(Val1, </a:t>
            </a:r>
            <a:r>
              <a:rPr lang="en-AU" b="1" dirty="0">
                <a:solidFill>
                  <a:srgbClr val="0070C0"/>
                </a:solidFill>
              </a:rPr>
              <a:t>8</a:t>
            </a:r>
            <a:r>
              <a:rPr lang="en-AU" b="1" dirty="0"/>
              <a:t>.</a:t>
            </a:r>
            <a:r>
              <a:rPr lang="en-AU" dirty="0"/>
              <a:t> -L)||'-Text');</a:t>
            </a:r>
          </a:p>
          <a:p>
            <a:r>
              <a:rPr lang="en-AU" dirty="0"/>
              <a:t>	Val3=</a:t>
            </a:r>
            <a:r>
              <a:rPr lang="en-AU" dirty="0">
                <a:solidFill>
                  <a:schemeClr val="accent2">
                    <a:lumMod val="75000"/>
                  </a:schemeClr>
                </a:solidFill>
              </a:rPr>
              <a:t>'1000'</a:t>
            </a:r>
            <a:r>
              <a:rPr lang="en-AU" dirty="0"/>
              <a:t>;</a:t>
            </a:r>
          </a:p>
          <a:p>
            <a:r>
              <a:rPr lang="en-AU" dirty="0"/>
              <a:t>	Val4=input(Val3, </a:t>
            </a:r>
            <a:r>
              <a:rPr lang="en-AU" dirty="0">
                <a:solidFill>
                  <a:srgbClr val="0070C0"/>
                </a:solidFill>
              </a:rPr>
              <a:t>$10</a:t>
            </a:r>
            <a:r>
              <a:rPr lang="en-AU" dirty="0" smtClean="0">
                <a:solidFill>
                  <a:srgbClr val="0070C0"/>
                </a:solidFill>
              </a:rPr>
              <a:t>.</a:t>
            </a:r>
            <a:r>
              <a:rPr lang="en-AU" dirty="0" smtClean="0"/>
              <a:t>);</a:t>
            </a:r>
          </a:p>
          <a:p>
            <a:r>
              <a:rPr lang="en-AU" dirty="0" smtClean="0"/>
              <a:t>                 </a:t>
            </a:r>
            <a:r>
              <a:rPr lang="en-AU" dirty="0" smtClean="0">
                <a:solidFill>
                  <a:srgbClr val="00B050"/>
                </a:solidFill>
              </a:rPr>
              <a:t>Val5=input(Val2</a:t>
            </a:r>
            <a:r>
              <a:rPr lang="en-AU" dirty="0">
                <a:solidFill>
                  <a:srgbClr val="00B050"/>
                </a:solidFill>
              </a:rPr>
              <a:t>,  </a:t>
            </a:r>
            <a:r>
              <a:rPr lang="en-AU" b="1" dirty="0" smtClean="0">
                <a:solidFill>
                  <a:srgbClr val="FF0000"/>
                </a:solidFill>
              </a:rPr>
              <a:t>??</a:t>
            </a:r>
            <a:r>
              <a:rPr lang="en-AU" b="1" dirty="0" smtClean="0">
                <a:solidFill>
                  <a:srgbClr val="00B050"/>
                </a:solidFill>
              </a:rPr>
              <a:t>8</a:t>
            </a:r>
            <a:r>
              <a:rPr lang="en-AU" b="1" dirty="0">
                <a:solidFill>
                  <a:srgbClr val="00B050"/>
                </a:solidFill>
              </a:rPr>
              <a:t>.</a:t>
            </a:r>
            <a:r>
              <a:rPr lang="en-AU" dirty="0">
                <a:solidFill>
                  <a:srgbClr val="00B050"/>
                </a:solidFill>
              </a:rPr>
              <a:t>);</a:t>
            </a:r>
          </a:p>
          <a:p>
            <a:r>
              <a:rPr lang="nn-NO" dirty="0"/>
              <a:t>	Put Val1= Val2= Val3= Val4</a:t>
            </a:r>
            <a:r>
              <a:rPr lang="nn-NO" dirty="0" smtClean="0"/>
              <a:t>= </a:t>
            </a:r>
            <a:r>
              <a:rPr lang="nn-NO" dirty="0" smtClean="0">
                <a:solidFill>
                  <a:srgbClr val="00B050"/>
                </a:solidFill>
              </a:rPr>
              <a:t>Val5=</a:t>
            </a:r>
            <a:r>
              <a:rPr lang="nn-NO" dirty="0" smtClean="0"/>
              <a:t>;</a:t>
            </a:r>
            <a:endParaRPr lang="nn-NO" dirty="0"/>
          </a:p>
          <a:p>
            <a:r>
              <a:rPr lang="en-AU" b="1" dirty="0"/>
              <a:t>Run</a:t>
            </a:r>
            <a:r>
              <a:rPr lang="en-AU" dirty="0"/>
              <a:t>;</a:t>
            </a:r>
          </a:p>
        </p:txBody>
      </p:sp>
      <p:sp>
        <p:nvSpPr>
          <p:cNvPr id="21"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5</a:t>
            </a:fld>
            <a:endParaRPr lang="en-GB" dirty="0"/>
          </a:p>
        </p:txBody>
      </p:sp>
    </p:spTree>
    <p:extLst>
      <p:ext uri="{BB962C8B-B14F-4D97-AF65-F5344CB8AC3E}">
        <p14:creationId xmlns:p14="http://schemas.microsoft.com/office/powerpoint/2010/main" val="19419647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xit" presetSubtype="0" fill="hold" grpId="0" nodeType="after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10" presetClass="entr"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1000"/>
                            </p:stCondLst>
                            <p:childTnLst>
                              <p:par>
                                <p:cTn id="45" presetID="10" presetClass="entr" presetSubtype="0" fill="hold" grpId="0" nodeType="afterEffect">
                                  <p:stCondLst>
                                    <p:cond delay="100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500"/>
                            </p:stCondLst>
                            <p:childTnLst>
                              <p:par>
                                <p:cTn id="60" presetID="10" presetClass="entr" presetSubtype="0" fill="hold" grpId="0" nodeType="afterEffect">
                                  <p:stCondLst>
                                    <p:cond delay="25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par>
                          <p:cTn id="71" fill="hold">
                            <p:stCondLst>
                              <p:cond delay="500"/>
                            </p:stCondLst>
                            <p:childTnLst>
                              <p:par>
                                <p:cTn id="72" presetID="10" presetClass="exit" presetSubtype="0" fill="hold" grpId="1" nodeType="afterEffect">
                                  <p:stCondLst>
                                    <p:cond delay="250"/>
                                  </p:stCondLst>
                                  <p:childTnLst>
                                    <p:animEffect transition="out" filter="fade">
                                      <p:cBhvr>
                                        <p:cTn id="73" dur="500"/>
                                        <p:tgtEl>
                                          <p:spTgt spid="7"/>
                                        </p:tgtEl>
                                      </p:cBhvr>
                                    </p:animEffect>
                                    <p:set>
                                      <p:cBhvr>
                                        <p:cTn id="7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5" grpId="1"/>
      <p:bldP spid="3" grpId="0"/>
      <p:bldP spid="4" grpId="0"/>
      <p:bldP spid="9" grpId="0"/>
      <p:bldP spid="10" grpId="0"/>
      <p:bldP spid="11" grpId="0"/>
      <p:bldP spid="12" grpId="0"/>
      <p:bldP spid="13" grpId="0"/>
      <p:bldP spid="14" grpId="0"/>
      <p:bldP spid="16" grpId="0"/>
      <p:bldP spid="16" grpId="1"/>
      <p:bldP spid="19" grpId="0"/>
      <p:bldP spid="19" grpId="1"/>
      <p:bldP spid="20" grpId="0"/>
      <p:bldP spid="7" grpId="0"/>
      <p:bldP spid="7" grpId="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485" y="1700808"/>
            <a:ext cx="7200800" cy="4247317"/>
          </a:xfrm>
          <a:prstGeom prst="rect">
            <a:avLst/>
          </a:prstGeom>
          <a:noFill/>
        </p:spPr>
        <p:txBody>
          <a:bodyPr wrap="square" rtlCol="0">
            <a:spAutoFit/>
          </a:bodyPr>
          <a:lstStyle/>
          <a:p>
            <a:r>
              <a:rPr lang="en-AU" b="1" dirty="0" err="1">
                <a:solidFill>
                  <a:srgbClr val="0070C0"/>
                </a:solidFill>
              </a:rPr>
              <a:t>Proc</a:t>
            </a:r>
            <a:r>
              <a:rPr lang="en-AU" b="1" dirty="0">
                <a:solidFill>
                  <a:srgbClr val="0070C0"/>
                </a:solidFill>
              </a:rPr>
              <a:t> Format;</a:t>
            </a:r>
          </a:p>
          <a:p>
            <a:r>
              <a:rPr lang="en-AU" dirty="0"/>
              <a:t>	</a:t>
            </a:r>
            <a:r>
              <a:rPr lang="en-AU" dirty="0">
                <a:solidFill>
                  <a:srgbClr val="0070C0"/>
                </a:solidFill>
              </a:rPr>
              <a:t>Picture</a:t>
            </a:r>
            <a:r>
              <a:rPr lang="en-AU" dirty="0"/>
              <a:t> </a:t>
            </a:r>
            <a:r>
              <a:rPr lang="en-AU" dirty="0" err="1"/>
              <a:t>ToRand</a:t>
            </a:r>
            <a:r>
              <a:rPr lang="en-AU" dirty="0"/>
              <a:t> low-high=</a:t>
            </a:r>
            <a:r>
              <a:rPr lang="en-AU" dirty="0">
                <a:solidFill>
                  <a:srgbClr val="C00000"/>
                </a:solidFill>
              </a:rPr>
              <a:t>'000,000'</a:t>
            </a:r>
            <a:r>
              <a:rPr lang="en-AU" dirty="0"/>
              <a:t> (Prefix=</a:t>
            </a:r>
            <a:r>
              <a:rPr lang="en-AU" dirty="0">
                <a:solidFill>
                  <a:srgbClr val="C00000"/>
                </a:solidFill>
              </a:rPr>
              <a:t>'R'</a:t>
            </a:r>
            <a:r>
              <a:rPr lang="en-AU" dirty="0"/>
              <a:t> </a:t>
            </a:r>
            <a:r>
              <a:rPr lang="en-AU" dirty="0" err="1"/>
              <a:t>Mult</a:t>
            </a:r>
            <a:r>
              <a:rPr lang="en-AU" dirty="0"/>
              <a:t>=</a:t>
            </a:r>
            <a:r>
              <a:rPr lang="en-AU" b="1" dirty="0">
                <a:solidFill>
                  <a:srgbClr val="0070C0"/>
                </a:solidFill>
              </a:rPr>
              <a:t>9.52</a:t>
            </a:r>
            <a:r>
              <a:rPr lang="en-AU" dirty="0"/>
              <a:t>);</a:t>
            </a:r>
          </a:p>
          <a:p>
            <a:r>
              <a:rPr lang="en-AU" dirty="0"/>
              <a:t>	</a:t>
            </a:r>
            <a:r>
              <a:rPr lang="en-AU" dirty="0">
                <a:solidFill>
                  <a:srgbClr val="0070C0"/>
                </a:solidFill>
              </a:rPr>
              <a:t>Picture</a:t>
            </a:r>
            <a:r>
              <a:rPr lang="en-AU" dirty="0"/>
              <a:t> </a:t>
            </a:r>
            <a:r>
              <a:rPr lang="en-AU" dirty="0" err="1"/>
              <a:t>ToDollar</a:t>
            </a:r>
            <a:r>
              <a:rPr lang="en-AU" dirty="0"/>
              <a:t> low-high=</a:t>
            </a:r>
            <a:r>
              <a:rPr lang="en-AU" dirty="0">
                <a:solidFill>
                  <a:srgbClr val="C00000"/>
                </a:solidFill>
              </a:rPr>
              <a:t>'000,000'</a:t>
            </a:r>
            <a:r>
              <a:rPr lang="en-AU" dirty="0"/>
              <a:t> (Prefix=</a:t>
            </a:r>
            <a:r>
              <a:rPr lang="en-AU" dirty="0">
                <a:solidFill>
                  <a:srgbClr val="C00000"/>
                </a:solidFill>
              </a:rPr>
              <a:t>'$'</a:t>
            </a:r>
            <a:r>
              <a:rPr lang="en-AU" dirty="0"/>
              <a:t> </a:t>
            </a:r>
            <a:r>
              <a:rPr lang="en-AU" dirty="0" err="1"/>
              <a:t>Mult</a:t>
            </a:r>
            <a:r>
              <a:rPr lang="en-AU" dirty="0"/>
              <a:t>=</a:t>
            </a:r>
            <a:r>
              <a:rPr lang="en-AU" b="1" dirty="0">
                <a:solidFill>
                  <a:srgbClr val="0070C0"/>
                </a:solidFill>
              </a:rPr>
              <a:t>0.10</a:t>
            </a:r>
            <a:r>
              <a:rPr lang="en-AU" dirty="0"/>
              <a:t>);</a:t>
            </a:r>
          </a:p>
          <a:p>
            <a:r>
              <a:rPr lang="en-AU" b="1" dirty="0">
                <a:solidFill>
                  <a:srgbClr val="0070C0"/>
                </a:solidFill>
              </a:rPr>
              <a:t>Quit;</a:t>
            </a:r>
          </a:p>
          <a:p>
            <a:endParaRPr lang="en-AU" dirty="0"/>
          </a:p>
          <a:p>
            <a:r>
              <a:rPr lang="en-AU" b="1" dirty="0">
                <a:solidFill>
                  <a:srgbClr val="0070C0"/>
                </a:solidFill>
              </a:rPr>
              <a:t>Data</a:t>
            </a:r>
            <a:r>
              <a:rPr lang="en-AU" dirty="0"/>
              <a:t> _null_;</a:t>
            </a:r>
          </a:p>
          <a:p>
            <a:r>
              <a:rPr lang="en-AU" dirty="0"/>
              <a:t>	AUD=</a:t>
            </a:r>
            <a:r>
              <a:rPr lang="en-AU" b="1" dirty="0">
                <a:solidFill>
                  <a:srgbClr val="00B050"/>
                </a:solidFill>
              </a:rPr>
              <a:t>10</a:t>
            </a:r>
            <a:r>
              <a:rPr lang="en-AU" dirty="0"/>
              <a:t>;</a:t>
            </a:r>
          </a:p>
          <a:p>
            <a:r>
              <a:rPr lang="en-AU" dirty="0"/>
              <a:t>	ZAR=Put(AUD, </a:t>
            </a:r>
            <a:r>
              <a:rPr lang="en-AU" dirty="0" err="1">
                <a:solidFill>
                  <a:srgbClr val="00B0F0"/>
                </a:solidFill>
              </a:rPr>
              <a:t>ToRand</a:t>
            </a:r>
            <a:r>
              <a:rPr lang="en-AU" dirty="0"/>
              <a:t>.);</a:t>
            </a:r>
          </a:p>
          <a:p>
            <a:r>
              <a:rPr lang="en-AU" dirty="0"/>
              <a:t>	Beer=</a:t>
            </a:r>
            <a:r>
              <a:rPr lang="en-AU" b="1" dirty="0">
                <a:solidFill>
                  <a:srgbClr val="00B050"/>
                </a:solidFill>
              </a:rPr>
              <a:t>10</a:t>
            </a:r>
            <a:r>
              <a:rPr lang="en-AU" dirty="0"/>
              <a:t>;</a:t>
            </a:r>
          </a:p>
          <a:p>
            <a:r>
              <a:rPr lang="en-AU" dirty="0"/>
              <a:t>	</a:t>
            </a:r>
            <a:r>
              <a:rPr lang="en-AU" dirty="0" err="1"/>
              <a:t>BeerinOz</a:t>
            </a:r>
            <a:r>
              <a:rPr lang="en-AU" dirty="0"/>
              <a:t>=Put(Beer, </a:t>
            </a:r>
            <a:r>
              <a:rPr lang="en-AU" dirty="0" err="1">
                <a:solidFill>
                  <a:srgbClr val="00B0F0"/>
                </a:solidFill>
              </a:rPr>
              <a:t>ToDollar</a:t>
            </a:r>
            <a:r>
              <a:rPr lang="en-AU" dirty="0"/>
              <a:t>.);</a:t>
            </a:r>
          </a:p>
          <a:p>
            <a:endParaRPr lang="en-AU" dirty="0"/>
          </a:p>
          <a:p>
            <a:r>
              <a:rPr lang="en-AU" dirty="0"/>
              <a:t>	Put AUD=</a:t>
            </a:r>
            <a:r>
              <a:rPr lang="en-AU" dirty="0">
                <a:solidFill>
                  <a:srgbClr val="00B0F0"/>
                </a:solidFill>
              </a:rPr>
              <a:t>Dollar10</a:t>
            </a:r>
            <a:r>
              <a:rPr lang="en-AU" dirty="0"/>
              <a:t>. ZAR=;</a:t>
            </a:r>
          </a:p>
          <a:p>
            <a:r>
              <a:rPr lang="en-AU" dirty="0"/>
              <a:t>	Put </a:t>
            </a:r>
            <a:r>
              <a:rPr lang="en-AU" dirty="0" err="1"/>
              <a:t>BeerinOz</a:t>
            </a:r>
            <a:r>
              <a:rPr lang="en-AU" dirty="0"/>
              <a:t>=;</a:t>
            </a:r>
          </a:p>
          <a:p>
            <a:r>
              <a:rPr lang="en-AU" b="1" dirty="0">
                <a:solidFill>
                  <a:srgbClr val="0070C0"/>
                </a:solidFill>
              </a:rPr>
              <a:t>Run</a:t>
            </a:r>
            <a:r>
              <a:rPr lang="en-AU" dirty="0"/>
              <a:t>;</a:t>
            </a:r>
          </a:p>
          <a:p>
            <a:endParaRPr lang="en-AU" dirty="0"/>
          </a:p>
        </p:txBody>
      </p:sp>
      <p:sp>
        <p:nvSpPr>
          <p:cNvPr id="104" name="TextBox 103"/>
          <p:cNvSpPr txBox="1"/>
          <p:nvPr/>
        </p:nvSpPr>
        <p:spPr>
          <a:xfrm>
            <a:off x="563934" y="1418000"/>
            <a:ext cx="6224201" cy="830997"/>
          </a:xfrm>
          <a:prstGeom prst="rect">
            <a:avLst/>
          </a:prstGeom>
          <a:noFill/>
        </p:spPr>
        <p:txBody>
          <a:bodyPr wrap="square" rtlCol="0">
            <a:spAutoFit/>
          </a:bodyPr>
          <a:lstStyle/>
          <a:p>
            <a:pPr marL="285750" indent="-285750">
              <a:buFont typeface="Arial" pitchFamily="34" charset="0"/>
              <a:buChar char="•"/>
            </a:pPr>
            <a:endParaRPr lang="en-GB" sz="2400" dirty="0" smtClean="0"/>
          </a:p>
          <a:p>
            <a:endParaRPr lang="en-GB" sz="2400" dirty="0" smtClean="0"/>
          </a:p>
        </p:txBody>
      </p:sp>
      <p:sp>
        <p:nvSpPr>
          <p:cNvPr id="77" name="TextBox 76"/>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Picture formats</a:t>
            </a:r>
            <a:endParaRPr lang="en-GB" dirty="0"/>
          </a:p>
        </p:txBody>
      </p:sp>
      <p:sp>
        <p:nvSpPr>
          <p:cNvPr id="3" name="TextBox 2"/>
          <p:cNvSpPr txBox="1"/>
          <p:nvPr/>
        </p:nvSpPr>
        <p:spPr>
          <a:xfrm>
            <a:off x="754485" y="5661248"/>
            <a:ext cx="2664296" cy="369332"/>
          </a:xfrm>
          <a:prstGeom prst="rect">
            <a:avLst/>
          </a:prstGeom>
          <a:noFill/>
        </p:spPr>
        <p:txBody>
          <a:bodyPr wrap="square" rtlCol="0">
            <a:spAutoFit/>
          </a:bodyPr>
          <a:lstStyle/>
          <a:p>
            <a:r>
              <a:rPr lang="en-AU" dirty="0">
                <a:solidFill>
                  <a:srgbClr val="00B050"/>
                </a:solidFill>
              </a:rPr>
              <a:t>AUD=$10 ZAR=R95</a:t>
            </a:r>
            <a:endParaRPr lang="en-AU" b="1" dirty="0">
              <a:solidFill>
                <a:srgbClr val="00B050"/>
              </a:solidFill>
            </a:endParaRPr>
          </a:p>
        </p:txBody>
      </p:sp>
      <p:sp>
        <p:nvSpPr>
          <p:cNvPr id="7" name="TextBox 6"/>
          <p:cNvSpPr txBox="1"/>
          <p:nvPr/>
        </p:nvSpPr>
        <p:spPr>
          <a:xfrm>
            <a:off x="3415358" y="5648866"/>
            <a:ext cx="2664296" cy="369332"/>
          </a:xfrm>
          <a:prstGeom prst="rect">
            <a:avLst/>
          </a:prstGeom>
          <a:noFill/>
        </p:spPr>
        <p:txBody>
          <a:bodyPr wrap="square" rtlCol="0">
            <a:spAutoFit/>
          </a:bodyPr>
          <a:lstStyle/>
          <a:p>
            <a:r>
              <a:rPr lang="en-AU" dirty="0" err="1">
                <a:solidFill>
                  <a:srgbClr val="00B050"/>
                </a:solidFill>
              </a:rPr>
              <a:t>BeerinOz</a:t>
            </a:r>
            <a:r>
              <a:rPr lang="en-AU" dirty="0">
                <a:solidFill>
                  <a:srgbClr val="00B050"/>
                </a:solidFill>
              </a:rPr>
              <a:t>=$1</a:t>
            </a:r>
            <a:endParaRPr lang="en-AU" b="1" dirty="0">
              <a:solidFill>
                <a:srgbClr val="00B050"/>
              </a:solidFill>
            </a:endParaRPr>
          </a:p>
        </p:txBody>
      </p:sp>
      <p:pic>
        <p:nvPicPr>
          <p:cNvPr id="1026" name="Picture 2" descr="C:\Documents and Settings\L066197\Local Settings\Temporary Internet Files\Content.IE5\ISQO684M\MC90043218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039339"/>
            <a:ext cx="1841500" cy="180657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6</a:t>
            </a:fld>
            <a:endParaRPr lang="en-GB" dirty="0"/>
          </a:p>
        </p:txBody>
      </p:sp>
    </p:spTree>
    <p:extLst>
      <p:ext uri="{BB962C8B-B14F-4D97-AF65-F5344CB8AC3E}">
        <p14:creationId xmlns:p14="http://schemas.microsoft.com/office/powerpoint/2010/main" val="21714227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User Defined formats</a:t>
            </a:r>
            <a:endParaRPr lang="en-GB" sz="2000" b="1" cap="all" dirty="0">
              <a:ln w="0"/>
              <a:solidFill>
                <a:schemeClr val="tx2"/>
              </a:solidFill>
              <a:effectLst>
                <a:reflection blurRad="12700" stA="50000" endPos="50000" dist="5000" dir="5400000" sy="-100000" rotWithShape="0"/>
              </a:effectLst>
            </a:endParaRPr>
          </a:p>
        </p:txBody>
      </p:sp>
      <p:sp>
        <p:nvSpPr>
          <p:cNvPr id="2" name="TextBox 1"/>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smtClean="0">
                <a:solidFill>
                  <a:schemeClr val="accent2">
                    <a:lumMod val="75000"/>
                  </a:schemeClr>
                </a:solidFill>
              </a:rPr>
              <a:t>'F'</a:t>
            </a:r>
            <a:r>
              <a:rPr lang="en-AU" sz="1200" dirty="0" smtClean="0"/>
              <a:t>=</a:t>
            </a:r>
            <a:r>
              <a:rPr lang="en-AU" sz="1200" dirty="0" smtClean="0">
                <a:solidFill>
                  <a:schemeClr val="accent2">
                    <a:lumMod val="75000"/>
                  </a:schemeClr>
                </a:solidFill>
              </a:rPr>
              <a:t>'Female'</a:t>
            </a:r>
            <a:endParaRPr lang="en-AU" sz="1200" dirty="0">
              <a:solidFill>
                <a:schemeClr val="accent2">
                  <a:lumMod val="75000"/>
                </a:schemeClr>
              </a:solidFill>
            </a:endParaRPr>
          </a:p>
          <a:p>
            <a:r>
              <a:rPr lang="en-AU" sz="1200" dirty="0" smtClean="0"/>
              <a:t>                       Other=</a:t>
            </a:r>
            <a:r>
              <a:rPr lang="en-AU" sz="1200" dirty="0" smtClean="0">
                <a:solidFill>
                  <a:schemeClr val="accent2">
                    <a:lumMod val="75000"/>
                  </a:schemeClr>
                </a:solidFill>
              </a:rPr>
              <a:t>'Unknown'</a:t>
            </a:r>
            <a:r>
              <a:rPr lang="en-AU" sz="1200" dirty="0" smtClean="0"/>
              <a:t>;</a:t>
            </a:r>
            <a:endParaRPr lang="en-AU" sz="1200" dirty="0"/>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smtClean="0"/>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smtClean="0"/>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3" name="TextBox 2"/>
          <p:cNvSpPr txBox="1"/>
          <p:nvPr/>
        </p:nvSpPr>
        <p:spPr>
          <a:xfrm>
            <a:off x="5727519" y="3431500"/>
            <a:ext cx="1872208" cy="923330"/>
          </a:xfrm>
          <a:prstGeom prst="rect">
            <a:avLst/>
          </a:prstGeom>
          <a:noFill/>
          <a:ln w="15875">
            <a:solidFill>
              <a:srgbClr val="0070C0"/>
            </a:solidFill>
            <a:prstDash val="dash"/>
          </a:ln>
        </p:spPr>
        <p:txBody>
          <a:bodyPr wrap="square" rtlCol="0">
            <a:spAutoFit/>
          </a:bodyPr>
          <a:lstStyle/>
          <a:p>
            <a:r>
              <a:rPr lang="en-AU" b="1" dirty="0" err="1">
                <a:solidFill>
                  <a:srgbClr val="0070C0"/>
                </a:solidFill>
              </a:rPr>
              <a:t>CodeN</a:t>
            </a:r>
            <a:r>
              <a:rPr lang="en-AU" b="1" dirty="0">
                <a:solidFill>
                  <a:srgbClr val="0070C0"/>
                </a:solidFill>
              </a:rPr>
              <a:t>=Male </a:t>
            </a:r>
            <a:endParaRPr lang="en-AU" b="1" dirty="0" smtClean="0">
              <a:solidFill>
                <a:srgbClr val="0070C0"/>
              </a:solidFill>
            </a:endParaRPr>
          </a:p>
          <a:p>
            <a:r>
              <a:rPr lang="en-AU" b="1" dirty="0" err="1" smtClean="0">
                <a:solidFill>
                  <a:srgbClr val="0070C0"/>
                </a:solidFill>
              </a:rPr>
              <a:t>CodeT</a:t>
            </a:r>
            <a:r>
              <a:rPr lang="en-AU" b="1" dirty="0" smtClean="0">
                <a:solidFill>
                  <a:srgbClr val="0070C0"/>
                </a:solidFill>
              </a:rPr>
              <a:t>=Male</a:t>
            </a:r>
          </a:p>
          <a:p>
            <a:r>
              <a:rPr lang="en-AU" b="1" dirty="0" smtClean="0">
                <a:solidFill>
                  <a:srgbClr val="0070C0"/>
                </a:solidFill>
              </a:rPr>
              <a:t>Score=C</a:t>
            </a:r>
            <a:endParaRPr lang="en-AU" b="1" dirty="0">
              <a:solidFill>
                <a:srgbClr val="0070C0"/>
              </a:solidFill>
            </a:endParaRPr>
          </a:p>
        </p:txBody>
      </p:sp>
      <p:sp>
        <p:nvSpPr>
          <p:cNvPr id="4" name="TextBox 3"/>
          <p:cNvSpPr txBox="1"/>
          <p:nvPr/>
        </p:nvSpPr>
        <p:spPr>
          <a:xfrm>
            <a:off x="4644007" y="1887633"/>
            <a:ext cx="3528392" cy="1754326"/>
          </a:xfrm>
          <a:prstGeom prst="rect">
            <a:avLst/>
          </a:prstGeom>
          <a:noFill/>
        </p:spPr>
        <p:txBody>
          <a:bodyPr wrap="square" rtlCol="0">
            <a:spAutoFit/>
          </a:bodyPr>
          <a:lstStyle/>
          <a:p>
            <a:r>
              <a:rPr lang="en-AU" sz="1200" b="1" dirty="0" smtClean="0">
                <a:solidFill>
                  <a:srgbClr val="0070C0"/>
                </a:solidFill>
              </a:rPr>
              <a:t>Data</a:t>
            </a:r>
            <a:r>
              <a:rPr lang="en-AU" sz="1200" dirty="0" smtClean="0">
                <a:solidFill>
                  <a:srgbClr val="0070C0"/>
                </a:solidFill>
              </a:rPr>
              <a:t> </a:t>
            </a:r>
            <a:r>
              <a:rPr lang="en-AU" sz="1200" dirty="0">
                <a:solidFill>
                  <a:srgbClr val="0070C0"/>
                </a:solidFill>
              </a:rPr>
              <a:t>_null_</a:t>
            </a:r>
            <a:r>
              <a:rPr lang="en-AU" sz="1200" dirty="0"/>
              <a:t>;</a:t>
            </a:r>
          </a:p>
          <a:p>
            <a:r>
              <a:rPr lang="en-AU" sz="1200" dirty="0"/>
              <a:t>	</a:t>
            </a:r>
            <a:r>
              <a:rPr lang="en-AU" sz="1200" dirty="0" err="1"/>
              <a:t>CodeN</a:t>
            </a:r>
            <a:r>
              <a:rPr lang="en-AU" sz="1200" dirty="0"/>
              <a:t>=Put(</a:t>
            </a:r>
            <a:r>
              <a:rPr lang="en-AU" sz="1200" b="1" dirty="0"/>
              <a:t>1</a:t>
            </a:r>
            <a:r>
              <a:rPr lang="en-AU" sz="1200" dirty="0"/>
              <a:t>, </a:t>
            </a:r>
            <a:r>
              <a:rPr lang="en-AU" sz="1200" dirty="0">
                <a:solidFill>
                  <a:srgbClr val="0070C0"/>
                </a:solidFill>
              </a:rPr>
              <a:t>Sex</a:t>
            </a:r>
            <a:r>
              <a:rPr lang="en-AU" sz="1200" dirty="0"/>
              <a:t>.);</a:t>
            </a:r>
          </a:p>
          <a:p>
            <a:r>
              <a:rPr lang="en-AU" sz="1200" dirty="0"/>
              <a:t>	</a:t>
            </a:r>
            <a:r>
              <a:rPr lang="en-AU" sz="1200" dirty="0" err="1"/>
              <a:t>CodeT</a:t>
            </a:r>
            <a:r>
              <a:rPr lang="en-AU" sz="1200" dirty="0"/>
              <a:t>=Put(</a:t>
            </a:r>
            <a:r>
              <a:rPr lang="en-AU" sz="1200" dirty="0">
                <a:solidFill>
                  <a:schemeClr val="accent2">
                    <a:lumMod val="75000"/>
                  </a:schemeClr>
                </a:solidFill>
              </a:rPr>
              <a:t>'M'</a:t>
            </a:r>
            <a:r>
              <a:rPr lang="en-AU" sz="1200" dirty="0"/>
              <a:t>, </a:t>
            </a:r>
            <a:r>
              <a:rPr lang="en-AU" sz="1200" dirty="0">
                <a:solidFill>
                  <a:srgbClr val="0070C0"/>
                </a:solidFill>
              </a:rPr>
              <a:t>$Sex</a:t>
            </a:r>
            <a:r>
              <a:rPr lang="en-AU" sz="1200" dirty="0"/>
              <a:t>.);</a:t>
            </a:r>
          </a:p>
          <a:p>
            <a:r>
              <a:rPr lang="en-AU" sz="1200" dirty="0"/>
              <a:t>                          Score=Put('M', </a:t>
            </a:r>
            <a:r>
              <a:rPr lang="en-AU" sz="1200" dirty="0">
                <a:solidFill>
                  <a:srgbClr val="0070C0"/>
                </a:solidFill>
              </a:rPr>
              <a:t>$Score.</a:t>
            </a:r>
            <a:r>
              <a:rPr lang="en-AU" sz="1200" dirty="0"/>
              <a:t>);</a:t>
            </a:r>
          </a:p>
          <a:p>
            <a:r>
              <a:rPr lang="en-AU" sz="1200" dirty="0"/>
              <a:t>	Put </a:t>
            </a:r>
            <a:r>
              <a:rPr lang="en-AU" sz="1200" dirty="0" err="1"/>
              <a:t>CodeN</a:t>
            </a:r>
            <a:r>
              <a:rPr lang="en-AU" sz="1200" dirty="0"/>
              <a:t>= </a:t>
            </a:r>
            <a:r>
              <a:rPr lang="en-AU" sz="1200" dirty="0" err="1"/>
              <a:t>CodeT</a:t>
            </a:r>
            <a:r>
              <a:rPr lang="en-AU" sz="1200" dirty="0"/>
              <a:t>= Score=;</a:t>
            </a:r>
          </a:p>
          <a:p>
            <a:r>
              <a:rPr lang="en-AU" sz="1200" b="1" dirty="0"/>
              <a:t>Run</a:t>
            </a:r>
            <a:r>
              <a:rPr lang="en-AU" sz="1200" dirty="0"/>
              <a:t>;</a:t>
            </a:r>
          </a:p>
          <a:p>
            <a:endParaRPr lang="en-AU" sz="1200" dirty="0" smtClean="0"/>
          </a:p>
          <a:p>
            <a:endParaRPr lang="en-AU" sz="1200" dirty="0"/>
          </a:p>
          <a:p>
            <a:endParaRPr lang="en-AU" sz="1200" dirty="0"/>
          </a:p>
        </p:txBody>
      </p:sp>
      <p:sp>
        <p:nvSpPr>
          <p:cNvPr id="8" name="TextBox 7"/>
          <p:cNvSpPr txBox="1"/>
          <p:nvPr/>
        </p:nvSpPr>
        <p:spPr>
          <a:xfrm>
            <a:off x="676784" y="1092806"/>
            <a:ext cx="2167024" cy="369332"/>
          </a:xfrm>
          <a:prstGeom prst="rect">
            <a:avLst/>
          </a:prstGeom>
          <a:noFill/>
        </p:spPr>
        <p:txBody>
          <a:bodyPr wrap="square" rtlCol="0">
            <a:spAutoFit/>
          </a:bodyPr>
          <a:lstStyle/>
          <a:p>
            <a:r>
              <a:rPr lang="en-AU" b="1" dirty="0" smtClean="0">
                <a:solidFill>
                  <a:srgbClr val="00B050"/>
                </a:solidFill>
              </a:rPr>
              <a:t>SAS PROC FORMAT</a:t>
            </a:r>
            <a:endParaRPr lang="en-AU" b="1" dirty="0">
              <a:solidFill>
                <a:srgbClr val="00B050"/>
              </a:solidFill>
            </a:endParaRPr>
          </a:p>
        </p:txBody>
      </p:sp>
      <p:sp>
        <p:nvSpPr>
          <p:cNvPr id="9" name="TextBox 8"/>
          <p:cNvSpPr txBox="1"/>
          <p:nvPr/>
        </p:nvSpPr>
        <p:spPr>
          <a:xfrm>
            <a:off x="4644007" y="1092806"/>
            <a:ext cx="2167024" cy="369332"/>
          </a:xfrm>
          <a:prstGeom prst="rect">
            <a:avLst/>
          </a:prstGeom>
          <a:noFill/>
        </p:spPr>
        <p:txBody>
          <a:bodyPr wrap="square" rtlCol="0">
            <a:spAutoFit/>
          </a:bodyPr>
          <a:lstStyle/>
          <a:p>
            <a:r>
              <a:rPr lang="en-AU" b="1" dirty="0" smtClean="0">
                <a:solidFill>
                  <a:srgbClr val="00B050"/>
                </a:solidFill>
              </a:rPr>
              <a:t>SAS Data Step</a:t>
            </a:r>
            <a:endParaRPr lang="en-AU" b="1" dirty="0">
              <a:solidFill>
                <a:srgbClr val="00B050"/>
              </a:solidFill>
            </a:endParaRPr>
          </a:p>
        </p:txBody>
      </p:sp>
      <p:sp>
        <p:nvSpPr>
          <p:cNvPr id="10" name="TextBox 9"/>
          <p:cNvSpPr txBox="1"/>
          <p:nvPr/>
        </p:nvSpPr>
        <p:spPr>
          <a:xfrm>
            <a:off x="5727519" y="2951351"/>
            <a:ext cx="2167024" cy="369332"/>
          </a:xfrm>
          <a:prstGeom prst="rect">
            <a:avLst/>
          </a:prstGeom>
          <a:noFill/>
        </p:spPr>
        <p:txBody>
          <a:bodyPr wrap="square" rtlCol="0">
            <a:spAutoFit/>
          </a:bodyPr>
          <a:lstStyle/>
          <a:p>
            <a:r>
              <a:rPr lang="en-AU" b="1" dirty="0" smtClean="0">
                <a:solidFill>
                  <a:srgbClr val="00B050"/>
                </a:solidFill>
              </a:rPr>
              <a:t>Output</a:t>
            </a:r>
            <a:endParaRPr lang="en-AU" b="1" dirty="0">
              <a:solidFill>
                <a:srgbClr val="00B050"/>
              </a:solidFill>
            </a:endParaRPr>
          </a:p>
        </p:txBody>
      </p:sp>
      <p:sp>
        <p:nvSpPr>
          <p:cNvPr id="6" name="TextBox 5"/>
          <p:cNvSpPr txBox="1"/>
          <p:nvPr/>
        </p:nvSpPr>
        <p:spPr>
          <a:xfrm>
            <a:off x="1315169" y="4170164"/>
            <a:ext cx="2671079" cy="584775"/>
          </a:xfrm>
          <a:prstGeom prst="rect">
            <a:avLst/>
          </a:prstGeom>
          <a:noFill/>
        </p:spPr>
        <p:txBody>
          <a:bodyPr wrap="square" rtlCol="0">
            <a:spAutoFit/>
          </a:bodyPr>
          <a:lstStyle/>
          <a:p>
            <a:r>
              <a:rPr lang="en-AU" sz="3200" b="1" dirty="0" smtClean="0">
                <a:solidFill>
                  <a:srgbClr val="00B050"/>
                </a:solidFill>
              </a:rPr>
              <a:t>$FMTNAME</a:t>
            </a:r>
            <a:endParaRPr lang="en-AU" sz="3200" b="1" dirty="0">
              <a:solidFill>
                <a:srgbClr val="00B050"/>
              </a:solidFill>
            </a:endParaRPr>
          </a:p>
        </p:txBody>
      </p:sp>
      <p:sp>
        <p:nvSpPr>
          <p:cNvPr id="11" name="TextBox 10"/>
          <p:cNvSpPr txBox="1"/>
          <p:nvPr/>
        </p:nvSpPr>
        <p:spPr>
          <a:xfrm>
            <a:off x="3599179" y="4170164"/>
            <a:ext cx="2671079" cy="584775"/>
          </a:xfrm>
          <a:prstGeom prst="rect">
            <a:avLst/>
          </a:prstGeom>
          <a:noFill/>
        </p:spPr>
        <p:txBody>
          <a:bodyPr wrap="square" rtlCol="0">
            <a:spAutoFit/>
          </a:bodyPr>
          <a:lstStyle/>
          <a:p>
            <a:r>
              <a:rPr lang="en-AU" sz="3200" b="1" dirty="0" smtClean="0">
                <a:solidFill>
                  <a:srgbClr val="0070C0"/>
                </a:solidFill>
              </a:rPr>
              <a:t>Character</a:t>
            </a:r>
            <a:endParaRPr lang="en-AU" sz="3200" b="1" dirty="0">
              <a:solidFill>
                <a:srgbClr val="0070C0"/>
              </a:solidFill>
            </a:endParaRPr>
          </a:p>
        </p:txBody>
      </p:sp>
      <p:sp>
        <p:nvSpPr>
          <p:cNvPr id="12" name="TextBox 11"/>
          <p:cNvSpPr txBox="1"/>
          <p:nvPr/>
        </p:nvSpPr>
        <p:spPr>
          <a:xfrm>
            <a:off x="1508268" y="4820573"/>
            <a:ext cx="2671079" cy="584775"/>
          </a:xfrm>
          <a:prstGeom prst="rect">
            <a:avLst/>
          </a:prstGeom>
          <a:noFill/>
        </p:spPr>
        <p:txBody>
          <a:bodyPr wrap="square" rtlCol="0">
            <a:spAutoFit/>
          </a:bodyPr>
          <a:lstStyle/>
          <a:p>
            <a:r>
              <a:rPr lang="en-AU" sz="3200" b="1" dirty="0" smtClean="0">
                <a:solidFill>
                  <a:srgbClr val="00B050"/>
                </a:solidFill>
              </a:rPr>
              <a:t>FMTNAME</a:t>
            </a:r>
            <a:endParaRPr lang="en-AU" sz="3200" b="1" dirty="0">
              <a:solidFill>
                <a:srgbClr val="00B050"/>
              </a:solidFill>
            </a:endParaRPr>
          </a:p>
        </p:txBody>
      </p:sp>
      <p:sp>
        <p:nvSpPr>
          <p:cNvPr id="13" name="TextBox 12"/>
          <p:cNvSpPr txBox="1"/>
          <p:nvPr/>
        </p:nvSpPr>
        <p:spPr>
          <a:xfrm>
            <a:off x="3599179" y="4847675"/>
            <a:ext cx="2671079" cy="584775"/>
          </a:xfrm>
          <a:prstGeom prst="rect">
            <a:avLst/>
          </a:prstGeom>
          <a:noFill/>
        </p:spPr>
        <p:txBody>
          <a:bodyPr wrap="square" rtlCol="0">
            <a:spAutoFit/>
          </a:bodyPr>
          <a:lstStyle/>
          <a:p>
            <a:r>
              <a:rPr lang="en-AU" sz="3200" b="1" dirty="0" smtClean="0">
                <a:solidFill>
                  <a:srgbClr val="0070C0"/>
                </a:solidFill>
              </a:rPr>
              <a:t>Numeric</a:t>
            </a:r>
            <a:endParaRPr lang="en-AU" sz="3200" b="1" dirty="0">
              <a:solidFill>
                <a:srgbClr val="0070C0"/>
              </a:solidFill>
            </a:endParaRPr>
          </a:p>
        </p:txBody>
      </p:sp>
      <p:sp>
        <p:nvSpPr>
          <p:cNvPr id="14" name="TextBox 13"/>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a:solidFill>
                  <a:schemeClr val="accent2">
                    <a:lumMod val="75000"/>
                  </a:schemeClr>
                </a:solidFill>
              </a:rPr>
              <a:t>'F'</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a:t>;</a:t>
            </a:r>
          </a:p>
          <a:p>
            <a:r>
              <a:rPr lang="en-AU" sz="1200" dirty="0"/>
              <a:t> </a:t>
            </a:r>
            <a:r>
              <a:rPr lang="en-AU" sz="1200" dirty="0" smtClean="0"/>
              <a:t>       Value </a:t>
            </a:r>
            <a:r>
              <a:rPr lang="en-AU" sz="1200" dirty="0">
                <a:solidFill>
                  <a:srgbClr val="0070C0"/>
                </a:solidFill>
              </a:rPr>
              <a:t>SEX</a:t>
            </a:r>
            <a:r>
              <a:rPr lang="en-AU" sz="1200" dirty="0"/>
              <a:t>  </a:t>
            </a:r>
            <a:r>
              <a:rPr lang="en-AU" sz="1200" b="1" dirty="0"/>
              <a:t>1</a:t>
            </a:r>
            <a:r>
              <a:rPr lang="en-AU" sz="1200" dirty="0"/>
              <a:t>=</a:t>
            </a:r>
            <a:r>
              <a:rPr lang="en-AU" sz="1200" dirty="0">
                <a:solidFill>
                  <a:schemeClr val="accent2">
                    <a:lumMod val="75000"/>
                  </a:schemeClr>
                </a:solidFill>
              </a:rPr>
              <a:t>'Male'</a:t>
            </a:r>
          </a:p>
          <a:p>
            <a:r>
              <a:rPr lang="en-AU" sz="1200" dirty="0" smtClean="0"/>
              <a:t>                           </a:t>
            </a:r>
            <a:r>
              <a:rPr lang="en-AU" sz="1200" b="1" dirty="0"/>
              <a:t>2</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smtClean="0">
                <a:solidFill>
                  <a:schemeClr val="accent2">
                    <a:lumMod val="75000"/>
                  </a:schemeClr>
                </a:solidFill>
              </a:rPr>
              <a:t>'</a:t>
            </a:r>
            <a:r>
              <a:rPr lang="en-AU" sz="1200" dirty="0" smtClean="0"/>
              <a:t>;</a:t>
            </a:r>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15" name="TextBox 14"/>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a:solidFill>
                  <a:schemeClr val="accent2">
                    <a:lumMod val="75000"/>
                  </a:schemeClr>
                </a:solidFill>
              </a:rPr>
              <a:t>'F'</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a:t>;</a:t>
            </a:r>
          </a:p>
          <a:p>
            <a:r>
              <a:rPr lang="en-AU" sz="1200" dirty="0"/>
              <a:t> </a:t>
            </a:r>
            <a:r>
              <a:rPr lang="en-AU" sz="1200" dirty="0" smtClean="0"/>
              <a:t>       Value </a:t>
            </a:r>
            <a:r>
              <a:rPr lang="en-AU" sz="1200" dirty="0">
                <a:solidFill>
                  <a:srgbClr val="0070C0"/>
                </a:solidFill>
              </a:rPr>
              <a:t>SEX</a:t>
            </a:r>
            <a:r>
              <a:rPr lang="en-AU" sz="1200" dirty="0"/>
              <a:t>  </a:t>
            </a:r>
            <a:r>
              <a:rPr lang="en-AU" sz="1200" b="1" dirty="0"/>
              <a:t>1</a:t>
            </a:r>
            <a:r>
              <a:rPr lang="en-AU" sz="1200" dirty="0"/>
              <a:t>=</a:t>
            </a:r>
            <a:r>
              <a:rPr lang="en-AU" sz="1200" dirty="0">
                <a:solidFill>
                  <a:schemeClr val="accent2">
                    <a:lumMod val="75000"/>
                  </a:schemeClr>
                </a:solidFill>
              </a:rPr>
              <a:t>'Male'</a:t>
            </a:r>
          </a:p>
          <a:p>
            <a:r>
              <a:rPr lang="en-AU" sz="1200" dirty="0" smtClean="0"/>
              <a:t>                           </a:t>
            </a:r>
            <a:r>
              <a:rPr lang="en-AU" sz="1200" b="1" dirty="0"/>
              <a:t>2</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smtClean="0">
                <a:solidFill>
                  <a:schemeClr val="accent2">
                    <a:lumMod val="75000"/>
                  </a:schemeClr>
                </a:solidFill>
              </a:rPr>
              <a:t>'</a:t>
            </a:r>
            <a:r>
              <a:rPr lang="en-AU" sz="1200" dirty="0" smtClean="0"/>
              <a:t>;</a:t>
            </a:r>
          </a:p>
          <a:p>
            <a:r>
              <a:rPr lang="en-AU" sz="1200" dirty="0"/>
              <a:t> </a:t>
            </a:r>
            <a:r>
              <a:rPr lang="en-AU" sz="1200" dirty="0" smtClean="0"/>
              <a:t>       Value </a:t>
            </a:r>
            <a:r>
              <a:rPr lang="en-AU" sz="1200" dirty="0">
                <a:solidFill>
                  <a:srgbClr val="0070C0"/>
                </a:solidFill>
              </a:rPr>
              <a:t>$Score</a:t>
            </a:r>
            <a:r>
              <a:rPr lang="en-AU" sz="1200" dirty="0"/>
              <a:t>  </a:t>
            </a:r>
            <a:r>
              <a:rPr lang="en-AU" sz="1200" dirty="0">
                <a:solidFill>
                  <a:schemeClr val="accent2">
                    <a:lumMod val="75000"/>
                  </a:schemeClr>
                </a:solidFill>
              </a:rPr>
              <a:t>'a'</a:t>
            </a:r>
            <a:r>
              <a:rPr lang="en-AU" sz="1200" dirty="0"/>
              <a:t>-&lt;</a:t>
            </a:r>
            <a:r>
              <a:rPr lang="en-AU" sz="1200" dirty="0">
                <a:solidFill>
                  <a:schemeClr val="accent2">
                    <a:lumMod val="75000"/>
                  </a:schemeClr>
                </a:solidFill>
              </a:rPr>
              <a:t>'</a:t>
            </a:r>
            <a:r>
              <a:rPr lang="en-AU" sz="1200" dirty="0" err="1">
                <a:solidFill>
                  <a:schemeClr val="accent2">
                    <a:lumMod val="75000"/>
                  </a:schemeClr>
                </a:solidFill>
              </a:rPr>
              <a:t>e'</a:t>
            </a:r>
            <a:r>
              <a:rPr lang="en-AU" sz="1200" dirty="0" err="1"/>
              <a:t>,</a:t>
            </a:r>
            <a:r>
              <a:rPr lang="en-AU" sz="1200" dirty="0" err="1">
                <a:solidFill>
                  <a:schemeClr val="accent2">
                    <a:lumMod val="75000"/>
                  </a:schemeClr>
                </a:solidFill>
              </a:rPr>
              <a:t>'A</a:t>
            </a:r>
            <a:r>
              <a:rPr lang="en-AU" sz="1200" dirty="0">
                <a:solidFill>
                  <a:schemeClr val="accent2">
                    <a:lumMod val="75000"/>
                  </a:schemeClr>
                </a:solidFill>
              </a:rPr>
              <a:t>'</a:t>
            </a:r>
            <a:r>
              <a:rPr lang="en-AU" sz="1200" dirty="0"/>
              <a:t>-&lt;</a:t>
            </a:r>
            <a:r>
              <a:rPr lang="en-AU" sz="1200" dirty="0">
                <a:solidFill>
                  <a:schemeClr val="accent2">
                    <a:lumMod val="75000"/>
                  </a:schemeClr>
                </a:solidFill>
              </a:rPr>
              <a:t>'E'</a:t>
            </a:r>
            <a:r>
              <a:rPr lang="en-AU" sz="1200" dirty="0"/>
              <a:t>=</a:t>
            </a:r>
            <a:r>
              <a:rPr lang="en-AU" sz="1200" dirty="0">
                <a:solidFill>
                  <a:schemeClr val="accent2">
                    <a:lumMod val="75000"/>
                  </a:schemeClr>
                </a:solidFill>
              </a:rPr>
              <a:t>'A'</a:t>
            </a:r>
          </a:p>
          <a:p>
            <a:r>
              <a:rPr lang="en-AU" sz="1200" dirty="0"/>
              <a:t>                </a:t>
            </a:r>
            <a:r>
              <a:rPr lang="en-AU" sz="1200" dirty="0" smtClean="0"/>
              <a:t>                 </a:t>
            </a:r>
            <a:r>
              <a:rPr lang="en-AU" sz="1200" dirty="0">
                <a:solidFill>
                  <a:schemeClr val="accent2">
                    <a:lumMod val="75000"/>
                  </a:schemeClr>
                </a:solidFill>
              </a:rPr>
              <a:t>'e'</a:t>
            </a:r>
            <a:r>
              <a:rPr lang="en-AU" sz="1200" dirty="0"/>
              <a:t>-&lt;</a:t>
            </a:r>
            <a:r>
              <a:rPr lang="en-AU" sz="1200" dirty="0">
                <a:solidFill>
                  <a:schemeClr val="accent2">
                    <a:lumMod val="75000"/>
                  </a:schemeClr>
                </a:solidFill>
              </a:rPr>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'E</a:t>
            </a:r>
            <a:r>
              <a:rPr lang="en-AU" sz="1200" dirty="0">
                <a:solidFill>
                  <a:schemeClr val="accent2">
                    <a:lumMod val="75000"/>
                  </a:schemeClr>
                </a:solidFill>
              </a:rPr>
              <a:t>'</a:t>
            </a:r>
            <a:r>
              <a:rPr lang="en-AU" sz="1200" dirty="0"/>
              <a:t>-&lt;</a:t>
            </a:r>
            <a:r>
              <a:rPr lang="en-AU" sz="1200" dirty="0">
                <a:solidFill>
                  <a:schemeClr val="accent2">
                    <a:lumMod val="75000"/>
                  </a:schemeClr>
                </a:solidFill>
              </a:rPr>
              <a:t>'M'</a:t>
            </a:r>
            <a:r>
              <a:rPr lang="en-AU" sz="1200" dirty="0"/>
              <a:t>=</a:t>
            </a:r>
            <a:r>
              <a:rPr lang="en-AU" sz="1200" dirty="0">
                <a:solidFill>
                  <a:schemeClr val="accent2">
                    <a:lumMod val="75000"/>
                  </a:schemeClr>
                </a:solidFill>
              </a:rPr>
              <a:t>'B'</a:t>
            </a:r>
          </a:p>
          <a:p>
            <a:r>
              <a:rPr lang="en-AU" sz="1200" dirty="0"/>
              <a:t>                      </a:t>
            </a:r>
            <a:r>
              <a:rPr lang="en-AU" sz="1200" dirty="0" smtClean="0"/>
              <a:t>          </a:t>
            </a:r>
            <a:r>
              <a:rPr lang="en-AU" sz="1200" dirty="0">
                <a:solidFill>
                  <a:schemeClr val="accent2">
                    <a:lumMod val="75000"/>
                  </a:schemeClr>
                </a:solidFill>
              </a:rPr>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'z~'</a:t>
            </a:r>
            <a:r>
              <a:rPr lang="en-AU" sz="1200" dirty="0" err="1"/>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'Z</a:t>
            </a:r>
            <a:r>
              <a:rPr lang="en-AU" sz="1200" dirty="0">
                <a:solidFill>
                  <a:schemeClr val="accent2">
                    <a:lumMod val="75000"/>
                  </a:schemeClr>
                </a:solidFill>
              </a:rPr>
              <a:t>~</a:t>
            </a:r>
            <a:r>
              <a:rPr lang="en-AU" sz="1200" dirty="0"/>
              <a:t>'=</a:t>
            </a:r>
            <a:r>
              <a:rPr lang="en-AU" sz="1200" dirty="0">
                <a:solidFill>
                  <a:schemeClr val="accent2">
                    <a:lumMod val="75000"/>
                  </a:schemeClr>
                </a:solidFill>
              </a:rPr>
              <a:t>'C'</a:t>
            </a:r>
            <a:r>
              <a:rPr lang="en-AU" sz="1200" dirty="0"/>
              <a:t>;</a:t>
            </a:r>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16" name="TextBox 15"/>
          <p:cNvSpPr txBox="1"/>
          <p:nvPr/>
        </p:nvSpPr>
        <p:spPr>
          <a:xfrm>
            <a:off x="1508267" y="5437123"/>
            <a:ext cx="2671079" cy="584775"/>
          </a:xfrm>
          <a:prstGeom prst="rect">
            <a:avLst/>
          </a:prstGeom>
          <a:noFill/>
        </p:spPr>
        <p:txBody>
          <a:bodyPr wrap="square" rtlCol="0">
            <a:spAutoFit/>
          </a:bodyPr>
          <a:lstStyle/>
          <a:p>
            <a:r>
              <a:rPr lang="en-AU" sz="3200" b="1" dirty="0" smtClean="0">
                <a:solidFill>
                  <a:srgbClr val="00B050"/>
                </a:solidFill>
              </a:rPr>
              <a:t>Range</a:t>
            </a:r>
            <a:endParaRPr lang="en-AU" sz="3200" b="1" dirty="0">
              <a:solidFill>
                <a:srgbClr val="00B050"/>
              </a:solidFill>
            </a:endParaRPr>
          </a:p>
        </p:txBody>
      </p:sp>
      <p:sp>
        <p:nvSpPr>
          <p:cNvPr id="1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7</a:t>
            </a:fld>
            <a:endParaRPr lang="en-GB" dirty="0"/>
          </a:p>
        </p:txBody>
      </p:sp>
    </p:spTree>
    <p:extLst>
      <p:ext uri="{BB962C8B-B14F-4D97-AF65-F5344CB8AC3E}">
        <p14:creationId xmlns:p14="http://schemas.microsoft.com/office/powerpoint/2010/main" val="531128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10" grpId="0"/>
      <p:bldP spid="6" grpId="0"/>
      <p:bldP spid="11" grpId="0"/>
      <p:bldP spid="12"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22941" y="1823338"/>
            <a:ext cx="4441148" cy="338554"/>
          </a:xfrm>
          <a:prstGeom prst="rect">
            <a:avLst/>
          </a:prstGeom>
          <a:noFill/>
        </p:spPr>
        <p:txBody>
          <a:bodyPr wrap="square" rtlCol="0">
            <a:spAutoFit/>
          </a:bodyPr>
          <a:lstStyle/>
          <a:p>
            <a:r>
              <a:rPr lang="en-GB" sz="1600" b="1" dirty="0" smtClean="0">
                <a:solidFill>
                  <a:schemeClr val="accent1"/>
                </a:solidFill>
              </a:rPr>
              <a:t>PROC FORMAT CNTLIN=Lookup Table</a:t>
            </a:r>
            <a:endParaRPr lang="en-GB" sz="1600" b="1" dirty="0">
              <a:solidFill>
                <a:schemeClr val="accent1"/>
              </a:solidFill>
            </a:endParaRPr>
          </a:p>
        </p:txBody>
      </p:sp>
      <p:sp>
        <p:nvSpPr>
          <p:cNvPr id="10" name="TextBox 9"/>
          <p:cNvSpPr txBox="1"/>
          <p:nvPr/>
        </p:nvSpPr>
        <p:spPr>
          <a:xfrm>
            <a:off x="1259632" y="2314292"/>
            <a:ext cx="1152128" cy="338554"/>
          </a:xfrm>
          <a:prstGeom prst="rect">
            <a:avLst/>
          </a:prstGeom>
          <a:noFill/>
        </p:spPr>
        <p:txBody>
          <a:bodyPr wrap="square" rtlCol="0">
            <a:spAutoFit/>
          </a:bodyPr>
          <a:lstStyle/>
          <a:p>
            <a:r>
              <a:rPr lang="en-GB" sz="1600" b="1" dirty="0" smtClean="0">
                <a:solidFill>
                  <a:srgbClr val="00B050"/>
                </a:solidFill>
              </a:rPr>
              <a:t>Start</a:t>
            </a:r>
            <a:endParaRPr lang="en-GB" sz="1600" b="1" dirty="0">
              <a:solidFill>
                <a:srgbClr val="00B050"/>
              </a:solidFill>
            </a:endParaRPr>
          </a:p>
        </p:txBody>
      </p:sp>
      <p:sp>
        <p:nvSpPr>
          <p:cNvPr id="16" name="TextBox 15"/>
          <p:cNvSpPr txBox="1"/>
          <p:nvPr/>
        </p:nvSpPr>
        <p:spPr>
          <a:xfrm>
            <a:off x="1547664" y="2694572"/>
            <a:ext cx="1754128" cy="338554"/>
          </a:xfrm>
          <a:prstGeom prst="rect">
            <a:avLst/>
          </a:prstGeom>
          <a:noFill/>
        </p:spPr>
        <p:txBody>
          <a:bodyPr wrap="square" rtlCol="0">
            <a:spAutoFit/>
          </a:bodyPr>
          <a:lstStyle/>
          <a:p>
            <a:r>
              <a:rPr lang="en-GB" sz="1600" b="1" dirty="0" smtClean="0">
                <a:solidFill>
                  <a:srgbClr val="00B050"/>
                </a:solidFill>
              </a:rPr>
              <a:t>End </a:t>
            </a:r>
            <a:r>
              <a:rPr lang="en-GB" sz="1600" b="1" dirty="0" smtClean="0">
                <a:solidFill>
                  <a:srgbClr val="0070C0"/>
                </a:solidFill>
              </a:rPr>
              <a:t>&lt;optional&gt;</a:t>
            </a:r>
            <a:endParaRPr lang="en-GB" sz="1600" b="1" dirty="0">
              <a:solidFill>
                <a:srgbClr val="0070C0"/>
              </a:solidFill>
            </a:endParaRPr>
          </a:p>
        </p:txBody>
      </p:sp>
      <p:sp>
        <p:nvSpPr>
          <p:cNvPr id="18" name="TextBox 17"/>
          <p:cNvSpPr txBox="1"/>
          <p:nvPr/>
        </p:nvSpPr>
        <p:spPr>
          <a:xfrm>
            <a:off x="2149663" y="3765503"/>
            <a:ext cx="1558241" cy="338554"/>
          </a:xfrm>
          <a:prstGeom prst="rect">
            <a:avLst/>
          </a:prstGeom>
          <a:noFill/>
        </p:spPr>
        <p:txBody>
          <a:bodyPr wrap="square" rtlCol="0">
            <a:spAutoFit/>
          </a:bodyPr>
          <a:lstStyle/>
          <a:p>
            <a:r>
              <a:rPr lang="en-GB" sz="1600" b="1" dirty="0" smtClean="0">
                <a:solidFill>
                  <a:srgbClr val="00B050"/>
                </a:solidFill>
              </a:rPr>
              <a:t>HLO </a:t>
            </a:r>
            <a:r>
              <a:rPr lang="en-GB" sz="1600" b="1" dirty="0" smtClean="0">
                <a:solidFill>
                  <a:srgbClr val="0070C0"/>
                </a:solidFill>
              </a:rPr>
              <a:t>&lt;optional&gt;</a:t>
            </a:r>
            <a:endParaRPr lang="en-GB" sz="1600" b="1" dirty="0">
              <a:solidFill>
                <a:srgbClr val="0070C0"/>
              </a:solidFill>
            </a:endParaRPr>
          </a:p>
        </p:txBody>
      </p:sp>
      <p:sp>
        <p:nvSpPr>
          <p:cNvPr id="19" name="TextBox 18"/>
          <p:cNvSpPr txBox="1"/>
          <p:nvPr/>
        </p:nvSpPr>
        <p:spPr>
          <a:xfrm>
            <a:off x="1795344" y="4365104"/>
            <a:ext cx="1558241" cy="338554"/>
          </a:xfrm>
          <a:prstGeom prst="rect">
            <a:avLst/>
          </a:prstGeom>
          <a:noFill/>
        </p:spPr>
        <p:txBody>
          <a:bodyPr wrap="square" rtlCol="0">
            <a:spAutoFit/>
          </a:bodyPr>
          <a:lstStyle/>
          <a:p>
            <a:r>
              <a:rPr lang="en-GB" sz="1600" b="1" dirty="0" smtClean="0">
                <a:solidFill>
                  <a:srgbClr val="00B050"/>
                </a:solidFill>
              </a:rPr>
              <a:t>Type </a:t>
            </a:r>
            <a:r>
              <a:rPr lang="en-GB" sz="1600" b="1" dirty="0" smtClean="0">
                <a:solidFill>
                  <a:srgbClr val="0070C0"/>
                </a:solidFill>
              </a:rPr>
              <a:t>&lt;optional&gt;</a:t>
            </a:r>
            <a:endParaRPr lang="en-GB" sz="1600" b="1" dirty="0">
              <a:solidFill>
                <a:srgbClr val="0070C0"/>
              </a:solidFill>
            </a:endParaRPr>
          </a:p>
        </p:txBody>
      </p:sp>
      <p:sp>
        <p:nvSpPr>
          <p:cNvPr id="20" name="TextBox 19"/>
          <p:cNvSpPr txBox="1"/>
          <p:nvPr/>
        </p:nvSpPr>
        <p:spPr>
          <a:xfrm>
            <a:off x="539552" y="5495746"/>
            <a:ext cx="3960440" cy="338554"/>
          </a:xfrm>
          <a:prstGeom prst="rect">
            <a:avLst/>
          </a:prstGeom>
          <a:noFill/>
        </p:spPr>
        <p:txBody>
          <a:bodyPr wrap="square" rtlCol="0">
            <a:spAutoFit/>
          </a:bodyPr>
          <a:lstStyle/>
          <a:p>
            <a:r>
              <a:rPr lang="en-GB" sz="1600" b="1" dirty="0" smtClean="0">
                <a:solidFill>
                  <a:schemeClr val="accent1"/>
                </a:solidFill>
              </a:rPr>
              <a:t>PROC FORMAT CNTLOUT=Lookup Table</a:t>
            </a:r>
            <a:endParaRPr lang="en-GB" sz="1600" b="1" dirty="0">
              <a:solidFill>
                <a:schemeClr val="accent1"/>
              </a:solidFill>
            </a:endParaRPr>
          </a:p>
        </p:txBody>
      </p:sp>
      <p:sp>
        <p:nvSpPr>
          <p:cNvPr id="21" name="TextBox 20"/>
          <p:cNvSpPr txBox="1"/>
          <p:nvPr/>
        </p:nvSpPr>
        <p:spPr>
          <a:xfrm>
            <a:off x="1534240" y="4987915"/>
            <a:ext cx="1558241" cy="338554"/>
          </a:xfrm>
          <a:prstGeom prst="rect">
            <a:avLst/>
          </a:prstGeom>
          <a:noFill/>
        </p:spPr>
        <p:txBody>
          <a:bodyPr wrap="square" rtlCol="0">
            <a:spAutoFit/>
          </a:bodyPr>
          <a:lstStyle/>
          <a:p>
            <a:r>
              <a:rPr lang="en-GB" sz="1600" b="1" dirty="0" smtClean="0">
                <a:solidFill>
                  <a:srgbClr val="00B050"/>
                </a:solidFill>
              </a:rPr>
              <a:t>Label</a:t>
            </a:r>
            <a:endParaRPr lang="en-GB" sz="1600" b="1" dirty="0">
              <a:solidFill>
                <a:srgbClr val="0070C0"/>
              </a:solidFill>
            </a:endParaRPr>
          </a:p>
        </p:txBody>
      </p:sp>
      <p:sp>
        <p:nvSpPr>
          <p:cNvPr id="22" name="TextBox 21"/>
          <p:cNvSpPr txBox="1"/>
          <p:nvPr/>
        </p:nvSpPr>
        <p:spPr>
          <a:xfrm>
            <a:off x="1940353" y="3168649"/>
            <a:ext cx="1152128" cy="338554"/>
          </a:xfrm>
          <a:prstGeom prst="rect">
            <a:avLst/>
          </a:prstGeom>
          <a:noFill/>
        </p:spPr>
        <p:txBody>
          <a:bodyPr wrap="square" rtlCol="0">
            <a:spAutoFit/>
          </a:bodyPr>
          <a:lstStyle/>
          <a:p>
            <a:r>
              <a:rPr lang="en-GB" sz="1600" b="1" dirty="0" err="1" smtClean="0">
                <a:solidFill>
                  <a:srgbClr val="00B050"/>
                </a:solidFill>
              </a:rPr>
              <a:t>FmtName</a:t>
            </a:r>
            <a:endParaRPr lang="en-GB" sz="1600" b="1" dirty="0">
              <a:solidFill>
                <a:srgbClr val="00B050"/>
              </a:solidFill>
            </a:endParaRPr>
          </a:p>
        </p:txBody>
      </p:sp>
      <p:sp>
        <p:nvSpPr>
          <p:cNvPr id="12" name="TextBox 1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User Defined formats</a:t>
            </a:r>
            <a:endParaRPr lang="en-GB" sz="2000" b="1" cap="all" dirty="0">
              <a:ln w="0"/>
              <a:solidFill>
                <a:schemeClr val="tx2"/>
              </a:solidFill>
              <a:effectLst>
                <a:reflection blurRad="12700" stA="50000" endPos="50000" dist="5000" dir="5400000" sy="-100000" rotWithShape="0"/>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837809483"/>
              </p:ext>
            </p:extLst>
          </p:nvPr>
        </p:nvGraphicFramePr>
        <p:xfrm>
          <a:off x="4499992" y="1857564"/>
          <a:ext cx="3167608" cy="1156716"/>
        </p:xfrm>
        <a:graphic>
          <a:graphicData uri="http://schemas.openxmlformats.org/drawingml/2006/table">
            <a:tbl>
              <a:tblPr firstRow="1" firstCol="1" bandRow="1">
                <a:tableStyleId>{93296810-A885-4BE3-A3E7-6D5BEEA58F35}</a:tableStyleId>
              </a:tblPr>
              <a:tblGrid>
                <a:gridCol w="869539"/>
                <a:gridCol w="1521694"/>
                <a:gridCol w="776375"/>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Fee</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Calibri"/>
                          <a:ea typeface="Calibri"/>
                          <a:cs typeface="Times New Roman"/>
                        </a:rPr>
                        <a:t>$8.50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$9.00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Account Open</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Account Close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$3.00</a:t>
                      </a:r>
                      <a:endParaRPr lang="en-AU" sz="1100" b="1" dirty="0">
                        <a:solidFill>
                          <a:srgbClr val="00B050"/>
                        </a:solidFill>
                        <a:effectLst/>
                        <a:latin typeface="Calibri"/>
                        <a:ea typeface="Calibri"/>
                        <a:cs typeface="Times New Roman"/>
                      </a:endParaRPr>
                    </a:p>
                  </a:txBody>
                  <a:tcPr marL="68580" marR="68580" marT="0" marB="0"/>
                </a:tc>
              </a:tr>
            </a:tbl>
          </a:graphicData>
        </a:graphic>
      </p:graphicFrame>
      <p:sp>
        <p:nvSpPr>
          <p:cNvPr id="14" name="TextBox 13"/>
          <p:cNvSpPr txBox="1"/>
          <p:nvPr/>
        </p:nvSpPr>
        <p:spPr>
          <a:xfrm>
            <a:off x="5327712" y="1137484"/>
            <a:ext cx="1512168" cy="369332"/>
          </a:xfrm>
          <a:prstGeom prst="rect">
            <a:avLst/>
          </a:prstGeom>
          <a:noFill/>
        </p:spPr>
        <p:txBody>
          <a:bodyPr wrap="square" rtlCol="0">
            <a:spAutoFit/>
          </a:bodyPr>
          <a:lstStyle/>
          <a:p>
            <a:r>
              <a:rPr lang="en-US" b="1" dirty="0" smtClean="0">
                <a:solidFill>
                  <a:schemeClr val="accent6">
                    <a:lumMod val="75000"/>
                  </a:schemeClr>
                </a:solidFill>
              </a:rPr>
              <a:t>Data Lookup</a:t>
            </a:r>
          </a:p>
        </p:txBody>
      </p:sp>
      <p:graphicFrame>
        <p:nvGraphicFramePr>
          <p:cNvPr id="15" name="Table 14"/>
          <p:cNvGraphicFramePr>
            <a:graphicFrameLocks noGrp="1"/>
          </p:cNvGraphicFramePr>
          <p:nvPr>
            <p:extLst>
              <p:ext uri="{D42A27DB-BD31-4B8C-83A1-F6EECF244321}">
                <p14:modId xmlns:p14="http://schemas.microsoft.com/office/powerpoint/2010/main" val="3119357239"/>
              </p:ext>
            </p:extLst>
          </p:nvPr>
        </p:nvGraphicFramePr>
        <p:xfrm>
          <a:off x="5015722" y="3828743"/>
          <a:ext cx="2592288" cy="1156716"/>
        </p:xfrm>
        <a:graphic>
          <a:graphicData uri="http://schemas.openxmlformats.org/drawingml/2006/table">
            <a:tbl>
              <a:tblPr firstRow="1" firstCol="1" bandRow="1">
                <a:tableStyleId>{93296810-A885-4BE3-A3E7-6D5BEEA58F35}</a:tableStyleId>
              </a:tblPr>
              <a:tblGrid>
                <a:gridCol w="930564"/>
                <a:gridCol w="830862"/>
                <a:gridCol w="830862"/>
              </a:tblGrid>
              <a:tr h="190500">
                <a:tc>
                  <a:txBody>
                    <a:bodyPr/>
                    <a:lstStyle/>
                    <a:p>
                      <a:pPr>
                        <a:lnSpc>
                          <a:spcPct val="115000"/>
                        </a:lnSpc>
                        <a:spcAft>
                          <a:spcPts val="0"/>
                        </a:spcAft>
                      </a:pPr>
                      <a:r>
                        <a:rPr lang="en-AU" sz="1100" dirty="0" smtClean="0">
                          <a:effectLst/>
                        </a:rPr>
                        <a:t>Start</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Label </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solidFill>
                            <a:schemeClr val="bg1"/>
                          </a:solidFill>
                          <a:effectLst/>
                          <a:latin typeface="Calibri"/>
                          <a:ea typeface="Calibri"/>
                          <a:cs typeface="Times New Roman"/>
                        </a:rPr>
                        <a:t>FMTNAME</a:t>
                      </a:r>
                      <a:endParaRPr lang="en-AU" sz="1100" dirty="0">
                        <a:solidFill>
                          <a:schemeClr val="bg1"/>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Calibri"/>
                          <a:ea typeface="Calibri"/>
                          <a:cs typeface="Times New Roman"/>
                        </a:rPr>
                        <a:t>$8.50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Calibri"/>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$9.00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4</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$3.00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bl>
          </a:graphicData>
        </a:graphic>
      </p:graphicFrame>
      <p:sp>
        <p:nvSpPr>
          <p:cNvPr id="17" name="Up Arrow 16"/>
          <p:cNvSpPr/>
          <p:nvPr/>
        </p:nvSpPr>
        <p:spPr>
          <a:xfrm rot="10800000">
            <a:off x="6133407" y="3087690"/>
            <a:ext cx="255206" cy="685080"/>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8</a:t>
            </a:fld>
            <a:endParaRPr lang="en-GB" dirty="0"/>
          </a:p>
        </p:txBody>
      </p:sp>
    </p:spTree>
    <p:extLst>
      <p:ext uri="{BB962C8B-B14F-4D97-AF65-F5344CB8AC3E}">
        <p14:creationId xmlns:p14="http://schemas.microsoft.com/office/powerpoint/2010/main" val="1826624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627312" y="2119065"/>
            <a:ext cx="2412268" cy="369332"/>
          </a:xfrm>
          <a:prstGeom prst="rect">
            <a:avLst/>
          </a:prstGeom>
          <a:noFill/>
        </p:spPr>
        <p:txBody>
          <a:bodyPr wrap="square" rtlCol="0">
            <a:spAutoFit/>
          </a:bodyPr>
          <a:lstStyle/>
          <a:p>
            <a:r>
              <a:rPr lang="en-AU" dirty="0" smtClean="0">
                <a:solidFill>
                  <a:srgbClr val="FF0000"/>
                </a:solidFill>
              </a:rPr>
              <a:t>1 Jan 2014 - $3.50</a:t>
            </a:r>
            <a:endParaRPr lang="en-AU" dirty="0">
              <a:solidFill>
                <a:srgbClr val="FF0000"/>
              </a:solidFill>
            </a:endParaRPr>
          </a:p>
        </p:txBody>
      </p:sp>
      <p:sp>
        <p:nvSpPr>
          <p:cNvPr id="57" name="TextBox 56"/>
          <p:cNvSpPr txBox="1"/>
          <p:nvPr/>
        </p:nvSpPr>
        <p:spPr>
          <a:xfrm>
            <a:off x="6627312" y="2482425"/>
            <a:ext cx="2412268" cy="369332"/>
          </a:xfrm>
          <a:prstGeom prst="rect">
            <a:avLst/>
          </a:prstGeom>
          <a:noFill/>
        </p:spPr>
        <p:txBody>
          <a:bodyPr wrap="square" rtlCol="0">
            <a:spAutoFit/>
          </a:bodyPr>
          <a:lstStyle/>
          <a:p>
            <a:r>
              <a:rPr lang="en-AU" dirty="0" smtClean="0">
                <a:solidFill>
                  <a:srgbClr val="FF0000"/>
                </a:solidFill>
              </a:rPr>
              <a:t>1 Mar 2014 - $4.00</a:t>
            </a:r>
            <a:endParaRPr lang="en-AU" dirty="0">
              <a:solidFill>
                <a:srgbClr val="FF0000"/>
              </a:solidFill>
            </a:endParaRPr>
          </a:p>
        </p:txBody>
      </p:sp>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Business Context</a:t>
            </a:r>
            <a:endParaRPr lang="en-GB" dirty="0"/>
          </a:p>
        </p:txBody>
      </p:sp>
      <p:sp>
        <p:nvSpPr>
          <p:cNvPr id="23" name="TextBox 22"/>
          <p:cNvSpPr txBox="1"/>
          <p:nvPr/>
        </p:nvSpPr>
        <p:spPr>
          <a:xfrm>
            <a:off x="1858282" y="2033848"/>
            <a:ext cx="1512168" cy="369332"/>
          </a:xfrm>
          <a:prstGeom prst="rect">
            <a:avLst/>
          </a:prstGeom>
          <a:noFill/>
        </p:spPr>
        <p:txBody>
          <a:bodyPr wrap="square" rtlCol="0">
            <a:spAutoFit/>
          </a:bodyPr>
          <a:lstStyle/>
          <a:p>
            <a:r>
              <a:rPr lang="en-US" dirty="0" smtClean="0">
                <a:solidFill>
                  <a:srgbClr val="00B050"/>
                </a:solidFill>
              </a:rPr>
              <a:t>1 x Account</a:t>
            </a:r>
          </a:p>
        </p:txBody>
      </p:sp>
      <p:sp>
        <p:nvSpPr>
          <p:cNvPr id="4" name="Rectangle 3"/>
          <p:cNvSpPr/>
          <p:nvPr/>
        </p:nvSpPr>
        <p:spPr>
          <a:xfrm>
            <a:off x="723568" y="1984668"/>
            <a:ext cx="1044116"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endParaRPr lang="en-AU" dirty="0">
              <a:solidFill>
                <a:schemeClr val="tx2"/>
              </a:solidFill>
            </a:endParaRPr>
          </a:p>
        </p:txBody>
      </p:sp>
      <p:sp>
        <p:nvSpPr>
          <p:cNvPr id="7" name="Rectangle 6"/>
          <p:cNvSpPr/>
          <p:nvPr/>
        </p:nvSpPr>
        <p:spPr>
          <a:xfrm>
            <a:off x="1307624" y="3738997"/>
            <a:ext cx="1044116"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cxnSp>
        <p:nvCxnSpPr>
          <p:cNvPr id="8" name="Straight Connector 7"/>
          <p:cNvCxnSpPr>
            <a:stCxn id="4" idx="2"/>
            <a:endCxn id="7" idx="0"/>
          </p:cNvCxnSpPr>
          <p:nvPr/>
        </p:nvCxnSpPr>
        <p:spPr>
          <a:xfrm>
            <a:off x="1245626" y="2607473"/>
            <a:ext cx="584056" cy="1131524"/>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2517510" y="3681067"/>
            <a:ext cx="1512168" cy="369332"/>
          </a:xfrm>
          <a:prstGeom prst="rect">
            <a:avLst/>
          </a:prstGeom>
          <a:noFill/>
        </p:spPr>
        <p:txBody>
          <a:bodyPr wrap="square" rtlCol="0">
            <a:spAutoFit/>
          </a:bodyPr>
          <a:lstStyle/>
          <a:p>
            <a:r>
              <a:rPr lang="en-US" dirty="0" smtClean="0">
                <a:solidFill>
                  <a:srgbClr val="00B050"/>
                </a:solidFill>
              </a:rPr>
              <a:t>n x Activities</a:t>
            </a:r>
          </a:p>
        </p:txBody>
      </p:sp>
      <p:sp>
        <p:nvSpPr>
          <p:cNvPr id="11" name="TextBox 10"/>
          <p:cNvSpPr txBox="1"/>
          <p:nvPr/>
        </p:nvSpPr>
        <p:spPr>
          <a:xfrm>
            <a:off x="1662285" y="1561471"/>
            <a:ext cx="2651124" cy="338554"/>
          </a:xfrm>
          <a:prstGeom prst="rect">
            <a:avLst/>
          </a:prstGeom>
          <a:noFill/>
        </p:spPr>
        <p:txBody>
          <a:bodyPr wrap="square" rtlCol="0">
            <a:spAutoFit/>
          </a:bodyPr>
          <a:lstStyle/>
          <a:p>
            <a:r>
              <a:rPr lang="en-GB" sz="1600" b="1" dirty="0" smtClean="0">
                <a:solidFill>
                  <a:schemeClr val="accent1"/>
                </a:solidFill>
              </a:rPr>
              <a:t>Debt Collection</a:t>
            </a:r>
            <a:endParaRPr lang="en-GB" sz="1600" b="1" dirty="0">
              <a:solidFill>
                <a:schemeClr val="accent1"/>
              </a:solidFill>
            </a:endParaRPr>
          </a:p>
        </p:txBody>
      </p:sp>
      <p:sp>
        <p:nvSpPr>
          <p:cNvPr id="14" name="Rectangle 13"/>
          <p:cNvSpPr/>
          <p:nvPr/>
        </p:nvSpPr>
        <p:spPr>
          <a:xfrm>
            <a:off x="5436096" y="1477497"/>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00B050"/>
                </a:solidFill>
              </a:rPr>
              <a:t>1. Open Account</a:t>
            </a:r>
          </a:p>
        </p:txBody>
      </p:sp>
      <p:sp>
        <p:nvSpPr>
          <p:cNvPr id="15" name="Rectangle 14"/>
          <p:cNvSpPr/>
          <p:nvPr/>
        </p:nvSpPr>
        <p:spPr>
          <a:xfrm>
            <a:off x="5436096" y="2607473"/>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2. Call Debtor</a:t>
            </a:r>
            <a:endParaRPr lang="en-AU" sz="1600" dirty="0">
              <a:solidFill>
                <a:srgbClr val="00B050"/>
              </a:solidFill>
            </a:endParaRPr>
          </a:p>
        </p:txBody>
      </p:sp>
      <p:sp>
        <p:nvSpPr>
          <p:cNvPr id="16" name="Rectangle 15"/>
          <p:cNvSpPr/>
          <p:nvPr/>
        </p:nvSpPr>
        <p:spPr>
          <a:xfrm>
            <a:off x="5436096" y="3399513"/>
            <a:ext cx="1656184" cy="722136"/>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3.Send letter to Debtor</a:t>
            </a:r>
            <a:endParaRPr lang="en-AU" sz="1600" dirty="0">
              <a:solidFill>
                <a:srgbClr val="00B050"/>
              </a:solidFill>
            </a:endParaRPr>
          </a:p>
        </p:txBody>
      </p:sp>
      <p:sp>
        <p:nvSpPr>
          <p:cNvPr id="17" name="Rectangle 16"/>
          <p:cNvSpPr/>
          <p:nvPr/>
        </p:nvSpPr>
        <p:spPr>
          <a:xfrm>
            <a:off x="5436096" y="4364124"/>
            <a:ext cx="1656184" cy="72008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4. Debtor calls </a:t>
            </a:r>
            <a:r>
              <a:rPr lang="en-AU" sz="1600" dirty="0" err="1" smtClean="0">
                <a:solidFill>
                  <a:srgbClr val="00B050"/>
                </a:solidFill>
              </a:rPr>
              <a:t>debtee</a:t>
            </a:r>
            <a:endParaRPr lang="en-AU" sz="1600" dirty="0">
              <a:solidFill>
                <a:srgbClr val="00B050"/>
              </a:solidFill>
            </a:endParaRPr>
          </a:p>
        </p:txBody>
      </p:sp>
      <p:sp>
        <p:nvSpPr>
          <p:cNvPr id="18" name="Rectangle 17"/>
          <p:cNvSpPr/>
          <p:nvPr/>
        </p:nvSpPr>
        <p:spPr>
          <a:xfrm>
            <a:off x="5436096" y="5638570"/>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5. Close Account</a:t>
            </a:r>
            <a:endParaRPr lang="en-AU" sz="1600" dirty="0">
              <a:solidFill>
                <a:srgbClr val="00B050"/>
              </a:solidFill>
            </a:endParaRPr>
          </a:p>
        </p:txBody>
      </p:sp>
      <p:cxnSp>
        <p:nvCxnSpPr>
          <p:cNvPr id="19" name="Straight Arrow Connector 18"/>
          <p:cNvCxnSpPr>
            <a:stCxn id="14" idx="2"/>
            <a:endCxn id="15" idx="0"/>
          </p:cNvCxnSpPr>
          <p:nvPr/>
        </p:nvCxnSpPr>
        <p:spPr>
          <a:xfrm>
            <a:off x="6264188" y="1999990"/>
            <a:ext cx="0" cy="60748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6264188" y="3129966"/>
            <a:ext cx="0" cy="26954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7" idx="0"/>
          </p:cNvCxnSpPr>
          <p:nvPr/>
        </p:nvCxnSpPr>
        <p:spPr>
          <a:xfrm>
            <a:off x="6264188" y="4121649"/>
            <a:ext cx="0" cy="24247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18" idx="0"/>
          </p:cNvCxnSpPr>
          <p:nvPr/>
        </p:nvCxnSpPr>
        <p:spPr>
          <a:xfrm>
            <a:off x="6264188" y="5084204"/>
            <a:ext cx="0" cy="554366"/>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7" idx="1"/>
            <a:endCxn id="15" idx="1"/>
          </p:cNvCxnSpPr>
          <p:nvPr/>
        </p:nvCxnSpPr>
        <p:spPr>
          <a:xfrm rot="10800000">
            <a:off x="5436096" y="2868720"/>
            <a:ext cx="12700" cy="1855444"/>
          </a:xfrm>
          <a:prstGeom prst="curvedConnector3">
            <a:avLst>
              <a:gd name="adj1" fmla="val 6520000"/>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7" idx="3"/>
            <a:endCxn id="16" idx="3"/>
          </p:cNvCxnSpPr>
          <p:nvPr/>
        </p:nvCxnSpPr>
        <p:spPr>
          <a:xfrm flipV="1">
            <a:off x="7092280" y="3760581"/>
            <a:ext cx="12700" cy="963583"/>
          </a:xfrm>
          <a:prstGeom prst="curvedConnector3">
            <a:avLst>
              <a:gd name="adj1" fmla="val 4840000"/>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16" idx="3"/>
            <a:endCxn id="15" idx="3"/>
          </p:cNvCxnSpPr>
          <p:nvPr/>
        </p:nvCxnSpPr>
        <p:spPr>
          <a:xfrm flipV="1">
            <a:off x="7092280" y="2868720"/>
            <a:ext cx="12700" cy="891861"/>
          </a:xfrm>
          <a:prstGeom prst="curvedConnector3">
            <a:avLst>
              <a:gd name="adj1" fmla="val 4440000"/>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5" idx="3"/>
            <a:endCxn id="17" idx="3"/>
          </p:cNvCxnSpPr>
          <p:nvPr/>
        </p:nvCxnSpPr>
        <p:spPr>
          <a:xfrm>
            <a:off x="7092280" y="2868720"/>
            <a:ext cx="12700" cy="1855444"/>
          </a:xfrm>
          <a:prstGeom prst="curvedConnector3">
            <a:avLst>
              <a:gd name="adj1" fmla="val 7240000"/>
            </a:avLst>
          </a:prstGeom>
          <a:ln w="190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36095" y="727473"/>
            <a:ext cx="1649598" cy="338554"/>
          </a:xfrm>
          <a:prstGeom prst="rect">
            <a:avLst/>
          </a:prstGeom>
          <a:noFill/>
        </p:spPr>
        <p:txBody>
          <a:bodyPr wrap="square" rtlCol="0">
            <a:spAutoFit/>
          </a:bodyPr>
          <a:lstStyle/>
          <a:p>
            <a:r>
              <a:rPr lang="en-GB" sz="1600" b="1" dirty="0" smtClean="0">
                <a:solidFill>
                  <a:schemeClr val="accent1"/>
                </a:solidFill>
              </a:rPr>
              <a:t>Activities</a:t>
            </a:r>
            <a:endParaRPr lang="en-GB" sz="1600" b="1" dirty="0">
              <a:solidFill>
                <a:schemeClr val="accent1"/>
              </a:solidFill>
            </a:endParaRPr>
          </a:p>
        </p:txBody>
      </p:sp>
      <p:sp>
        <p:nvSpPr>
          <p:cNvPr id="26" name="Rectangle 25"/>
          <p:cNvSpPr/>
          <p:nvPr/>
        </p:nvSpPr>
        <p:spPr>
          <a:xfrm>
            <a:off x="416115" y="4898620"/>
            <a:ext cx="1121539" cy="4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Fee</a:t>
            </a:r>
            <a:endParaRPr lang="en-AU" dirty="0">
              <a:solidFill>
                <a:schemeClr val="tx2"/>
              </a:solidFill>
            </a:endParaRPr>
          </a:p>
        </p:txBody>
      </p:sp>
      <p:cxnSp>
        <p:nvCxnSpPr>
          <p:cNvPr id="27" name="Straight Connector 26"/>
          <p:cNvCxnSpPr>
            <a:stCxn id="7" idx="2"/>
            <a:endCxn id="26" idx="0"/>
          </p:cNvCxnSpPr>
          <p:nvPr/>
        </p:nvCxnSpPr>
        <p:spPr>
          <a:xfrm flipH="1">
            <a:off x="976885" y="4361802"/>
            <a:ext cx="852797" cy="536818"/>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29" name="TextBox 28"/>
          <p:cNvSpPr txBox="1"/>
          <p:nvPr/>
        </p:nvSpPr>
        <p:spPr>
          <a:xfrm>
            <a:off x="1761426" y="4976114"/>
            <a:ext cx="1512168" cy="307777"/>
          </a:xfrm>
          <a:prstGeom prst="rect">
            <a:avLst/>
          </a:prstGeom>
          <a:noFill/>
        </p:spPr>
        <p:txBody>
          <a:bodyPr wrap="square" rtlCol="0">
            <a:spAutoFit/>
          </a:bodyPr>
          <a:lstStyle>
            <a:defPPr>
              <a:defRPr lang="en-US"/>
            </a:defPPr>
            <a:lvl1pPr>
              <a:defRPr sz="1400" b="1">
                <a:solidFill>
                  <a:srgbClr val="00B050"/>
                </a:solidFill>
              </a:defRPr>
            </a:lvl1pPr>
          </a:lstStyle>
          <a:p>
            <a:r>
              <a:rPr lang="en-US" dirty="0"/>
              <a:t>n x Fees</a:t>
            </a:r>
          </a:p>
        </p:txBody>
      </p:sp>
      <p:pic>
        <p:nvPicPr>
          <p:cNvPr id="33"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9173" y="1472035"/>
            <a:ext cx="340587" cy="52795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7339759" y="727473"/>
            <a:ext cx="1296145" cy="338554"/>
          </a:xfrm>
          <a:prstGeom prst="rect">
            <a:avLst/>
          </a:prstGeom>
          <a:noFill/>
        </p:spPr>
        <p:txBody>
          <a:bodyPr wrap="square" rtlCol="0">
            <a:spAutoFit/>
          </a:bodyPr>
          <a:lstStyle/>
          <a:p>
            <a:r>
              <a:rPr lang="en-GB" sz="1600" b="1" dirty="0" smtClean="0">
                <a:solidFill>
                  <a:schemeClr val="accent1"/>
                </a:solidFill>
              </a:rPr>
              <a:t>Fees</a:t>
            </a:r>
            <a:endParaRPr lang="en-GB" sz="1600" b="1" dirty="0">
              <a:solidFill>
                <a:schemeClr val="accent1"/>
              </a:solidFill>
            </a:endParaRPr>
          </a:p>
        </p:txBody>
      </p:sp>
      <p:pic>
        <p:nvPicPr>
          <p:cNvPr id="36"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759" y="2645280"/>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950" y="3475019"/>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2733" y="4370665"/>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3970" y="5638570"/>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301" y="1258215"/>
            <a:ext cx="340587" cy="52795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056098" y="1818327"/>
            <a:ext cx="2016224" cy="369332"/>
          </a:xfrm>
          <a:prstGeom prst="rect">
            <a:avLst/>
          </a:prstGeom>
          <a:noFill/>
        </p:spPr>
        <p:txBody>
          <a:bodyPr wrap="square" rtlCol="0">
            <a:spAutoFit/>
          </a:bodyPr>
          <a:lstStyle/>
          <a:p>
            <a:r>
              <a:rPr lang="en-US" b="1" dirty="0" smtClean="0">
                <a:solidFill>
                  <a:srgbClr val="00B050"/>
                </a:solidFill>
              </a:rPr>
              <a:t>Stamps</a:t>
            </a:r>
          </a:p>
        </p:txBody>
      </p:sp>
      <p:sp>
        <p:nvSpPr>
          <p:cNvPr id="49" name="TextBox 48"/>
          <p:cNvSpPr txBox="1"/>
          <p:nvPr/>
        </p:nvSpPr>
        <p:spPr>
          <a:xfrm>
            <a:off x="7061888" y="2329010"/>
            <a:ext cx="2016224" cy="369332"/>
          </a:xfrm>
          <a:prstGeom prst="rect">
            <a:avLst/>
          </a:prstGeom>
          <a:noFill/>
        </p:spPr>
        <p:txBody>
          <a:bodyPr wrap="square" rtlCol="0">
            <a:spAutoFit/>
          </a:bodyPr>
          <a:lstStyle/>
          <a:p>
            <a:r>
              <a:rPr lang="en-US" b="1" dirty="0" smtClean="0">
                <a:solidFill>
                  <a:srgbClr val="00B050"/>
                </a:solidFill>
              </a:rPr>
              <a:t>Disbursement</a:t>
            </a:r>
          </a:p>
        </p:txBody>
      </p:sp>
      <p:sp>
        <p:nvSpPr>
          <p:cNvPr id="50" name="TextBox 49"/>
          <p:cNvSpPr txBox="1"/>
          <p:nvPr/>
        </p:nvSpPr>
        <p:spPr>
          <a:xfrm>
            <a:off x="7061888" y="1337526"/>
            <a:ext cx="2016224" cy="369332"/>
          </a:xfrm>
          <a:prstGeom prst="rect">
            <a:avLst/>
          </a:prstGeom>
          <a:noFill/>
        </p:spPr>
        <p:txBody>
          <a:bodyPr wrap="square" rtlCol="0">
            <a:spAutoFit/>
          </a:bodyPr>
          <a:lstStyle/>
          <a:p>
            <a:r>
              <a:rPr lang="en-US" b="1" dirty="0" smtClean="0">
                <a:solidFill>
                  <a:srgbClr val="00B050"/>
                </a:solidFill>
              </a:rPr>
              <a:t>Admin</a:t>
            </a:r>
          </a:p>
        </p:txBody>
      </p:sp>
      <p:sp>
        <p:nvSpPr>
          <p:cNvPr id="51" name="TextBox 50"/>
          <p:cNvSpPr txBox="1"/>
          <p:nvPr/>
        </p:nvSpPr>
        <p:spPr>
          <a:xfrm>
            <a:off x="7061888" y="2833066"/>
            <a:ext cx="2016224" cy="369332"/>
          </a:xfrm>
          <a:prstGeom prst="rect">
            <a:avLst/>
          </a:prstGeom>
          <a:noFill/>
        </p:spPr>
        <p:txBody>
          <a:bodyPr wrap="square" rtlCol="0">
            <a:spAutoFit/>
          </a:bodyPr>
          <a:lstStyle/>
          <a:p>
            <a:r>
              <a:rPr lang="en-US" b="1" dirty="0" smtClean="0">
                <a:solidFill>
                  <a:srgbClr val="00B050"/>
                </a:solidFill>
              </a:rPr>
              <a:t>Legal</a:t>
            </a:r>
          </a:p>
        </p:txBody>
      </p:sp>
      <p:sp>
        <p:nvSpPr>
          <p:cNvPr id="52" name="TextBox 51"/>
          <p:cNvSpPr txBox="1"/>
          <p:nvPr/>
        </p:nvSpPr>
        <p:spPr>
          <a:xfrm>
            <a:off x="7080754" y="3337122"/>
            <a:ext cx="2016224" cy="369332"/>
          </a:xfrm>
          <a:prstGeom prst="rect">
            <a:avLst/>
          </a:prstGeom>
          <a:noFill/>
        </p:spPr>
        <p:txBody>
          <a:bodyPr wrap="square" rtlCol="0">
            <a:spAutoFit/>
          </a:bodyPr>
          <a:lstStyle/>
          <a:p>
            <a:r>
              <a:rPr lang="en-US" b="1" dirty="0" smtClean="0">
                <a:solidFill>
                  <a:srgbClr val="00B050"/>
                </a:solidFill>
              </a:rPr>
              <a:t>Postage</a:t>
            </a:r>
          </a:p>
        </p:txBody>
      </p:sp>
      <p:pic>
        <p:nvPicPr>
          <p:cNvPr id="53"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301" y="1706858"/>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1493" y="2170387"/>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8125" y="2674443"/>
            <a:ext cx="340587" cy="52795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Patrick Cuba\AppData\Local\Microsoft\Windows\INetCache\IE\OIAGDDOT\MC9003911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211" y="3202398"/>
            <a:ext cx="340587" cy="527955"/>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9</a:t>
            </a:fld>
            <a:endParaRPr lang="en-GB" dirty="0"/>
          </a:p>
        </p:txBody>
      </p:sp>
    </p:spTree>
    <p:extLst>
      <p:ext uri="{BB962C8B-B14F-4D97-AF65-F5344CB8AC3E}">
        <p14:creationId xmlns:p14="http://schemas.microsoft.com/office/powerpoint/2010/main" val="39325021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5000"/>
                            </p:stCondLst>
                            <p:childTnLst>
                              <p:par>
                                <p:cTn id="37" presetID="10"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childTnLst>
                                </p:cTn>
                              </p:par>
                            </p:childTnLst>
                          </p:cTn>
                        </p:par>
                        <p:par>
                          <p:cTn id="48" fill="hold">
                            <p:stCondLst>
                              <p:cond delay="80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32"/>
                                        </p:tgtEl>
                                      </p:cBhvr>
                                    </p:animEffect>
                                    <p:set>
                                      <p:cBhvr>
                                        <p:cTn id="59" dur="1" fill="hold">
                                          <p:stCondLst>
                                            <p:cond delay="499"/>
                                          </p:stCondLst>
                                        </p:cTn>
                                        <p:tgtEl>
                                          <p:spTgt spid="32"/>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4"/>
                                        </p:tgtEl>
                                      </p:cBhvr>
                                    </p:animEffect>
                                    <p:set>
                                      <p:cBhvr>
                                        <p:cTn id="65" dur="1" fill="hold">
                                          <p:stCondLst>
                                            <p:cond delay="499"/>
                                          </p:stCondLst>
                                        </p:cTn>
                                        <p:tgtEl>
                                          <p:spTgt spid="3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42"/>
                                        </p:tgtEl>
                                      </p:cBhvr>
                                    </p:animEffect>
                                    <p:set>
                                      <p:cBhvr>
                                        <p:cTn id="68" dur="1" fill="hold">
                                          <p:stCondLst>
                                            <p:cond delay="499"/>
                                          </p:stCondLst>
                                        </p:cTn>
                                        <p:tgtEl>
                                          <p:spTgt spid="42"/>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par>
                                <p:cTn id="90" presetID="10" presetClass="entr" presetSubtype="0"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14"/>
                                        </p:tgtEl>
                                      </p:cBhvr>
                                    </p:animEffect>
                                    <p:set>
                                      <p:cBhvr>
                                        <p:cTn id="103" dur="1" fill="hold">
                                          <p:stCondLst>
                                            <p:cond delay="499"/>
                                          </p:stCondLst>
                                        </p:cTn>
                                        <p:tgtEl>
                                          <p:spTgt spid="14"/>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9"/>
                                        </p:tgtEl>
                                      </p:cBhvr>
                                    </p:animEffect>
                                    <p:set>
                                      <p:cBhvr>
                                        <p:cTn id="106" dur="1" fill="hold">
                                          <p:stCondLst>
                                            <p:cond delay="499"/>
                                          </p:stCondLst>
                                        </p:cTn>
                                        <p:tgtEl>
                                          <p:spTgt spid="1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5"/>
                                        </p:tgtEl>
                                      </p:cBhvr>
                                    </p:animEffect>
                                    <p:set>
                                      <p:cBhvr>
                                        <p:cTn id="109" dur="1" fill="hold">
                                          <p:stCondLst>
                                            <p:cond delay="499"/>
                                          </p:stCondLst>
                                        </p:cTn>
                                        <p:tgtEl>
                                          <p:spTgt spid="1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21"/>
                                        </p:tgtEl>
                                      </p:cBhvr>
                                    </p:animEffect>
                                    <p:set>
                                      <p:cBhvr>
                                        <p:cTn id="112" dur="1" fill="hold">
                                          <p:stCondLst>
                                            <p:cond delay="499"/>
                                          </p:stCondLst>
                                        </p:cTn>
                                        <p:tgtEl>
                                          <p:spTgt spid="21"/>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5"/>
                                        </p:tgtEl>
                                      </p:cBhvr>
                                    </p:animEffect>
                                    <p:set>
                                      <p:cBhvr>
                                        <p:cTn id="115" dur="1" fill="hold">
                                          <p:stCondLst>
                                            <p:cond delay="499"/>
                                          </p:stCondLst>
                                        </p:cTn>
                                        <p:tgtEl>
                                          <p:spTgt spid="25"/>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7"/>
                                        </p:tgtEl>
                                      </p:cBhvr>
                                    </p:animEffect>
                                    <p:set>
                                      <p:cBhvr>
                                        <p:cTn id="118" dur="1" fill="hold">
                                          <p:stCondLst>
                                            <p:cond delay="499"/>
                                          </p:stCondLst>
                                        </p:cTn>
                                        <p:tgtEl>
                                          <p:spTgt spid="1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3"/>
                                        </p:tgtEl>
                                      </p:cBhvr>
                                    </p:animEffect>
                                    <p:set>
                                      <p:cBhvr>
                                        <p:cTn id="127" dur="1" fill="hold">
                                          <p:stCondLst>
                                            <p:cond delay="499"/>
                                          </p:stCondLst>
                                        </p:cTn>
                                        <p:tgtEl>
                                          <p:spTgt spid="3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37"/>
                                        </p:tgtEl>
                                      </p:cBhvr>
                                    </p:animEffect>
                                    <p:set>
                                      <p:cBhvr>
                                        <p:cTn id="133" dur="1" fill="hold">
                                          <p:stCondLst>
                                            <p:cond delay="499"/>
                                          </p:stCondLst>
                                        </p:cTn>
                                        <p:tgtEl>
                                          <p:spTgt spid="37"/>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39"/>
                                        </p:tgtEl>
                                      </p:cBhvr>
                                    </p:animEffect>
                                    <p:set>
                                      <p:cBhvr>
                                        <p:cTn id="136" dur="1" fill="hold">
                                          <p:stCondLst>
                                            <p:cond delay="499"/>
                                          </p:stCondLst>
                                        </p:cTn>
                                        <p:tgtEl>
                                          <p:spTgt spid="39"/>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40"/>
                                        </p:tgtEl>
                                      </p:cBhvr>
                                    </p:animEffect>
                                    <p:set>
                                      <p:cBhvr>
                                        <p:cTn id="139" dur="1" fill="hold">
                                          <p:stCondLst>
                                            <p:cond delay="499"/>
                                          </p:stCondLst>
                                        </p:cTn>
                                        <p:tgtEl>
                                          <p:spTgt spid="40"/>
                                        </p:tgtEl>
                                        <p:attrNameLst>
                                          <p:attrName>style.visibility</p:attrName>
                                        </p:attrNameLst>
                                      </p:cBhvr>
                                      <p:to>
                                        <p:strVal val="hidden"/>
                                      </p:to>
                                    </p:set>
                                  </p:childTnLst>
                                </p:cTn>
                              </p:par>
                            </p:childTnLst>
                          </p:cTn>
                        </p:par>
                        <p:par>
                          <p:cTn id="140" fill="hold">
                            <p:stCondLst>
                              <p:cond delay="500"/>
                            </p:stCondLst>
                            <p:childTnLst>
                              <p:par>
                                <p:cTn id="141" presetID="42" presetClass="path" presetSubtype="0" accel="50000" decel="50000" fill="hold" grpId="1" nodeType="afterEffect">
                                  <p:stCondLst>
                                    <p:cond delay="0"/>
                                  </p:stCondLst>
                                  <p:childTnLst>
                                    <p:animMotion origin="layout" path="M 5.55556E-7 1.85185E-6 L -0.10625 -0.2581 " pathEditMode="relative" rAng="0" ptsTypes="AA">
                                      <p:cBhvr>
                                        <p:cTn id="142" dur="2000" fill="hold"/>
                                        <p:tgtEl>
                                          <p:spTgt spid="16"/>
                                        </p:tgtEl>
                                        <p:attrNameLst>
                                          <p:attrName>ppt_x</p:attrName>
                                          <p:attrName>ppt_y</p:attrName>
                                        </p:attrNameLst>
                                      </p:cBhvr>
                                      <p:rCtr x="-5313" y="-12917"/>
                                    </p:animMotion>
                                  </p:childTnLst>
                                </p:cTn>
                              </p:par>
                            </p:childTnLst>
                          </p:cTn>
                        </p:par>
                        <p:par>
                          <p:cTn id="143" fill="hold">
                            <p:stCondLst>
                              <p:cond delay="2500"/>
                            </p:stCondLst>
                            <p:childTnLst>
                              <p:par>
                                <p:cTn id="144" presetID="10" presetClass="entr" presetSubtype="0" fill="hold" grpId="0" nodeType="after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fade">
                                      <p:cBhvr>
                                        <p:cTn id="146" dur="1000"/>
                                        <p:tgtEl>
                                          <p:spTgt spid="50"/>
                                        </p:tgtEl>
                                      </p:cBhvr>
                                    </p:animEffect>
                                  </p:childTnLst>
                                </p:cTn>
                              </p:par>
                              <p:par>
                                <p:cTn id="147" presetID="10" presetClass="entr" presetSubtype="0" fill="hold" nodeType="with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fade">
                                      <p:cBhvr>
                                        <p:cTn id="149" dur="500"/>
                                        <p:tgtEl>
                                          <p:spTgt spid="47"/>
                                        </p:tgtEl>
                                      </p:cBhvr>
                                    </p:animEffect>
                                  </p:childTnLst>
                                </p:cTn>
                              </p:par>
                            </p:childTnLst>
                          </p:cTn>
                        </p:par>
                        <p:par>
                          <p:cTn id="150" fill="hold">
                            <p:stCondLst>
                              <p:cond delay="3500"/>
                            </p:stCondLst>
                            <p:childTnLst>
                              <p:par>
                                <p:cTn id="151" presetID="10" presetClass="entr" presetSubtype="0" fill="hold" grpId="0" nodeType="after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1000"/>
                                        <p:tgtEl>
                                          <p:spTgt spid="48"/>
                                        </p:tgtEl>
                                      </p:cBhvr>
                                    </p:animEffect>
                                  </p:childTnLst>
                                </p:cTn>
                              </p:par>
                              <p:par>
                                <p:cTn id="154" presetID="10" presetClass="entr" presetSubtype="0" fill="hold"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childTnLst>
                          </p:cTn>
                        </p:par>
                        <p:par>
                          <p:cTn id="157" fill="hold">
                            <p:stCondLst>
                              <p:cond delay="4500"/>
                            </p:stCondLst>
                            <p:childTnLst>
                              <p:par>
                                <p:cTn id="158" presetID="10" presetClass="entr" presetSubtype="0" fill="hold" grpId="0" nodeType="after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fade">
                                      <p:cBhvr>
                                        <p:cTn id="160" dur="1000"/>
                                        <p:tgtEl>
                                          <p:spTgt spid="49"/>
                                        </p:tgtEl>
                                      </p:cBhvr>
                                    </p:animEffect>
                                  </p:childTnLst>
                                </p:cTn>
                              </p:par>
                              <p:par>
                                <p:cTn id="161" presetID="10" presetClass="entr" presetSubtype="0" fill="hold" nodeType="with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500"/>
                                        <p:tgtEl>
                                          <p:spTgt spid="54"/>
                                        </p:tgtEl>
                                      </p:cBhvr>
                                    </p:animEffect>
                                  </p:childTnLst>
                                </p:cTn>
                              </p:par>
                            </p:childTnLst>
                          </p:cTn>
                        </p:par>
                        <p:par>
                          <p:cTn id="164" fill="hold">
                            <p:stCondLst>
                              <p:cond delay="5500"/>
                            </p:stCondLst>
                            <p:childTnLst>
                              <p:par>
                                <p:cTn id="165" presetID="10" presetClass="entr" presetSubtype="0" fill="hold" grpId="0"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1000"/>
                                        <p:tgtEl>
                                          <p:spTgt spid="51"/>
                                        </p:tgtEl>
                                      </p:cBhvr>
                                    </p:animEffect>
                                  </p:childTnLst>
                                </p:cTn>
                              </p:par>
                              <p:par>
                                <p:cTn id="168" presetID="10" presetClass="entr" presetSubtype="0" fill="hold" nodeType="with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fade">
                                      <p:cBhvr>
                                        <p:cTn id="170" dur="500"/>
                                        <p:tgtEl>
                                          <p:spTgt spid="55"/>
                                        </p:tgtEl>
                                      </p:cBhvr>
                                    </p:animEffect>
                                  </p:childTnLst>
                                </p:cTn>
                              </p:par>
                            </p:childTnLst>
                          </p:cTn>
                        </p:par>
                        <p:par>
                          <p:cTn id="171" fill="hold">
                            <p:stCondLst>
                              <p:cond delay="6500"/>
                            </p:stCondLst>
                            <p:childTnLst>
                              <p:par>
                                <p:cTn id="172" presetID="10" presetClass="entr" presetSubtype="0" fill="hold" grpId="0" nodeType="afterEffect">
                                  <p:stCondLst>
                                    <p:cond delay="0"/>
                                  </p:stCondLst>
                                  <p:childTnLst>
                                    <p:set>
                                      <p:cBhvr>
                                        <p:cTn id="173" dur="1" fill="hold">
                                          <p:stCondLst>
                                            <p:cond delay="0"/>
                                          </p:stCondLst>
                                        </p:cTn>
                                        <p:tgtEl>
                                          <p:spTgt spid="52"/>
                                        </p:tgtEl>
                                        <p:attrNameLst>
                                          <p:attrName>style.visibility</p:attrName>
                                        </p:attrNameLst>
                                      </p:cBhvr>
                                      <p:to>
                                        <p:strVal val="visible"/>
                                      </p:to>
                                    </p:set>
                                    <p:animEffect transition="in" filter="fade">
                                      <p:cBhvr>
                                        <p:cTn id="174" dur="1000"/>
                                        <p:tgtEl>
                                          <p:spTgt spid="52"/>
                                        </p:tgtEl>
                                      </p:cBhvr>
                                    </p:animEffect>
                                  </p:childTnLst>
                                </p:cTn>
                              </p:par>
                              <p:par>
                                <p:cTn id="175" presetID="10" presetClass="entr" presetSubtype="0" fill="hold" nodeType="withEffect">
                                  <p:stCondLst>
                                    <p:cond delay="0"/>
                                  </p:stCondLst>
                                  <p:childTnLst>
                                    <p:set>
                                      <p:cBhvr>
                                        <p:cTn id="176" dur="1" fill="hold">
                                          <p:stCondLst>
                                            <p:cond delay="0"/>
                                          </p:stCondLst>
                                        </p:cTn>
                                        <p:tgtEl>
                                          <p:spTgt spid="56"/>
                                        </p:tgtEl>
                                        <p:attrNameLst>
                                          <p:attrName>style.visibility</p:attrName>
                                        </p:attrNameLst>
                                      </p:cBhvr>
                                      <p:to>
                                        <p:strVal val="visible"/>
                                      </p:to>
                                    </p:set>
                                    <p:animEffect transition="in" filter="fade">
                                      <p:cBhvr>
                                        <p:cTn id="177" dur="500"/>
                                        <p:tgtEl>
                                          <p:spTgt spid="56"/>
                                        </p:tgtEl>
                                      </p:cBhvr>
                                    </p:animEffect>
                                  </p:childTnLst>
                                </p:cTn>
                              </p:par>
                              <p:par>
                                <p:cTn id="178" presetID="10" presetClass="exit" presetSubtype="0" fill="hold" grpId="1" nodeType="withEffect">
                                  <p:stCondLst>
                                    <p:cond delay="0"/>
                                  </p:stCondLst>
                                  <p:childTnLst>
                                    <p:animEffect transition="out" filter="fade">
                                      <p:cBhvr>
                                        <p:cTn id="179" dur="500"/>
                                        <p:tgtEl>
                                          <p:spTgt spid="22"/>
                                        </p:tgtEl>
                                      </p:cBhvr>
                                    </p:animEffect>
                                    <p:set>
                                      <p:cBhvr>
                                        <p:cTn id="180" dur="1" fill="hold">
                                          <p:stCondLst>
                                            <p:cond delay="499"/>
                                          </p:stCondLst>
                                        </p:cTn>
                                        <p:tgtEl>
                                          <p:spTgt spid="22"/>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35"/>
                                        </p:tgtEl>
                                      </p:cBhvr>
                                    </p:animEffect>
                                    <p:set>
                                      <p:cBhvr>
                                        <p:cTn id="183" dur="1" fill="hold">
                                          <p:stCondLst>
                                            <p:cond delay="499"/>
                                          </p:stCondLst>
                                        </p:cTn>
                                        <p:tgtEl>
                                          <p:spTgt spid="35"/>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grpId="1" nodeType="clickEffect">
                                  <p:stCondLst>
                                    <p:cond delay="0"/>
                                  </p:stCondLst>
                                  <p:childTnLst>
                                    <p:animMotion origin="layout" path="M 4.72222E-6 -7.40741E-7 L -0.34306 0.14144 " pathEditMode="relative" rAng="0" ptsTypes="AA">
                                      <p:cBhvr>
                                        <p:cTn id="187" dur="2000" fill="hold"/>
                                        <p:tgtEl>
                                          <p:spTgt spid="50"/>
                                        </p:tgtEl>
                                        <p:attrNameLst>
                                          <p:attrName>ppt_x</p:attrName>
                                          <p:attrName>ppt_y</p:attrName>
                                        </p:attrNameLst>
                                      </p:cBhvr>
                                      <p:rCtr x="-17153" y="7060"/>
                                    </p:animMotion>
                                  </p:childTnLst>
                                </p:cTn>
                              </p:par>
                              <p:par>
                                <p:cTn id="188" presetID="42" presetClass="path" presetSubtype="0" accel="50000" decel="50000" fill="hold" nodeType="withEffect">
                                  <p:stCondLst>
                                    <p:cond delay="0"/>
                                  </p:stCondLst>
                                  <p:childTnLst>
                                    <p:animMotion origin="layout" path="M 4.16667E-6 -7.40741E-7 L -0.34809 0.14144 " pathEditMode="relative" rAng="0" ptsTypes="AA">
                                      <p:cBhvr>
                                        <p:cTn id="189" dur="2000" fill="hold"/>
                                        <p:tgtEl>
                                          <p:spTgt spid="47"/>
                                        </p:tgtEl>
                                        <p:attrNameLst>
                                          <p:attrName>ppt_x</p:attrName>
                                          <p:attrName>ppt_y</p:attrName>
                                        </p:attrNameLst>
                                      </p:cBhvr>
                                      <p:rCtr x="-17413" y="7060"/>
                                    </p:animMotion>
                                  </p:childTnLst>
                                </p:cTn>
                              </p:par>
                              <p:par>
                                <p:cTn id="190" presetID="10" presetClass="exit" presetSubtype="0" fill="hold" grpId="1" nodeType="withEffect">
                                  <p:stCondLst>
                                    <p:cond delay="0"/>
                                  </p:stCondLst>
                                  <p:childTnLst>
                                    <p:animEffect transition="out" filter="fade">
                                      <p:cBhvr>
                                        <p:cTn id="191" dur="500"/>
                                        <p:tgtEl>
                                          <p:spTgt spid="48"/>
                                        </p:tgtEl>
                                      </p:cBhvr>
                                    </p:animEffect>
                                    <p:set>
                                      <p:cBhvr>
                                        <p:cTn id="192" dur="1" fill="hold">
                                          <p:stCondLst>
                                            <p:cond delay="499"/>
                                          </p:stCondLst>
                                        </p:cTn>
                                        <p:tgtEl>
                                          <p:spTgt spid="48"/>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500"/>
                                        <p:tgtEl>
                                          <p:spTgt spid="53"/>
                                        </p:tgtEl>
                                      </p:cBhvr>
                                    </p:animEffect>
                                    <p:set>
                                      <p:cBhvr>
                                        <p:cTn id="195" dur="1" fill="hold">
                                          <p:stCondLst>
                                            <p:cond delay="499"/>
                                          </p:stCondLst>
                                        </p:cTn>
                                        <p:tgtEl>
                                          <p:spTgt spid="53"/>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49"/>
                                        </p:tgtEl>
                                      </p:cBhvr>
                                    </p:animEffect>
                                    <p:set>
                                      <p:cBhvr>
                                        <p:cTn id="198" dur="1" fill="hold">
                                          <p:stCondLst>
                                            <p:cond delay="499"/>
                                          </p:stCondLst>
                                        </p:cTn>
                                        <p:tgtEl>
                                          <p:spTgt spid="49"/>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54"/>
                                        </p:tgtEl>
                                      </p:cBhvr>
                                    </p:animEffect>
                                    <p:set>
                                      <p:cBhvr>
                                        <p:cTn id="201" dur="1" fill="hold">
                                          <p:stCondLst>
                                            <p:cond delay="499"/>
                                          </p:stCondLst>
                                        </p:cTn>
                                        <p:tgtEl>
                                          <p:spTgt spid="54"/>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51"/>
                                        </p:tgtEl>
                                      </p:cBhvr>
                                    </p:animEffect>
                                    <p:set>
                                      <p:cBhvr>
                                        <p:cTn id="204" dur="1" fill="hold">
                                          <p:stCondLst>
                                            <p:cond delay="499"/>
                                          </p:stCondLst>
                                        </p:cTn>
                                        <p:tgtEl>
                                          <p:spTgt spid="51"/>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55"/>
                                        </p:tgtEl>
                                      </p:cBhvr>
                                    </p:animEffect>
                                    <p:set>
                                      <p:cBhvr>
                                        <p:cTn id="207" dur="1" fill="hold">
                                          <p:stCondLst>
                                            <p:cond delay="499"/>
                                          </p:stCondLst>
                                        </p:cTn>
                                        <p:tgtEl>
                                          <p:spTgt spid="55"/>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52"/>
                                        </p:tgtEl>
                                      </p:cBhvr>
                                    </p:animEffect>
                                    <p:set>
                                      <p:cBhvr>
                                        <p:cTn id="210" dur="1" fill="hold">
                                          <p:stCondLst>
                                            <p:cond delay="499"/>
                                          </p:stCondLst>
                                        </p:cTn>
                                        <p:tgtEl>
                                          <p:spTgt spid="52"/>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56"/>
                                        </p:tgtEl>
                                      </p:cBhvr>
                                    </p:animEffect>
                                    <p:set>
                                      <p:cBhvr>
                                        <p:cTn id="213" dur="1" fill="hold">
                                          <p:stCondLst>
                                            <p:cond delay="499"/>
                                          </p:stCondLst>
                                        </p:cTn>
                                        <p:tgtEl>
                                          <p:spTgt spid="56"/>
                                        </p:tgtEl>
                                        <p:attrNameLst>
                                          <p:attrName>style.visibility</p:attrName>
                                        </p:attrNameLst>
                                      </p:cBhvr>
                                      <p:to>
                                        <p:strVal val="hidden"/>
                                      </p:to>
                                    </p:set>
                                  </p:childTnLst>
                                </p:cTn>
                              </p:par>
                              <p:par>
                                <p:cTn id="214" presetID="10" presetClass="exit" presetSubtype="0" fill="hold" grpId="2" nodeType="withEffect">
                                  <p:stCondLst>
                                    <p:cond delay="0"/>
                                  </p:stCondLst>
                                  <p:childTnLst>
                                    <p:animEffect transition="out" filter="fade">
                                      <p:cBhvr>
                                        <p:cTn id="215" dur="500"/>
                                        <p:tgtEl>
                                          <p:spTgt spid="16"/>
                                        </p:tgtEl>
                                      </p:cBhvr>
                                    </p:animEffect>
                                    <p:set>
                                      <p:cBhvr>
                                        <p:cTn id="216" dur="1" fill="hold">
                                          <p:stCondLst>
                                            <p:cond delay="499"/>
                                          </p:stCondLst>
                                        </p:cTn>
                                        <p:tgtEl>
                                          <p:spTgt spid="16"/>
                                        </p:tgtEl>
                                        <p:attrNameLst>
                                          <p:attrName>style.visibility</p:attrName>
                                        </p:attrNameLst>
                                      </p:cBhvr>
                                      <p:to>
                                        <p:strVal val="hidden"/>
                                      </p:to>
                                    </p:set>
                                  </p:childTnLst>
                                </p:cTn>
                              </p:par>
                            </p:childTnLst>
                          </p:cTn>
                        </p:par>
                        <p:par>
                          <p:cTn id="217" fill="hold">
                            <p:stCondLst>
                              <p:cond delay="2000"/>
                            </p:stCondLst>
                            <p:childTnLst>
                              <p:par>
                                <p:cTn id="218" presetID="10" presetClass="entr" presetSubtype="0" fill="hold" grpId="0" nodeType="afterEffect">
                                  <p:stCondLst>
                                    <p:cond delay="0"/>
                                  </p:stCondLst>
                                  <p:childTnLst>
                                    <p:set>
                                      <p:cBhvr>
                                        <p:cTn id="219" dur="1" fill="hold">
                                          <p:stCondLst>
                                            <p:cond delay="0"/>
                                          </p:stCondLst>
                                        </p:cTn>
                                        <p:tgtEl>
                                          <p:spTgt spid="20"/>
                                        </p:tgtEl>
                                        <p:attrNameLst>
                                          <p:attrName>style.visibility</p:attrName>
                                        </p:attrNameLst>
                                      </p:cBhvr>
                                      <p:to>
                                        <p:strVal val="visible"/>
                                      </p:to>
                                    </p:set>
                                    <p:animEffect transition="in" filter="fade">
                                      <p:cBhvr>
                                        <p:cTn id="220" dur="500"/>
                                        <p:tgtEl>
                                          <p:spTgt spid="20"/>
                                        </p:tgtEl>
                                      </p:cBhvr>
                                    </p:animEffect>
                                  </p:childTnLst>
                                </p:cTn>
                              </p:par>
                            </p:childTnLst>
                          </p:cTn>
                        </p:par>
                        <p:par>
                          <p:cTn id="221" fill="hold">
                            <p:stCondLst>
                              <p:cond delay="2500"/>
                            </p:stCondLst>
                            <p:childTnLst>
                              <p:par>
                                <p:cTn id="222" presetID="10" presetClass="entr" presetSubtype="0" fill="hold" grpId="0" nodeType="afterEffect">
                                  <p:stCondLst>
                                    <p:cond delay="0"/>
                                  </p:stCondLst>
                                  <p:childTnLst>
                                    <p:set>
                                      <p:cBhvr>
                                        <p:cTn id="223" dur="1" fill="hold">
                                          <p:stCondLst>
                                            <p:cond delay="0"/>
                                          </p:stCondLst>
                                        </p:cTn>
                                        <p:tgtEl>
                                          <p:spTgt spid="57"/>
                                        </p:tgtEl>
                                        <p:attrNameLst>
                                          <p:attrName>style.visibility</p:attrName>
                                        </p:attrNameLst>
                                      </p:cBhvr>
                                      <p:to>
                                        <p:strVal val="visible"/>
                                      </p:to>
                                    </p:set>
                                    <p:animEffect transition="in" filter="fade">
                                      <p:cBhvr>
                                        <p:cTn id="2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7" grpId="0"/>
      <p:bldP spid="14" grpId="0" animBg="1"/>
      <p:bldP spid="14" grpId="1" animBg="1"/>
      <p:bldP spid="15" grpId="0" animBg="1"/>
      <p:bldP spid="15" grpId="1" animBg="1"/>
      <p:bldP spid="16" grpId="0" animBg="1"/>
      <p:bldP spid="16" grpId="1" animBg="1"/>
      <p:bldP spid="16" grpId="2" animBg="1"/>
      <p:bldP spid="17" grpId="0" animBg="1"/>
      <p:bldP spid="17" grpId="1" animBg="1"/>
      <p:bldP spid="18" grpId="0" animBg="1"/>
      <p:bldP spid="18" grpId="1" animBg="1"/>
      <p:bldP spid="22" grpId="0"/>
      <p:bldP spid="22" grpId="1"/>
      <p:bldP spid="26" grpId="0" animBg="1"/>
      <p:bldP spid="29" grpId="0"/>
      <p:bldP spid="35" grpId="0"/>
      <p:bldP spid="35" grpId="1"/>
      <p:bldP spid="48" grpId="0"/>
      <p:bldP spid="48" grpId="1"/>
      <p:bldP spid="49" grpId="0"/>
      <p:bldP spid="49" grpId="1"/>
      <p:bldP spid="50" grpId="0"/>
      <p:bldP spid="50" grpId="1"/>
      <p:bldP spid="51" grpId="0"/>
      <p:bldP spid="51" grpId="1"/>
      <p:bldP spid="52" grpId="0"/>
      <p:bldP spid="5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4742</TotalTime>
  <Words>1732</Words>
  <Application>Microsoft Office PowerPoint</Application>
  <PresentationFormat>On-screen Show (4:3)</PresentationFormat>
  <Paragraphs>932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Formats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Cuba</dc:creator>
  <cp:lastModifiedBy>Patrick Cuba</cp:lastModifiedBy>
  <cp:revision>289</cp:revision>
  <dcterms:created xsi:type="dcterms:W3CDTF">2012-08-18T05:23:02Z</dcterms:created>
  <dcterms:modified xsi:type="dcterms:W3CDTF">2014-05-24T18:30:10Z</dcterms:modified>
</cp:coreProperties>
</file>