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5"/>
  </p:sldMasterIdLst>
  <p:notesMasterIdLst>
    <p:notesMasterId r:id="rId35"/>
  </p:notesMasterIdLst>
  <p:handoutMasterIdLst>
    <p:handoutMasterId r:id="rId36"/>
  </p:handoutMasterIdLst>
  <p:sldIdLst>
    <p:sldId id="261" r:id="rId6"/>
    <p:sldId id="259" r:id="rId7"/>
    <p:sldId id="257" r:id="rId8"/>
    <p:sldId id="265" r:id="rId9"/>
    <p:sldId id="274" r:id="rId10"/>
    <p:sldId id="287" r:id="rId11"/>
    <p:sldId id="283" r:id="rId12"/>
    <p:sldId id="277" r:id="rId13"/>
    <p:sldId id="266" r:id="rId14"/>
    <p:sldId id="278" r:id="rId15"/>
    <p:sldId id="279" r:id="rId16"/>
    <p:sldId id="286" r:id="rId17"/>
    <p:sldId id="271" r:id="rId18"/>
    <p:sldId id="288" r:id="rId19"/>
    <p:sldId id="272" r:id="rId20"/>
    <p:sldId id="299" r:id="rId21"/>
    <p:sldId id="289" r:id="rId22"/>
    <p:sldId id="273" r:id="rId23"/>
    <p:sldId id="290" r:id="rId24"/>
    <p:sldId id="291" r:id="rId25"/>
    <p:sldId id="292" r:id="rId26"/>
    <p:sldId id="293" r:id="rId27"/>
    <p:sldId id="294" r:id="rId28"/>
    <p:sldId id="296" r:id="rId29"/>
    <p:sldId id="295" r:id="rId30"/>
    <p:sldId id="300" r:id="rId31"/>
    <p:sldId id="297" r:id="rId32"/>
    <p:sldId id="298" r:id="rId33"/>
    <p:sldId id="264"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A725"/>
    <a:srgbClr val="C6234C"/>
    <a:srgbClr val="00A581"/>
    <a:srgbClr val="BD3B55"/>
    <a:srgbClr val="1F344C"/>
    <a:srgbClr val="294665"/>
    <a:srgbClr val="19BBB7"/>
    <a:srgbClr val="08649C"/>
    <a:srgbClr val="D9D9D9"/>
    <a:srgbClr val="9EC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342" autoAdjust="0"/>
    <p:restoredTop sz="72016" autoAdjust="0"/>
  </p:normalViewPr>
  <p:slideViewPr>
    <p:cSldViewPr snapToGrid="0" snapToObjects="1" showGuides="1">
      <p:cViewPr>
        <p:scale>
          <a:sx n="98" d="100"/>
          <a:sy n="98" d="100"/>
        </p:scale>
        <p:origin x="-330" y="-72"/>
      </p:cViewPr>
      <p:guideLst>
        <p:guide orient="horz" pos="1616"/>
        <p:guide orient="horz" pos="1619"/>
        <p:guide pos="2880"/>
      </p:guideLst>
    </p:cSldViewPr>
  </p:slideViewPr>
  <p:outlineViewPr>
    <p:cViewPr>
      <p:scale>
        <a:sx n="33" d="100"/>
        <a:sy n="33" d="100"/>
      </p:scale>
      <p:origin x="0" y="8442"/>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p:scale>
          <a:sx n="160" d="100"/>
          <a:sy n="160" d="100"/>
        </p:scale>
        <p:origin x="4232" y="-1152"/>
      </p:cViewPr>
      <p:guideLst>
        <p:guide orient="horz" pos="2881"/>
        <p:guide orient="horz" pos="28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3-22T22:05:12.435" idx="1">
    <p:pos x="10" y="10"/>
    <p:text>Suggest to replace "other people' with "existing"</p:text>
    <p:extLst>
      <p:ext uri="{C676402C-5697-4E1C-873F-D02D1690AC5C}">
        <p15:threadingInfo xmlns:p15="http://schemas.microsoft.com/office/powerpoint/2012/main" timeZoneBias="-660"/>
      </p:ext>
    </p:extLst>
  </p:cm>
</p: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smtClean="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6041" y="8782612"/>
            <a:ext cx="2318958" cy="23060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smtClean="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041" y="8782612"/>
            <a:ext cx="2318958" cy="23060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lumMod val="65000"/>
            <a:lumOff val="35000"/>
          </a:schemeClr>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818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Now that we have all the parts we need lets explain by way of an example</a:t>
            </a:r>
          </a:p>
          <a:p>
            <a:pPr marL="0" indent="0">
              <a:buNone/>
            </a:pPr>
            <a:r>
              <a:rPr lang="en-US" dirty="0" smtClean="0"/>
              <a:t>We have three reports registered to run from the control table.</a:t>
            </a:r>
          </a:p>
          <a:p>
            <a:pPr marL="0" indent="0">
              <a:buNone/>
            </a:pPr>
            <a:r>
              <a:rPr lang="en-US" dirty="0" smtClean="0"/>
              <a:t>Each</a:t>
            </a:r>
            <a:r>
              <a:rPr lang="en-US" baseline="0" dirty="0" smtClean="0"/>
              <a:t> registered report has a SAS program registered and a location to save our logs</a:t>
            </a:r>
          </a:p>
          <a:p>
            <a:pPr marL="0" indent="0">
              <a:buNone/>
            </a:pPr>
            <a:r>
              <a:rPr lang="en-US" baseline="0" dirty="0" smtClean="0"/>
              <a:t>We have given each report a unique ID</a:t>
            </a:r>
          </a:p>
          <a:p>
            <a:pPr marL="0" indent="0">
              <a:buNone/>
            </a:pPr>
            <a:endParaRPr lang="en-US" baseline="0" dirty="0" smtClean="0"/>
          </a:p>
          <a:p>
            <a:pPr marL="0" indent="0">
              <a:buNone/>
            </a:pPr>
            <a:r>
              <a:rPr lang="en-US" baseline="0" dirty="0" smtClean="0"/>
              <a:t>Here we have not specified any dependencies so we assume that the reports are independent and they can be run in parallel.</a:t>
            </a:r>
          </a:p>
          <a:p>
            <a:pPr marL="0" indent="0">
              <a:buNone/>
            </a:pPr>
            <a:r>
              <a:rPr lang="en-US" baseline="0" dirty="0" smtClean="0"/>
              <a:t>If we were to imagine that these reports are run sequentially then the total run time would be 60 minutes.</a:t>
            </a:r>
          </a:p>
          <a:p>
            <a:pPr marL="0" indent="0">
              <a:buNone/>
            </a:pPr>
            <a:r>
              <a:rPr lang="en-US" baseline="0" dirty="0" smtClean="0"/>
              <a:t>If they were all to run in parallel their total run time will be length of the longest running job, “Job 2” at 30 minutes</a:t>
            </a:r>
          </a:p>
          <a:p>
            <a:pPr marL="0" indent="0">
              <a:buNone/>
            </a:pPr>
            <a:endParaRPr lang="en-US" baseline="0" dirty="0" smtClean="0"/>
          </a:p>
          <a:p>
            <a:pPr marL="0" indent="0">
              <a:buNone/>
            </a:pPr>
            <a:r>
              <a:rPr lang="en-US" baseline="0" dirty="0" smtClean="0"/>
              <a:t>BUT, Mary and James needs data from Johns report before they can run their report. So how do we tell SAS DI Studio the order needed to run the reports?</a:t>
            </a:r>
          </a:p>
        </p:txBody>
      </p:sp>
    </p:spTree>
    <p:extLst>
      <p:ext uri="{BB962C8B-B14F-4D97-AF65-F5344CB8AC3E}">
        <p14:creationId xmlns:p14="http://schemas.microsoft.com/office/powerpoint/2010/main" val="3978697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We add a Dependency column based on the Report ID</a:t>
            </a:r>
          </a:p>
          <a:p>
            <a:pPr marL="0" indent="0">
              <a:buNone/>
            </a:pPr>
            <a:r>
              <a:rPr lang="en-US" dirty="0" smtClean="0"/>
              <a:t>Here we have stated that Mary’s and James’ Reports are dependent on John’s Report</a:t>
            </a:r>
          </a:p>
          <a:p>
            <a:pPr marL="0" indent="0">
              <a:buNone/>
            </a:pPr>
            <a:endParaRPr lang="en-US" dirty="0" smtClean="0"/>
          </a:p>
          <a:p>
            <a:pPr marL="0" indent="0">
              <a:buNone/>
            </a:pPr>
            <a:r>
              <a:rPr lang="en-US" dirty="0" smtClean="0"/>
              <a:t>The “Depends On” column determines the “Run Order”</a:t>
            </a:r>
          </a:p>
          <a:p>
            <a:pPr marL="0" indent="0">
              <a:buNone/>
            </a:pPr>
            <a:r>
              <a:rPr lang="en-US" dirty="0" smtClean="0"/>
              <a:t>“Johns Report” will run 1</a:t>
            </a:r>
            <a:r>
              <a:rPr lang="en-US" baseline="30000" dirty="0" smtClean="0"/>
              <a:t>st</a:t>
            </a:r>
            <a:r>
              <a:rPr lang="en-US" dirty="0" smtClean="0"/>
              <a:t> and “</a:t>
            </a:r>
            <a:r>
              <a:rPr lang="en-US" dirty="0" err="1" smtClean="0"/>
              <a:t>Marys</a:t>
            </a:r>
            <a:r>
              <a:rPr lang="en-US" dirty="0" smtClean="0"/>
              <a:t> Report” and “James Report” will run at the same time and AFTER</a:t>
            </a:r>
            <a:r>
              <a:rPr lang="en-US" baseline="0" dirty="0" smtClean="0"/>
              <a:t> “Johns Report” – we have 2 distinct Run Orders: 1 and 2.</a:t>
            </a:r>
            <a:endParaRPr lang="en-AU" dirty="0"/>
          </a:p>
        </p:txBody>
      </p:sp>
    </p:spTree>
    <p:extLst>
      <p:ext uri="{BB962C8B-B14F-4D97-AF65-F5344CB8AC3E}">
        <p14:creationId xmlns:p14="http://schemas.microsoft.com/office/powerpoint/2010/main" val="416645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We</a:t>
            </a:r>
            <a:r>
              <a:rPr lang="en-US" baseline="0" dirty="0" smtClean="0"/>
              <a:t> have three levels of SAS DI Jobs, L1 to L3</a:t>
            </a:r>
          </a:p>
          <a:p>
            <a:pPr marL="0" indent="0">
              <a:buNone/>
            </a:pPr>
            <a:r>
              <a:rPr lang="en-US" baseline="0" dirty="0" smtClean="0"/>
              <a:t>L1 is the main SAS DI Studio job that will run L2 as a </a:t>
            </a:r>
            <a:r>
              <a:rPr lang="en-US" baseline="0" dirty="0" err="1" smtClean="0"/>
              <a:t>subjob</a:t>
            </a:r>
            <a:endParaRPr lang="en-US" baseline="0" dirty="0" smtClean="0"/>
          </a:p>
          <a:p>
            <a:pPr marL="0" indent="0">
              <a:buNone/>
            </a:pPr>
            <a:r>
              <a:rPr lang="en-US" baseline="0" dirty="0" smtClean="0"/>
              <a:t>L2 in turn will run L3 as a </a:t>
            </a:r>
            <a:r>
              <a:rPr lang="en-US" baseline="0" dirty="0" err="1" smtClean="0"/>
              <a:t>subjob</a:t>
            </a:r>
            <a:endParaRPr lang="en-US" baseline="0" dirty="0" smtClean="0"/>
          </a:p>
          <a:p>
            <a:pPr marL="0" indent="0">
              <a:buNone/>
            </a:pPr>
            <a:endParaRPr lang="en-US" baseline="0" dirty="0" smtClean="0"/>
          </a:p>
          <a:p>
            <a:pPr marL="0" indent="0">
              <a:buNone/>
            </a:pPr>
            <a:r>
              <a:rPr lang="en-US" baseline="0" dirty="0" smtClean="0"/>
              <a:t>L1 will select the DISTINCT Run Orders to run will run them sequentially. </a:t>
            </a:r>
          </a:p>
          <a:p>
            <a:pPr marL="0" indent="0">
              <a:buNone/>
            </a:pPr>
            <a:r>
              <a:rPr lang="en-US" baseline="0" dirty="0" smtClean="0"/>
              <a:t>This will be done in Ascending Order by Run Order to ensure that all reports with Run Order=1 are run before we run reports with a Run Order=2.</a:t>
            </a:r>
          </a:p>
          <a:p>
            <a:pPr marL="0" indent="0">
              <a:buNone/>
            </a:pPr>
            <a:r>
              <a:rPr lang="en-US" dirty="0" smtClean="0"/>
              <a:t>L2 in turn will then run everything with the same Run Order in parallel as the Reports with the same Run Order are independent.</a:t>
            </a:r>
          </a:p>
          <a:p>
            <a:pPr marL="0" indent="0">
              <a:buNone/>
            </a:pPr>
            <a:endParaRPr lang="en-US" dirty="0" smtClean="0"/>
          </a:p>
          <a:p>
            <a:pPr marL="0" indent="0">
              <a:buNone/>
            </a:pPr>
            <a:r>
              <a:rPr lang="en-US" dirty="0" smtClean="0"/>
              <a:t>Once</a:t>
            </a:r>
            <a:r>
              <a:rPr lang="en-US" baseline="0" dirty="0" smtClean="0"/>
              <a:t> “Johns Report” has completed both “</a:t>
            </a:r>
            <a:r>
              <a:rPr lang="en-US" baseline="0" dirty="0" err="1" smtClean="0"/>
              <a:t>Marys</a:t>
            </a:r>
            <a:r>
              <a:rPr lang="en-US" baseline="0" dirty="0" smtClean="0"/>
              <a:t> Report” and “James Report” will be executed.</a:t>
            </a:r>
            <a:endParaRPr lang="en-AU" dirty="0"/>
          </a:p>
        </p:txBody>
      </p:sp>
    </p:spTree>
    <p:extLst>
      <p:ext uri="{BB962C8B-B14F-4D97-AF65-F5344CB8AC3E}">
        <p14:creationId xmlns:p14="http://schemas.microsoft.com/office/powerpoint/2010/main" val="411978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L2 will run L3 and parse all the execution</a:t>
            </a:r>
            <a:r>
              <a:rPr lang="en-US" baseline="0" dirty="0" smtClean="0"/>
              <a:t> details needed to run the SAS program</a:t>
            </a:r>
          </a:p>
          <a:p>
            <a:pPr marL="0" indent="0">
              <a:buNone/>
            </a:pPr>
            <a:r>
              <a:rPr lang="en-US" baseline="0" dirty="0" smtClean="0"/>
              <a:t>L3 is responsible for running the SAS Batch command and updates the Control table with a completions status, run times and where the log filenames stored</a:t>
            </a:r>
            <a:endParaRPr lang="en-AU" dirty="0"/>
          </a:p>
        </p:txBody>
      </p:sp>
    </p:spTree>
    <p:extLst>
      <p:ext uri="{BB962C8B-B14F-4D97-AF65-F5344CB8AC3E}">
        <p14:creationId xmlns:p14="http://schemas.microsoft.com/office/powerpoint/2010/main" val="3476438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“John 1” completed</a:t>
            </a:r>
            <a:r>
              <a:rPr lang="en-US" baseline="0" dirty="0" smtClean="0"/>
              <a:t> in 10 minutes and after those 10 minutes “Mary 1” and “James 1” executed.</a:t>
            </a:r>
          </a:p>
          <a:p>
            <a:pPr marL="0" indent="0">
              <a:buNone/>
            </a:pPr>
            <a:r>
              <a:rPr lang="en-US" baseline="0" dirty="0" smtClean="0"/>
              <a:t>“Mary 1” took 30 minutes and “James 1” took 20 minutes so the complete run time for the schedule is 40 minutes as the total run time is the sum of the longest running jobs at each Run Order.</a:t>
            </a:r>
          </a:p>
          <a:p>
            <a:pPr marL="0" indent="0">
              <a:buNone/>
            </a:pPr>
            <a:endParaRPr lang="en-US" baseline="0" dirty="0" smtClean="0"/>
          </a:p>
          <a:p>
            <a:pPr marL="0" indent="0">
              <a:buNone/>
            </a:pPr>
            <a:r>
              <a:rPr lang="en-US" baseline="0" dirty="0" smtClean="0"/>
              <a:t>There is a flaw in this design…. </a:t>
            </a:r>
            <a:endParaRPr lang="en-AU" dirty="0"/>
          </a:p>
        </p:txBody>
      </p:sp>
    </p:spTree>
    <p:extLst>
      <p:ext uri="{BB962C8B-B14F-4D97-AF65-F5344CB8AC3E}">
        <p14:creationId xmlns:p14="http://schemas.microsoft.com/office/powerpoint/2010/main" val="178164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This is the indirect</a:t>
            </a:r>
            <a:r>
              <a:rPr lang="en-US" baseline="0" dirty="0" smtClean="0"/>
              <a:t> dependency problem.</a:t>
            </a:r>
          </a:p>
          <a:p>
            <a:pPr marL="0" indent="0">
              <a:buNone/>
            </a:pPr>
            <a:r>
              <a:rPr lang="en-US" baseline="0" dirty="0" smtClean="0"/>
              <a:t>John has a new report “Johns Report 2” but it is totally independent from all other reports and therefore no dependency is set.</a:t>
            </a:r>
            <a:r>
              <a:rPr lang="en-AU" baseline="0" dirty="0" smtClean="0"/>
              <a:t> It will run at the same time as his other report “John Report 1”.</a:t>
            </a:r>
          </a:p>
          <a:p>
            <a:pPr marL="0" indent="0">
              <a:buNone/>
            </a:pPr>
            <a:r>
              <a:rPr lang="en-US" baseline="0" dirty="0" smtClean="0"/>
              <a:t>James would like to run a new report from the data produced from John’s second report. He will make is dependent on this new report alone and call it “James Report 2”. It has no other dependency except “Johns Report 2”</a:t>
            </a:r>
          </a:p>
          <a:p>
            <a:pPr marL="0" indent="0">
              <a:buNone/>
            </a:pPr>
            <a:endParaRPr lang="en-US" baseline="0" dirty="0" smtClean="0"/>
          </a:p>
          <a:p>
            <a:pPr marL="0" indent="0">
              <a:buNone/>
            </a:pPr>
            <a:r>
              <a:rPr lang="en-US" baseline="0" dirty="0" smtClean="0"/>
              <a:t>But as we have seen SAS DI Studio by this design will only begin executing the next “Run Order” once the first “Run Order” has completed. Therefore “James 2” can only execute after “John 1” and “John 2” has completed. Therefore the entire schedule will still take 40 minutes!</a:t>
            </a:r>
          </a:p>
          <a:p>
            <a:pPr marL="0" indent="0">
              <a:buNone/>
            </a:pPr>
            <a:endParaRPr lang="en-US" baseline="0" dirty="0" smtClean="0"/>
          </a:p>
          <a:p>
            <a:pPr marL="0" indent="0">
              <a:buNone/>
            </a:pPr>
            <a:r>
              <a:rPr lang="en-US" baseline="0" dirty="0" smtClean="0"/>
              <a:t>How do we resolve this?</a:t>
            </a:r>
          </a:p>
          <a:p>
            <a:pPr marL="0" indent="0">
              <a:buNone/>
            </a:pPr>
            <a:endParaRPr lang="en-US" baseline="0" dirty="0" smtClean="0"/>
          </a:p>
          <a:p>
            <a:pPr marL="0" indent="0">
              <a:buNone/>
            </a:pPr>
            <a:endParaRPr lang="en-US" baseline="0" dirty="0" smtClean="0"/>
          </a:p>
        </p:txBody>
      </p:sp>
    </p:spTree>
    <p:extLst>
      <p:ext uri="{BB962C8B-B14F-4D97-AF65-F5344CB8AC3E}">
        <p14:creationId xmlns:p14="http://schemas.microsoft.com/office/powerpoint/2010/main" val="1126282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We split the Jobs into Job Streams….</a:t>
            </a:r>
          </a:p>
          <a:p>
            <a:pPr marL="0" indent="0">
              <a:buNone/>
            </a:pPr>
            <a:r>
              <a:rPr lang="en-US" dirty="0" smtClean="0"/>
              <a:t>We do this assigning a unique value on-the-fly</a:t>
            </a:r>
            <a:r>
              <a:rPr lang="en-US" baseline="0" dirty="0" smtClean="0"/>
              <a:t> to split what Reports can run together</a:t>
            </a:r>
          </a:p>
          <a:p>
            <a:pPr marL="0" indent="0">
              <a:buNone/>
            </a:pPr>
            <a:r>
              <a:rPr lang="en-US" baseline="0" dirty="0" smtClean="0"/>
              <a:t>All Reports assigned the same Job Stream will run together</a:t>
            </a:r>
          </a:p>
          <a:p>
            <a:pPr marL="0" indent="0">
              <a:buNone/>
            </a:pPr>
            <a:r>
              <a:rPr lang="en-US" baseline="0" dirty="0" smtClean="0"/>
              <a:t>“Johns Report”, “</a:t>
            </a:r>
            <a:r>
              <a:rPr lang="en-US" baseline="0" dirty="0" err="1" smtClean="0"/>
              <a:t>Marys</a:t>
            </a:r>
            <a:r>
              <a:rPr lang="en-US" baseline="0" dirty="0" smtClean="0"/>
              <a:t> Report” and “James Report” will run together and “Johns Report 2” and “James Report 2” will run together.</a:t>
            </a:r>
          </a:p>
          <a:p>
            <a:pPr marL="0" indent="0">
              <a:buNone/>
            </a:pPr>
            <a:endParaRPr lang="en-US" baseline="0" dirty="0" smtClean="0"/>
          </a:p>
          <a:p>
            <a:pPr marL="0" indent="0">
              <a:buNone/>
            </a:pPr>
            <a:r>
              <a:rPr lang="en-US" baseline="0" dirty="0" smtClean="0"/>
              <a:t>How does this translate into SAS DI Studio?</a:t>
            </a:r>
            <a:endParaRPr lang="en-AU" dirty="0"/>
          </a:p>
        </p:txBody>
      </p:sp>
    </p:spTree>
    <p:extLst>
      <p:ext uri="{BB962C8B-B14F-4D97-AF65-F5344CB8AC3E}">
        <p14:creationId xmlns:p14="http://schemas.microsoft.com/office/powerpoint/2010/main" val="1128512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In SAS DI Studio we make L1 a </a:t>
            </a:r>
            <a:r>
              <a:rPr lang="en-US" dirty="0" err="1" smtClean="0"/>
              <a:t>subjob</a:t>
            </a:r>
            <a:r>
              <a:rPr lang="en-US" dirty="0" smtClean="0"/>
              <a:t> of a new level L0.</a:t>
            </a:r>
          </a:p>
          <a:p>
            <a:pPr marL="0" indent="0">
              <a:buNone/>
            </a:pPr>
            <a:r>
              <a:rPr lang="en-US" dirty="0" smtClean="0"/>
              <a:t>L0 will select the distinct Job Streams to run (2) and run them in parallel.</a:t>
            </a:r>
            <a:endParaRPr lang="en-AU" dirty="0"/>
          </a:p>
        </p:txBody>
      </p:sp>
    </p:spTree>
    <p:extLst>
      <p:ext uri="{BB962C8B-B14F-4D97-AF65-F5344CB8AC3E}">
        <p14:creationId xmlns:p14="http://schemas.microsoft.com/office/powerpoint/2010/main" val="271579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At this point we have reached optimal scheduling efficiency.</a:t>
            </a:r>
          </a:p>
          <a:p>
            <a:pPr marL="0" indent="0">
              <a:buNone/>
            </a:pPr>
            <a:r>
              <a:rPr lang="en-US" dirty="0" smtClean="0"/>
              <a:t>“John 1”,</a:t>
            </a:r>
            <a:r>
              <a:rPr lang="en-US" baseline="0" dirty="0" smtClean="0"/>
              <a:t> “Mary 1” and “James 1” will still take 40 minutes to complete this job stream but “John 2” and “James 2” will now take only 7 minutes to complete</a:t>
            </a:r>
          </a:p>
        </p:txBody>
      </p:sp>
    </p:spTree>
    <p:extLst>
      <p:ext uri="{BB962C8B-B14F-4D97-AF65-F5344CB8AC3E}">
        <p14:creationId xmlns:p14="http://schemas.microsoft.com/office/powerpoint/2010/main" val="87511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92500" lnSpcReduction="20000"/>
          </a:bodyPr>
          <a:lstStyle/>
          <a:p>
            <a:pPr marL="0" indent="0">
              <a:buNone/>
            </a:pPr>
            <a:r>
              <a:rPr lang="en-US" dirty="0" smtClean="0"/>
              <a:t>Now for the remaining components.</a:t>
            </a:r>
          </a:p>
          <a:p>
            <a:pPr marL="0" indent="0">
              <a:buNone/>
            </a:pPr>
            <a:r>
              <a:rPr lang="en-US" dirty="0" smtClean="0"/>
              <a:t>L0 (that runs all the </a:t>
            </a:r>
            <a:r>
              <a:rPr lang="en-US" dirty="0" err="1" smtClean="0"/>
              <a:t>subjobs</a:t>
            </a:r>
            <a:r>
              <a:rPr lang="en-US" dirty="0" smtClean="0"/>
              <a:t>) will run daily and check the control table for the report’s Run Date</a:t>
            </a:r>
          </a:p>
          <a:p>
            <a:pPr marL="0" indent="0">
              <a:buNone/>
            </a:pPr>
            <a:r>
              <a:rPr lang="en-US" dirty="0" smtClean="0"/>
              <a:t>If Today()</a:t>
            </a:r>
            <a:r>
              <a:rPr lang="en-US" baseline="0" dirty="0" smtClean="0"/>
              <a:t> = Run Date then that Report will be scheduled to run today.</a:t>
            </a:r>
          </a:p>
          <a:p>
            <a:pPr marL="0" indent="0">
              <a:buNone/>
            </a:pPr>
            <a:endParaRPr lang="en-US" baseline="0" dirty="0" smtClean="0"/>
          </a:p>
          <a:p>
            <a:pPr marL="0" indent="0">
              <a:buNone/>
            </a:pPr>
            <a:r>
              <a:rPr lang="en-US" baseline="0" dirty="0" smtClean="0"/>
              <a:t>The values we can set in this column are:</a:t>
            </a:r>
          </a:p>
          <a:p>
            <a:pPr marL="171450" indent="-171450">
              <a:buFontTx/>
              <a:buChar char="-"/>
            </a:pPr>
            <a:r>
              <a:rPr lang="en-US" baseline="0" dirty="0" smtClean="0"/>
              <a:t>Date to run once</a:t>
            </a:r>
          </a:p>
          <a:p>
            <a:pPr marL="171450" indent="-171450">
              <a:buFontTx/>
              <a:buChar char="-"/>
            </a:pPr>
            <a:r>
              <a:rPr lang="en-US" baseline="0" dirty="0" smtClean="0"/>
              <a:t>Monday to run every Monday</a:t>
            </a:r>
          </a:p>
          <a:p>
            <a:pPr marL="171450" indent="-171450">
              <a:buFontTx/>
              <a:buChar char="-"/>
            </a:pPr>
            <a:r>
              <a:rPr lang="en-US" baseline="0" dirty="0" smtClean="0"/>
              <a:t>Daily to run everyday </a:t>
            </a:r>
          </a:p>
          <a:p>
            <a:pPr marL="171450" indent="-171450">
              <a:buFontTx/>
              <a:buChar char="-"/>
            </a:pPr>
            <a:r>
              <a:rPr lang="en-US" baseline="0" dirty="0" smtClean="0"/>
              <a:t>Beginning</a:t>
            </a:r>
            <a:r>
              <a:rPr lang="en-US" dirty="0" smtClean="0"/>
              <a:t> to run in the beginning of the month. You can add a colon (</a:t>
            </a:r>
            <a:r>
              <a:rPr lang="en-US" dirty="0" smtClean="0">
                <a:sym typeface="Wingdings" panose="05000000000000000000" pitchFamily="2" charset="2"/>
              </a:rPr>
              <a:t>:) and a numeric value to denote a</a:t>
            </a:r>
            <a:r>
              <a:rPr lang="en-US" baseline="0" dirty="0" smtClean="0">
                <a:sym typeface="Wingdings" panose="05000000000000000000" pitchFamily="2" charset="2"/>
              </a:rPr>
              <a:t> day of the month to run. ??? 43</a:t>
            </a:r>
          </a:p>
          <a:p>
            <a:pPr marL="171450" indent="-171450">
              <a:buFontTx/>
              <a:buChar char="-"/>
            </a:pPr>
            <a:r>
              <a:rPr lang="en-US" baseline="0" dirty="0" smtClean="0">
                <a:sym typeface="Wingdings" panose="05000000000000000000" pitchFamily="2" charset="2"/>
              </a:rPr>
              <a:t>End to denote the end of the month</a:t>
            </a:r>
          </a:p>
          <a:p>
            <a:pPr marL="171450" indent="-171450">
              <a:buFontTx/>
              <a:buChar char="-"/>
            </a:pPr>
            <a:r>
              <a:rPr lang="en-US" baseline="0" dirty="0" smtClean="0">
                <a:sym typeface="Wingdings" panose="05000000000000000000" pitchFamily="2" charset="2"/>
              </a:rPr>
              <a:t>Quarterly to denote quarterly reports</a:t>
            </a:r>
          </a:p>
          <a:p>
            <a:pPr marL="171450" indent="-171450">
              <a:buFontTx/>
              <a:buChar char="-"/>
            </a:pPr>
            <a:endParaRPr lang="en-US" baseline="0" dirty="0" smtClean="0">
              <a:sym typeface="Wingdings" panose="05000000000000000000" pitchFamily="2" charset="2"/>
            </a:endParaRPr>
          </a:p>
          <a:p>
            <a:pPr marL="0" indent="0">
              <a:buFontTx/>
              <a:buNone/>
            </a:pPr>
            <a:r>
              <a:rPr lang="en-US" baseline="0" dirty="0" smtClean="0"/>
              <a:t>If a dependent job is scheduled on a different day, should it still run?</a:t>
            </a:r>
            <a:endParaRPr lang="en-US" baseline="0" dirty="0" smtClean="0">
              <a:sym typeface="Wingdings" panose="05000000000000000000" pitchFamily="2" charset="2"/>
            </a:endParaRPr>
          </a:p>
          <a:p>
            <a:pPr marL="0" indent="0">
              <a:buFontTx/>
              <a:buNone/>
            </a:pPr>
            <a:endParaRPr lang="en-US" baseline="0" dirty="0" smtClean="0">
              <a:sym typeface="Wingdings" panose="05000000000000000000" pitchFamily="2" charset="2"/>
            </a:endParaRPr>
          </a:p>
          <a:p>
            <a:pPr marL="0" indent="0">
              <a:buFontTx/>
              <a:buNone/>
            </a:pPr>
            <a:r>
              <a:rPr lang="en-US" baseline="0" smtClean="0">
                <a:sym typeface="Wingdings" panose="05000000000000000000" pitchFamily="2" charset="2"/>
              </a:rPr>
              <a:t>We </a:t>
            </a:r>
            <a:r>
              <a:rPr lang="en-US" baseline="0" dirty="0" smtClean="0">
                <a:sym typeface="Wingdings" panose="05000000000000000000" pitchFamily="2" charset="2"/>
              </a:rPr>
              <a:t>have also included a flag to denote if a report can be run on non-workdays. For example if the date set falls on a Saturday then the report will be delayed to next available run date, Monday.</a:t>
            </a:r>
          </a:p>
          <a:p>
            <a:pPr marL="0" indent="0">
              <a:buFontTx/>
              <a:buNone/>
            </a:pPr>
            <a:r>
              <a:rPr lang="en-US" baseline="0" dirty="0" smtClean="0">
                <a:sym typeface="Wingdings" panose="05000000000000000000" pitchFamily="2" charset="2"/>
              </a:rPr>
              <a:t>A Public Holiday table is used as input to add to the dates the Reports will not run but instead delayed to the next available run date.</a:t>
            </a:r>
          </a:p>
          <a:p>
            <a:pPr marL="0" indent="0">
              <a:buFontTx/>
              <a:buNone/>
            </a:pPr>
            <a:r>
              <a:rPr lang="en-US" baseline="0" dirty="0" smtClean="0">
                <a:sym typeface="Wingdings" panose="05000000000000000000" pitchFamily="2" charset="2"/>
              </a:rPr>
              <a:t>We can also set the flag to not allow the report to run on a weekend or public holiday at all</a:t>
            </a:r>
          </a:p>
          <a:p>
            <a:pPr marL="0" indent="0">
              <a:buFontTx/>
              <a:buNone/>
            </a:pPr>
            <a:endParaRPr lang="en-US" baseline="0" dirty="0" smtClean="0">
              <a:sym typeface="Wingdings" panose="05000000000000000000" pitchFamily="2" charset="2"/>
            </a:endParaRPr>
          </a:p>
          <a:p>
            <a:pPr marL="0" indent="0">
              <a:buFontTx/>
              <a:buNone/>
            </a:pPr>
            <a:endParaRPr lang="en-AU" dirty="0"/>
          </a:p>
        </p:txBody>
      </p:sp>
    </p:spTree>
    <p:extLst>
      <p:ext uri="{BB962C8B-B14F-4D97-AF65-F5344CB8AC3E}">
        <p14:creationId xmlns:p14="http://schemas.microsoft.com/office/powerpoint/2010/main" val="68866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lnSpcReduction="10000"/>
          </a:bodyPr>
          <a:lstStyle/>
          <a:p>
            <a:pPr marL="0" marR="0" lvl="0" indent="0" algn="l" defTabSz="365760" rtl="0" eaLnBrk="1" fontAlgn="auto" latinLnBrk="0" hangingPunct="1">
              <a:lnSpc>
                <a:spcPct val="85000"/>
              </a:lnSpc>
              <a:spcBef>
                <a:spcPts val="800"/>
              </a:spcBef>
              <a:spcAft>
                <a:spcPts val="0"/>
              </a:spcAft>
              <a:buClr>
                <a:schemeClr val="tx1"/>
              </a:buClr>
              <a:buSzPct val="80000"/>
              <a:buFont typeface="Arial" charset="0"/>
              <a:buNone/>
              <a:tabLst/>
              <a:defRPr/>
            </a:pPr>
            <a:r>
              <a:rPr lang="en-US" sz="1200" kern="1200" baseline="0" dirty="0" smtClean="0">
                <a:solidFill>
                  <a:schemeClr val="tx1"/>
                </a:solidFill>
                <a:effectLst/>
                <a:latin typeface="+mn-lt"/>
                <a:ea typeface="+mn-ea"/>
                <a:cs typeface="Arial" pitchFamily="34" charset="0"/>
              </a:rPr>
              <a:t>I have enjoyed a relatively long career in SAS solution consulting and one of the benefits of consulting is getting to learn how different industries work, how businesses are run and how technology frees up more time for the end users. With more and more exciting ways to explore data and write reports, new regulatory requirements and being able to get creative with ways to engage the customer through Customer Analytics; the demands on the end user to keep up to speed with their own specialties whether it be Basel 3 or the upcoming Basel 4, Solvency 2, </a:t>
            </a:r>
            <a:r>
              <a:rPr lang="en-AU" sz="1200" b="0" i="0" kern="1200" baseline="0" dirty="0" smtClean="0">
                <a:solidFill>
                  <a:schemeClr val="tx1"/>
                </a:solidFill>
                <a:effectLst/>
                <a:latin typeface="+mn-lt"/>
                <a:ea typeface="+mn-ea"/>
                <a:cs typeface="Arial" pitchFamily="34" charset="0"/>
              </a:rPr>
              <a:t>General Data Protection Regulation (GDPR)</a:t>
            </a:r>
            <a:r>
              <a:rPr lang="en-US" sz="1200" kern="1200" baseline="0" dirty="0" smtClean="0">
                <a:solidFill>
                  <a:schemeClr val="tx1"/>
                </a:solidFill>
                <a:effectLst/>
                <a:latin typeface="+mn-lt"/>
                <a:ea typeface="+mn-ea"/>
                <a:cs typeface="Arial" pitchFamily="34" charset="0"/>
              </a:rPr>
              <a:t>, Payment Service Directive (PSD2), Anti-Money Laundering, Terrorism and Fraud Scenarios; the last thing on the end user’s mind is </a:t>
            </a:r>
            <a:r>
              <a:rPr lang="en-US" sz="1200" kern="1200" baseline="0" dirty="0" smtClean="0">
                <a:solidFill>
                  <a:schemeClr val="tx1"/>
                </a:solidFill>
                <a:effectLst/>
                <a:latin typeface="+mn-lt"/>
                <a:ea typeface="+mn-ea"/>
                <a:cs typeface="Arial" pitchFamily="34" charset="0"/>
              </a:rPr>
              <a:t>scheduling </a:t>
            </a:r>
            <a:r>
              <a:rPr lang="en-US" sz="1200" kern="1200" baseline="0" dirty="0" smtClean="0">
                <a:solidFill>
                  <a:schemeClr val="tx1"/>
                </a:solidFill>
                <a:effectLst/>
                <a:latin typeface="+mn-lt"/>
                <a:ea typeface="+mn-ea"/>
                <a:cs typeface="Arial" pitchFamily="34" charset="0"/>
              </a:rPr>
              <a:t>technology.</a:t>
            </a:r>
            <a:endParaRPr lang="en-AU" sz="1200" kern="1200" baseline="0" dirty="0" smtClean="0">
              <a:solidFill>
                <a:schemeClr val="tx1"/>
              </a:solidFill>
              <a:effectLst/>
              <a:latin typeface="+mn-lt"/>
              <a:ea typeface="+mn-ea"/>
              <a:cs typeface="Arial" pitchFamily="34" charset="0"/>
            </a:endParaRPr>
          </a:p>
          <a:p>
            <a:pPr marL="0" indent="0">
              <a:buNone/>
            </a:pPr>
            <a:endParaRPr lang="en-US" sz="1200" kern="1200" baseline="0" dirty="0" smtClean="0">
              <a:solidFill>
                <a:schemeClr val="tx1"/>
              </a:solidFill>
              <a:effectLst/>
              <a:latin typeface="+mn-lt"/>
              <a:ea typeface="+mn-ea"/>
              <a:cs typeface="Arial" pitchFamily="34" charset="0"/>
            </a:endParaRPr>
          </a:p>
          <a:p>
            <a:pPr marL="0" indent="0">
              <a:buNone/>
            </a:pPr>
            <a:r>
              <a:rPr lang="en-US" sz="1200" kern="1200" baseline="0" dirty="0" smtClean="0">
                <a:solidFill>
                  <a:schemeClr val="tx1"/>
                </a:solidFill>
                <a:effectLst/>
                <a:latin typeface="+mn-lt"/>
                <a:ea typeface="+mn-ea"/>
                <a:cs typeface="Arial" pitchFamily="34" charset="0"/>
              </a:rPr>
              <a:t>A fairly recent client engagement for me was actuaries and I discovered how much of their day is spent on working </a:t>
            </a:r>
            <a:r>
              <a:rPr lang="en-US" sz="1200" kern="1200" baseline="0" dirty="0" smtClean="0">
                <a:solidFill>
                  <a:schemeClr val="tx1"/>
                </a:solidFill>
                <a:effectLst/>
                <a:latin typeface="+mn-lt"/>
                <a:ea typeface="+mn-ea"/>
                <a:cs typeface="Arial" pitchFamily="34" charset="0"/>
              </a:rPr>
              <a:t>on pricing</a:t>
            </a:r>
            <a:r>
              <a:rPr lang="en-US" sz="1200" kern="1200" baseline="0" dirty="0" smtClean="0">
                <a:solidFill>
                  <a:schemeClr val="tx1"/>
                </a:solidFill>
                <a:effectLst/>
                <a:latin typeface="+mn-lt"/>
                <a:ea typeface="+mn-ea"/>
                <a:cs typeface="Arial" pitchFamily="34" charset="0"/>
              </a:rPr>
              <a:t>, modelling and running reports. To have their data ready by Monday morning they would run their Mart builds over the weekend by way of running SAS programs through a Windows Scheduler and having all their modules listed as %includes in a Master SAS program. Should one of the modules fail they would have to trawl through their logs to find where it did fail and rerun their schedule from the failing module onwards. They’re code needed to respond to insurance events like the fire in Adelaide or flooding in Sydney which likely meant on-the-fly SAS program edits. A large portion of their results were exported to Excel spreadsheets.</a:t>
            </a:r>
          </a:p>
          <a:p>
            <a:pPr marL="0" indent="0">
              <a:buNone/>
            </a:pPr>
            <a:endParaRPr lang="en-AU" sz="1200" kern="1200" baseline="0" dirty="0" smtClean="0">
              <a:solidFill>
                <a:schemeClr val="tx1"/>
              </a:solidFill>
              <a:effectLst/>
              <a:latin typeface="+mn-lt"/>
              <a:ea typeface="+mn-ea"/>
              <a:cs typeface="Arial" pitchFamily="34" charset="0"/>
            </a:endParaRPr>
          </a:p>
          <a:p>
            <a:pPr marL="0" indent="0">
              <a:buNone/>
            </a:pPr>
            <a:r>
              <a:rPr lang="en-US" sz="1200" kern="1200" baseline="0" dirty="0" smtClean="0">
                <a:solidFill>
                  <a:schemeClr val="tx1"/>
                </a:solidFill>
                <a:effectLst/>
                <a:latin typeface="+mn-lt"/>
                <a:ea typeface="+mn-ea"/>
                <a:cs typeface="Arial" pitchFamily="34" charset="0"/>
              </a:rPr>
              <a:t>Keeping their programs up to date hardly afforded them time to learn new software let alone the inner workings of scheduling and what scheduler provides what features they might want or not want to use! </a:t>
            </a:r>
            <a:endParaRPr lang="en-AU" sz="1200" kern="1200" baseline="0" dirty="0" smtClean="0">
              <a:solidFill>
                <a:schemeClr val="tx1"/>
              </a:solidFill>
              <a:effectLst/>
              <a:latin typeface="+mn-lt"/>
              <a:ea typeface="+mn-ea"/>
              <a:cs typeface="Arial" pitchFamily="34" charset="0"/>
            </a:endParaRPr>
          </a:p>
          <a:p>
            <a:pPr marL="0" indent="0">
              <a:buNone/>
            </a:pPr>
            <a:r>
              <a:rPr lang="en-AU" sz="1200" kern="1200" baseline="0" dirty="0" smtClean="0">
                <a:solidFill>
                  <a:schemeClr val="tx1"/>
                </a:solidFill>
                <a:effectLst/>
                <a:latin typeface="+mn-lt"/>
                <a:ea typeface="+mn-ea"/>
                <a:cs typeface="Arial" pitchFamily="34" charset="0"/>
              </a:rPr>
              <a:t> </a:t>
            </a:r>
          </a:p>
          <a:p>
            <a:pPr marL="0" indent="0">
              <a:buNone/>
            </a:pPr>
            <a:endParaRPr lang="en-US" sz="800" baseline="0" dirty="0" smtClean="0"/>
          </a:p>
        </p:txBody>
      </p:sp>
    </p:spTree>
    <p:extLst>
      <p:ext uri="{BB962C8B-B14F-4D97-AF65-F5344CB8AC3E}">
        <p14:creationId xmlns:p14="http://schemas.microsoft.com/office/powerpoint/2010/main" val="4252407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92500" lnSpcReduction="20000"/>
          </a:bodyPr>
          <a:lstStyle/>
          <a:p>
            <a:pPr marL="0" indent="0">
              <a:buNone/>
            </a:pPr>
            <a:r>
              <a:rPr lang="en-US" dirty="0" smtClean="0"/>
              <a:t>We can also have a file event for a report to wait for. In case the report needs to wait for the appearance of a CSV file</a:t>
            </a:r>
            <a:r>
              <a:rPr lang="en-US" baseline="0" dirty="0" smtClean="0"/>
              <a:t> the report will poll for the file/event trigger very five minutes until the trigger arrives.</a:t>
            </a:r>
          </a:p>
          <a:p>
            <a:pPr marL="0" indent="0">
              <a:buNone/>
            </a:pPr>
            <a:endParaRPr lang="en-US" baseline="0" dirty="0" smtClean="0"/>
          </a:p>
          <a:p>
            <a:pPr marL="0" indent="0">
              <a:buNone/>
            </a:pPr>
            <a:r>
              <a:rPr lang="en-US" baseline="0" dirty="0" smtClean="0"/>
              <a:t>What if the event trigger never arrives?</a:t>
            </a:r>
          </a:p>
          <a:p>
            <a:pPr marL="0" indent="0">
              <a:buNone/>
            </a:pPr>
            <a:r>
              <a:rPr lang="en-US" baseline="0" dirty="0" smtClean="0"/>
              <a:t>We have added a column for users to register a value in seconds in order to wait for a file event. Once the timeout period has been reached the report is set to “Did Not Run” in the control table. If no timeout is set then we set the timeout value to a default value of 23 hours.</a:t>
            </a:r>
          </a:p>
          <a:p>
            <a:pPr marL="0" indent="0">
              <a:buNone/>
            </a:pPr>
            <a:endParaRPr lang="en-US" baseline="0" dirty="0" smtClean="0"/>
          </a:p>
          <a:p>
            <a:pPr marL="0" indent="0">
              <a:buNone/>
            </a:pPr>
            <a:r>
              <a:rPr lang="en-US" baseline="0" dirty="0" smtClean="0"/>
              <a:t>If the data file you are waiting for is registered as the trigger then there is a danger that this will fail the process. Why?</a:t>
            </a:r>
          </a:p>
          <a:p>
            <a:pPr marL="0" indent="0">
              <a:buNone/>
            </a:pPr>
            <a:r>
              <a:rPr lang="en-US" baseline="0" dirty="0" smtClean="0"/>
              <a:t>The SAS program used to poll for the file event will instruct SAS DI Studio to begin execution of the report as soon as the FILENAME is noticed meaning that if it is a data file the upload to that location may have not yet completed by the time the SAS program runs and either the report program will fail due to restricted access of locked file or the data loaded into the report will become corrupt. The former is better as undetected errors are far more dangerous then detected ones.</a:t>
            </a:r>
          </a:p>
          <a:p>
            <a:pPr marL="0" indent="0">
              <a:buNone/>
            </a:pPr>
            <a:endParaRPr lang="en-US" baseline="0" dirty="0" smtClean="0"/>
          </a:p>
          <a:p>
            <a:pPr marL="0" indent="0">
              <a:buNone/>
            </a:pPr>
            <a:r>
              <a:rPr lang="en-US" baseline="0" dirty="0" smtClean="0"/>
              <a:t>A solution around this is to either have a separate event trigger file to denote the COMPLETION of the external file upload or upload to the registered file location under a different name than the filename registered in the control table. The upload process should then rename the external file to the expected filename upon completion.</a:t>
            </a:r>
          </a:p>
          <a:p>
            <a:pPr marL="0" indent="0">
              <a:buNone/>
            </a:pPr>
            <a:endParaRPr lang="en-US" baseline="0" dirty="0" smtClean="0"/>
          </a:p>
          <a:p>
            <a:pPr marL="0" indent="0">
              <a:buNone/>
            </a:pPr>
            <a:r>
              <a:rPr lang="en-US" baseline="0" dirty="0" smtClean="0"/>
              <a:t>Consider using a macro variable to denote a new filename suffix if the report is run more than once or have your own process to either move or delete the filename once the report has completed a successful run.</a:t>
            </a:r>
          </a:p>
          <a:p>
            <a:pPr marL="0" indent="0">
              <a:buNone/>
            </a:pPr>
            <a:endParaRPr lang="en-US" dirty="0" smtClean="0"/>
          </a:p>
          <a:p>
            <a:pPr marL="0" indent="0">
              <a:buNone/>
            </a:pPr>
            <a:endParaRPr lang="en-AU" dirty="0"/>
          </a:p>
        </p:txBody>
      </p:sp>
    </p:spTree>
    <p:extLst>
      <p:ext uri="{BB962C8B-B14F-4D97-AF65-F5344CB8AC3E}">
        <p14:creationId xmlns:p14="http://schemas.microsoft.com/office/powerpoint/2010/main" val="2908776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Finally we register an email address to send the completion status to.</a:t>
            </a:r>
          </a:p>
          <a:p>
            <a:pPr marL="0" indent="0">
              <a:buNone/>
            </a:pPr>
            <a:r>
              <a:rPr lang="en-US" dirty="0" smtClean="0"/>
              <a:t>An email with completion status of:</a:t>
            </a:r>
          </a:p>
          <a:p>
            <a:pPr marL="171450" indent="-171450"/>
            <a:r>
              <a:rPr lang="en-US" dirty="0" smtClean="0"/>
              <a:t>“Success” – SAS program completed with no Errors or Warnings</a:t>
            </a:r>
          </a:p>
          <a:p>
            <a:pPr marL="171450" indent="-171450"/>
            <a:r>
              <a:rPr lang="en-US" dirty="0" smtClean="0"/>
              <a:t>“Ended with warnings” – SAS program completed but had warnings registered in the log</a:t>
            </a:r>
          </a:p>
          <a:p>
            <a:pPr marL="171450" indent="-171450"/>
            <a:r>
              <a:rPr lang="en-US" dirty="0" smtClean="0"/>
              <a:t>“Failed” – the SAS</a:t>
            </a:r>
            <a:r>
              <a:rPr lang="en-US" baseline="0" dirty="0" smtClean="0"/>
              <a:t> program ended with errors and aborted. Any dependent SAS program will not run</a:t>
            </a:r>
          </a:p>
          <a:p>
            <a:pPr marL="171450" indent="-171450"/>
            <a:r>
              <a:rPr lang="en-US" baseline="0" dirty="0" smtClean="0"/>
              <a:t>“Did not run” – the SAS program did not run because either an event trigger did not arrive or a SAS program this SAS program is dependent on failed or did not run</a:t>
            </a:r>
            <a:endParaRPr lang="en-AU" dirty="0"/>
          </a:p>
        </p:txBody>
      </p:sp>
    </p:spTree>
    <p:extLst>
      <p:ext uri="{BB962C8B-B14F-4D97-AF65-F5344CB8AC3E}">
        <p14:creationId xmlns:p14="http://schemas.microsoft.com/office/powerpoint/2010/main" val="43921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In conclusion we go back to what we considered were the main concepts needed to build an efficient scheduler.</a:t>
            </a:r>
          </a:p>
          <a:p>
            <a:pPr marL="0" indent="0">
              <a:buNone/>
            </a:pPr>
            <a:r>
              <a:rPr lang="en-US" dirty="0" smtClean="0"/>
              <a:t>Did we fulfill them?</a:t>
            </a:r>
            <a:endParaRPr lang="en-AU" dirty="0"/>
          </a:p>
        </p:txBody>
      </p:sp>
    </p:spTree>
    <p:extLst>
      <p:ext uri="{BB962C8B-B14F-4D97-AF65-F5344CB8AC3E}">
        <p14:creationId xmlns:p14="http://schemas.microsoft.com/office/powerpoint/2010/main" val="3461792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734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sz="800" dirty="0" smtClean="0"/>
              <a:t>The solution I proposed</a:t>
            </a:r>
            <a:r>
              <a:rPr lang="en-US" sz="800" baseline="0" dirty="0" smtClean="0"/>
              <a:t> has an interface they are familiar with (Excel), uses technology they are licensed for (GRID) and maintains familiarity in the sense that they are still working with their own SAS code and logs. </a:t>
            </a:r>
            <a:r>
              <a:rPr lang="en-US" sz="800" dirty="0" smtClean="0"/>
              <a:t> </a:t>
            </a:r>
          </a:p>
          <a:p>
            <a:pPr marL="0" indent="0">
              <a:buNone/>
            </a:pPr>
            <a:endParaRPr lang="en-US" sz="800" dirty="0" smtClean="0"/>
          </a:p>
          <a:p>
            <a:pPr marL="228600" indent="-228600">
              <a:buAutoNum type="arabicParenR"/>
            </a:pPr>
            <a:r>
              <a:rPr lang="en-US" sz="800" baseline="0" dirty="0" smtClean="0"/>
              <a:t>Excel is used to register the reports they want to run. Like %include in Base SAS the user simply copies the filename and path of the SAS program they want to run into the spreadsheet. We read that into SAS once and only update that dataset when there are changes to what we want to run. </a:t>
            </a:r>
          </a:p>
          <a:p>
            <a:pPr marL="228600" indent="-228600">
              <a:buAutoNum type="arabicParenR"/>
            </a:pPr>
            <a:r>
              <a:rPr lang="en-US" sz="800" baseline="0" dirty="0" smtClean="0"/>
              <a:t>SAS Grid for optimizing their workload and SAS DI Studio for making effective use of Grid. </a:t>
            </a:r>
          </a:p>
        </p:txBody>
      </p:sp>
    </p:spTree>
    <p:extLst>
      <p:ext uri="{BB962C8B-B14F-4D97-AF65-F5344CB8AC3E}">
        <p14:creationId xmlns:p14="http://schemas.microsoft.com/office/powerpoint/2010/main" val="67793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Let’s go back to basics</a:t>
            </a:r>
          </a:p>
          <a:p>
            <a:pPr marL="228600" indent="-228600">
              <a:buAutoNum type="arabicParenR"/>
            </a:pPr>
            <a:r>
              <a:rPr lang="en-US" dirty="0" smtClean="0"/>
              <a:t>What is a job</a:t>
            </a:r>
            <a:r>
              <a:rPr lang="en-US" baseline="0" dirty="0" smtClean="0"/>
              <a:t> scheduler? What is a job?</a:t>
            </a:r>
          </a:p>
          <a:p>
            <a:pPr marL="0" indent="0">
              <a:buNone/>
            </a:pPr>
            <a:r>
              <a:rPr lang="en-US" baseline="0" dirty="0" smtClean="0"/>
              <a:t>Job scheduling makes use of server downtime when people are not running their SAS code. This can be overnight, over the weekend, once a quarter and in some cases during the day. </a:t>
            </a:r>
          </a:p>
          <a:p>
            <a:pPr marL="0" indent="0">
              <a:buNone/>
            </a:pPr>
            <a:r>
              <a:rPr lang="en-US" baseline="0" dirty="0" smtClean="0"/>
              <a:t>A Job in our context are the SAS programs and reports we wish to run. They are tasks assigned to the server.</a:t>
            </a:r>
          </a:p>
          <a:p>
            <a:pPr marL="0" indent="0">
              <a:buNone/>
            </a:pPr>
            <a:r>
              <a:rPr lang="en-US" baseline="0" dirty="0" smtClean="0"/>
              <a:t>2) What are dependencies?</a:t>
            </a:r>
          </a:p>
          <a:p>
            <a:pPr marL="0" indent="0">
              <a:buNone/>
            </a:pPr>
            <a:r>
              <a:rPr lang="en-US" baseline="0" dirty="0" smtClean="0"/>
              <a:t>For effective scheduling we need to run jobs when appropriate, when certain data is updated and available and as soon as they are available.</a:t>
            </a:r>
            <a:endParaRPr lang="en-AU" dirty="0"/>
          </a:p>
        </p:txBody>
      </p:sp>
    </p:spTree>
    <p:extLst>
      <p:ext uri="{BB962C8B-B14F-4D97-AF65-F5344CB8AC3E}">
        <p14:creationId xmlns:p14="http://schemas.microsoft.com/office/powerpoint/2010/main" val="242818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We</a:t>
            </a:r>
            <a:r>
              <a:rPr lang="en-US" baseline="0" dirty="0" smtClean="0"/>
              <a:t> run our related jobs together and should not need to wait for unrelated jobs to run before we need to run our own jobs.</a:t>
            </a:r>
          </a:p>
          <a:p>
            <a:pPr marL="0" indent="0">
              <a:buNone/>
            </a:pPr>
            <a:r>
              <a:rPr lang="en-US" baseline="0" dirty="0" smtClean="0"/>
              <a:t>In scheduling we want to be able to set when the reports should run. A particular day in the week, monthly, quarterly, a few times in the week, 3</a:t>
            </a:r>
            <a:r>
              <a:rPr lang="en-US" baseline="30000" dirty="0" smtClean="0"/>
              <a:t>rd</a:t>
            </a:r>
            <a:r>
              <a:rPr lang="en-US" baseline="0" dirty="0" smtClean="0"/>
              <a:t> day of the month.</a:t>
            </a:r>
          </a:p>
          <a:p>
            <a:pPr marL="0" indent="0">
              <a:buNone/>
            </a:pPr>
            <a:r>
              <a:rPr lang="en-US" baseline="0" dirty="0" smtClean="0"/>
              <a:t>We should only run the report when certain files are available outside of the schedule and lastly we like to know as soon as the reports become available.</a:t>
            </a:r>
            <a:endParaRPr lang="en-AU" dirty="0"/>
          </a:p>
        </p:txBody>
      </p:sp>
    </p:spTree>
    <p:extLst>
      <p:ext uri="{BB962C8B-B14F-4D97-AF65-F5344CB8AC3E}">
        <p14:creationId xmlns:p14="http://schemas.microsoft.com/office/powerpoint/2010/main" val="312060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Let’s talk about the parts we need</a:t>
            </a:r>
          </a:p>
          <a:p>
            <a:pPr marL="0" indent="0">
              <a:buNone/>
            </a:pPr>
            <a:r>
              <a:rPr lang="en-US" dirty="0" smtClean="0"/>
              <a:t>- We need to register what SAS programs to run – tell the scheduler what to do.</a:t>
            </a:r>
          </a:p>
          <a:p>
            <a:pPr marL="0" indent="0">
              <a:buNone/>
            </a:pPr>
            <a:r>
              <a:rPr lang="en-US" dirty="0" smtClean="0"/>
              <a:t>- When to run the SAS programs</a:t>
            </a:r>
          </a:p>
          <a:p>
            <a:pPr marL="0" indent="0">
              <a:buNone/>
            </a:pPr>
            <a:r>
              <a:rPr lang="en-US" dirty="0" smtClean="0"/>
              <a:t>- Do the SAS programs need to wait for anything</a:t>
            </a:r>
          </a:p>
          <a:p>
            <a:pPr marL="0" indent="0">
              <a:buNone/>
            </a:pPr>
            <a:r>
              <a:rPr lang="en-US" dirty="0" smtClean="0"/>
              <a:t>- Who needs to be notified of the completion status of the report</a:t>
            </a:r>
          </a:p>
          <a:p>
            <a:pPr marL="0" indent="0">
              <a:buNone/>
            </a:pPr>
            <a:endParaRPr lang="en-US" dirty="0" smtClean="0"/>
          </a:p>
          <a:p>
            <a:pPr marL="0" indent="0">
              <a:buNone/>
            </a:pPr>
            <a:r>
              <a:rPr lang="en-US" dirty="0" smtClean="0"/>
              <a:t>All components are registered in an excel spreadsheet and read into a SAS dataset once and only once. </a:t>
            </a:r>
          </a:p>
          <a:p>
            <a:pPr marL="0" indent="0">
              <a:buNone/>
            </a:pPr>
            <a:r>
              <a:rPr lang="en-US" dirty="0" smtClean="0"/>
              <a:t>We validate that the paths and files registered in the spreadsheet exist.</a:t>
            </a:r>
          </a:p>
          <a:p>
            <a:pPr marL="0" indent="0">
              <a:buNone/>
            </a:pPr>
            <a:endParaRPr lang="en-US" dirty="0" smtClean="0"/>
          </a:p>
        </p:txBody>
      </p:sp>
    </p:spTree>
    <p:extLst>
      <p:ext uri="{BB962C8B-B14F-4D97-AF65-F5344CB8AC3E}">
        <p14:creationId xmlns:p14="http://schemas.microsoft.com/office/powerpoint/2010/main" val="362653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It is not in scope for this paper to go into detail of Grid however in order highlight its importance</a:t>
            </a:r>
            <a:r>
              <a:rPr lang="en-US" baseline="0" dirty="0" smtClean="0"/>
              <a:t> to this paper we will show  basic topology of SAS Grid.</a:t>
            </a:r>
          </a:p>
          <a:p>
            <a:pPr marL="0" indent="0">
              <a:buNone/>
            </a:pPr>
            <a:r>
              <a:rPr lang="en-US" baseline="0" dirty="0" smtClean="0"/>
              <a:t>Grid enables:</a:t>
            </a:r>
          </a:p>
          <a:p>
            <a:pPr marL="171450" indent="-171450">
              <a:buFontTx/>
              <a:buChar char="-"/>
            </a:pPr>
            <a:r>
              <a:rPr lang="en-US" baseline="0" dirty="0" smtClean="0"/>
              <a:t>Workload Balancing</a:t>
            </a:r>
          </a:p>
          <a:p>
            <a:pPr marL="171450" indent="-171450">
              <a:buFontTx/>
              <a:buChar char="-"/>
            </a:pPr>
            <a:r>
              <a:rPr lang="en-US" baseline="0" dirty="0" smtClean="0"/>
              <a:t>Job prioritization</a:t>
            </a:r>
          </a:p>
          <a:p>
            <a:pPr marL="171450" indent="-171450">
              <a:buFontTx/>
              <a:buChar char="-"/>
            </a:pPr>
            <a:r>
              <a:rPr lang="en-US" baseline="0" dirty="0" smtClean="0"/>
              <a:t>High availability</a:t>
            </a:r>
          </a:p>
          <a:p>
            <a:pPr marL="171450" indent="-171450">
              <a:buFontTx/>
              <a:buChar char="-"/>
            </a:pPr>
            <a:r>
              <a:rPr lang="en-US" baseline="0" dirty="0" smtClean="0"/>
              <a:t>Parallel processing</a:t>
            </a:r>
          </a:p>
          <a:p>
            <a:pPr marL="171450" indent="-171450">
              <a:buFontTx/>
              <a:buChar char="-"/>
            </a:pPr>
            <a:r>
              <a:rPr lang="en-US" baseline="0" dirty="0" smtClean="0"/>
              <a:t>Resource assignment and monitoring</a:t>
            </a:r>
          </a:p>
          <a:p>
            <a:pPr marL="171450" indent="-171450">
              <a:buFontTx/>
              <a:buChar char="-"/>
            </a:pPr>
            <a:endParaRPr lang="en-US" baseline="0" dirty="0" smtClean="0"/>
          </a:p>
          <a:p>
            <a:pPr marL="0" indent="0">
              <a:buFontTx/>
              <a:buNone/>
            </a:pPr>
            <a:r>
              <a:rPr lang="en-US" baseline="0" dirty="0" smtClean="0"/>
              <a:t>A typical installation will have</a:t>
            </a:r>
          </a:p>
          <a:p>
            <a:pPr marL="171450" indent="-171450"/>
            <a:r>
              <a:rPr lang="en-US" baseline="0" dirty="0" smtClean="0"/>
              <a:t>a Grid controller Node responsible for distributing work amongst the Worker nodes and;</a:t>
            </a:r>
          </a:p>
          <a:p>
            <a:pPr marL="171450" indent="-171450"/>
            <a:r>
              <a:rPr lang="en-US" baseline="0" dirty="0" smtClean="0"/>
              <a:t>one to many Worker nodes</a:t>
            </a:r>
          </a:p>
          <a:p>
            <a:pPr marL="171450" indent="-171450"/>
            <a:r>
              <a:rPr lang="en-US" baseline="0" dirty="0" smtClean="0"/>
              <a:t>Client interfaces for using Grid, like Enterprise Guide, Data Integration Studio and Enterprise Miner</a:t>
            </a:r>
          </a:p>
          <a:p>
            <a:pPr marL="171450" indent="-171450">
              <a:buFontTx/>
              <a:buChar char="-"/>
            </a:pPr>
            <a:r>
              <a:rPr lang="en-US" baseline="0" dirty="0" smtClean="0"/>
              <a:t>Platform RTM for SAS to monitor and manage the Grid environment</a:t>
            </a:r>
          </a:p>
          <a:p>
            <a:pPr marL="0" indent="0">
              <a:buNone/>
            </a:pPr>
            <a:endParaRPr lang="en-AU" dirty="0"/>
          </a:p>
        </p:txBody>
      </p:sp>
    </p:spTree>
    <p:extLst>
      <p:ext uri="{BB962C8B-B14F-4D97-AF65-F5344CB8AC3E}">
        <p14:creationId xmlns:p14="http://schemas.microsoft.com/office/powerpoint/2010/main" val="220525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We make use of SAS DI Studio to generate Base SAS code to use Grid</a:t>
            </a:r>
          </a:p>
          <a:p>
            <a:pPr marL="0" indent="0">
              <a:buNone/>
            </a:pPr>
            <a:endParaRPr lang="en-US" dirty="0" smtClean="0"/>
          </a:p>
          <a:p>
            <a:pPr marL="228600" indent="-228600">
              <a:buAutoNum type="arabicParenR"/>
            </a:pPr>
            <a:r>
              <a:rPr lang="en-US" dirty="0" smtClean="0"/>
              <a:t>We take the SAS report</a:t>
            </a:r>
            <a:r>
              <a:rPr lang="en-US" baseline="0" dirty="0" smtClean="0"/>
              <a:t> </a:t>
            </a:r>
            <a:r>
              <a:rPr lang="en-US" dirty="0" smtClean="0"/>
              <a:t>program</a:t>
            </a:r>
            <a:r>
              <a:rPr lang="en-US" baseline="0" dirty="0" smtClean="0"/>
              <a:t> entries we have registered in a Control Table and use that as an input into a SAS DI Studio job</a:t>
            </a:r>
          </a:p>
          <a:p>
            <a:pPr marL="228600" indent="-228600">
              <a:buAutoNum type="arabicParenR"/>
            </a:pPr>
            <a:r>
              <a:rPr lang="en-US" dirty="0" smtClean="0"/>
              <a:t>We use the Loop &amp; Loop End transformations available in SAS DI Studio that will generate SAS Grid/Connect code for us</a:t>
            </a:r>
          </a:p>
          <a:p>
            <a:pPr marL="228600" indent="-228600">
              <a:buAutoNum type="arabicParenR"/>
            </a:pPr>
            <a:r>
              <a:rPr lang="en-US" dirty="0" smtClean="0"/>
              <a:t>We place a </a:t>
            </a:r>
            <a:r>
              <a:rPr lang="en-US" dirty="0" err="1" smtClean="0"/>
              <a:t>subjob</a:t>
            </a:r>
            <a:r>
              <a:rPr lang="en-US" dirty="0" smtClean="0"/>
              <a:t> between the Loop &amp; Loop End transformations </a:t>
            </a:r>
          </a:p>
          <a:p>
            <a:pPr marL="228600" indent="-228600">
              <a:buAutoNum type="arabicParenR"/>
            </a:pPr>
            <a:r>
              <a:rPr lang="en-US" dirty="0" smtClean="0"/>
              <a:t>We add</a:t>
            </a:r>
            <a:r>
              <a:rPr lang="en-US" baseline="0" dirty="0" smtClean="0"/>
              <a:t> parameters to the </a:t>
            </a:r>
            <a:r>
              <a:rPr lang="en-US" baseline="0" dirty="0" err="1" smtClean="0"/>
              <a:t>subjob</a:t>
            </a:r>
            <a:endParaRPr lang="en-US" baseline="0" dirty="0" smtClean="0"/>
          </a:p>
          <a:p>
            <a:pPr marL="228600" indent="-228600">
              <a:buAutoNum type="arabicParenR"/>
            </a:pPr>
            <a:r>
              <a:rPr lang="en-US" baseline="0" dirty="0" smtClean="0"/>
              <a:t>We map the columns we need from the Control table to parameters in the </a:t>
            </a:r>
            <a:r>
              <a:rPr lang="en-US" baseline="0" dirty="0" err="1" smtClean="0"/>
              <a:t>subjob</a:t>
            </a:r>
            <a:r>
              <a:rPr lang="en-US" baseline="0" dirty="0" smtClean="0"/>
              <a:t> thereby parsing the column values to the </a:t>
            </a:r>
            <a:r>
              <a:rPr lang="en-US" baseline="0" dirty="0" err="1" smtClean="0"/>
              <a:t>subjob</a:t>
            </a:r>
            <a:r>
              <a:rPr lang="en-US" baseline="0" dirty="0" smtClean="0"/>
              <a:t> one record at a time</a:t>
            </a:r>
          </a:p>
          <a:p>
            <a:pPr marL="228600" indent="-228600">
              <a:buAutoNum type="arabicParenR"/>
            </a:pPr>
            <a:r>
              <a:rPr lang="en-US" baseline="0" dirty="0" smtClean="0"/>
              <a:t>We instruct DI Studio to run the </a:t>
            </a:r>
            <a:r>
              <a:rPr lang="en-US" baseline="0" dirty="0" err="1" smtClean="0"/>
              <a:t>subjob</a:t>
            </a:r>
            <a:r>
              <a:rPr lang="en-US" baseline="0" dirty="0" smtClean="0"/>
              <a:t> in parallel or sequentially  </a:t>
            </a:r>
          </a:p>
          <a:p>
            <a:pPr marL="228600" indent="-228600">
              <a:buAutoNum type="arabicParenR"/>
            </a:pPr>
            <a:endParaRPr lang="en-US" baseline="0" dirty="0" smtClean="0"/>
          </a:p>
          <a:p>
            <a:pPr marL="0" indent="0">
              <a:buNone/>
            </a:pPr>
            <a:r>
              <a:rPr lang="en-US" dirty="0" smtClean="0"/>
              <a:t>In our example we have three entries</a:t>
            </a:r>
            <a:r>
              <a:rPr lang="en-US" baseline="0" dirty="0" smtClean="0"/>
              <a:t> in “Johns Report”, “</a:t>
            </a:r>
            <a:r>
              <a:rPr lang="en-US" baseline="0" dirty="0" err="1" smtClean="0"/>
              <a:t>Marys</a:t>
            </a:r>
            <a:r>
              <a:rPr lang="en-US" baseline="0" dirty="0" smtClean="0"/>
              <a:t> Report” and “James Report”. Each record will be parsed to the </a:t>
            </a:r>
            <a:r>
              <a:rPr lang="en-US" baseline="0" dirty="0" err="1" smtClean="0"/>
              <a:t>subjob</a:t>
            </a:r>
            <a:r>
              <a:rPr lang="en-US" baseline="0" dirty="0" smtClean="0"/>
              <a:t> through the Loop transformation and run in parallel.</a:t>
            </a:r>
            <a:endParaRPr lang="en-US" dirty="0" smtClean="0"/>
          </a:p>
        </p:txBody>
      </p:sp>
    </p:spTree>
    <p:extLst>
      <p:ext uri="{BB962C8B-B14F-4D97-AF65-F5344CB8AC3E}">
        <p14:creationId xmlns:p14="http://schemas.microsoft.com/office/powerpoint/2010/main" val="807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indent="0">
              <a:buNone/>
            </a:pPr>
            <a:r>
              <a:rPr lang="en-US" dirty="0" smtClean="0"/>
              <a:t>SAS Batch programs are run by a batch command and for the purpose</a:t>
            </a:r>
            <a:r>
              <a:rPr lang="en-US" baseline="0" dirty="0" smtClean="0"/>
              <a:t> of running the user’s code we need that command line to run SAS programs.</a:t>
            </a:r>
          </a:p>
          <a:p>
            <a:pPr marL="0" indent="0">
              <a:buNone/>
            </a:pPr>
            <a:r>
              <a:rPr lang="en-US" dirty="0" smtClean="0"/>
              <a:t>We</a:t>
            </a:r>
            <a:r>
              <a:rPr lang="en-US" baseline="0" dirty="0" smtClean="0"/>
              <a:t> will use sasbatch.bat for ????</a:t>
            </a:r>
          </a:p>
          <a:p>
            <a:pPr marL="0" indent="0">
              <a:buNone/>
            </a:pPr>
            <a:r>
              <a:rPr lang="en-US" baseline="0" dirty="0" smtClean="0"/>
              <a:t>-</a:t>
            </a:r>
            <a:r>
              <a:rPr lang="en-US" baseline="0" dirty="0" err="1" smtClean="0"/>
              <a:t>sysin</a:t>
            </a:r>
            <a:r>
              <a:rPr lang="en-US" baseline="0" dirty="0" smtClean="0"/>
              <a:t> specifies a batch mode source file</a:t>
            </a:r>
          </a:p>
          <a:p>
            <a:pPr marL="0" indent="0">
              <a:buNone/>
            </a:pPr>
            <a:r>
              <a:rPr lang="en-US" baseline="0" dirty="0" smtClean="0"/>
              <a:t>-log is the location of where to store the SAS program’s logs</a:t>
            </a:r>
            <a:endParaRPr lang="en-US" dirty="0" smtClean="0"/>
          </a:p>
          <a:p>
            <a:pPr marL="0" indent="0">
              <a:buNone/>
            </a:pPr>
            <a:r>
              <a:rPr lang="en-US" dirty="0" smtClean="0"/>
              <a:t>-batch to</a:t>
            </a:r>
            <a:r>
              <a:rPr lang="en-US" baseline="0" dirty="0" smtClean="0"/>
              <a:t> specify batch mode</a:t>
            </a:r>
            <a:endParaRPr lang="en-US" dirty="0" smtClean="0"/>
          </a:p>
          <a:p>
            <a:pPr marL="0" indent="0">
              <a:buNone/>
            </a:pPr>
            <a:r>
              <a:rPr lang="en-US" dirty="0" smtClean="0"/>
              <a:t>-</a:t>
            </a:r>
            <a:r>
              <a:rPr lang="en-US" dirty="0" err="1" smtClean="0"/>
              <a:t>logparm</a:t>
            </a:r>
            <a:r>
              <a:rPr lang="en-US" dirty="0" smtClean="0"/>
              <a:t> to control logging behavior, a log is generated for each session</a:t>
            </a:r>
          </a:p>
          <a:p>
            <a:pPr marL="0" indent="0">
              <a:buNone/>
            </a:pPr>
            <a:r>
              <a:rPr lang="en-US" dirty="0" smtClean="0"/>
              <a:t>-</a:t>
            </a:r>
            <a:r>
              <a:rPr lang="en-US" dirty="0" err="1" smtClean="0"/>
              <a:t>noterminal</a:t>
            </a:r>
            <a:r>
              <a:rPr lang="en-US" dirty="0" smtClean="0"/>
              <a:t> tells SAS not to check for a terminal device</a:t>
            </a:r>
          </a:p>
          <a:p>
            <a:pPr marL="0" indent="0">
              <a:buNone/>
            </a:pPr>
            <a:r>
              <a:rPr lang="en-US" dirty="0" smtClean="0"/>
              <a:t>-</a:t>
            </a:r>
            <a:r>
              <a:rPr lang="en-US" dirty="0" err="1" smtClean="0"/>
              <a:t>noxmcd</a:t>
            </a:r>
            <a:r>
              <a:rPr lang="en-US" dirty="0" smtClean="0"/>
              <a:t> to prevent users from running OS level commands.</a:t>
            </a:r>
            <a:r>
              <a:rPr lang="en-US" baseline="0" dirty="0" smtClean="0"/>
              <a:t> This is often cited as a security risk</a:t>
            </a:r>
          </a:p>
          <a:p>
            <a:pPr marL="0" indent="0">
              <a:buNone/>
            </a:pPr>
            <a:endParaRPr lang="en-US" dirty="0" smtClean="0"/>
          </a:p>
        </p:txBody>
      </p:sp>
    </p:spTree>
    <p:extLst>
      <p:ext uri="{BB962C8B-B14F-4D97-AF65-F5344CB8AC3E}">
        <p14:creationId xmlns:p14="http://schemas.microsoft.com/office/powerpoint/2010/main" val="392001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790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smtClean="0"/>
              <a:t>Click to Edit Title</a:t>
            </a:r>
            <a:endParaRPr lang="en-US" dirty="0"/>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6" name="Content Placeholder 3"/>
          <p:cNvSpPr>
            <a:spLocks noGrp="1"/>
          </p:cNvSpPr>
          <p:nvPr>
            <p:ph sz="quarter" idx="4" hasCustomPrompt="1"/>
          </p:nvPr>
        </p:nvSpPr>
        <p:spPr>
          <a:xfrm>
            <a:off x="627640" y="1014984"/>
            <a:ext cx="7889995" cy="3449016"/>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6018" y="4751147"/>
            <a:ext cx="2598426" cy="258391"/>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3890" y="4751148"/>
            <a:ext cx="1728084" cy="241211"/>
          </a:xfrm>
          <a:prstGeom prst="rect">
            <a:avLst/>
          </a:prstGeom>
        </p:spPr>
      </p:pic>
    </p:spTree>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84948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tx2"/>
        </a:solidFill>
        <a:effectLst/>
      </p:bgPr>
    </p:bg>
    <p:spTree>
      <p:nvGrpSpPr>
        <p:cNvPr id="1" name=""/>
        <p:cNvGrpSpPr/>
        <p:nvPr/>
      </p:nvGrpSpPr>
      <p:grpSpPr>
        <a:xfrm>
          <a:off x="0" y="0"/>
          <a:ext cx="0" cy="0"/>
          <a:chOff x="0" y="0"/>
          <a:chExt cx="0" cy="0"/>
        </a:xfrm>
      </p:grpSpPr>
    </p:spTree>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783948"/>
            <a:ext cx="9144000" cy="584775"/>
          </a:xfrm>
        </p:spPr>
        <p:txBody>
          <a:bodyPr anchor="b" anchorCtr="0">
            <a:spAutoFit/>
          </a:bodyPr>
          <a:lstStyle>
            <a:lvl1pPr algn="ctr">
              <a:defRPr sz="3200" baseline="0">
                <a:solidFill>
                  <a:schemeClr val="bg1"/>
                </a:solidFill>
                <a:latin typeface="+mj-lt"/>
              </a:defRPr>
            </a:lvl1pPr>
          </a:lstStyle>
          <a:p>
            <a:r>
              <a:rPr lang="en-US" dirty="0" smtClean="0"/>
              <a:t>Click to Edit Title</a:t>
            </a:r>
            <a:endParaRPr lang="en-US" dirty="0"/>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smtClean="0"/>
              <a:t>Click to edit subtitle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86018" y="4722347"/>
            <a:ext cx="2598426" cy="25839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3890" y="4722348"/>
            <a:ext cx="1728084" cy="24121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smtClean="0"/>
              <a:t>Click to Edit Title</a:t>
            </a:r>
            <a:endParaRPr lang="en-US" dirty="0"/>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C6234C"/>
                </a:solidFill>
                <a:latin typeface="+mj-lt"/>
              </a:defRPr>
            </a:lvl1pPr>
          </a:lstStyle>
          <a:p>
            <a:pPr lvl="0"/>
            <a:r>
              <a:rPr lang="en-US" dirty="0" smtClean="0"/>
              <a:t>Click to edit subtitle</a:t>
            </a:r>
            <a:endParaRPr lang="en-US" dirty="0"/>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826127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smtClean="0"/>
              <a:t>Click to Edit Title</a:t>
            </a:r>
            <a:endParaRPr lang="en-US" dirty="0"/>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rgbClr val="C6234C"/>
                </a:solidFill>
                <a:latin typeface="+mj-lt"/>
              </a:defRPr>
            </a:lvl1pPr>
          </a:lstStyle>
          <a:p>
            <a:pPr lvl="0"/>
            <a:r>
              <a:rPr lang="en-US" dirty="0" smtClean="0"/>
              <a:t>Click to edit subtitle</a:t>
            </a:r>
            <a:endParaRPr lang="en-US" dirty="0"/>
          </a:p>
        </p:txBody>
      </p:sp>
    </p:spTree>
    <p:extLst>
      <p:ext uri="{BB962C8B-B14F-4D97-AF65-F5344CB8AC3E}">
        <p14:creationId xmlns:p14="http://schemas.microsoft.com/office/powerpoint/2010/main" val="191832423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8590694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smtClean="0"/>
              <a:t>Click to Edit Title</a:t>
            </a:r>
            <a:endParaRPr lang="en-US" dirty="0"/>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C6234C"/>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9413158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Header Ba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86009"/>
          <a:stretch/>
        </p:blipFill>
        <p:spPr>
          <a:xfrm>
            <a:off x="0" y="-14917"/>
            <a:ext cx="9144000" cy="719646"/>
          </a:xfrm>
          <a:prstGeom prst="rect">
            <a:avLst/>
          </a:prstGeom>
        </p:spPr>
      </p:pic>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smtClean="0"/>
              <a:t>Click to Edit Title</a:t>
            </a:r>
            <a:endParaRPr lang="en-US" dirty="0"/>
          </a:p>
        </p:txBody>
      </p:sp>
      <p:sp>
        <p:nvSpPr>
          <p:cNvPr id="6" name="Text Placeholder 2"/>
          <p:cNvSpPr>
            <a:spLocks noGrp="1"/>
          </p:cNvSpPr>
          <p:nvPr>
            <p:ph type="body" sz="quarter" idx="12" hasCustomPrompt="1"/>
          </p:nvPr>
        </p:nvSpPr>
        <p:spPr>
          <a:xfrm flipH="1">
            <a:off x="626364" y="831476"/>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C6234C"/>
                </a:solidFill>
                <a:latin typeface="+mj-lt"/>
              </a:defRPr>
            </a:lvl1pPr>
          </a:lstStyle>
          <a:p>
            <a:pPr lvl="0"/>
            <a:r>
              <a:rPr lang="en-US" dirty="0" smtClean="0"/>
              <a:t>Click to edit subtitle</a:t>
            </a:r>
            <a:endParaRPr lang="en-US" dirty="0"/>
          </a:p>
        </p:txBody>
      </p:sp>
      <p:sp>
        <p:nvSpPr>
          <p:cNvPr id="4" name="Content Placeholder 3"/>
          <p:cNvSpPr>
            <a:spLocks noGrp="1"/>
          </p:cNvSpPr>
          <p:nvPr>
            <p:ph sz="quarter" idx="11" hasCustomPrompt="1"/>
          </p:nvPr>
        </p:nvSpPr>
        <p:spPr>
          <a:xfrm>
            <a:off x="626364" y="1232544"/>
            <a:ext cx="7891272" cy="3426819"/>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Tree>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smtClean="0"/>
              <a:t>Click to Edit Title</a:t>
            </a:r>
            <a:endParaRPr lang="en-US" dirty="0"/>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C6234C"/>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smtClean="0"/>
              <a:t>Click to add text or click an icon to add other content types.</a:t>
            </a:r>
          </a:p>
          <a:p>
            <a:pPr lvl="2"/>
            <a:r>
              <a:rPr lang="en-US" dirty="0" smtClean="0"/>
              <a:t>Second level</a:t>
            </a:r>
          </a:p>
          <a:p>
            <a:pPr lvl="3"/>
            <a:r>
              <a:rPr lang="en-US" dirty="0" smtClean="0"/>
              <a:t>Third level</a:t>
            </a:r>
          </a:p>
        </p:txBody>
      </p:sp>
    </p:spTree>
    <p:extLst>
      <p:ext uri="{BB962C8B-B14F-4D97-AF65-F5344CB8AC3E}">
        <p14:creationId xmlns:p14="http://schemas.microsoft.com/office/powerpoint/2010/main" val="108475987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smtClean="0"/>
              <a:t>Click to Edit Title</a:t>
            </a:r>
            <a:endParaRPr lang="en-US" dirty="0"/>
          </a:p>
        </p:txBody>
      </p:sp>
      <p:sp>
        <p:nvSpPr>
          <p:cNvPr id="4" name="Content Placeholder 3"/>
          <p:cNvSpPr>
            <a:spLocks noGrp="1"/>
          </p:cNvSpPr>
          <p:nvPr>
            <p:ph sz="quarter" idx="11" hasCustomPrompt="1"/>
          </p:nvPr>
        </p:nvSpPr>
        <p:spPr>
          <a:xfrm>
            <a:off x="626364" y="773321"/>
            <a:ext cx="7891272" cy="3885991"/>
          </a:xfrm>
        </p:spPr>
        <p:txBody>
          <a:bodyPr wrap="square" anchor="t" anchorCtr="0">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86018" y="4722347"/>
            <a:ext cx="2598426" cy="25839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3890" y="4722348"/>
            <a:ext cx="1728084" cy="241211"/>
          </a:xfrm>
          <a:prstGeom prst="rect">
            <a:avLst/>
          </a:prstGeom>
        </p:spPr>
      </p:pic>
    </p:spTree>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smtClean="0"/>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smtClean="0"/>
              <a:t>Click to add text or click an icon to add other content types.	</a:t>
            </a:r>
          </a:p>
          <a:p>
            <a:pPr lvl="1"/>
            <a:r>
              <a:rPr lang="en-US" dirty="0" smtClean="0"/>
              <a:t>Second level</a:t>
            </a:r>
          </a:p>
          <a:p>
            <a:pPr lvl="2"/>
            <a:r>
              <a:rPr lang="en-US" dirty="0" smtClean="0"/>
              <a:t>Third level</a:t>
            </a:r>
          </a:p>
        </p:txBody>
      </p:sp>
      <p:pic>
        <p:nvPicPr>
          <p:cNvPr id="6" name="Picture 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386016" y="4722347"/>
            <a:ext cx="2598430" cy="258391"/>
          </a:xfrm>
          <a:prstGeom prst="rect">
            <a:avLst/>
          </a:prstGeom>
        </p:spPr>
      </p:pic>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3890" y="4722348"/>
            <a:ext cx="1728084" cy="241212"/>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36" r:id="rId2"/>
    <p:sldLayoutId id="2147483927" r:id="rId3"/>
    <p:sldLayoutId id="2147483928" r:id="rId4"/>
    <p:sldLayoutId id="2147483929" r:id="rId5"/>
    <p:sldLayoutId id="2147483930" r:id="rId6"/>
    <p:sldLayoutId id="2147483964" r:id="rId7"/>
    <p:sldLayoutId id="2147483931" r:id="rId8"/>
    <p:sldLayoutId id="2147483980" r:id="rId9"/>
    <p:sldLayoutId id="2147483965" r:id="rId10"/>
    <p:sldLayoutId id="2147483935" r:id="rId11"/>
    <p:sldLayoutId id="2147483941" r:id="rId12"/>
    <p:sldLayoutId id="2147483963" r:id="rId13"/>
  </p:sldLayoutIdLst>
  <p:transition>
    <p:fade/>
  </p:transition>
  <p:timing>
    <p:tnLst>
      <p:par>
        <p:cTn id="1" dur="indefinite" restart="never" nodeType="tmRoot"/>
      </p:par>
    </p:tnLst>
  </p:timing>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6.jpeg"/><Relationship Id="rId5" Type="http://schemas.microsoft.com/office/2007/relationships/hdphoto" Target="../media/hdphoto2.wdp"/><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au.linkedin.com/in/patrickcuba"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upport.sas.com/documentation/cdl/en/bidaag/69541/HTML/default/viewer.htm#n1ls1shqj6td2hn1a1p1u8ylcqoy.htm" TargetMode="External"/><Relationship Id="rId2" Type="http://schemas.openxmlformats.org/officeDocument/2006/relationships/hyperlink" Target="https://support.sas.com/documentation/onlinedoc/etls/" TargetMode="External"/><Relationship Id="rId1" Type="http://schemas.openxmlformats.org/officeDocument/2006/relationships/slideLayout" Target="../slideLayouts/slideLayout3.xml"/><Relationship Id="rId6" Type="http://schemas.openxmlformats.org/officeDocument/2006/relationships/hyperlink" Target="http://support.sas.com/documentation/cdl/en/scheduleug/68697/HTML/default/viewer.htm#titlepage.htm" TargetMode="External"/><Relationship Id="rId5" Type="http://schemas.openxmlformats.org/officeDocument/2006/relationships/hyperlink" Target="http://support.sas.com/documentation/cdl/en/scheduleug/68697/HTML/default/viewer.htm#p1nzohoe0nkyqfn17uori4m82dwl.htm" TargetMode="External"/><Relationship Id="rId4" Type="http://schemas.openxmlformats.org/officeDocument/2006/relationships/hyperlink" Target="http://support.sas.com/documentation/cdl/en/gridref/67371/HTML/default/viewer.htm#p1wtsd898mxckin1mmbemp5uzwds.ht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479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626364" y="1118059"/>
            <a:ext cx="7891272" cy="596441"/>
          </a:xfrm>
        </p:spPr>
        <p:txBody>
          <a:bodyPr>
            <a:normAutofit lnSpcReduction="10000"/>
          </a:bodyPr>
          <a:lstStyle/>
          <a:p>
            <a:pPr marL="0" indent="0">
              <a:buNone/>
            </a:pPr>
            <a:r>
              <a:rPr lang="en-AU" i="1" dirty="0" smtClean="0"/>
              <a:t>“Grid </a:t>
            </a:r>
            <a:r>
              <a:rPr lang="en-AU" i="1" dirty="0"/>
              <a:t>provides workload management to optimally process multiple applications and workloads to maximize overall </a:t>
            </a:r>
            <a:r>
              <a:rPr lang="en-AU" i="1" dirty="0" smtClean="0"/>
              <a:t>throughput”</a:t>
            </a:r>
            <a:endParaRPr lang="en-AU" i="1" dirty="0"/>
          </a:p>
        </p:txBody>
      </p:sp>
      <p:sp>
        <p:nvSpPr>
          <p:cNvPr id="5" name="Title 4"/>
          <p:cNvSpPr>
            <a:spLocks noGrp="1"/>
          </p:cNvSpPr>
          <p:nvPr>
            <p:ph type="title"/>
          </p:nvPr>
        </p:nvSpPr>
        <p:spPr/>
        <p:txBody>
          <a:bodyPr/>
          <a:lstStyle/>
          <a:p>
            <a:r>
              <a:rPr lang="en-US" dirty="0"/>
              <a:t>Parts we need</a:t>
            </a:r>
          </a:p>
        </p:txBody>
      </p:sp>
      <p:sp>
        <p:nvSpPr>
          <p:cNvPr id="7" name="Text Placeholder 6"/>
          <p:cNvSpPr>
            <a:spLocks noGrp="1"/>
          </p:cNvSpPr>
          <p:nvPr>
            <p:ph type="body" sz="quarter" idx="12"/>
          </p:nvPr>
        </p:nvSpPr>
        <p:spPr/>
        <p:txBody>
          <a:bodyPr/>
          <a:lstStyle/>
          <a:p>
            <a:r>
              <a:rPr lang="en-US" dirty="0" smtClean="0"/>
              <a:t>2. SAS Grid - </a:t>
            </a:r>
            <a:r>
              <a:rPr lang="en-US" sz="1800" i="1" dirty="0" smtClean="0"/>
              <a:t>(</a:t>
            </a:r>
            <a:r>
              <a:rPr lang="en-US" sz="1800" i="1" dirty="0" err="1" smtClean="0"/>
              <a:t>Loadbalancing</a:t>
            </a:r>
            <a:r>
              <a:rPr lang="en-US" sz="1800" i="1" dirty="0" smtClean="0"/>
              <a:t> and parallelism)</a:t>
            </a:r>
            <a:endParaRPr lang="en-US" sz="1800" i="1" dirty="0"/>
          </a:p>
        </p:txBody>
      </p:sp>
      <p:grpSp>
        <p:nvGrpSpPr>
          <p:cNvPr id="6" name="Group 5"/>
          <p:cNvGrpSpPr/>
          <p:nvPr/>
        </p:nvGrpSpPr>
        <p:grpSpPr>
          <a:xfrm>
            <a:off x="3530409" y="1834494"/>
            <a:ext cx="4296304" cy="2313282"/>
            <a:chOff x="1630391" y="1852177"/>
            <a:chExt cx="5414901" cy="3233830"/>
          </a:xfrm>
        </p:grpSpPr>
        <p:grpSp>
          <p:nvGrpSpPr>
            <p:cNvPr id="8" name="Group 7"/>
            <p:cNvGrpSpPr/>
            <p:nvPr/>
          </p:nvGrpSpPr>
          <p:grpSpPr>
            <a:xfrm>
              <a:off x="4413545" y="1852177"/>
              <a:ext cx="1302074" cy="1378715"/>
              <a:chOff x="2909889" y="1900533"/>
              <a:chExt cx="1302074" cy="1378715"/>
            </a:xfrm>
          </p:grpSpPr>
          <p:pic>
            <p:nvPicPr>
              <p:cNvPr id="32" name="Picture 8" descr="C:\Users\Patrick Cuba\AppData\Local\Microsoft\Windows\INetCache\IE\BN5A07UE\Tower_torre_pc_clon_serv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2204863"/>
                <a:ext cx="753610" cy="107438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3"/>
              <p:cNvSpPr txBox="1"/>
              <p:nvPr/>
            </p:nvSpPr>
            <p:spPr>
              <a:xfrm>
                <a:off x="2909889" y="1900533"/>
                <a:ext cx="1302074" cy="36571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Node 1</a:t>
                </a:r>
                <a:endParaRPr lang="en-AU" sz="1200" dirty="0">
                  <a:effectLst/>
                  <a:latin typeface="Times New Roman"/>
                  <a:ea typeface="Times New Roman"/>
                </a:endParaRPr>
              </a:p>
            </p:txBody>
          </p:sp>
        </p:grpSp>
        <p:grpSp>
          <p:nvGrpSpPr>
            <p:cNvPr id="9" name="Group 8"/>
            <p:cNvGrpSpPr/>
            <p:nvPr/>
          </p:nvGrpSpPr>
          <p:grpSpPr>
            <a:xfrm>
              <a:off x="4413545" y="3707292"/>
              <a:ext cx="1302074" cy="1378715"/>
              <a:chOff x="2909889" y="1900533"/>
              <a:chExt cx="1302074" cy="1378715"/>
            </a:xfrm>
          </p:grpSpPr>
          <p:pic>
            <p:nvPicPr>
              <p:cNvPr id="30" name="Picture 8" descr="C:\Users\Patrick Cuba\AppData\Local\Microsoft\Windows\INetCache\IE\BN5A07UE\Tower_torre_pc_clon_serv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2204863"/>
                <a:ext cx="753610" cy="107438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3"/>
              <p:cNvSpPr txBox="1"/>
              <p:nvPr/>
            </p:nvSpPr>
            <p:spPr>
              <a:xfrm>
                <a:off x="2909889" y="1900533"/>
                <a:ext cx="1302074" cy="36571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Node 2</a:t>
                </a:r>
                <a:endParaRPr lang="en-AU" sz="1200" dirty="0">
                  <a:effectLst/>
                  <a:latin typeface="Times New Roman"/>
                  <a:ea typeface="Times New Roman"/>
                </a:endParaRPr>
              </a:p>
            </p:txBody>
          </p:sp>
        </p:grpSp>
        <p:grpSp>
          <p:nvGrpSpPr>
            <p:cNvPr id="10" name="Group 9"/>
            <p:cNvGrpSpPr/>
            <p:nvPr/>
          </p:nvGrpSpPr>
          <p:grpSpPr>
            <a:xfrm>
              <a:off x="5715621" y="1875409"/>
              <a:ext cx="1329669" cy="1378715"/>
              <a:chOff x="2882292" y="1900533"/>
              <a:chExt cx="1329669" cy="1378715"/>
            </a:xfrm>
          </p:grpSpPr>
          <p:pic>
            <p:nvPicPr>
              <p:cNvPr id="28" name="Picture 8" descr="C:\Users\Patrick Cuba\AppData\Local\Microsoft\Windows\INetCache\IE\BN5A07UE\Tower_torre_pc_clon_serv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2204863"/>
                <a:ext cx="753610" cy="107438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33"/>
              <p:cNvSpPr txBox="1"/>
              <p:nvPr/>
            </p:nvSpPr>
            <p:spPr>
              <a:xfrm>
                <a:off x="2882292" y="1900533"/>
                <a:ext cx="1329669" cy="36571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Node 3</a:t>
                </a:r>
                <a:endParaRPr lang="en-AU" sz="1200" dirty="0">
                  <a:effectLst/>
                  <a:latin typeface="Times New Roman"/>
                  <a:ea typeface="Times New Roman"/>
                </a:endParaRPr>
              </a:p>
            </p:txBody>
          </p:sp>
        </p:grpSp>
        <p:grpSp>
          <p:nvGrpSpPr>
            <p:cNvPr id="11" name="Group 10"/>
            <p:cNvGrpSpPr/>
            <p:nvPr/>
          </p:nvGrpSpPr>
          <p:grpSpPr>
            <a:xfrm>
              <a:off x="5715621" y="3707292"/>
              <a:ext cx="1329671" cy="1378715"/>
              <a:chOff x="2882292" y="1900533"/>
              <a:chExt cx="1329671" cy="1378715"/>
            </a:xfrm>
          </p:grpSpPr>
          <p:pic>
            <p:nvPicPr>
              <p:cNvPr id="26" name="Picture 8" descr="C:\Users\Patrick Cuba\AppData\Local\Microsoft\Windows\INetCache\IE\BN5A07UE\Tower_torre_pc_clon_serv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2204863"/>
                <a:ext cx="753610" cy="107438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33"/>
              <p:cNvSpPr txBox="1"/>
              <p:nvPr/>
            </p:nvSpPr>
            <p:spPr>
              <a:xfrm>
                <a:off x="2882292" y="1900533"/>
                <a:ext cx="1329671" cy="36571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Node n</a:t>
                </a:r>
                <a:endParaRPr lang="en-AU" sz="1200" dirty="0">
                  <a:effectLst/>
                  <a:latin typeface="Times New Roman"/>
                  <a:ea typeface="Times New Roman"/>
                </a:endParaRPr>
              </a:p>
            </p:txBody>
          </p:sp>
        </p:grpSp>
        <p:grpSp>
          <p:nvGrpSpPr>
            <p:cNvPr id="12" name="Group 11"/>
            <p:cNvGrpSpPr/>
            <p:nvPr/>
          </p:nvGrpSpPr>
          <p:grpSpPr>
            <a:xfrm>
              <a:off x="2981518" y="2455355"/>
              <a:ext cx="1080120" cy="1650245"/>
              <a:chOff x="2963411" y="1629003"/>
              <a:chExt cx="1080120" cy="1650245"/>
            </a:xfrm>
          </p:grpSpPr>
          <p:pic>
            <p:nvPicPr>
              <p:cNvPr id="24" name="Picture 8" descr="C:\Users\Patrick Cuba\AppData\Local\Microsoft\Windows\INetCache\IE\BN5A07UE\Tower_torre_pc_clon_serv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2204863"/>
                <a:ext cx="753610" cy="107438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33"/>
              <p:cNvSpPr txBox="1"/>
              <p:nvPr/>
            </p:nvSpPr>
            <p:spPr>
              <a:xfrm>
                <a:off x="2963411" y="1629003"/>
                <a:ext cx="1080120" cy="261576"/>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Controller</a:t>
                </a:r>
                <a:endParaRPr lang="en-AU" sz="1200" dirty="0">
                  <a:effectLst/>
                  <a:latin typeface="Times New Roman"/>
                  <a:ea typeface="Times New Roman"/>
                </a:endParaRPr>
              </a:p>
            </p:txBody>
          </p:sp>
        </p:grpSp>
        <p:grpSp>
          <p:nvGrpSpPr>
            <p:cNvPr id="13" name="Group 12"/>
            <p:cNvGrpSpPr/>
            <p:nvPr/>
          </p:nvGrpSpPr>
          <p:grpSpPr>
            <a:xfrm>
              <a:off x="1630391" y="2726885"/>
              <a:ext cx="1080120" cy="1281599"/>
              <a:chOff x="1829745" y="1852175"/>
              <a:chExt cx="1080120" cy="1281599"/>
            </a:xfrm>
          </p:grpSpPr>
          <p:grpSp>
            <p:nvGrpSpPr>
              <p:cNvPr id="20" name="Group 19"/>
              <p:cNvGrpSpPr/>
              <p:nvPr/>
            </p:nvGrpSpPr>
            <p:grpSpPr>
              <a:xfrm>
                <a:off x="1871183" y="2253763"/>
                <a:ext cx="997244" cy="880011"/>
                <a:chOff x="877387" y="2205824"/>
                <a:chExt cx="997244" cy="880011"/>
              </a:xfrm>
            </p:grpSpPr>
            <p:pic>
              <p:nvPicPr>
                <p:cNvPr id="22" name="Picture 5" descr="C:\Users\Patrick Cuba\AppData\Local\Microsoft\Windows\INetCache\IE\BN5A07UE\large-LCD-computer-monitor-screen-simple-0-15567[1].gif"/>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77387" y="2205824"/>
                  <a:ext cx="997244" cy="88001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http://www.sas.com/content/dam/SAS/en_us/image/logos/sas-logos/S285-sas100K.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3315" y="2415933"/>
                  <a:ext cx="605388" cy="251205"/>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33"/>
              <p:cNvSpPr txBox="1"/>
              <p:nvPr/>
            </p:nvSpPr>
            <p:spPr>
              <a:xfrm>
                <a:off x="1829745" y="1852175"/>
                <a:ext cx="1080120" cy="26157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Grid Client</a:t>
                </a:r>
                <a:endParaRPr lang="en-AU" sz="1200" dirty="0">
                  <a:effectLst/>
                  <a:latin typeface="Times New Roman"/>
                  <a:ea typeface="Times New Roman"/>
                </a:endParaRPr>
              </a:p>
            </p:txBody>
          </p:sp>
        </p:grpSp>
        <p:cxnSp>
          <p:nvCxnSpPr>
            <p:cNvPr id="14" name="Straight Arrow Connector 13"/>
            <p:cNvCxnSpPr>
              <a:stCxn id="22" idx="3"/>
              <a:endCxn id="24" idx="1"/>
            </p:cNvCxnSpPr>
            <p:nvPr/>
          </p:nvCxnSpPr>
          <p:spPr>
            <a:xfrm flipV="1">
              <a:off x="2669072" y="3568407"/>
              <a:ext cx="624892" cy="71"/>
            </a:xfrm>
            <a:prstGeom prst="straightConnector1">
              <a:avLst/>
            </a:prstGeom>
            <a:ln w="952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4" idx="3"/>
              <a:endCxn id="30" idx="1"/>
            </p:cNvCxnSpPr>
            <p:nvPr/>
          </p:nvCxnSpPr>
          <p:spPr>
            <a:xfrm>
              <a:off x="4047574" y="3568408"/>
              <a:ext cx="731939" cy="980407"/>
            </a:xfrm>
            <a:prstGeom prst="bentConnector3">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4" idx="3"/>
              <a:endCxn id="32" idx="1"/>
            </p:cNvCxnSpPr>
            <p:nvPr/>
          </p:nvCxnSpPr>
          <p:spPr>
            <a:xfrm flipV="1">
              <a:off x="4047574" y="2693700"/>
              <a:ext cx="731939" cy="874708"/>
            </a:xfrm>
            <a:prstGeom prst="bentConnector3">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4" idx="3"/>
              <a:endCxn id="28" idx="2"/>
            </p:cNvCxnSpPr>
            <p:nvPr/>
          </p:nvCxnSpPr>
          <p:spPr>
            <a:xfrm flipV="1">
              <a:off x="4047574" y="3254124"/>
              <a:ext cx="2438417" cy="314284"/>
            </a:xfrm>
            <a:prstGeom prst="bentConnector2">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4" idx="3"/>
              <a:endCxn id="26" idx="0"/>
            </p:cNvCxnSpPr>
            <p:nvPr/>
          </p:nvCxnSpPr>
          <p:spPr>
            <a:xfrm>
              <a:off x="4047574" y="3568408"/>
              <a:ext cx="2438417" cy="443214"/>
            </a:xfrm>
            <a:prstGeom prst="bentConnector2">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33"/>
            <p:cNvSpPr txBox="1"/>
            <p:nvPr/>
          </p:nvSpPr>
          <p:spPr>
            <a:xfrm>
              <a:off x="1686445" y="4105600"/>
              <a:ext cx="1080120" cy="261575"/>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DI Studio</a:t>
              </a:r>
              <a:endParaRPr lang="en-AU" sz="1200" dirty="0">
                <a:effectLst/>
                <a:latin typeface="Times New Roman"/>
                <a:ea typeface="Times New Roman"/>
              </a:endParaRPr>
            </a:p>
          </p:txBody>
        </p:sp>
      </p:grpSp>
      <p:sp>
        <p:nvSpPr>
          <p:cNvPr id="35" name="Content Placeholder 2"/>
          <p:cNvSpPr txBox="1">
            <a:spLocks/>
          </p:cNvSpPr>
          <p:nvPr/>
        </p:nvSpPr>
        <p:spPr>
          <a:xfrm>
            <a:off x="626364" y="2146759"/>
            <a:ext cx="2472436" cy="1744573"/>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AU" i="1" dirty="0" smtClean="0"/>
              <a:t>“The </a:t>
            </a:r>
            <a:r>
              <a:rPr lang="en-AU" i="1" dirty="0"/>
              <a:t>grid enables </a:t>
            </a:r>
            <a:r>
              <a:rPr lang="en-AU" i="1" dirty="0" smtClean="0"/>
              <a:t>SAS job </a:t>
            </a:r>
            <a:r>
              <a:rPr lang="en-AU" i="1" dirty="0"/>
              <a:t>subtasks to run in </a:t>
            </a:r>
            <a:r>
              <a:rPr lang="en-AU" b="1" i="1" dirty="0"/>
              <a:t>parallel</a:t>
            </a:r>
            <a:r>
              <a:rPr lang="en-AU" i="1" dirty="0"/>
              <a:t> on different parts of the grid, which completes the job much faster”</a:t>
            </a:r>
          </a:p>
        </p:txBody>
      </p:sp>
    </p:spTree>
    <p:extLst>
      <p:ext uri="{BB962C8B-B14F-4D97-AF65-F5344CB8AC3E}">
        <p14:creationId xmlns:p14="http://schemas.microsoft.com/office/powerpoint/2010/main" val="240696419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805112" y="1988331"/>
            <a:ext cx="6200775" cy="638175"/>
          </a:xfrm>
          <a:prstGeom prst="rect">
            <a:avLst/>
          </a:prstGeom>
        </p:spPr>
      </p:pic>
      <p:sp>
        <p:nvSpPr>
          <p:cNvPr id="5" name="Title 4"/>
          <p:cNvSpPr>
            <a:spLocks noGrp="1"/>
          </p:cNvSpPr>
          <p:nvPr>
            <p:ph type="title"/>
          </p:nvPr>
        </p:nvSpPr>
        <p:spPr/>
        <p:txBody>
          <a:bodyPr/>
          <a:lstStyle/>
          <a:p>
            <a:r>
              <a:rPr lang="en-US" dirty="0"/>
              <a:t>Parts we need</a:t>
            </a:r>
          </a:p>
        </p:txBody>
      </p:sp>
      <p:sp>
        <p:nvSpPr>
          <p:cNvPr id="7" name="Text Placeholder 6"/>
          <p:cNvSpPr>
            <a:spLocks noGrp="1"/>
          </p:cNvSpPr>
          <p:nvPr>
            <p:ph type="body" sz="quarter" idx="12"/>
          </p:nvPr>
        </p:nvSpPr>
        <p:spPr/>
        <p:txBody>
          <a:bodyPr/>
          <a:lstStyle/>
          <a:p>
            <a:r>
              <a:rPr lang="en-US" dirty="0" smtClean="0"/>
              <a:t>3. SAS DI Studio - </a:t>
            </a:r>
            <a:r>
              <a:rPr lang="en-US" sz="1800" i="1" dirty="0" smtClean="0"/>
              <a:t>(Code looping and parameter parsing)</a:t>
            </a:r>
            <a:endParaRPr lang="en-US" sz="1800" i="1" dirty="0"/>
          </a:p>
        </p:txBody>
      </p:sp>
      <p:sp>
        <p:nvSpPr>
          <p:cNvPr id="3" name="Content Placeholder 2"/>
          <p:cNvSpPr>
            <a:spLocks noGrp="1"/>
          </p:cNvSpPr>
          <p:nvPr>
            <p:ph sz="quarter" idx="11"/>
          </p:nvPr>
        </p:nvSpPr>
        <p:spPr>
          <a:xfrm>
            <a:off x="626364" y="1016459"/>
            <a:ext cx="5717514" cy="406661"/>
          </a:xfrm>
        </p:spPr>
        <p:txBody>
          <a:bodyPr/>
          <a:lstStyle/>
          <a:p>
            <a:r>
              <a:rPr lang="en-US" dirty="0" smtClean="0"/>
              <a:t>Iteration in DI Studio</a:t>
            </a:r>
          </a:p>
          <a:p>
            <a:endParaRPr lang="en-US"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02" y="1896654"/>
            <a:ext cx="24860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3019425"/>
            <a:ext cx="43719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Content Placeholder 2"/>
          <p:cNvSpPr txBox="1">
            <a:spLocks/>
          </p:cNvSpPr>
          <p:nvPr/>
        </p:nvSpPr>
        <p:spPr>
          <a:xfrm>
            <a:off x="626363" y="3198863"/>
            <a:ext cx="2547049" cy="827037"/>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dirty="0" smtClean="0"/>
              <a:t>Allow Grid to run the </a:t>
            </a:r>
            <a:r>
              <a:rPr lang="en-US" dirty="0" err="1" smtClean="0"/>
              <a:t>subjobs</a:t>
            </a:r>
            <a:r>
              <a:rPr lang="en-US" dirty="0" smtClean="0"/>
              <a:t> in parallel</a:t>
            </a:r>
          </a:p>
          <a:p>
            <a:endParaRPr lang="en-US" dirty="0"/>
          </a:p>
        </p:txBody>
      </p:sp>
      <p:pic>
        <p:nvPicPr>
          <p:cNvPr id="6" name="Picture 5"/>
          <p:cNvPicPr>
            <a:picLocks noChangeAspect="1"/>
          </p:cNvPicPr>
          <p:nvPr/>
        </p:nvPicPr>
        <p:blipFill>
          <a:blip r:embed="rId6"/>
          <a:stretch>
            <a:fillRect/>
          </a:stretch>
        </p:blipFill>
        <p:spPr>
          <a:xfrm>
            <a:off x="2788928" y="1983812"/>
            <a:ext cx="6238875" cy="638175"/>
          </a:xfrm>
          <a:prstGeom prst="rect">
            <a:avLst/>
          </a:prstGeom>
        </p:spPr>
      </p:pic>
      <p:sp>
        <p:nvSpPr>
          <p:cNvPr id="14" name="Content Placeholder 2"/>
          <p:cNvSpPr txBox="1">
            <a:spLocks/>
          </p:cNvSpPr>
          <p:nvPr/>
        </p:nvSpPr>
        <p:spPr>
          <a:xfrm>
            <a:off x="739651" y="1601703"/>
            <a:ext cx="1768880" cy="40666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600" dirty="0" smtClean="0">
                <a:solidFill>
                  <a:schemeClr val="accent6">
                    <a:lumMod val="75000"/>
                  </a:schemeClr>
                </a:solidFill>
              </a:rPr>
              <a:t>3 table entries</a:t>
            </a:r>
            <a:endParaRPr lang="en-US" sz="1600" dirty="0">
              <a:solidFill>
                <a:schemeClr val="accent6">
                  <a:lumMod val="75000"/>
                </a:schemeClr>
              </a:solidFill>
            </a:endParaRPr>
          </a:p>
        </p:txBody>
      </p:sp>
      <p:sp>
        <p:nvSpPr>
          <p:cNvPr id="15" name="Content Placeholder 2"/>
          <p:cNvSpPr txBox="1">
            <a:spLocks/>
          </p:cNvSpPr>
          <p:nvPr/>
        </p:nvSpPr>
        <p:spPr>
          <a:xfrm>
            <a:off x="4403995" y="1701000"/>
            <a:ext cx="1768880" cy="40666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600" dirty="0">
                <a:solidFill>
                  <a:schemeClr val="accent6">
                    <a:lumMod val="75000"/>
                  </a:schemeClr>
                </a:solidFill>
              </a:rPr>
              <a:t>p</a:t>
            </a:r>
            <a:r>
              <a:rPr lang="en-US" sz="1600" dirty="0" smtClean="0">
                <a:solidFill>
                  <a:schemeClr val="accent6">
                    <a:lumMod val="75000"/>
                  </a:schemeClr>
                </a:solidFill>
              </a:rPr>
              <a:t>arse </a:t>
            </a:r>
            <a:r>
              <a:rPr lang="en-US" sz="1600" dirty="0" err="1" smtClean="0">
                <a:solidFill>
                  <a:schemeClr val="accent6">
                    <a:lumMod val="75000"/>
                  </a:schemeClr>
                </a:solidFill>
              </a:rPr>
              <a:t>sas</a:t>
            </a:r>
            <a:r>
              <a:rPr lang="en-US" sz="1600" dirty="0" smtClean="0">
                <a:solidFill>
                  <a:schemeClr val="accent6">
                    <a:lumMod val="75000"/>
                  </a:schemeClr>
                </a:solidFill>
              </a:rPr>
              <a:t> program</a:t>
            </a:r>
            <a:endParaRPr lang="en-US" sz="1600" dirty="0">
              <a:solidFill>
                <a:schemeClr val="accent6">
                  <a:lumMod val="75000"/>
                </a:schemeClr>
              </a:solidFill>
            </a:endParaRPr>
          </a:p>
        </p:txBody>
      </p:sp>
      <p:sp>
        <p:nvSpPr>
          <p:cNvPr id="16" name="Content Placeholder 2"/>
          <p:cNvSpPr txBox="1">
            <a:spLocks/>
          </p:cNvSpPr>
          <p:nvPr/>
        </p:nvSpPr>
        <p:spPr>
          <a:xfrm>
            <a:off x="6723991" y="1754103"/>
            <a:ext cx="1768880" cy="40666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600" dirty="0" smtClean="0">
                <a:solidFill>
                  <a:schemeClr val="accent6">
                    <a:lumMod val="75000"/>
                  </a:schemeClr>
                </a:solidFill>
              </a:rPr>
              <a:t>3 loops</a:t>
            </a:r>
            <a:endParaRPr lang="en-US" sz="1600" dirty="0">
              <a:solidFill>
                <a:schemeClr val="accent6">
                  <a:lumMod val="75000"/>
                </a:schemeClr>
              </a:solidFill>
            </a:endParaRPr>
          </a:p>
        </p:txBody>
      </p:sp>
      <p:grpSp>
        <p:nvGrpSpPr>
          <p:cNvPr id="9" name="Group 8"/>
          <p:cNvGrpSpPr/>
          <p:nvPr/>
        </p:nvGrpSpPr>
        <p:grpSpPr>
          <a:xfrm>
            <a:off x="6550338" y="970047"/>
            <a:ext cx="1695450" cy="650701"/>
            <a:chOff x="7448550" y="832483"/>
            <a:chExt cx="1695450" cy="650701"/>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8550" y="1016459"/>
              <a:ext cx="16954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8"/>
            <a:stretch>
              <a:fillRect/>
            </a:stretch>
          </p:blipFill>
          <p:spPr>
            <a:xfrm>
              <a:off x="7448550" y="832483"/>
              <a:ext cx="1009650" cy="209550"/>
            </a:xfrm>
            <a:prstGeom prst="rect">
              <a:avLst/>
            </a:prstGeom>
          </p:spPr>
        </p:pic>
      </p:grpSp>
      <p:sp>
        <p:nvSpPr>
          <p:cNvPr id="19" name="Content Placeholder 5"/>
          <p:cNvSpPr txBox="1">
            <a:spLocks/>
          </p:cNvSpPr>
          <p:nvPr/>
        </p:nvSpPr>
        <p:spPr>
          <a:xfrm>
            <a:off x="2586627" y="1763868"/>
            <a:ext cx="1649682" cy="34101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1600" b="1" dirty="0" smtClean="0"/>
              <a:t>Control Table</a:t>
            </a:r>
            <a:endParaRPr lang="en-US" sz="1600" b="1" dirty="0"/>
          </a:p>
        </p:txBody>
      </p:sp>
      <p:sp>
        <p:nvSpPr>
          <p:cNvPr id="10" name="Right Arrow 9"/>
          <p:cNvSpPr/>
          <p:nvPr/>
        </p:nvSpPr>
        <p:spPr>
          <a:xfrm>
            <a:off x="2586627" y="2025168"/>
            <a:ext cx="218485" cy="476396"/>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8" name="Content Placeholder 2"/>
          <p:cNvSpPr txBox="1">
            <a:spLocks/>
          </p:cNvSpPr>
          <p:nvPr/>
        </p:nvSpPr>
        <p:spPr>
          <a:xfrm>
            <a:off x="6723991" y="2488956"/>
            <a:ext cx="1037120" cy="40666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600" dirty="0" err="1" smtClean="0">
                <a:solidFill>
                  <a:schemeClr val="accent6">
                    <a:lumMod val="75000"/>
                  </a:schemeClr>
                </a:solidFill>
              </a:rPr>
              <a:t>subjob</a:t>
            </a:r>
            <a:endParaRPr lang="en-US" sz="1600" dirty="0">
              <a:solidFill>
                <a:schemeClr val="accent6">
                  <a:lumMod val="75000"/>
                </a:schemeClr>
              </a:solidFill>
            </a:endParaRPr>
          </a:p>
        </p:txBody>
      </p:sp>
      <p:cxnSp>
        <p:nvCxnSpPr>
          <p:cNvPr id="13" name="Straight Arrow Connector 12"/>
          <p:cNvCxnSpPr/>
          <p:nvPr/>
        </p:nvCxnSpPr>
        <p:spPr>
          <a:xfrm flipH="1">
            <a:off x="4820356" y="2488956"/>
            <a:ext cx="323144" cy="1111494"/>
          </a:xfrm>
          <a:prstGeom prst="straightConnector1">
            <a:avLst/>
          </a:prstGeom>
          <a:ln w="190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193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052"/>
                                        </p:tgtEl>
                                        <p:attrNameLst>
                                          <p:attrName>style.visibility</p:attrName>
                                        </p:attrNameLst>
                                      </p:cBhvr>
                                      <p:to>
                                        <p:strVal val="visible"/>
                                      </p:to>
                                    </p:set>
                                    <p:animEffect transition="in" filter="fade">
                                      <p:cBhvr>
                                        <p:cTn id="49" dur="500"/>
                                        <p:tgtEl>
                                          <p:spTgt spid="2052"/>
                                        </p:tgtEl>
                                      </p:cBhvr>
                                    </p:animEffect>
                                  </p:childTnLst>
                                </p:cTn>
                              </p:par>
                              <p:par>
                                <p:cTn id="50" presetID="10"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p:bldP spid="15" grpId="0"/>
      <p:bldP spid="16" grpId="0"/>
      <p:bldP spid="19" grpId="0"/>
      <p:bldP spid="10"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Parts we need</a:t>
            </a:r>
          </a:p>
        </p:txBody>
      </p:sp>
      <p:sp>
        <p:nvSpPr>
          <p:cNvPr id="7" name="Text Placeholder 6"/>
          <p:cNvSpPr>
            <a:spLocks noGrp="1"/>
          </p:cNvSpPr>
          <p:nvPr>
            <p:ph type="body" sz="quarter" idx="12"/>
          </p:nvPr>
        </p:nvSpPr>
        <p:spPr/>
        <p:txBody>
          <a:bodyPr/>
          <a:lstStyle/>
          <a:p>
            <a:r>
              <a:rPr lang="en-US" dirty="0"/>
              <a:t>4</a:t>
            </a:r>
            <a:r>
              <a:rPr lang="en-US" dirty="0" smtClean="0"/>
              <a:t>. SAS batch command - </a:t>
            </a:r>
            <a:r>
              <a:rPr lang="en-US" sz="1800" i="1" dirty="0" smtClean="0"/>
              <a:t>(Execute the Report Code)</a:t>
            </a:r>
            <a:endParaRPr lang="en-US" sz="1800" i="1" dirty="0"/>
          </a:p>
        </p:txBody>
      </p:sp>
      <p:sp>
        <p:nvSpPr>
          <p:cNvPr id="3" name="Content Placeholder 2"/>
          <p:cNvSpPr>
            <a:spLocks noGrp="1"/>
          </p:cNvSpPr>
          <p:nvPr>
            <p:ph sz="quarter" idx="11"/>
          </p:nvPr>
        </p:nvSpPr>
        <p:spPr>
          <a:xfrm>
            <a:off x="626364" y="1016459"/>
            <a:ext cx="5717514" cy="466725"/>
          </a:xfrm>
        </p:spPr>
        <p:txBody>
          <a:bodyPr/>
          <a:lstStyle/>
          <a:p>
            <a:r>
              <a:rPr lang="en-US" i="1" dirty="0" smtClean="0"/>
              <a:t>Run SAS code in BATCH mode</a:t>
            </a:r>
          </a:p>
          <a:p>
            <a:endParaRPr lang="en-US" i="1" dirty="0"/>
          </a:p>
        </p:txBody>
      </p:sp>
      <p:sp>
        <p:nvSpPr>
          <p:cNvPr id="6" name="Rectangle 5"/>
          <p:cNvSpPr/>
          <p:nvPr/>
        </p:nvSpPr>
        <p:spPr>
          <a:xfrm>
            <a:off x="1143000" y="1537385"/>
            <a:ext cx="5778500" cy="400110"/>
          </a:xfrm>
          <a:prstGeom prst="rect">
            <a:avLst/>
          </a:prstGeom>
        </p:spPr>
        <p:txBody>
          <a:bodyPr wrap="square">
            <a:spAutoFit/>
          </a:bodyPr>
          <a:lstStyle/>
          <a:p>
            <a:r>
              <a:rPr lang="en-AU" sz="2000" dirty="0">
                <a:solidFill>
                  <a:schemeClr val="accent6">
                    <a:lumMod val="50000"/>
                  </a:schemeClr>
                </a:solidFill>
              </a:rPr>
              <a:t>E:\</a:t>
            </a:r>
            <a:r>
              <a:rPr lang="en-AU" sz="2000" dirty="0" smtClean="0">
                <a:solidFill>
                  <a:schemeClr val="accent6">
                    <a:lumMod val="50000"/>
                  </a:schemeClr>
                </a:solidFill>
              </a:rPr>
              <a:t>SAS\Config\Lev1\BatchServer\sasbatch.bat</a:t>
            </a:r>
            <a:endParaRPr lang="en-AU" sz="2000" dirty="0">
              <a:solidFill>
                <a:schemeClr val="accent6">
                  <a:lumMod val="50000"/>
                </a:schemeClr>
              </a:solidFill>
            </a:endParaRPr>
          </a:p>
        </p:txBody>
      </p:sp>
      <p:sp>
        <p:nvSpPr>
          <p:cNvPr id="14" name="Rectangle 13"/>
          <p:cNvSpPr/>
          <p:nvPr/>
        </p:nvSpPr>
        <p:spPr>
          <a:xfrm>
            <a:off x="1917700" y="2176215"/>
            <a:ext cx="5778500" cy="400110"/>
          </a:xfrm>
          <a:prstGeom prst="rect">
            <a:avLst/>
          </a:prstGeom>
        </p:spPr>
        <p:txBody>
          <a:bodyPr wrap="square">
            <a:spAutoFit/>
          </a:bodyPr>
          <a:lstStyle/>
          <a:p>
            <a:r>
              <a:rPr lang="en-AU" sz="2000" dirty="0" smtClean="0">
                <a:solidFill>
                  <a:srgbClr val="00B0F0"/>
                </a:solidFill>
              </a:rPr>
              <a:t>-</a:t>
            </a:r>
            <a:r>
              <a:rPr lang="en-AU" sz="2000" dirty="0" err="1" smtClean="0">
                <a:solidFill>
                  <a:srgbClr val="00B0F0"/>
                </a:solidFill>
              </a:rPr>
              <a:t>sysin</a:t>
            </a:r>
            <a:r>
              <a:rPr lang="en-AU" sz="2000" dirty="0" smtClean="0">
                <a:solidFill>
                  <a:srgbClr val="00B0F0"/>
                </a:solidFill>
              </a:rPr>
              <a:t> F:\SAS\Programs\Pricing.sas</a:t>
            </a:r>
            <a:endParaRPr lang="en-AU" sz="2000" dirty="0">
              <a:solidFill>
                <a:srgbClr val="00B0F0"/>
              </a:solidFill>
            </a:endParaRPr>
          </a:p>
        </p:txBody>
      </p:sp>
      <p:sp>
        <p:nvSpPr>
          <p:cNvPr id="15" name="Rectangle 14"/>
          <p:cNvSpPr/>
          <p:nvPr/>
        </p:nvSpPr>
        <p:spPr>
          <a:xfrm>
            <a:off x="2603500" y="2832785"/>
            <a:ext cx="5778500" cy="400110"/>
          </a:xfrm>
          <a:prstGeom prst="rect">
            <a:avLst/>
          </a:prstGeom>
        </p:spPr>
        <p:txBody>
          <a:bodyPr wrap="square">
            <a:spAutoFit/>
          </a:bodyPr>
          <a:lstStyle/>
          <a:p>
            <a:r>
              <a:rPr lang="en-AU" sz="2000" dirty="0" smtClean="0">
                <a:solidFill>
                  <a:schemeClr val="accent5">
                    <a:lumMod val="75000"/>
                  </a:schemeClr>
                </a:solidFill>
              </a:rPr>
              <a:t>-log F:\SAS\Logs\Pricing_#Y#m#d-#H#M#s.log</a:t>
            </a:r>
          </a:p>
        </p:txBody>
      </p:sp>
      <p:sp>
        <p:nvSpPr>
          <p:cNvPr id="16" name="Rectangle 15"/>
          <p:cNvSpPr/>
          <p:nvPr/>
        </p:nvSpPr>
        <p:spPr>
          <a:xfrm>
            <a:off x="2946400" y="3480485"/>
            <a:ext cx="5778500" cy="400110"/>
          </a:xfrm>
          <a:prstGeom prst="rect">
            <a:avLst/>
          </a:prstGeom>
        </p:spPr>
        <p:txBody>
          <a:bodyPr wrap="square">
            <a:spAutoFit/>
          </a:bodyPr>
          <a:lstStyle/>
          <a:p>
            <a:r>
              <a:rPr lang="en-AU" sz="2000" dirty="0" smtClean="0">
                <a:solidFill>
                  <a:schemeClr val="accent3">
                    <a:lumMod val="75000"/>
                    <a:lumOff val="25000"/>
                  </a:schemeClr>
                </a:solidFill>
              </a:rPr>
              <a:t>-batch –</a:t>
            </a:r>
            <a:r>
              <a:rPr lang="en-AU" sz="2000" dirty="0" err="1" smtClean="0">
                <a:solidFill>
                  <a:schemeClr val="accent3">
                    <a:lumMod val="75000"/>
                    <a:lumOff val="25000"/>
                  </a:schemeClr>
                </a:solidFill>
              </a:rPr>
              <a:t>logparm</a:t>
            </a:r>
            <a:r>
              <a:rPr lang="en-AU" sz="2000" dirty="0" smtClean="0">
                <a:solidFill>
                  <a:schemeClr val="accent3">
                    <a:lumMod val="75000"/>
                    <a:lumOff val="25000"/>
                  </a:schemeClr>
                </a:solidFill>
              </a:rPr>
              <a:t> “rollover=session” -</a:t>
            </a:r>
            <a:r>
              <a:rPr lang="en-AU" sz="2000" dirty="0" err="1" smtClean="0">
                <a:solidFill>
                  <a:schemeClr val="accent3">
                    <a:lumMod val="75000"/>
                    <a:lumOff val="25000"/>
                  </a:schemeClr>
                </a:solidFill>
              </a:rPr>
              <a:t>noterminal</a:t>
            </a:r>
            <a:endParaRPr lang="en-AU" sz="2000" dirty="0">
              <a:solidFill>
                <a:schemeClr val="accent3">
                  <a:lumMod val="75000"/>
                  <a:lumOff val="25000"/>
                </a:schemeClr>
              </a:solidFill>
            </a:endParaRPr>
          </a:p>
        </p:txBody>
      </p:sp>
      <p:sp>
        <p:nvSpPr>
          <p:cNvPr id="17" name="Rectangle 16"/>
          <p:cNvSpPr/>
          <p:nvPr/>
        </p:nvSpPr>
        <p:spPr>
          <a:xfrm>
            <a:off x="3810000" y="4102785"/>
            <a:ext cx="1905000" cy="400110"/>
          </a:xfrm>
          <a:prstGeom prst="rect">
            <a:avLst/>
          </a:prstGeom>
        </p:spPr>
        <p:txBody>
          <a:bodyPr wrap="square">
            <a:spAutoFit/>
          </a:bodyPr>
          <a:lstStyle/>
          <a:p>
            <a:r>
              <a:rPr lang="en-AU" sz="2000" dirty="0" smtClean="0">
                <a:solidFill>
                  <a:srgbClr val="C00000"/>
                </a:solidFill>
              </a:rPr>
              <a:t>-</a:t>
            </a:r>
            <a:r>
              <a:rPr lang="en-AU" sz="2000" dirty="0" err="1" smtClean="0">
                <a:solidFill>
                  <a:srgbClr val="C00000"/>
                </a:solidFill>
              </a:rPr>
              <a:t>noxcmd</a:t>
            </a:r>
            <a:endParaRPr lang="en-AU" sz="2000" dirty="0">
              <a:solidFill>
                <a:srgbClr val="C00000"/>
              </a:solidFill>
            </a:endParaRPr>
          </a:p>
        </p:txBody>
      </p:sp>
    </p:spTree>
    <p:extLst>
      <p:ext uri="{BB962C8B-B14F-4D97-AF65-F5344CB8AC3E}">
        <p14:creationId xmlns:p14="http://schemas.microsoft.com/office/powerpoint/2010/main" val="2325955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Putting it all together</a:t>
            </a:r>
            <a:endParaRPr lang="en-US" dirty="0"/>
          </a:p>
        </p:txBody>
      </p:sp>
      <p:sp>
        <p:nvSpPr>
          <p:cNvPr id="7" name="Text Placeholder 6"/>
          <p:cNvSpPr>
            <a:spLocks noGrp="1"/>
          </p:cNvSpPr>
          <p:nvPr>
            <p:ph type="body" sz="quarter" idx="12"/>
          </p:nvPr>
        </p:nvSpPr>
        <p:spPr/>
        <p:txBody>
          <a:bodyPr/>
          <a:lstStyle/>
          <a:p>
            <a:r>
              <a:rPr lang="en-US" dirty="0" smtClean="0"/>
              <a:t>Running the Reports</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617277708"/>
              </p:ext>
            </p:extLst>
          </p:nvPr>
        </p:nvGraphicFramePr>
        <p:xfrm>
          <a:off x="900978" y="1412664"/>
          <a:ext cx="4951186" cy="720000"/>
        </p:xfrm>
        <a:graphic>
          <a:graphicData uri="http://schemas.openxmlformats.org/drawingml/2006/table">
            <a:tbl>
              <a:tblPr firstRow="1" firstCol="1" bandRow="1"/>
              <a:tblGrid>
                <a:gridCol w="778549"/>
                <a:gridCol w="888399"/>
                <a:gridCol w="1828487"/>
                <a:gridCol w="1455751"/>
              </a:tblGrid>
              <a:tr h="180000">
                <a:tc>
                  <a:txBody>
                    <a:bodyPr/>
                    <a:lstStyle/>
                    <a:p>
                      <a:pPr marL="0" marR="0">
                        <a:spcBef>
                          <a:spcPts val="0"/>
                        </a:spcBef>
                        <a:spcAft>
                          <a:spcPts val="600"/>
                        </a:spcAft>
                      </a:pPr>
                      <a:r>
                        <a:rPr lang="en-US" sz="800" b="1" dirty="0">
                          <a:effectLst/>
                          <a:latin typeface="Arial"/>
                          <a:ea typeface="Times New Roman"/>
                          <a:cs typeface="Times New Roman"/>
                        </a:rPr>
                        <a:t>Report ID</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F8F"/>
                    </a:solidFill>
                  </a:tcPr>
                </a:tc>
                <a:tc>
                  <a:txBody>
                    <a:bodyPr/>
                    <a:lstStyle/>
                    <a:p>
                      <a:pPr marL="0" marR="0">
                        <a:spcBef>
                          <a:spcPts val="0"/>
                        </a:spcBef>
                        <a:spcAft>
                          <a:spcPts val="600"/>
                        </a:spcAft>
                      </a:pPr>
                      <a:r>
                        <a:rPr lang="en-US" sz="800" b="1" dirty="0">
                          <a:effectLst/>
                          <a:latin typeface="Arial"/>
                          <a:ea typeface="Times New Roman"/>
                          <a:cs typeface="Times New Roman"/>
                        </a:rPr>
                        <a:t>Report Name</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F8F"/>
                    </a:solidFill>
                  </a:tcPr>
                </a:tc>
                <a:tc>
                  <a:txBody>
                    <a:bodyPr/>
                    <a:lstStyle/>
                    <a:p>
                      <a:pPr marL="0" marR="0">
                        <a:spcBef>
                          <a:spcPts val="0"/>
                        </a:spcBef>
                        <a:spcAft>
                          <a:spcPts val="600"/>
                        </a:spcAft>
                      </a:pPr>
                      <a:r>
                        <a:rPr lang="en-US" sz="800" b="1" dirty="0">
                          <a:effectLst/>
                          <a:latin typeface="Arial"/>
                          <a:ea typeface="Times New Roman"/>
                          <a:cs typeface="Times New Roman"/>
                        </a:rPr>
                        <a:t>SAS program</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F8F"/>
                    </a:solidFill>
                  </a:tcPr>
                </a:tc>
                <a:tc>
                  <a:txBody>
                    <a:bodyPr/>
                    <a:lstStyle/>
                    <a:p>
                      <a:pPr marL="0" marR="0">
                        <a:spcBef>
                          <a:spcPts val="0"/>
                        </a:spcBef>
                        <a:spcAft>
                          <a:spcPts val="600"/>
                        </a:spcAft>
                      </a:pPr>
                      <a:r>
                        <a:rPr lang="en-US" sz="800" b="1" dirty="0">
                          <a:effectLst/>
                          <a:latin typeface="Arial"/>
                          <a:ea typeface="Times New Roman"/>
                          <a:cs typeface="Times New Roman"/>
                        </a:rPr>
                        <a:t>Log</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F8F"/>
                    </a:solidFill>
                  </a:tcPr>
                </a:tc>
              </a:tr>
              <a:tr h="180000">
                <a:tc>
                  <a:txBody>
                    <a:bodyPr/>
                    <a:lstStyle/>
                    <a:p>
                      <a:pPr marL="0" marR="0" algn="l" defTabSz="914400" rtl="0" eaLnBrk="1" latinLnBrk="0" hangingPunct="1">
                        <a:spcBef>
                          <a:spcPts val="0"/>
                        </a:spcBef>
                        <a:spcAft>
                          <a:spcPts val="600"/>
                        </a:spcAft>
                      </a:pPr>
                      <a:r>
                        <a:rPr lang="en-US" sz="800" dirty="0" smtClean="0">
                          <a:effectLst/>
                          <a:latin typeface="Arial"/>
                          <a:ea typeface="Times New Roman"/>
                          <a:cs typeface="Times New Roman"/>
                        </a:rPr>
                        <a:t>1</a:t>
                      </a:r>
                      <a:endParaRPr lang="en-AU" sz="800" kern="1200" dirty="0">
                        <a:solidFill>
                          <a:schemeClr val="tx1"/>
                        </a:solidFill>
                        <a:effectLst/>
                        <a:highlight>
                          <a:srgbClr val="FFFF00"/>
                        </a:highligh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Johns Report</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F:\SAS\Programs\Pricing.sas</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a:effectLst/>
                          <a:latin typeface="Arial"/>
                          <a:ea typeface="Times New Roman"/>
                          <a:cs typeface="Times New Roman"/>
                        </a:rPr>
                        <a:t>F:\SAS\Logs\Pricing</a:t>
                      </a:r>
                      <a:endParaRPr lang="en-AU" sz="8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pPr marL="0" marR="0">
                        <a:spcBef>
                          <a:spcPts val="0"/>
                        </a:spcBef>
                        <a:spcAft>
                          <a:spcPts val="600"/>
                        </a:spcAft>
                      </a:pPr>
                      <a:r>
                        <a:rPr lang="en-US" sz="800" dirty="0">
                          <a:effectLst/>
                          <a:latin typeface="Arial"/>
                          <a:ea typeface="Times New Roman"/>
                          <a:cs typeface="Times New Roman"/>
                        </a:rPr>
                        <a:t>2</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err="1">
                          <a:effectLst/>
                          <a:latin typeface="Arial"/>
                          <a:ea typeface="Times New Roman"/>
                          <a:cs typeface="Times New Roman"/>
                        </a:rPr>
                        <a:t>Marys</a:t>
                      </a:r>
                      <a:r>
                        <a:rPr lang="en-US" sz="800" dirty="0">
                          <a:effectLst/>
                          <a:latin typeface="Arial"/>
                          <a:ea typeface="Times New Roman"/>
                          <a:cs typeface="Times New Roman"/>
                        </a:rPr>
                        <a:t> Report</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F:\SAS\Programs\Product.sas</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F:\SAS\Logs\Product</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pPr marL="0" marR="0">
                        <a:spcBef>
                          <a:spcPts val="0"/>
                        </a:spcBef>
                        <a:spcAft>
                          <a:spcPts val="600"/>
                        </a:spcAft>
                      </a:pPr>
                      <a:r>
                        <a:rPr lang="en-US" sz="800">
                          <a:effectLst/>
                          <a:latin typeface="Arial"/>
                          <a:ea typeface="Times New Roman"/>
                          <a:cs typeface="Times New Roman"/>
                        </a:rPr>
                        <a:t>3</a:t>
                      </a:r>
                      <a:endParaRPr lang="en-AU" sz="8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a:effectLst/>
                          <a:latin typeface="Arial"/>
                          <a:ea typeface="Times New Roman"/>
                          <a:cs typeface="Times New Roman"/>
                        </a:rPr>
                        <a:t>James Report</a:t>
                      </a:r>
                      <a:endParaRPr lang="en-AU" sz="8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F:\SAS\Programs\Finance.sas</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600"/>
                        </a:spcAft>
                      </a:pPr>
                      <a:r>
                        <a:rPr lang="en-US" sz="800" dirty="0">
                          <a:effectLst/>
                          <a:latin typeface="Arial"/>
                          <a:ea typeface="Times New Roman"/>
                          <a:cs typeface="Times New Roman"/>
                        </a:rPr>
                        <a:t>F:\SAS\Logs\Finance</a:t>
                      </a:r>
                      <a:endParaRPr lang="en-AU" sz="8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Content Placeholder 2"/>
          <p:cNvSpPr txBox="1">
            <a:spLocks/>
          </p:cNvSpPr>
          <p:nvPr/>
        </p:nvSpPr>
        <p:spPr>
          <a:xfrm>
            <a:off x="626364" y="1016459"/>
            <a:ext cx="6753572"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Not all Reports should run at the same time</a:t>
            </a:r>
          </a:p>
        </p:txBody>
      </p:sp>
      <p:pic>
        <p:nvPicPr>
          <p:cNvPr id="2" name="Picture 1"/>
          <p:cNvPicPr>
            <a:picLocks noChangeAspect="1"/>
          </p:cNvPicPr>
          <p:nvPr/>
        </p:nvPicPr>
        <p:blipFill>
          <a:blip r:embed="rId3"/>
          <a:stretch>
            <a:fillRect/>
          </a:stretch>
        </p:blipFill>
        <p:spPr>
          <a:xfrm>
            <a:off x="905767" y="2952563"/>
            <a:ext cx="5041877" cy="514139"/>
          </a:xfrm>
          <a:prstGeom prst="rect">
            <a:avLst/>
          </a:prstGeom>
        </p:spPr>
      </p:pic>
      <p:sp>
        <p:nvSpPr>
          <p:cNvPr id="23" name="Content Placeholder 2"/>
          <p:cNvSpPr txBox="1">
            <a:spLocks/>
          </p:cNvSpPr>
          <p:nvPr/>
        </p:nvSpPr>
        <p:spPr>
          <a:xfrm>
            <a:off x="625016" y="2423119"/>
            <a:ext cx="6753572"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How we tell SAS DI Studio the order on which to run the Reports?</a:t>
            </a:r>
          </a:p>
        </p:txBody>
      </p:sp>
    </p:spTree>
    <p:extLst>
      <p:ext uri="{BB962C8B-B14F-4D97-AF65-F5344CB8AC3E}">
        <p14:creationId xmlns:p14="http://schemas.microsoft.com/office/powerpoint/2010/main" val="3627598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Putting it all together</a:t>
            </a:r>
            <a:endParaRPr lang="en-US" dirty="0"/>
          </a:p>
        </p:txBody>
      </p:sp>
      <p:sp>
        <p:nvSpPr>
          <p:cNvPr id="7" name="Text Placeholder 6"/>
          <p:cNvSpPr>
            <a:spLocks noGrp="1"/>
          </p:cNvSpPr>
          <p:nvPr>
            <p:ph type="body" sz="quarter" idx="12"/>
          </p:nvPr>
        </p:nvSpPr>
        <p:spPr/>
        <p:txBody>
          <a:bodyPr/>
          <a:lstStyle/>
          <a:p>
            <a:r>
              <a:rPr lang="en-US" dirty="0" smtClean="0"/>
              <a:t>Calculate Run Order</a:t>
            </a: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690" y="1995011"/>
            <a:ext cx="1979612" cy="136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Table 8"/>
          <p:cNvGraphicFramePr>
            <a:graphicFrameLocks noGrp="1"/>
          </p:cNvGraphicFramePr>
          <p:nvPr>
            <p:extLst>
              <p:ext uri="{D42A27DB-BD31-4B8C-83A1-F6EECF244321}">
                <p14:modId xmlns:p14="http://schemas.microsoft.com/office/powerpoint/2010/main" val="602113603"/>
              </p:ext>
            </p:extLst>
          </p:nvPr>
        </p:nvGraphicFramePr>
        <p:xfrm>
          <a:off x="731520" y="3356396"/>
          <a:ext cx="5612357" cy="844800"/>
        </p:xfrm>
        <a:graphic>
          <a:graphicData uri="http://schemas.openxmlformats.org/drawingml/2006/table">
            <a:tbl>
              <a:tblPr firstRow="1" firstCol="1" bandRow="1"/>
              <a:tblGrid>
                <a:gridCol w="580123"/>
                <a:gridCol w="930895"/>
                <a:gridCol w="1942738"/>
                <a:gridCol w="1376107"/>
                <a:gridCol w="782494"/>
              </a:tblGrid>
              <a:tr h="180000">
                <a:tc>
                  <a:txBody>
                    <a:bodyPr/>
                    <a:lstStyle/>
                    <a:p>
                      <a:pPr marL="0" marR="0">
                        <a:spcBef>
                          <a:spcPts val="0"/>
                        </a:spcBef>
                        <a:spcAft>
                          <a:spcPts val="600"/>
                        </a:spcAft>
                      </a:pPr>
                      <a:r>
                        <a:rPr lang="en-US" sz="1000" b="1" dirty="0">
                          <a:effectLst/>
                          <a:latin typeface="Arial"/>
                          <a:ea typeface="Times New Roman"/>
                          <a:cs typeface="Times New Roman"/>
                        </a:rPr>
                        <a:t>Report ID</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600"/>
                        </a:spcAft>
                      </a:pPr>
                      <a:r>
                        <a:rPr lang="en-US" sz="1000" b="1" dirty="0">
                          <a:effectLst/>
                          <a:latin typeface="Arial"/>
                          <a:ea typeface="Times New Roman"/>
                          <a:cs typeface="Times New Roman"/>
                        </a:rPr>
                        <a:t>Report Name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600"/>
                        </a:spcAft>
                      </a:pPr>
                      <a:r>
                        <a:rPr lang="en-US" sz="1000" b="1" dirty="0">
                          <a:effectLst/>
                          <a:latin typeface="Arial"/>
                          <a:ea typeface="Times New Roman"/>
                          <a:cs typeface="Times New Roman"/>
                        </a:rPr>
                        <a:t>SAS program</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600"/>
                        </a:spcAft>
                      </a:pPr>
                      <a:r>
                        <a:rPr lang="en-US" sz="1000" b="1" dirty="0">
                          <a:effectLst/>
                          <a:latin typeface="Arial"/>
                          <a:ea typeface="Times New Roman"/>
                          <a:cs typeface="Times New Roman"/>
                        </a:rPr>
                        <a:t>Log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0"/>
                        </a:spcAft>
                      </a:pPr>
                      <a:r>
                        <a:rPr lang="en-US" sz="1000" b="1" dirty="0">
                          <a:effectLst/>
                          <a:latin typeface="Arial"/>
                          <a:ea typeface="Times New Roman"/>
                          <a:cs typeface="Times New Roman"/>
                        </a:rPr>
                        <a:t>Run </a:t>
                      </a:r>
                      <a:r>
                        <a:rPr lang="en-US" sz="1000" b="1" dirty="0" smtClean="0">
                          <a:effectLst/>
                          <a:latin typeface="Arial"/>
                          <a:ea typeface="Times New Roman"/>
                          <a:cs typeface="Times New Roman"/>
                        </a:rPr>
                        <a:t>Order</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r>
              <a:tr h="180000">
                <a:tc>
                  <a:txBody>
                    <a:bodyPr/>
                    <a:lstStyle/>
                    <a:p>
                      <a:pPr marL="0" marR="0">
                        <a:spcBef>
                          <a:spcPts val="0"/>
                        </a:spcBef>
                        <a:spcAft>
                          <a:spcPts val="600"/>
                        </a:spcAft>
                      </a:pPr>
                      <a:r>
                        <a:rPr lang="en-US" sz="1000">
                          <a:effectLst/>
                          <a:latin typeface="Arial"/>
                          <a:ea typeface="Times New Roman"/>
                          <a:cs typeface="Times New Roman"/>
                        </a:rPr>
                        <a:t>1</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Johns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F:\SAS\Programs\Pricing.sas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F:\SAS\Logs\Pricing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highlight>
                            <a:srgbClr val="FFFF00"/>
                          </a:highligh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a:effectLst/>
                          <a:latin typeface="Arial"/>
                          <a:ea typeface="Times New Roman"/>
                          <a:cs typeface="Times New Roman"/>
                        </a:rPr>
                        <a:t>2</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err="1">
                          <a:effectLst/>
                          <a:latin typeface="Arial"/>
                          <a:ea typeface="Times New Roman"/>
                          <a:cs typeface="Times New Roman"/>
                        </a:rPr>
                        <a:t>Marys</a:t>
                      </a:r>
                      <a:r>
                        <a:rPr lang="en-US" sz="1000" dirty="0">
                          <a:effectLst/>
                          <a:latin typeface="Arial"/>
                          <a:ea typeface="Times New Roman"/>
                          <a:cs typeface="Times New Roman"/>
                        </a:rPr>
                        <a:t>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F:\SAS\Programs\Product.sas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F:\SAS\Logs\Product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a:effectLst/>
                          <a:highlight>
                            <a:srgbClr val="FFFF00"/>
                          </a:highlight>
                          <a:latin typeface="Arial"/>
                          <a:ea typeface="Times New Roman"/>
                          <a:cs typeface="Times New Roman"/>
                        </a:rPr>
                        <a:t>2</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a:effectLst/>
                          <a:latin typeface="Arial"/>
                          <a:ea typeface="Times New Roman"/>
                          <a:cs typeface="Times New Roman"/>
                        </a:rPr>
                        <a:t>3</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a:effectLst/>
                          <a:latin typeface="Arial"/>
                          <a:ea typeface="Times New Roman"/>
                          <a:cs typeface="Times New Roman"/>
                        </a:rPr>
                        <a:t>James Report</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F:\SAS\Programs\Finance.sas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F:\SAS\Logs\Finance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highlight>
                            <a:srgbClr val="FFFF00"/>
                          </a:highlight>
                          <a:latin typeface="Arial"/>
                          <a:ea typeface="Times New Roman"/>
                          <a:cs typeface="Times New Roman"/>
                        </a:rPr>
                        <a:t>2</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7211066" y="1046106"/>
            <a:ext cx="1368152" cy="369332"/>
          </a:xfrm>
          <a:prstGeom prst="rect">
            <a:avLst/>
          </a:prstGeom>
          <a:noFill/>
        </p:spPr>
        <p:txBody>
          <a:bodyPr wrap="square" rtlCol="0">
            <a:spAutoFit/>
          </a:bodyPr>
          <a:lstStyle/>
          <a:p>
            <a:r>
              <a:rPr lang="en-AU" dirty="0" smtClean="0">
                <a:solidFill>
                  <a:srgbClr val="0070C0"/>
                </a:solidFill>
              </a:rPr>
              <a:t>Run Order </a:t>
            </a:r>
            <a:endParaRPr lang="en-AU" dirty="0">
              <a:solidFill>
                <a:srgbClr val="0070C0"/>
              </a:solidFill>
            </a:endParaRPr>
          </a:p>
        </p:txBody>
      </p:sp>
      <p:sp>
        <p:nvSpPr>
          <p:cNvPr id="11" name="TextBox 10"/>
          <p:cNvSpPr txBox="1"/>
          <p:nvPr/>
        </p:nvSpPr>
        <p:spPr>
          <a:xfrm>
            <a:off x="6924816" y="1550162"/>
            <a:ext cx="288032" cy="369332"/>
          </a:xfrm>
          <a:prstGeom prst="rect">
            <a:avLst/>
          </a:prstGeom>
          <a:noFill/>
        </p:spPr>
        <p:txBody>
          <a:bodyPr wrap="square" rtlCol="0">
            <a:spAutoFit/>
          </a:bodyPr>
          <a:lstStyle/>
          <a:p>
            <a:r>
              <a:rPr lang="en-AU" dirty="0" smtClean="0">
                <a:solidFill>
                  <a:srgbClr val="0070C0"/>
                </a:solidFill>
              </a:rPr>
              <a:t>1</a:t>
            </a:r>
            <a:endParaRPr lang="en-AU" dirty="0">
              <a:solidFill>
                <a:srgbClr val="0070C0"/>
              </a:solidFill>
            </a:endParaRPr>
          </a:p>
        </p:txBody>
      </p:sp>
      <p:sp>
        <p:nvSpPr>
          <p:cNvPr id="12" name="TextBox 11"/>
          <p:cNvSpPr txBox="1"/>
          <p:nvPr/>
        </p:nvSpPr>
        <p:spPr>
          <a:xfrm>
            <a:off x="8291186" y="1550162"/>
            <a:ext cx="288032" cy="369332"/>
          </a:xfrm>
          <a:prstGeom prst="rect">
            <a:avLst/>
          </a:prstGeom>
          <a:noFill/>
        </p:spPr>
        <p:txBody>
          <a:bodyPr wrap="square" rtlCol="0">
            <a:spAutoFit/>
          </a:bodyPr>
          <a:lstStyle/>
          <a:p>
            <a:r>
              <a:rPr lang="en-AU" dirty="0" smtClean="0">
                <a:solidFill>
                  <a:srgbClr val="0070C0"/>
                </a:solidFill>
              </a:rPr>
              <a:t>2</a:t>
            </a:r>
            <a:endParaRPr lang="en-AU" dirty="0">
              <a:solidFill>
                <a:srgbClr val="0070C0"/>
              </a:solidFill>
            </a:endParaRPr>
          </a:p>
        </p:txBody>
      </p:sp>
      <p:cxnSp>
        <p:nvCxnSpPr>
          <p:cNvPr id="13" name="Straight Connector 12"/>
          <p:cNvCxnSpPr/>
          <p:nvPr/>
        </p:nvCxnSpPr>
        <p:spPr>
          <a:xfrm>
            <a:off x="7751126" y="1658174"/>
            <a:ext cx="0" cy="1593026"/>
          </a:xfrm>
          <a:prstGeom prst="line">
            <a:avLst/>
          </a:prstGeom>
          <a:ln>
            <a:solidFill>
              <a:schemeClr val="accent1">
                <a:shade val="95000"/>
                <a:satMod val="105000"/>
                <a:alpha val="51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626364" y="1016459"/>
            <a:ext cx="5717514"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2 distinct run orders</a:t>
            </a:r>
          </a:p>
        </p:txBody>
      </p:sp>
      <p:graphicFrame>
        <p:nvGraphicFramePr>
          <p:cNvPr id="14" name="Content Placeholder 3"/>
          <p:cNvGraphicFramePr>
            <a:graphicFrameLocks/>
          </p:cNvGraphicFramePr>
          <p:nvPr>
            <p:extLst>
              <p:ext uri="{D42A27DB-BD31-4B8C-83A1-F6EECF244321}">
                <p14:modId xmlns:p14="http://schemas.microsoft.com/office/powerpoint/2010/main" val="1803681217"/>
              </p:ext>
            </p:extLst>
          </p:nvPr>
        </p:nvGraphicFramePr>
        <p:xfrm>
          <a:off x="731519" y="1412664"/>
          <a:ext cx="5612358" cy="844800"/>
        </p:xfrm>
        <a:graphic>
          <a:graphicData uri="http://schemas.openxmlformats.org/drawingml/2006/table">
            <a:tbl>
              <a:tblPr firstRow="1" firstCol="1" bandRow="1"/>
              <a:tblGrid>
                <a:gridCol w="625526"/>
                <a:gridCol w="932512"/>
                <a:gridCol w="1859809"/>
                <a:gridCol w="1333647"/>
                <a:gridCol w="860864"/>
              </a:tblGrid>
              <a:tr h="180000">
                <a:tc>
                  <a:txBody>
                    <a:bodyPr/>
                    <a:lstStyle/>
                    <a:p>
                      <a:pPr marL="0" marR="0">
                        <a:spcBef>
                          <a:spcPts val="0"/>
                        </a:spcBef>
                        <a:spcAft>
                          <a:spcPts val="600"/>
                        </a:spcAft>
                      </a:pPr>
                      <a:r>
                        <a:rPr lang="en-US" sz="1000" b="1" dirty="0">
                          <a:effectLst/>
                          <a:latin typeface="Arial"/>
                          <a:ea typeface="Times New Roman"/>
                          <a:cs typeface="Times New Roman"/>
                        </a:rPr>
                        <a:t>Report ID</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1000" b="1" dirty="0">
                          <a:effectLst/>
                          <a:latin typeface="Arial"/>
                          <a:ea typeface="Times New Roman"/>
                          <a:cs typeface="Times New Roman"/>
                        </a:rPr>
                        <a:t>Report Name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1000" b="1" dirty="0">
                          <a:effectLst/>
                          <a:latin typeface="Arial"/>
                          <a:ea typeface="Times New Roman"/>
                          <a:cs typeface="Times New Roman"/>
                        </a:rPr>
                        <a:t>SAS program</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1000" b="1" dirty="0">
                          <a:effectLst/>
                          <a:latin typeface="Arial"/>
                          <a:ea typeface="Times New Roman"/>
                          <a:cs typeface="Times New Roman"/>
                        </a:rPr>
                        <a:t>Log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1000" b="1">
                          <a:effectLst/>
                          <a:latin typeface="Arial"/>
                          <a:ea typeface="Times New Roman"/>
                          <a:cs typeface="Times New Roman"/>
                        </a:rPr>
                        <a:t>Depends On</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marL="0" marR="0" algn="l" defTabSz="914400" rtl="0" eaLnBrk="1" latinLnBrk="0" hangingPunct="1">
                        <a:spcBef>
                          <a:spcPts val="0"/>
                        </a:spcBef>
                        <a:spcAft>
                          <a:spcPts val="600"/>
                        </a:spcAft>
                      </a:pPr>
                      <a:r>
                        <a:rPr lang="en-US" sz="1000" dirty="0" smtClean="0">
                          <a:effectLst/>
                          <a:latin typeface="Arial"/>
                          <a:ea typeface="Times New Roman"/>
                          <a:cs typeface="Times New Roman"/>
                        </a:rPr>
                        <a:t>1</a:t>
                      </a:r>
                      <a:endParaRPr lang="en-AU" sz="1000" kern="1200" dirty="0">
                        <a:solidFill>
                          <a:schemeClr val="tx1"/>
                        </a:solidFill>
                        <a:effectLst/>
                        <a:highlight>
                          <a:srgbClr val="FFFF00"/>
                        </a:highligh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Johns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F:\SAS\Programs\Pricing.sas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F:\SAS\Logs\Pricing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a:effectLst/>
                          <a:highlight>
                            <a:srgbClr val="FFFF00"/>
                          </a:highlight>
                          <a:latin typeface="Arial"/>
                          <a:ea typeface="Times New Roman"/>
                          <a:cs typeface="Times New Roman"/>
                        </a:rPr>
                        <a:t> </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dirty="0">
                          <a:effectLst/>
                          <a:latin typeface="Arial"/>
                          <a:ea typeface="Times New Roman"/>
                          <a:cs typeface="Times New Roman"/>
                        </a:rPr>
                        <a:t>2</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err="1">
                          <a:effectLst/>
                          <a:latin typeface="Arial"/>
                          <a:ea typeface="Times New Roman"/>
                          <a:cs typeface="Times New Roman"/>
                        </a:rPr>
                        <a:t>Marys</a:t>
                      </a:r>
                      <a:r>
                        <a:rPr lang="en-US" sz="1000" dirty="0">
                          <a:effectLst/>
                          <a:latin typeface="Arial"/>
                          <a:ea typeface="Times New Roman"/>
                          <a:cs typeface="Times New Roman"/>
                        </a:rPr>
                        <a:t>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F:\SAS\Programs\Product.sas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F:\SAS\Logs\Product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smtClean="0">
                          <a:effectLs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a:effectLst/>
                          <a:latin typeface="Arial"/>
                          <a:ea typeface="Times New Roman"/>
                          <a:cs typeface="Times New Roman"/>
                        </a:rPr>
                        <a:t>3</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a:effectLst/>
                          <a:latin typeface="Arial"/>
                          <a:ea typeface="Times New Roman"/>
                          <a:cs typeface="Times New Roman"/>
                        </a:rPr>
                        <a:t>James Report</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F:\SAS\Programs\Finance.sas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F:\SAS\Logs\Finance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smtClean="0">
                          <a:effectLs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7" name="Content Placeholder 2"/>
          <p:cNvSpPr txBox="1">
            <a:spLocks/>
          </p:cNvSpPr>
          <p:nvPr/>
        </p:nvSpPr>
        <p:spPr>
          <a:xfrm>
            <a:off x="632007" y="2557406"/>
            <a:ext cx="5717514"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a:t>s</a:t>
            </a:r>
            <a:r>
              <a:rPr lang="en-US" i="1" dirty="0" smtClean="0"/>
              <a:t>ame run order , no dependency, run in parallel</a:t>
            </a:r>
          </a:p>
        </p:txBody>
      </p:sp>
      <p:sp>
        <p:nvSpPr>
          <p:cNvPr id="18" name="Rectangle 17"/>
          <p:cNvSpPr/>
          <p:nvPr/>
        </p:nvSpPr>
        <p:spPr>
          <a:xfrm>
            <a:off x="5555560" y="3841234"/>
            <a:ext cx="272432" cy="372806"/>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9" name="Rectangle 18"/>
          <p:cNvSpPr/>
          <p:nvPr/>
        </p:nvSpPr>
        <p:spPr>
          <a:xfrm>
            <a:off x="8094991" y="1946672"/>
            <a:ext cx="729922" cy="1413546"/>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Tree>
    <p:extLst>
      <p:ext uri="{BB962C8B-B14F-4D97-AF65-F5344CB8AC3E}">
        <p14:creationId xmlns:p14="http://schemas.microsoft.com/office/powerpoint/2010/main" val="754318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7" grpId="0"/>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Putting it all together</a:t>
            </a:r>
          </a:p>
        </p:txBody>
      </p:sp>
      <p:sp>
        <p:nvSpPr>
          <p:cNvPr id="7" name="Text Placeholder 6"/>
          <p:cNvSpPr>
            <a:spLocks noGrp="1"/>
          </p:cNvSpPr>
          <p:nvPr>
            <p:ph type="body" sz="quarter" idx="12"/>
          </p:nvPr>
        </p:nvSpPr>
        <p:spPr/>
        <p:txBody>
          <a:bodyPr/>
          <a:lstStyle/>
          <a:p>
            <a:r>
              <a:rPr lang="en-US" dirty="0" smtClean="0"/>
              <a:t>Run Order selection in DI Studio</a:t>
            </a:r>
            <a:endParaRPr lang="en-US" dirty="0"/>
          </a:p>
        </p:txBody>
      </p:sp>
      <p:sp>
        <p:nvSpPr>
          <p:cNvPr id="6" name="Content Placeholder 5"/>
          <p:cNvSpPr>
            <a:spLocks noGrp="1"/>
          </p:cNvSpPr>
          <p:nvPr>
            <p:ph sz="quarter" idx="11"/>
          </p:nvPr>
        </p:nvSpPr>
        <p:spPr>
          <a:xfrm>
            <a:off x="626364" y="1016459"/>
            <a:ext cx="7891272" cy="444041"/>
          </a:xfrm>
        </p:spPr>
        <p:txBody>
          <a:bodyPr/>
          <a:lstStyle/>
          <a:p>
            <a:r>
              <a:rPr lang="en-US" dirty="0" smtClean="0"/>
              <a:t>Select One Run Order at a time starting from 1</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05916" y="1744763"/>
            <a:ext cx="2000250" cy="1047750"/>
          </a:xfrm>
          <a:prstGeom prst="rect">
            <a:avLst/>
          </a:prstGeom>
          <a:noFill/>
          <a:ln>
            <a:noFill/>
          </a:ln>
        </p:spPr>
      </p:pic>
      <p:grpSp>
        <p:nvGrpSpPr>
          <p:cNvPr id="10" name="Group 9"/>
          <p:cNvGrpSpPr/>
          <p:nvPr/>
        </p:nvGrpSpPr>
        <p:grpSpPr>
          <a:xfrm>
            <a:off x="4096872" y="1651002"/>
            <a:ext cx="4811067" cy="1128219"/>
            <a:chOff x="683568" y="750124"/>
            <a:chExt cx="4811067" cy="1128219"/>
          </a:xfrm>
        </p:grpSpPr>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124744"/>
              <a:ext cx="4811067" cy="414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33"/>
            <p:cNvSpPr txBox="1"/>
            <p:nvPr/>
          </p:nvSpPr>
          <p:spPr>
            <a:xfrm>
              <a:off x="1113897" y="1616733"/>
              <a:ext cx="2018693"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Select Distinct Run Order </a:t>
              </a:r>
              <a:r>
                <a:rPr lang="en-AU" sz="1100" kern="1200" dirty="0" err="1" smtClean="0">
                  <a:solidFill>
                    <a:srgbClr val="17375E"/>
                  </a:solidFill>
                  <a:effectLst/>
                  <a:latin typeface="Calibri"/>
                  <a:ea typeface="Times New Roman"/>
                  <a:cs typeface="Times New Roman"/>
                </a:rPr>
                <a:t>Asc</a:t>
              </a:r>
              <a:endParaRPr lang="en-AU" sz="1200" dirty="0">
                <a:effectLst/>
                <a:latin typeface="Times New Roman"/>
                <a:ea typeface="Times New Roman"/>
              </a:endParaRPr>
            </a:p>
          </p:txBody>
        </p:sp>
        <p:cxnSp>
          <p:nvCxnSpPr>
            <p:cNvPr id="15" name="Straight Arrow Connector 14"/>
            <p:cNvCxnSpPr/>
            <p:nvPr/>
          </p:nvCxnSpPr>
          <p:spPr>
            <a:xfrm flipV="1">
              <a:off x="2123244" y="1448138"/>
              <a:ext cx="0" cy="182287"/>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TextBox 33"/>
            <p:cNvSpPr txBox="1"/>
            <p:nvPr/>
          </p:nvSpPr>
          <p:spPr>
            <a:xfrm>
              <a:off x="1886975" y="750124"/>
              <a:ext cx="2128204"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No parallelism; parse </a:t>
              </a:r>
              <a:r>
                <a:rPr lang="en-AU" sz="1100" dirty="0" smtClean="0">
                  <a:solidFill>
                    <a:srgbClr val="17375E"/>
                  </a:solidFill>
                  <a:latin typeface="Calibri"/>
                  <a:ea typeface="Times New Roman"/>
                  <a:cs typeface="Times New Roman"/>
                </a:rPr>
                <a:t>R</a:t>
              </a:r>
              <a:r>
                <a:rPr lang="en-AU" sz="1100" kern="1200" dirty="0" smtClean="0">
                  <a:solidFill>
                    <a:srgbClr val="17375E"/>
                  </a:solidFill>
                  <a:effectLst/>
                  <a:latin typeface="Calibri"/>
                  <a:ea typeface="Times New Roman"/>
                  <a:cs typeface="Times New Roman"/>
                </a:rPr>
                <a:t>un  Order</a:t>
              </a:r>
              <a:endParaRPr lang="en-AU" sz="1200" dirty="0">
                <a:effectLst/>
                <a:latin typeface="Times New Roman"/>
                <a:ea typeface="Times New Roman"/>
              </a:endParaRPr>
            </a:p>
          </p:txBody>
        </p:sp>
        <p:cxnSp>
          <p:nvCxnSpPr>
            <p:cNvPr id="17" name="Straight Arrow Connector 16"/>
            <p:cNvCxnSpPr/>
            <p:nvPr/>
          </p:nvCxnSpPr>
          <p:spPr>
            <a:xfrm>
              <a:off x="3275856" y="987027"/>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104966" y="2899067"/>
            <a:ext cx="4811066" cy="1148771"/>
            <a:chOff x="683568" y="3501008"/>
            <a:chExt cx="4811066" cy="1148771"/>
          </a:xfrm>
        </p:grpSpPr>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933056"/>
              <a:ext cx="4811066" cy="455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33"/>
            <p:cNvSpPr txBox="1"/>
            <p:nvPr/>
          </p:nvSpPr>
          <p:spPr>
            <a:xfrm>
              <a:off x="683568" y="4388169"/>
              <a:ext cx="3167385"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Select entry </a:t>
              </a:r>
              <a:r>
                <a:rPr lang="en-AU" sz="1100" dirty="0" smtClean="0">
                  <a:solidFill>
                    <a:srgbClr val="17375E"/>
                  </a:solidFill>
                  <a:latin typeface="Calibri"/>
                  <a:ea typeface="Times New Roman"/>
                  <a:cs typeface="Times New Roman"/>
                </a:rPr>
                <a:t>Where Run Order = Parsed Run Order</a:t>
              </a:r>
              <a:endParaRPr lang="en-AU" sz="1200" dirty="0">
                <a:effectLst/>
                <a:latin typeface="Times New Roman"/>
                <a:ea typeface="Times New Roman"/>
              </a:endParaRPr>
            </a:p>
          </p:txBody>
        </p:sp>
        <p:cxnSp>
          <p:nvCxnSpPr>
            <p:cNvPr id="24" name="Straight Arrow Connector 23"/>
            <p:cNvCxnSpPr/>
            <p:nvPr/>
          </p:nvCxnSpPr>
          <p:spPr>
            <a:xfrm flipV="1">
              <a:off x="2123243" y="4219574"/>
              <a:ext cx="0" cy="182287"/>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33"/>
            <p:cNvSpPr txBox="1"/>
            <p:nvPr/>
          </p:nvSpPr>
          <p:spPr>
            <a:xfrm>
              <a:off x="2843808" y="3501008"/>
              <a:ext cx="1007145"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In parallel</a:t>
              </a:r>
              <a:endParaRPr lang="en-AU" sz="1200" dirty="0">
                <a:effectLst/>
                <a:latin typeface="Times New Roman"/>
                <a:ea typeface="Times New Roman"/>
              </a:endParaRPr>
            </a:p>
          </p:txBody>
        </p:sp>
        <p:cxnSp>
          <p:nvCxnSpPr>
            <p:cNvPr id="26" name="Straight Arrow Connector 25"/>
            <p:cNvCxnSpPr/>
            <p:nvPr/>
          </p:nvCxnSpPr>
          <p:spPr>
            <a:xfrm>
              <a:off x="3275855" y="3737911"/>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0" name="Table 29"/>
          <p:cNvGraphicFramePr>
            <a:graphicFrameLocks noGrp="1"/>
          </p:cNvGraphicFramePr>
          <p:nvPr>
            <p:extLst>
              <p:ext uri="{D42A27DB-BD31-4B8C-83A1-F6EECF244321}">
                <p14:modId xmlns:p14="http://schemas.microsoft.com/office/powerpoint/2010/main" val="883309314"/>
              </p:ext>
            </p:extLst>
          </p:nvPr>
        </p:nvGraphicFramePr>
        <p:xfrm>
          <a:off x="626365" y="3274318"/>
          <a:ext cx="2560972" cy="720000"/>
        </p:xfrm>
        <a:graphic>
          <a:graphicData uri="http://schemas.openxmlformats.org/drawingml/2006/table">
            <a:tbl>
              <a:tblPr firstRow="1" firstCol="1" bandRow="1"/>
              <a:tblGrid>
                <a:gridCol w="745235"/>
                <a:gridCol w="1019001"/>
                <a:gridCol w="796736"/>
              </a:tblGrid>
              <a:tr h="180000">
                <a:tc>
                  <a:txBody>
                    <a:bodyPr/>
                    <a:lstStyle/>
                    <a:p>
                      <a:pPr marL="0" marR="0">
                        <a:spcBef>
                          <a:spcPts val="0"/>
                        </a:spcBef>
                        <a:spcAft>
                          <a:spcPts val="600"/>
                        </a:spcAft>
                      </a:pPr>
                      <a:r>
                        <a:rPr lang="en-US" sz="1000" b="1" dirty="0">
                          <a:effectLst/>
                          <a:latin typeface="Arial"/>
                          <a:ea typeface="Times New Roman"/>
                          <a:cs typeface="Times New Roman"/>
                        </a:rPr>
                        <a:t>Report ID</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600"/>
                        </a:spcAft>
                      </a:pPr>
                      <a:r>
                        <a:rPr lang="en-US" sz="1000" b="1" dirty="0">
                          <a:effectLst/>
                          <a:latin typeface="Arial"/>
                          <a:ea typeface="Times New Roman"/>
                          <a:cs typeface="Times New Roman"/>
                        </a:rPr>
                        <a:t>Report Name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c>
                  <a:txBody>
                    <a:bodyPr/>
                    <a:lstStyle/>
                    <a:p>
                      <a:pPr marL="0" marR="0">
                        <a:spcBef>
                          <a:spcPts val="0"/>
                        </a:spcBef>
                        <a:spcAft>
                          <a:spcPts val="0"/>
                        </a:spcAft>
                      </a:pPr>
                      <a:r>
                        <a:rPr lang="en-US" sz="1000" b="1" dirty="0" smtClean="0">
                          <a:effectLst/>
                          <a:latin typeface="Arial"/>
                          <a:ea typeface="Times New Roman"/>
                          <a:cs typeface="Times New Roman"/>
                        </a:rPr>
                        <a:t>Run Order</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6DDE8"/>
                    </a:solidFill>
                  </a:tcPr>
                </a:tc>
              </a:tr>
              <a:tr h="180000">
                <a:tc>
                  <a:txBody>
                    <a:bodyPr/>
                    <a:lstStyle/>
                    <a:p>
                      <a:pPr marL="0" marR="0">
                        <a:spcBef>
                          <a:spcPts val="0"/>
                        </a:spcBef>
                        <a:spcAft>
                          <a:spcPts val="600"/>
                        </a:spcAft>
                      </a:pPr>
                      <a:r>
                        <a:rPr lang="en-US" sz="1000" dirty="0">
                          <a:effectLs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latin typeface="Arial"/>
                          <a:ea typeface="Times New Roman"/>
                          <a:cs typeface="Times New Roman"/>
                        </a:rPr>
                        <a:t>Johns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highlight>
                            <a:srgbClr val="FFFF00"/>
                          </a:highligh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a:effectLst/>
                          <a:latin typeface="Arial"/>
                          <a:ea typeface="Times New Roman"/>
                          <a:cs typeface="Times New Roman"/>
                        </a:rPr>
                        <a:t>2</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err="1">
                          <a:effectLst/>
                          <a:latin typeface="Arial"/>
                          <a:ea typeface="Times New Roman"/>
                          <a:cs typeface="Times New Roman"/>
                        </a:rPr>
                        <a:t>Marys</a:t>
                      </a:r>
                      <a:r>
                        <a:rPr lang="en-US" sz="1000" dirty="0">
                          <a:effectLst/>
                          <a:latin typeface="Arial"/>
                          <a:ea typeface="Times New Roman"/>
                          <a:cs typeface="Times New Roman"/>
                        </a:rPr>
                        <a:t>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highlight>
                            <a:srgbClr val="FFFF00"/>
                          </a:highlight>
                          <a:latin typeface="Arial"/>
                          <a:ea typeface="Times New Roman"/>
                          <a:cs typeface="Times New Roman"/>
                        </a:rPr>
                        <a:t>2</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0"/>
                        </a:spcBef>
                        <a:spcAft>
                          <a:spcPts val="600"/>
                        </a:spcAft>
                      </a:pPr>
                      <a:r>
                        <a:rPr lang="en-US" sz="1000" dirty="0">
                          <a:effectLst/>
                          <a:latin typeface="Arial"/>
                          <a:ea typeface="Times New Roman"/>
                          <a:cs typeface="Times New Roman"/>
                        </a:rPr>
                        <a:t>3</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a:effectLst/>
                          <a:latin typeface="Arial"/>
                          <a:ea typeface="Times New Roman"/>
                          <a:cs typeface="Times New Roman"/>
                        </a:rPr>
                        <a:t>James Report</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000" dirty="0">
                          <a:effectLst/>
                          <a:highlight>
                            <a:srgbClr val="FFFF00"/>
                          </a:highlight>
                          <a:latin typeface="Arial"/>
                          <a:ea typeface="Times New Roman"/>
                          <a:cs typeface="Times New Roman"/>
                        </a:rPr>
                        <a:t>2</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cxnSp>
        <p:nvCxnSpPr>
          <p:cNvPr id="40" name="Straight Arrow Connector 39"/>
          <p:cNvCxnSpPr/>
          <p:nvPr/>
        </p:nvCxnSpPr>
        <p:spPr>
          <a:xfrm flipH="1">
            <a:off x="5073706" y="2349016"/>
            <a:ext cx="2718925" cy="968407"/>
          </a:xfrm>
          <a:prstGeom prst="straightConnector1">
            <a:avLst/>
          </a:prstGeom>
          <a:ln w="15875">
            <a:solidFill>
              <a:schemeClr val="accent5">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Content Placeholder 5"/>
          <p:cNvSpPr txBox="1">
            <a:spLocks/>
          </p:cNvSpPr>
          <p:nvPr/>
        </p:nvSpPr>
        <p:spPr>
          <a:xfrm>
            <a:off x="625016" y="1298331"/>
            <a:ext cx="7891272" cy="444041"/>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dirty="0" smtClean="0">
                <a:solidFill>
                  <a:schemeClr val="accent6">
                    <a:lumMod val="75000"/>
                  </a:schemeClr>
                </a:solidFill>
              </a:rPr>
              <a:t>Same Run Order</a:t>
            </a:r>
            <a:endParaRPr lang="en-US" dirty="0">
              <a:solidFill>
                <a:schemeClr val="accent6">
                  <a:lumMod val="75000"/>
                </a:schemeClr>
              </a:solidFill>
            </a:endParaRPr>
          </a:p>
        </p:txBody>
      </p:sp>
      <p:sp>
        <p:nvSpPr>
          <p:cNvPr id="45" name="Rectangle 44"/>
          <p:cNvSpPr/>
          <p:nvPr/>
        </p:nvSpPr>
        <p:spPr>
          <a:xfrm>
            <a:off x="1292645" y="2241494"/>
            <a:ext cx="1594131" cy="347957"/>
          </a:xfrm>
          <a:prstGeom prst="rect">
            <a:avLst/>
          </a:prstGeom>
          <a:no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2" name="TextBox 1"/>
          <p:cNvSpPr txBox="1"/>
          <p:nvPr/>
        </p:nvSpPr>
        <p:spPr>
          <a:xfrm>
            <a:off x="4096872" y="1672518"/>
            <a:ext cx="430329" cy="369332"/>
          </a:xfrm>
          <a:prstGeom prst="rect">
            <a:avLst/>
          </a:prstGeom>
          <a:noFill/>
        </p:spPr>
        <p:txBody>
          <a:bodyPr wrap="square" rtlCol="0">
            <a:spAutoFit/>
          </a:bodyPr>
          <a:lstStyle/>
          <a:p>
            <a:r>
              <a:rPr lang="en-US" dirty="0" smtClean="0">
                <a:solidFill>
                  <a:schemeClr val="accent1">
                    <a:lumMod val="75000"/>
                  </a:schemeClr>
                </a:solidFill>
              </a:rPr>
              <a:t>L1</a:t>
            </a:r>
            <a:endParaRPr lang="en-AU" dirty="0">
              <a:solidFill>
                <a:schemeClr val="accent1">
                  <a:lumMod val="75000"/>
                </a:schemeClr>
              </a:solidFill>
            </a:endParaRPr>
          </a:p>
        </p:txBody>
      </p:sp>
      <p:sp>
        <p:nvSpPr>
          <p:cNvPr id="27" name="TextBox 26"/>
          <p:cNvSpPr txBox="1"/>
          <p:nvPr/>
        </p:nvSpPr>
        <p:spPr>
          <a:xfrm>
            <a:off x="4098660" y="2986745"/>
            <a:ext cx="430329" cy="369332"/>
          </a:xfrm>
          <a:prstGeom prst="rect">
            <a:avLst/>
          </a:prstGeom>
          <a:noFill/>
        </p:spPr>
        <p:txBody>
          <a:bodyPr wrap="square" rtlCol="0">
            <a:spAutoFit/>
          </a:bodyPr>
          <a:lstStyle/>
          <a:p>
            <a:r>
              <a:rPr lang="en-US" dirty="0" smtClean="0">
                <a:solidFill>
                  <a:schemeClr val="accent1">
                    <a:lumMod val="75000"/>
                  </a:schemeClr>
                </a:solidFill>
              </a:rPr>
              <a:t>L2</a:t>
            </a:r>
            <a:endParaRPr lang="en-AU" dirty="0">
              <a:solidFill>
                <a:schemeClr val="accent1">
                  <a:lumMod val="75000"/>
                </a:schemeClr>
              </a:solidFill>
            </a:endParaRPr>
          </a:p>
        </p:txBody>
      </p:sp>
      <p:sp>
        <p:nvSpPr>
          <p:cNvPr id="28" name="Rectangle 27"/>
          <p:cNvSpPr/>
          <p:nvPr/>
        </p:nvSpPr>
        <p:spPr>
          <a:xfrm>
            <a:off x="2378207" y="3630398"/>
            <a:ext cx="212171" cy="347957"/>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Tree>
    <p:extLst>
      <p:ext uri="{BB962C8B-B14F-4D97-AF65-F5344CB8AC3E}">
        <p14:creationId xmlns:p14="http://schemas.microsoft.com/office/powerpoint/2010/main" val="23967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Putting it all together</a:t>
            </a:r>
          </a:p>
        </p:txBody>
      </p:sp>
      <p:sp>
        <p:nvSpPr>
          <p:cNvPr id="7" name="Text Placeholder 6"/>
          <p:cNvSpPr>
            <a:spLocks noGrp="1"/>
          </p:cNvSpPr>
          <p:nvPr>
            <p:ph type="body" sz="quarter" idx="12"/>
          </p:nvPr>
        </p:nvSpPr>
        <p:spPr/>
        <p:txBody>
          <a:bodyPr/>
          <a:lstStyle/>
          <a:p>
            <a:r>
              <a:rPr lang="en-US" dirty="0" smtClean="0"/>
              <a:t>Executing SAS code as batch</a:t>
            </a:r>
            <a:endParaRPr lang="en-US" dirty="0"/>
          </a:p>
        </p:txBody>
      </p:sp>
      <p:sp>
        <p:nvSpPr>
          <p:cNvPr id="6" name="Content Placeholder 5"/>
          <p:cNvSpPr>
            <a:spLocks noGrp="1"/>
          </p:cNvSpPr>
          <p:nvPr>
            <p:ph sz="quarter" idx="11"/>
          </p:nvPr>
        </p:nvSpPr>
        <p:spPr>
          <a:xfrm>
            <a:off x="626364" y="1016459"/>
            <a:ext cx="7891272" cy="444041"/>
          </a:xfrm>
        </p:spPr>
        <p:txBody>
          <a:bodyPr/>
          <a:lstStyle/>
          <a:p>
            <a:r>
              <a:rPr lang="en-US" dirty="0" smtClean="0"/>
              <a:t>The batch command we seconded is used to run the Report Code</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92407" y="1744763"/>
            <a:ext cx="2000250" cy="1047750"/>
          </a:xfrm>
          <a:prstGeom prst="rect">
            <a:avLst/>
          </a:prstGeom>
          <a:noFill/>
          <a:ln>
            <a:noFill/>
          </a:ln>
        </p:spPr>
      </p:pic>
      <p:grpSp>
        <p:nvGrpSpPr>
          <p:cNvPr id="21" name="Group 20"/>
          <p:cNvGrpSpPr/>
          <p:nvPr/>
        </p:nvGrpSpPr>
        <p:grpSpPr>
          <a:xfrm>
            <a:off x="4104966" y="1665776"/>
            <a:ext cx="4811066" cy="833824"/>
            <a:chOff x="683568" y="3554345"/>
            <a:chExt cx="4811066" cy="833824"/>
          </a:xfrm>
        </p:grpSpPr>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933056"/>
              <a:ext cx="4811066" cy="455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33"/>
            <p:cNvSpPr txBox="1"/>
            <p:nvPr/>
          </p:nvSpPr>
          <p:spPr>
            <a:xfrm>
              <a:off x="2787541" y="3554345"/>
              <a:ext cx="1422146"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Parse the program</a:t>
              </a:r>
              <a:endParaRPr lang="en-AU" sz="1200" dirty="0">
                <a:effectLst/>
                <a:latin typeface="Times New Roman"/>
                <a:ea typeface="Times New Roman"/>
              </a:endParaRPr>
            </a:p>
          </p:txBody>
        </p:sp>
        <p:cxnSp>
          <p:nvCxnSpPr>
            <p:cNvPr id="24" name="Straight Arrow Connector 23"/>
            <p:cNvCxnSpPr/>
            <p:nvPr/>
          </p:nvCxnSpPr>
          <p:spPr>
            <a:xfrm flipV="1">
              <a:off x="3288495" y="3828358"/>
              <a:ext cx="0" cy="182287"/>
            </a:xfrm>
            <a:prstGeom prst="straightConnector1">
              <a:avLst/>
            </a:prstGeom>
            <a:ln w="15875">
              <a:solidFill>
                <a:schemeClr val="accent6">
                  <a:lumMod val="75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flipH="1">
            <a:off x="5073706" y="2349016"/>
            <a:ext cx="2718925" cy="968407"/>
          </a:xfrm>
          <a:prstGeom prst="straightConnector1">
            <a:avLst/>
          </a:prstGeom>
          <a:ln w="15875">
            <a:solidFill>
              <a:schemeClr val="accent5">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79136" y="2414588"/>
            <a:ext cx="1594131" cy="328611"/>
          </a:xfrm>
          <a:prstGeom prst="rect">
            <a:avLst/>
          </a:prstGeom>
          <a:no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grpSp>
        <p:nvGrpSpPr>
          <p:cNvPr id="27" name="Group 26"/>
          <p:cNvGrpSpPr/>
          <p:nvPr/>
        </p:nvGrpSpPr>
        <p:grpSpPr>
          <a:xfrm>
            <a:off x="4075717" y="3055913"/>
            <a:ext cx="4665893" cy="1681789"/>
            <a:chOff x="4561237" y="725417"/>
            <a:chExt cx="4665893" cy="1681789"/>
          </a:xfrm>
        </p:grpSpPr>
        <p:grpSp>
          <p:nvGrpSpPr>
            <p:cNvPr id="28" name="Group 27"/>
            <p:cNvGrpSpPr/>
            <p:nvPr/>
          </p:nvGrpSpPr>
          <p:grpSpPr>
            <a:xfrm>
              <a:off x="4561237" y="725417"/>
              <a:ext cx="4665893" cy="1681789"/>
              <a:chOff x="4561237" y="725417"/>
              <a:chExt cx="4665893" cy="1681789"/>
            </a:xfrm>
          </p:grpSpPr>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544" y="1011734"/>
                <a:ext cx="4104456" cy="105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3"/>
              <p:cNvSpPr txBox="1"/>
              <p:nvPr/>
            </p:nvSpPr>
            <p:spPr>
              <a:xfrm>
                <a:off x="6228184" y="2145596"/>
                <a:ext cx="1512168"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SAS Batch command</a:t>
                </a:r>
                <a:endParaRPr lang="en-AU" sz="1200" dirty="0">
                  <a:effectLst/>
                  <a:latin typeface="Times New Roman"/>
                  <a:ea typeface="Times New Roman"/>
                </a:endParaRPr>
              </a:p>
            </p:txBody>
          </p:sp>
          <p:cxnSp>
            <p:nvCxnSpPr>
              <p:cNvPr id="33" name="Straight Arrow Connector 32"/>
              <p:cNvCxnSpPr/>
              <p:nvPr/>
            </p:nvCxnSpPr>
            <p:spPr>
              <a:xfrm flipV="1">
                <a:off x="6948264" y="2003453"/>
                <a:ext cx="0" cy="182287"/>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61237" y="725417"/>
                <a:ext cx="1159871"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Set to Running</a:t>
                </a:r>
                <a:endParaRPr lang="en-AU" sz="1200" dirty="0">
                  <a:effectLst/>
                  <a:latin typeface="Times New Roman"/>
                  <a:ea typeface="Times New Roman"/>
                </a:endParaRPr>
              </a:p>
            </p:txBody>
          </p:sp>
          <p:cxnSp>
            <p:nvCxnSpPr>
              <p:cNvPr id="35" name="Straight Arrow Connector 34"/>
              <p:cNvCxnSpPr/>
              <p:nvPr/>
            </p:nvCxnSpPr>
            <p:spPr>
              <a:xfrm>
                <a:off x="5350732" y="962320"/>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TextBox 33"/>
              <p:cNvSpPr txBox="1"/>
              <p:nvPr/>
            </p:nvSpPr>
            <p:spPr>
              <a:xfrm>
                <a:off x="8067259" y="747012"/>
                <a:ext cx="1159871"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Set to Complete</a:t>
                </a:r>
                <a:endParaRPr lang="en-AU" sz="1200" dirty="0">
                  <a:effectLst/>
                  <a:latin typeface="Times New Roman"/>
                  <a:ea typeface="Times New Roman"/>
                </a:endParaRPr>
              </a:p>
            </p:txBody>
          </p:sp>
        </p:grpSp>
        <p:cxnSp>
          <p:nvCxnSpPr>
            <p:cNvPr id="29" name="Straight Arrow Connector 28"/>
            <p:cNvCxnSpPr/>
            <p:nvPr/>
          </p:nvCxnSpPr>
          <p:spPr>
            <a:xfrm>
              <a:off x="8604448" y="980728"/>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6"/>
          <a:stretch>
            <a:fillRect/>
          </a:stretch>
        </p:blipFill>
        <p:spPr>
          <a:xfrm>
            <a:off x="737321" y="3676813"/>
            <a:ext cx="1933575" cy="323850"/>
          </a:xfrm>
          <a:prstGeom prst="rect">
            <a:avLst/>
          </a:prstGeom>
        </p:spPr>
      </p:pic>
      <p:sp>
        <p:nvSpPr>
          <p:cNvPr id="37" name="TextBox 36"/>
          <p:cNvSpPr txBox="1"/>
          <p:nvPr/>
        </p:nvSpPr>
        <p:spPr>
          <a:xfrm>
            <a:off x="1776201" y="3388641"/>
            <a:ext cx="1637398"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Parsed program name</a:t>
            </a:r>
            <a:endParaRPr lang="en-AU" sz="1200" dirty="0">
              <a:effectLst/>
              <a:latin typeface="Times New Roman"/>
              <a:ea typeface="Times New Roman"/>
            </a:endParaRPr>
          </a:p>
        </p:txBody>
      </p:sp>
      <p:cxnSp>
        <p:nvCxnSpPr>
          <p:cNvPr id="38" name="Straight Arrow Connector 37"/>
          <p:cNvCxnSpPr/>
          <p:nvPr/>
        </p:nvCxnSpPr>
        <p:spPr>
          <a:xfrm>
            <a:off x="2390790" y="3615967"/>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3"/>
          <p:cNvSpPr txBox="1"/>
          <p:nvPr/>
        </p:nvSpPr>
        <p:spPr>
          <a:xfrm>
            <a:off x="737321" y="4040699"/>
            <a:ext cx="3269414"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SAS Batch command parsed from batch autoexec</a:t>
            </a:r>
            <a:endParaRPr lang="en-AU" sz="1200" dirty="0">
              <a:effectLst/>
              <a:latin typeface="Times New Roman"/>
              <a:ea typeface="Times New Roman"/>
            </a:endParaRPr>
          </a:p>
        </p:txBody>
      </p:sp>
      <p:cxnSp>
        <p:nvCxnSpPr>
          <p:cNvPr id="41" name="Straight Arrow Connector 40"/>
          <p:cNvCxnSpPr/>
          <p:nvPr/>
        </p:nvCxnSpPr>
        <p:spPr>
          <a:xfrm flipV="1">
            <a:off x="1457401" y="3898556"/>
            <a:ext cx="0" cy="182287"/>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96872" y="1672518"/>
            <a:ext cx="430329" cy="369332"/>
          </a:xfrm>
          <a:prstGeom prst="rect">
            <a:avLst/>
          </a:prstGeom>
          <a:noFill/>
        </p:spPr>
        <p:txBody>
          <a:bodyPr wrap="square" rtlCol="0">
            <a:spAutoFit/>
          </a:bodyPr>
          <a:lstStyle/>
          <a:p>
            <a:r>
              <a:rPr lang="en-US" dirty="0" smtClean="0">
                <a:solidFill>
                  <a:schemeClr val="accent1">
                    <a:lumMod val="75000"/>
                  </a:schemeClr>
                </a:solidFill>
              </a:rPr>
              <a:t>L2</a:t>
            </a:r>
            <a:endParaRPr lang="en-AU" dirty="0">
              <a:solidFill>
                <a:schemeClr val="accent1">
                  <a:lumMod val="75000"/>
                </a:schemeClr>
              </a:solidFill>
            </a:endParaRPr>
          </a:p>
        </p:txBody>
      </p:sp>
      <p:sp>
        <p:nvSpPr>
          <p:cNvPr id="30" name="TextBox 29"/>
          <p:cNvSpPr txBox="1"/>
          <p:nvPr/>
        </p:nvSpPr>
        <p:spPr>
          <a:xfrm>
            <a:off x="4098660" y="2814617"/>
            <a:ext cx="430329" cy="369332"/>
          </a:xfrm>
          <a:prstGeom prst="rect">
            <a:avLst/>
          </a:prstGeom>
          <a:noFill/>
        </p:spPr>
        <p:txBody>
          <a:bodyPr wrap="square" rtlCol="0">
            <a:spAutoFit/>
          </a:bodyPr>
          <a:lstStyle/>
          <a:p>
            <a:r>
              <a:rPr lang="en-US" dirty="0" smtClean="0">
                <a:solidFill>
                  <a:schemeClr val="accent1">
                    <a:lumMod val="75000"/>
                  </a:schemeClr>
                </a:solidFill>
              </a:rPr>
              <a:t>L3</a:t>
            </a:r>
            <a:endParaRPr lang="en-AU" dirty="0">
              <a:solidFill>
                <a:schemeClr val="accent1">
                  <a:lumMod val="75000"/>
                </a:schemeClr>
              </a:solidFill>
            </a:endParaRPr>
          </a:p>
        </p:txBody>
      </p:sp>
    </p:spTree>
    <p:extLst>
      <p:ext uri="{BB962C8B-B14F-4D97-AF65-F5344CB8AC3E}">
        <p14:creationId xmlns:p14="http://schemas.microsoft.com/office/powerpoint/2010/main" val="20048284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Putting it all together</a:t>
            </a:r>
            <a:endParaRPr lang="en-US" dirty="0"/>
          </a:p>
        </p:txBody>
      </p:sp>
      <p:sp>
        <p:nvSpPr>
          <p:cNvPr id="7" name="Text Placeholder 6"/>
          <p:cNvSpPr>
            <a:spLocks noGrp="1"/>
          </p:cNvSpPr>
          <p:nvPr>
            <p:ph type="body" sz="quarter" idx="12"/>
          </p:nvPr>
        </p:nvSpPr>
        <p:spPr/>
        <p:txBody>
          <a:bodyPr/>
          <a:lstStyle/>
          <a:p>
            <a:r>
              <a:rPr lang="en-US" dirty="0" smtClean="0"/>
              <a:t>Running the Reports</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734752274"/>
              </p:ext>
            </p:extLst>
          </p:nvPr>
        </p:nvGraphicFramePr>
        <p:xfrm>
          <a:off x="469899" y="1412664"/>
          <a:ext cx="6139907" cy="720000"/>
        </p:xfrm>
        <a:graphic>
          <a:graphicData uri="http://schemas.openxmlformats.org/drawingml/2006/table">
            <a:tbl>
              <a:tblPr firstRow="1" firstCol="1" bandRow="1"/>
              <a:tblGrid>
                <a:gridCol w="763360"/>
                <a:gridCol w="990544"/>
                <a:gridCol w="1954318"/>
                <a:gridCol w="1392117"/>
                <a:gridCol w="1039568"/>
              </a:tblGrid>
              <a:tr h="180000">
                <a:tc>
                  <a:txBody>
                    <a:bodyPr/>
                    <a:lstStyle/>
                    <a:p>
                      <a:pPr marL="0" marR="0">
                        <a:spcBef>
                          <a:spcPts val="300"/>
                        </a:spcBef>
                        <a:spcAft>
                          <a:spcPts val="300"/>
                        </a:spcAft>
                      </a:pPr>
                      <a:r>
                        <a:rPr lang="en-US" sz="1000" b="1" dirty="0">
                          <a:effectLst/>
                          <a:latin typeface="Arial"/>
                          <a:ea typeface="Times New Roman"/>
                          <a:cs typeface="Times New Roman"/>
                        </a:rPr>
                        <a:t>Report ID</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300"/>
                        </a:spcBef>
                        <a:spcAft>
                          <a:spcPts val="300"/>
                        </a:spcAft>
                      </a:pPr>
                      <a:r>
                        <a:rPr lang="en-US" sz="1000" b="1" dirty="0">
                          <a:effectLst/>
                          <a:latin typeface="Arial"/>
                          <a:ea typeface="Times New Roman"/>
                          <a:cs typeface="Times New Roman"/>
                        </a:rPr>
                        <a:t>Report Name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300"/>
                        </a:spcBef>
                        <a:spcAft>
                          <a:spcPts val="300"/>
                        </a:spcAft>
                      </a:pPr>
                      <a:r>
                        <a:rPr lang="en-US" sz="1000" b="1" dirty="0">
                          <a:effectLst/>
                          <a:latin typeface="Arial"/>
                          <a:ea typeface="Times New Roman"/>
                          <a:cs typeface="Times New Roman"/>
                        </a:rPr>
                        <a:t>SAS program</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300"/>
                        </a:spcBef>
                        <a:spcAft>
                          <a:spcPts val="300"/>
                        </a:spcAft>
                      </a:pPr>
                      <a:r>
                        <a:rPr lang="en-US" sz="1000" b="1" dirty="0">
                          <a:effectLst/>
                          <a:latin typeface="Arial"/>
                          <a:ea typeface="Times New Roman"/>
                          <a:cs typeface="Times New Roman"/>
                        </a:rPr>
                        <a:t>Log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300"/>
                        </a:spcBef>
                        <a:spcAft>
                          <a:spcPts val="300"/>
                        </a:spcAft>
                      </a:pPr>
                      <a:r>
                        <a:rPr lang="en-US" sz="1000" b="1">
                          <a:effectLst/>
                          <a:latin typeface="Arial"/>
                          <a:ea typeface="Times New Roman"/>
                          <a:cs typeface="Times New Roman"/>
                        </a:rPr>
                        <a:t>Depends On</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marL="0" marR="0" algn="l" defTabSz="914400" rtl="0" eaLnBrk="1" latinLnBrk="0" hangingPunct="1">
                        <a:spcBef>
                          <a:spcPts val="300"/>
                        </a:spcBef>
                        <a:spcAft>
                          <a:spcPts val="300"/>
                        </a:spcAft>
                      </a:pPr>
                      <a:r>
                        <a:rPr lang="en-US" sz="1000" dirty="0" smtClean="0">
                          <a:effectLst/>
                          <a:latin typeface="Arial"/>
                          <a:ea typeface="Times New Roman"/>
                          <a:cs typeface="Times New Roman"/>
                        </a:rPr>
                        <a:t>1</a:t>
                      </a:r>
                      <a:endParaRPr lang="en-AU" sz="1000" kern="1200" dirty="0">
                        <a:solidFill>
                          <a:schemeClr val="tx1"/>
                        </a:solidFill>
                        <a:effectLst/>
                        <a:highlight>
                          <a:srgbClr val="FFFF00"/>
                        </a:highligh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Johns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F:\SAS\Programs\Pricing.sas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F:\SAS\Logs\Pricing</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highlight>
                            <a:srgbClr val="FFFF00"/>
                          </a:highlight>
                          <a:latin typeface="Arial"/>
                          <a:ea typeface="Times New Roman"/>
                          <a:cs typeface="Times New Roman"/>
                        </a:rPr>
                        <a:t> </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300"/>
                        </a:spcBef>
                        <a:spcAft>
                          <a:spcPts val="300"/>
                        </a:spcAft>
                      </a:pPr>
                      <a:r>
                        <a:rPr lang="en-US" sz="1000" dirty="0">
                          <a:effectLst/>
                          <a:latin typeface="Arial"/>
                          <a:ea typeface="Times New Roman"/>
                          <a:cs typeface="Times New Roman"/>
                        </a:rPr>
                        <a:t>2</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err="1">
                          <a:effectLst/>
                          <a:latin typeface="Arial"/>
                          <a:ea typeface="Times New Roman"/>
                          <a:cs typeface="Times New Roman"/>
                        </a:rPr>
                        <a:t>Marys</a:t>
                      </a:r>
                      <a:r>
                        <a:rPr lang="en-US" sz="1000" dirty="0">
                          <a:effectLst/>
                          <a:latin typeface="Arial"/>
                          <a:ea typeface="Times New Roman"/>
                          <a:cs typeface="Times New Roman"/>
                        </a:rPr>
                        <a:t> Report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F:\SAS\Programs\Product.sas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F:\SAS\Logs\Product</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smtClean="0">
                          <a:effectLs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a:spcBef>
                          <a:spcPts val="300"/>
                        </a:spcBef>
                        <a:spcAft>
                          <a:spcPts val="300"/>
                        </a:spcAft>
                      </a:pPr>
                      <a:r>
                        <a:rPr lang="en-US" sz="1000">
                          <a:effectLst/>
                          <a:latin typeface="Arial"/>
                          <a:ea typeface="Times New Roman"/>
                          <a:cs typeface="Times New Roman"/>
                        </a:rPr>
                        <a:t>3</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a:effectLst/>
                          <a:latin typeface="Arial"/>
                          <a:ea typeface="Times New Roman"/>
                          <a:cs typeface="Times New Roman"/>
                        </a:rPr>
                        <a:t>James Report</a:t>
                      </a:r>
                      <a:endParaRPr lang="en-AU" sz="100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F:\SAS\Programs\Finance.sas</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a:effectLst/>
                          <a:latin typeface="Arial"/>
                          <a:ea typeface="Times New Roman"/>
                          <a:cs typeface="Times New Roman"/>
                        </a:rPr>
                        <a:t>F:\SAS\Logs\Finance</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1000" dirty="0" smtClean="0">
                          <a:effectLst/>
                          <a:latin typeface="Arial"/>
                          <a:ea typeface="Times New Roman"/>
                          <a:cs typeface="Times New Roman"/>
                        </a:rPr>
                        <a:t>1</a:t>
                      </a:r>
                      <a:endParaRPr lang="en-AU" sz="1000" dirty="0">
                        <a:effectLst/>
                        <a:latin typeface="Arial"/>
                        <a:ea typeface="Times New Roman"/>
                        <a:cs typeface="Times New Roman"/>
                      </a:endParaRPr>
                    </a:p>
                  </a:txBody>
                  <a:tcPr marL="58784" marR="5878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5" name="Content Placeholder 2"/>
          <p:cNvSpPr txBox="1">
            <a:spLocks/>
          </p:cNvSpPr>
          <p:nvPr/>
        </p:nvSpPr>
        <p:spPr>
          <a:xfrm>
            <a:off x="626364" y="1016459"/>
            <a:ext cx="6753572" cy="466725"/>
          </a:xfrm>
          <a:prstGeom prst="rect">
            <a:avLst/>
          </a:prstGeom>
        </p:spPr>
        <p:txBody>
          <a:bodyPr vert="horz" wrap="square" lIns="91440" tIns="45720" rIns="91440" bIns="45720" rtlCol="0" anchor="t" anchorCtr="0">
            <a:normAutofit fontScale="85000" lnSpcReduction="10000"/>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Johns Report must run first, but Mary and James can run at the same time</a:t>
            </a:r>
          </a:p>
        </p:txBody>
      </p:sp>
      <p:sp>
        <p:nvSpPr>
          <p:cNvPr id="23" name="Content Placeholder 2"/>
          <p:cNvSpPr txBox="1">
            <a:spLocks/>
          </p:cNvSpPr>
          <p:nvPr/>
        </p:nvSpPr>
        <p:spPr>
          <a:xfrm>
            <a:off x="625016" y="3213349"/>
            <a:ext cx="6753572"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Here we have established parallelism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663" y="2276815"/>
            <a:ext cx="4059061" cy="218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5782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Putting it all </a:t>
            </a:r>
            <a:r>
              <a:rPr lang="en-US" dirty="0" smtClean="0"/>
              <a:t>together</a:t>
            </a:r>
            <a:endParaRPr lang="en-US" dirty="0"/>
          </a:p>
        </p:txBody>
      </p:sp>
      <p:sp>
        <p:nvSpPr>
          <p:cNvPr id="7" name="Text Placeholder 6"/>
          <p:cNvSpPr>
            <a:spLocks noGrp="1"/>
          </p:cNvSpPr>
          <p:nvPr>
            <p:ph type="body" sz="quarter" idx="12"/>
          </p:nvPr>
        </p:nvSpPr>
        <p:spPr/>
        <p:txBody>
          <a:bodyPr/>
          <a:lstStyle/>
          <a:p>
            <a:r>
              <a:rPr lang="en-US" dirty="0"/>
              <a:t>The indirect dependency </a:t>
            </a:r>
            <a:r>
              <a:rPr lang="en-US" dirty="0" smtClean="0"/>
              <a:t>problem</a:t>
            </a:r>
            <a:endParaRPr lang="en-US" dirty="0"/>
          </a:p>
        </p:txBody>
      </p:sp>
      <p:sp>
        <p:nvSpPr>
          <p:cNvPr id="6" name="Content Placeholder 5"/>
          <p:cNvSpPr>
            <a:spLocks noGrp="1"/>
          </p:cNvSpPr>
          <p:nvPr>
            <p:ph sz="quarter" idx="11"/>
          </p:nvPr>
        </p:nvSpPr>
        <p:spPr>
          <a:xfrm>
            <a:off x="626364" y="1016459"/>
            <a:ext cx="7891272" cy="278267"/>
          </a:xfrm>
        </p:spPr>
        <p:txBody>
          <a:bodyPr>
            <a:normAutofit fontScale="85000" lnSpcReduction="20000"/>
          </a:bodyPr>
          <a:lstStyle/>
          <a:p>
            <a:pPr marL="0" indent="0">
              <a:buNone/>
            </a:pPr>
            <a:r>
              <a:rPr lang="en-US" i="1" dirty="0" smtClean="0"/>
              <a:t>Unrelated Reports</a:t>
            </a:r>
            <a:endParaRPr lang="en-US" i="1" dirty="0"/>
          </a:p>
        </p:txBody>
      </p:sp>
      <p:graphicFrame>
        <p:nvGraphicFramePr>
          <p:cNvPr id="8" name="Table 7"/>
          <p:cNvGraphicFramePr>
            <a:graphicFrameLocks noGrp="1"/>
          </p:cNvGraphicFramePr>
          <p:nvPr>
            <p:extLst>
              <p:ext uri="{D42A27DB-BD31-4B8C-83A1-F6EECF244321}">
                <p14:modId xmlns:p14="http://schemas.microsoft.com/office/powerpoint/2010/main" val="3412867915"/>
              </p:ext>
            </p:extLst>
          </p:nvPr>
        </p:nvGraphicFramePr>
        <p:xfrm>
          <a:off x="309531" y="1334272"/>
          <a:ext cx="5107833" cy="1174320"/>
        </p:xfrm>
        <a:graphic>
          <a:graphicData uri="http://schemas.openxmlformats.org/drawingml/2006/table">
            <a:tbl>
              <a:tblPr firstRow="1" firstCol="1" bandRow="1"/>
              <a:tblGrid>
                <a:gridCol w="526492"/>
                <a:gridCol w="939927"/>
                <a:gridCol w="1790210"/>
                <a:gridCol w="1201783"/>
                <a:gridCol w="649421"/>
              </a:tblGrid>
              <a:tr h="180000">
                <a:tc>
                  <a:txBody>
                    <a:bodyPr/>
                    <a:lstStyle/>
                    <a:p>
                      <a:pPr>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Depends On</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900" dirty="0" smtClean="0">
                          <a:effectLst/>
                          <a:latin typeface="Arial" panose="020B0604020202020204" pitchFamily="34" charset="0"/>
                          <a:ea typeface="Times New Roman" panose="02020603050405020304" pitchFamily="18" charset="0"/>
                          <a:cs typeface="Times New Roman" panose="02020603050405020304" pitchFamily="18" charset="0"/>
                        </a:rPr>
                        <a:t>1</a:t>
                      </a: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900" dirty="0" smtClean="0">
                          <a:effectLst/>
                          <a:latin typeface="Arial" panose="020B0604020202020204" pitchFamily="34" charset="0"/>
                          <a:ea typeface="Times New Roman" panose="02020603050405020304" pitchFamily="18" charset="0"/>
                          <a:cs typeface="Times New Roman" panose="02020603050405020304" pitchFamily="18" charset="0"/>
                        </a:rPr>
                        <a:t>4</a:t>
                      </a: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Johns Report 2</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F:\SAS\Programs\Pricing_2.sas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James Report 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F:\SAS\Programs\Finance_2.sas</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4</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Content Placeholder 2"/>
          <p:cNvSpPr txBox="1">
            <a:spLocks/>
          </p:cNvSpPr>
          <p:nvPr/>
        </p:nvSpPr>
        <p:spPr>
          <a:xfrm>
            <a:off x="625015" y="2697442"/>
            <a:ext cx="4409829" cy="500703"/>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800" i="1" dirty="0" smtClean="0"/>
              <a:t>Using our established logic; there is a problem</a:t>
            </a:r>
          </a:p>
        </p:txBody>
      </p:sp>
      <p:sp>
        <p:nvSpPr>
          <p:cNvPr id="27" name="Content Placeholder 2"/>
          <p:cNvSpPr txBox="1">
            <a:spLocks/>
          </p:cNvSpPr>
          <p:nvPr/>
        </p:nvSpPr>
        <p:spPr>
          <a:xfrm>
            <a:off x="603045" y="3389477"/>
            <a:ext cx="4431799" cy="1001480"/>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1800" i="1" dirty="0" smtClean="0"/>
              <a:t>James 2 will only start after John 1 has completed</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988" y="841779"/>
            <a:ext cx="3575756" cy="382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09531" y="2142044"/>
            <a:ext cx="5107833" cy="376732"/>
          </a:xfrm>
          <a:prstGeom prst="rect">
            <a:avLst/>
          </a:prstGeom>
          <a:no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1" name="Rectangle 10"/>
          <p:cNvSpPr/>
          <p:nvPr/>
        </p:nvSpPr>
        <p:spPr>
          <a:xfrm>
            <a:off x="5497348" y="3208907"/>
            <a:ext cx="2689221" cy="1454300"/>
          </a:xfrm>
          <a:prstGeom prst="rect">
            <a:avLst/>
          </a:prstGeom>
          <a:no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Tree>
    <p:extLst>
      <p:ext uri="{BB962C8B-B14F-4D97-AF65-F5344CB8AC3E}">
        <p14:creationId xmlns:p14="http://schemas.microsoft.com/office/powerpoint/2010/main" val="3701644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Putting it all together</a:t>
            </a:r>
            <a:endParaRPr lang="en-US" dirty="0"/>
          </a:p>
        </p:txBody>
      </p:sp>
      <p:sp>
        <p:nvSpPr>
          <p:cNvPr id="7" name="Text Placeholder 6"/>
          <p:cNvSpPr>
            <a:spLocks noGrp="1"/>
          </p:cNvSpPr>
          <p:nvPr>
            <p:ph type="body" sz="quarter" idx="12"/>
          </p:nvPr>
        </p:nvSpPr>
        <p:spPr/>
        <p:txBody>
          <a:bodyPr/>
          <a:lstStyle/>
          <a:p>
            <a:r>
              <a:rPr lang="en-US" dirty="0" smtClean="0"/>
              <a:t>Calculate Job Streams</a:t>
            </a:r>
            <a:endParaRPr lang="en-US" dirty="0"/>
          </a:p>
        </p:txBody>
      </p:sp>
      <p:sp>
        <p:nvSpPr>
          <p:cNvPr id="15" name="Content Placeholder 2"/>
          <p:cNvSpPr txBox="1">
            <a:spLocks/>
          </p:cNvSpPr>
          <p:nvPr/>
        </p:nvSpPr>
        <p:spPr>
          <a:xfrm>
            <a:off x="626364" y="1016459"/>
            <a:ext cx="5717514"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a:t>r</a:t>
            </a:r>
            <a:r>
              <a:rPr lang="en-US" i="1" dirty="0" smtClean="0"/>
              <a:t>un related reports independently</a:t>
            </a:r>
          </a:p>
        </p:txBody>
      </p:sp>
      <p:graphicFrame>
        <p:nvGraphicFramePr>
          <p:cNvPr id="18" name="Table 17"/>
          <p:cNvGraphicFramePr>
            <a:graphicFrameLocks noGrp="1"/>
          </p:cNvGraphicFramePr>
          <p:nvPr>
            <p:extLst>
              <p:ext uri="{D42A27DB-BD31-4B8C-83A1-F6EECF244321}">
                <p14:modId xmlns:p14="http://schemas.microsoft.com/office/powerpoint/2010/main" val="3984308393"/>
              </p:ext>
            </p:extLst>
          </p:nvPr>
        </p:nvGraphicFramePr>
        <p:xfrm>
          <a:off x="315004" y="1424584"/>
          <a:ext cx="5975965" cy="1080000"/>
        </p:xfrm>
        <a:graphic>
          <a:graphicData uri="http://schemas.openxmlformats.org/drawingml/2006/table">
            <a:tbl>
              <a:tblPr firstRow="1" firstCol="1" bandRow="1"/>
              <a:tblGrid>
                <a:gridCol w="674244"/>
                <a:gridCol w="1041409"/>
                <a:gridCol w="1884007"/>
                <a:gridCol w="1495843"/>
                <a:gridCol w="880462"/>
              </a:tblGrid>
              <a:tr h="180000">
                <a:tc>
                  <a:txBody>
                    <a:bodyPr/>
                    <a:lstStyle/>
                    <a:p>
                      <a:pPr>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Depends On</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AU" sz="900" dirty="0" smtClean="0">
                          <a:effectLst/>
                          <a:latin typeface="Arial" panose="020B0604020202020204" pitchFamily="34" charset="0"/>
                          <a:ea typeface="Times New Roman" panose="02020603050405020304" pitchFamily="18" charset="0"/>
                          <a:cs typeface="Times New Roman" panose="02020603050405020304" pitchFamily="18" charset="0"/>
                        </a:rPr>
                        <a:t>1</a:t>
                      </a: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AU" sz="900" dirty="0" smtClean="0">
                          <a:effectLst/>
                          <a:latin typeface="Arial" panose="020B0604020202020204" pitchFamily="34" charset="0"/>
                          <a:ea typeface="Times New Roman" panose="02020603050405020304" pitchFamily="18" charset="0"/>
                          <a:cs typeface="Times New Roman" panose="02020603050405020304" pitchFamily="18" charset="0"/>
                        </a:rPr>
                        <a:t>4</a:t>
                      </a: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Johns Report 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F:\SAS\Programs\Pricing_2.sas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James Report 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F:\SAS\Programs\Finance_2.sas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4</a:t>
                      </a:r>
                      <a:endParaRPr lang="en-AU" sz="9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5875329"/>
              </p:ext>
            </p:extLst>
          </p:nvPr>
        </p:nvGraphicFramePr>
        <p:xfrm>
          <a:off x="287383" y="3115132"/>
          <a:ext cx="6014357" cy="1174320"/>
        </p:xfrm>
        <a:graphic>
          <a:graphicData uri="http://schemas.openxmlformats.org/drawingml/2006/table">
            <a:tbl>
              <a:tblPr firstRow="1" firstCol="1" bandRow="1"/>
              <a:tblGrid>
                <a:gridCol w="640080"/>
                <a:gridCol w="953588"/>
                <a:gridCol w="1802675"/>
                <a:gridCol w="1240971"/>
                <a:gridCol w="574766"/>
                <a:gridCol w="802277"/>
              </a:tblGrid>
              <a:tr h="36000">
                <a:tc>
                  <a:txBody>
                    <a:bodyPr/>
                    <a:lstStyle/>
                    <a:p>
                      <a:pPr>
                        <a:spcBef>
                          <a:spcPts val="300"/>
                        </a:spcBef>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Bef>
                          <a:spcPts val="300"/>
                        </a:spcBef>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Bef>
                          <a:spcPts val="300"/>
                        </a:spcBef>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Bef>
                          <a:spcPts val="300"/>
                        </a:spcBef>
                        <a:spcAft>
                          <a:spcPts val="30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Bef>
                          <a:spcPts val="300"/>
                        </a:spcBef>
                        <a:spcAft>
                          <a:spcPts val="30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900" b="1" dirty="0" smtClean="0">
                          <a:effectLst/>
                          <a:latin typeface="Arial" panose="020B0604020202020204" pitchFamily="34" charset="0"/>
                          <a:ea typeface="Times New Roman" panose="02020603050405020304" pitchFamily="18" charset="0"/>
                          <a:cs typeface="Times New Roman" panose="02020603050405020304" pitchFamily="18" charset="0"/>
                        </a:rPr>
                        <a:t>Order</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Bef>
                          <a:spcPts val="300"/>
                        </a:spcBef>
                        <a:spcAft>
                          <a:spcPts val="300"/>
                        </a:spcAft>
                      </a:pPr>
                      <a:r>
                        <a:rPr lang="en-US" sz="900" b="1" dirty="0" smtClean="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Job Stream</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r>
              <a:tr h="180000">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Johns Report 2</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F:\SAS\Programs\Pricing_2.sas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James Report 2</a:t>
                      </a:r>
                      <a:endParaRPr lang="en-AU" sz="90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F:\SAS\Programs\Finance_2.sas</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Bef>
                          <a:spcPts val="300"/>
                        </a:spcBef>
                        <a:spcAft>
                          <a:spcPts val="300"/>
                        </a:spcAft>
                      </a:pPr>
                      <a:r>
                        <a:rPr lang="en-US" sz="9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2</a:t>
                      </a:r>
                      <a:endParaRPr lang="en-AU"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4739" marR="64739"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pic>
        <p:nvPicPr>
          <p:cNvPr id="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923" y="1769251"/>
            <a:ext cx="1979612" cy="136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7420299" y="931746"/>
            <a:ext cx="1368152" cy="369332"/>
          </a:xfrm>
          <a:prstGeom prst="rect">
            <a:avLst/>
          </a:prstGeom>
          <a:noFill/>
        </p:spPr>
        <p:txBody>
          <a:bodyPr wrap="square" rtlCol="0">
            <a:spAutoFit/>
          </a:bodyPr>
          <a:lstStyle/>
          <a:p>
            <a:r>
              <a:rPr lang="en-AU" b="1" dirty="0" smtClean="0">
                <a:solidFill>
                  <a:srgbClr val="0070C0"/>
                </a:solidFill>
              </a:rPr>
              <a:t>Run Order </a:t>
            </a:r>
            <a:endParaRPr lang="en-AU" b="1" dirty="0">
              <a:solidFill>
                <a:srgbClr val="0070C0"/>
              </a:solidFill>
            </a:endParaRPr>
          </a:p>
        </p:txBody>
      </p:sp>
      <p:sp>
        <p:nvSpPr>
          <p:cNvPr id="34" name="TextBox 33"/>
          <p:cNvSpPr txBox="1"/>
          <p:nvPr/>
        </p:nvSpPr>
        <p:spPr>
          <a:xfrm>
            <a:off x="7134049" y="1324402"/>
            <a:ext cx="288032" cy="369332"/>
          </a:xfrm>
          <a:prstGeom prst="rect">
            <a:avLst/>
          </a:prstGeom>
          <a:noFill/>
        </p:spPr>
        <p:txBody>
          <a:bodyPr wrap="square" rtlCol="0">
            <a:spAutoFit/>
          </a:bodyPr>
          <a:lstStyle/>
          <a:p>
            <a:r>
              <a:rPr lang="en-AU" dirty="0" smtClean="0">
                <a:solidFill>
                  <a:srgbClr val="0070C0"/>
                </a:solidFill>
              </a:rPr>
              <a:t>1</a:t>
            </a:r>
            <a:endParaRPr lang="en-AU" dirty="0">
              <a:solidFill>
                <a:srgbClr val="0070C0"/>
              </a:solidFill>
            </a:endParaRPr>
          </a:p>
        </p:txBody>
      </p:sp>
      <p:sp>
        <p:nvSpPr>
          <p:cNvPr id="35" name="TextBox 34"/>
          <p:cNvSpPr txBox="1"/>
          <p:nvPr/>
        </p:nvSpPr>
        <p:spPr>
          <a:xfrm>
            <a:off x="8500419" y="1324402"/>
            <a:ext cx="288032" cy="369332"/>
          </a:xfrm>
          <a:prstGeom prst="rect">
            <a:avLst/>
          </a:prstGeom>
          <a:noFill/>
        </p:spPr>
        <p:txBody>
          <a:bodyPr wrap="square" rtlCol="0">
            <a:spAutoFit/>
          </a:bodyPr>
          <a:lstStyle/>
          <a:p>
            <a:r>
              <a:rPr lang="en-AU" dirty="0" smtClean="0">
                <a:solidFill>
                  <a:srgbClr val="0070C0"/>
                </a:solidFill>
              </a:rPr>
              <a:t>2</a:t>
            </a:r>
            <a:endParaRPr lang="en-AU" dirty="0">
              <a:solidFill>
                <a:srgbClr val="0070C0"/>
              </a:solidFill>
            </a:endParaRPr>
          </a:p>
        </p:txBody>
      </p:sp>
      <p:cxnSp>
        <p:nvCxnSpPr>
          <p:cNvPr id="36" name="Straight Connector 35"/>
          <p:cNvCxnSpPr/>
          <p:nvPr/>
        </p:nvCxnSpPr>
        <p:spPr>
          <a:xfrm flipH="1">
            <a:off x="7957027" y="1432414"/>
            <a:ext cx="3332" cy="2923778"/>
          </a:xfrm>
          <a:prstGeom prst="line">
            <a:avLst/>
          </a:prstGeom>
          <a:ln>
            <a:solidFill>
              <a:schemeClr val="accent1">
                <a:shade val="95000"/>
                <a:satMod val="105000"/>
                <a:alpha val="51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020923" y="3284790"/>
            <a:ext cx="2016224" cy="0"/>
          </a:xfrm>
          <a:prstGeom prst="line">
            <a:avLst/>
          </a:prstGeom>
          <a:ln>
            <a:solidFill>
              <a:schemeClr val="accent1">
                <a:shade val="95000"/>
                <a:satMod val="105000"/>
                <a:alpha val="51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020923" y="3564104"/>
            <a:ext cx="595073" cy="32361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400" kern="1200" dirty="0">
                <a:solidFill>
                  <a:srgbClr val="002060"/>
                </a:solidFill>
                <a:effectLst/>
                <a:ea typeface="Times New Roman"/>
                <a:cs typeface="Times New Roman"/>
              </a:rPr>
              <a:t>Job </a:t>
            </a:r>
            <a:r>
              <a:rPr lang="en-AU" sz="1400" dirty="0">
                <a:solidFill>
                  <a:srgbClr val="002060"/>
                </a:solidFill>
                <a:ea typeface="Times New Roman"/>
                <a:cs typeface="Times New Roman"/>
              </a:rPr>
              <a:t>4</a:t>
            </a:r>
            <a:endParaRPr lang="en-AU" sz="1400" dirty="0">
              <a:effectLst/>
              <a:latin typeface="Times New Roman"/>
              <a:ea typeface="Times New Roman"/>
            </a:endParaRPr>
          </a:p>
        </p:txBody>
      </p:sp>
      <p:sp>
        <p:nvSpPr>
          <p:cNvPr id="39" name="Rectangle 38"/>
          <p:cNvSpPr/>
          <p:nvPr/>
        </p:nvSpPr>
        <p:spPr>
          <a:xfrm>
            <a:off x="8379258" y="3564104"/>
            <a:ext cx="611008" cy="32010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400" kern="1200" dirty="0">
                <a:solidFill>
                  <a:srgbClr val="002060"/>
                </a:solidFill>
                <a:effectLst/>
                <a:ea typeface="Times New Roman"/>
                <a:cs typeface="Times New Roman"/>
              </a:rPr>
              <a:t>Job </a:t>
            </a:r>
            <a:r>
              <a:rPr lang="en-AU" sz="1400" dirty="0">
                <a:solidFill>
                  <a:srgbClr val="002060"/>
                </a:solidFill>
                <a:ea typeface="Times New Roman"/>
                <a:cs typeface="Times New Roman"/>
              </a:rPr>
              <a:t>5</a:t>
            </a:r>
            <a:endParaRPr lang="en-AU" sz="1400" dirty="0">
              <a:effectLst/>
              <a:latin typeface="Times New Roman"/>
              <a:ea typeface="Times New Roman"/>
            </a:endParaRPr>
          </a:p>
        </p:txBody>
      </p:sp>
      <p:cxnSp>
        <p:nvCxnSpPr>
          <p:cNvPr id="40" name="Straight Arrow Connector 39"/>
          <p:cNvCxnSpPr>
            <a:stCxn id="38" idx="3"/>
            <a:endCxn id="39" idx="1"/>
          </p:cNvCxnSpPr>
          <p:nvPr/>
        </p:nvCxnSpPr>
        <p:spPr>
          <a:xfrm flipV="1">
            <a:off x="7615996" y="3724157"/>
            <a:ext cx="763262" cy="1754"/>
          </a:xfrm>
          <a:prstGeom prst="straightConnector1">
            <a:avLst/>
          </a:prstGeom>
          <a:ln w="127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6200000">
            <a:off x="5792141" y="2623354"/>
            <a:ext cx="1368152" cy="369332"/>
          </a:xfrm>
          <a:prstGeom prst="rect">
            <a:avLst/>
          </a:prstGeom>
          <a:noFill/>
        </p:spPr>
        <p:txBody>
          <a:bodyPr wrap="square" rtlCol="0">
            <a:spAutoFit/>
          </a:bodyPr>
          <a:lstStyle/>
          <a:p>
            <a:r>
              <a:rPr lang="en-US" b="1" dirty="0" smtClean="0">
                <a:solidFill>
                  <a:schemeClr val="accent6">
                    <a:lumMod val="75000"/>
                  </a:schemeClr>
                </a:solidFill>
              </a:rPr>
              <a:t>Job Streams</a:t>
            </a:r>
            <a:endParaRPr lang="en-AU" b="1" dirty="0">
              <a:solidFill>
                <a:schemeClr val="accent6">
                  <a:lumMod val="75000"/>
                </a:schemeClr>
              </a:solidFill>
            </a:endParaRPr>
          </a:p>
        </p:txBody>
      </p:sp>
      <p:sp>
        <p:nvSpPr>
          <p:cNvPr id="42" name="TextBox 41"/>
          <p:cNvSpPr txBox="1"/>
          <p:nvPr/>
        </p:nvSpPr>
        <p:spPr>
          <a:xfrm rot="16200000">
            <a:off x="6588875" y="3319347"/>
            <a:ext cx="288032" cy="369332"/>
          </a:xfrm>
          <a:prstGeom prst="rect">
            <a:avLst/>
          </a:prstGeom>
          <a:noFill/>
        </p:spPr>
        <p:txBody>
          <a:bodyPr wrap="square" rtlCol="0">
            <a:spAutoFit/>
          </a:bodyPr>
          <a:lstStyle/>
          <a:p>
            <a:r>
              <a:rPr lang="en-AU" dirty="0" smtClean="0">
                <a:solidFill>
                  <a:schemeClr val="accent6">
                    <a:lumMod val="75000"/>
                  </a:schemeClr>
                </a:solidFill>
              </a:rPr>
              <a:t>1</a:t>
            </a:r>
            <a:endParaRPr lang="en-AU" dirty="0">
              <a:solidFill>
                <a:schemeClr val="accent6">
                  <a:lumMod val="75000"/>
                </a:schemeClr>
              </a:solidFill>
            </a:endParaRPr>
          </a:p>
        </p:txBody>
      </p:sp>
      <p:sp>
        <p:nvSpPr>
          <p:cNvPr id="43" name="TextBox 42"/>
          <p:cNvSpPr txBox="1"/>
          <p:nvPr/>
        </p:nvSpPr>
        <p:spPr>
          <a:xfrm rot="16200000">
            <a:off x="6588875" y="2189101"/>
            <a:ext cx="288032" cy="369332"/>
          </a:xfrm>
          <a:prstGeom prst="rect">
            <a:avLst/>
          </a:prstGeom>
          <a:noFill/>
        </p:spPr>
        <p:txBody>
          <a:bodyPr wrap="square" rtlCol="0">
            <a:spAutoFit/>
          </a:bodyPr>
          <a:lstStyle/>
          <a:p>
            <a:r>
              <a:rPr lang="en-AU" dirty="0" smtClean="0">
                <a:solidFill>
                  <a:schemeClr val="accent6">
                    <a:lumMod val="75000"/>
                  </a:schemeClr>
                </a:solidFill>
              </a:rPr>
              <a:t>2</a:t>
            </a:r>
            <a:endParaRPr lang="en-AU" dirty="0">
              <a:solidFill>
                <a:schemeClr val="accent6">
                  <a:lumMod val="75000"/>
                </a:schemeClr>
              </a:solidFill>
            </a:endParaRPr>
          </a:p>
        </p:txBody>
      </p:sp>
      <p:cxnSp>
        <p:nvCxnSpPr>
          <p:cNvPr id="44" name="Straight Connector 43"/>
          <p:cNvCxnSpPr/>
          <p:nvPr/>
        </p:nvCxnSpPr>
        <p:spPr>
          <a:xfrm>
            <a:off x="7959776" y="1658174"/>
            <a:ext cx="0" cy="1593026"/>
          </a:xfrm>
          <a:prstGeom prst="line">
            <a:avLst/>
          </a:prstGeom>
          <a:ln>
            <a:solidFill>
              <a:schemeClr val="accent1">
                <a:shade val="95000"/>
                <a:satMod val="105000"/>
                <a:alpha val="51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632007" y="2619657"/>
            <a:ext cx="5717514"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a:t>s</a:t>
            </a:r>
            <a:r>
              <a:rPr lang="en-US" i="1" dirty="0" smtClean="0"/>
              <a:t>plit by job streams</a:t>
            </a:r>
          </a:p>
        </p:txBody>
      </p:sp>
    </p:spTree>
    <p:extLst>
      <p:ext uri="{BB962C8B-B14F-4D97-AF65-F5344CB8AC3E}">
        <p14:creationId xmlns:p14="http://schemas.microsoft.com/office/powerpoint/2010/main" val="21426213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Presenter</a:t>
            </a:r>
            <a:endParaRPr lang="en-US" dirty="0"/>
          </a:p>
        </p:txBody>
      </p:sp>
      <p:sp>
        <p:nvSpPr>
          <p:cNvPr id="3" name="Text Placeholder 2"/>
          <p:cNvSpPr>
            <a:spLocks noGrp="1"/>
          </p:cNvSpPr>
          <p:nvPr>
            <p:ph type="body" sz="quarter" idx="12"/>
          </p:nvPr>
        </p:nvSpPr>
        <p:spPr/>
        <p:txBody>
          <a:bodyPr/>
          <a:lstStyle/>
          <a:p>
            <a:r>
              <a:rPr lang="en-US" dirty="0" smtClean="0"/>
              <a:t>Patrick Cuba, Principal Consultant, Cuba BI Consulting</a:t>
            </a:r>
            <a:r>
              <a:rPr lang="en-US" dirty="0"/>
              <a:t> </a:t>
            </a:r>
          </a:p>
        </p:txBody>
      </p:sp>
      <p:sp>
        <p:nvSpPr>
          <p:cNvPr id="4" name="Content Placeholder 3"/>
          <p:cNvSpPr>
            <a:spLocks noGrp="1"/>
          </p:cNvSpPr>
          <p:nvPr>
            <p:ph sz="quarter" idx="11"/>
          </p:nvPr>
        </p:nvSpPr>
        <p:spPr>
          <a:xfrm>
            <a:off x="889851" y="1172151"/>
            <a:ext cx="7376571" cy="3363274"/>
          </a:xfrm>
        </p:spPr>
        <p:txBody>
          <a:bodyPr/>
          <a:lstStyle/>
          <a:p>
            <a:pPr marL="0" indent="0">
              <a:buNone/>
            </a:pPr>
            <a:r>
              <a:rPr lang="en-US" dirty="0" smtClean="0"/>
              <a:t>Patrick is </a:t>
            </a:r>
            <a:r>
              <a:rPr lang="en-US" dirty="0"/>
              <a:t>a </a:t>
            </a:r>
            <a:r>
              <a:rPr lang="en-US" dirty="0" smtClean="0"/>
              <a:t>SAS solution specialist </a:t>
            </a:r>
            <a:r>
              <a:rPr lang="en-US" dirty="0"/>
              <a:t>at </a:t>
            </a:r>
            <a:r>
              <a:rPr lang="en-US" dirty="0" smtClean="0"/>
              <a:t>Cuba BI Consulting in Sydney, Australia since 2011.</a:t>
            </a:r>
          </a:p>
          <a:p>
            <a:pPr marL="0" indent="0">
              <a:buNone/>
            </a:pPr>
            <a:r>
              <a:rPr lang="en-US" dirty="0" smtClean="0"/>
              <a:t>Patrick architects solutions using SAS software from design right through to implementation. He has worked on SAS Customer Intelligence, SAS Anti Money Laundry, SAS Credit Risk, SAS DDS for Banking, SAS SPDS and SAS Visual Analytics at various client types such as Banking, Insurance and Marketing. </a:t>
            </a:r>
          </a:p>
          <a:p>
            <a:pPr marL="0" indent="0">
              <a:buNone/>
            </a:pPr>
            <a:r>
              <a:rPr lang="en-US" dirty="0" smtClean="0"/>
              <a:t>He </a:t>
            </a:r>
            <a:r>
              <a:rPr lang="en-US" dirty="0"/>
              <a:t>has </a:t>
            </a:r>
            <a:r>
              <a:rPr lang="en-US" dirty="0" smtClean="0"/>
              <a:t>worked with </a:t>
            </a:r>
            <a:r>
              <a:rPr lang="en-US" dirty="0"/>
              <a:t>SAS </a:t>
            </a:r>
            <a:r>
              <a:rPr lang="en-US" dirty="0" smtClean="0"/>
              <a:t>software for more than 14 </a:t>
            </a:r>
            <a:r>
              <a:rPr lang="en-US" dirty="0"/>
              <a:t>years.</a:t>
            </a:r>
          </a:p>
          <a:p>
            <a:pPr marL="0" indent="0">
              <a:buNone/>
            </a:pPr>
            <a:endParaRPr lang="en-US" dirty="0"/>
          </a:p>
        </p:txBody>
      </p:sp>
    </p:spTree>
    <p:extLst>
      <p:ext uri="{BB962C8B-B14F-4D97-AF65-F5344CB8AC3E}">
        <p14:creationId xmlns:p14="http://schemas.microsoft.com/office/powerpoint/2010/main" val="3707045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7040403"/>
              </p:ext>
            </p:extLst>
          </p:nvPr>
        </p:nvGraphicFramePr>
        <p:xfrm>
          <a:off x="418117" y="3346701"/>
          <a:ext cx="3540281" cy="1080000"/>
        </p:xfrm>
        <a:graphic>
          <a:graphicData uri="http://schemas.openxmlformats.org/drawingml/2006/table">
            <a:tbl>
              <a:tblPr firstRow="1" firstCol="1" bandRow="1"/>
              <a:tblGrid>
                <a:gridCol w="731414"/>
                <a:gridCol w="1045029"/>
                <a:gridCol w="822960"/>
                <a:gridCol w="940878"/>
              </a:tblGrid>
              <a:tr h="180000">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Order</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c>
                  <a:txBody>
                    <a:bodyPr/>
                    <a:lstStyle/>
                    <a:p>
                      <a:pPr>
                        <a:spcAft>
                          <a:spcPts val="600"/>
                        </a:spcAft>
                      </a:pPr>
                      <a:r>
                        <a:rPr lang="en-US" sz="1000" b="1" dirty="0" smtClean="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Job Stream</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AEEF3"/>
                    </a:solidFill>
                  </a:tcPr>
                </a:tc>
              </a:tr>
              <a:tr h="180000">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4</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Johns Report 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5</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James Report 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pic>
        <p:nvPicPr>
          <p:cNvPr id="27" name="Picture 26" descr="C:\Users\patri\AppData\Local\Microsoft\Windows\INetCache\Content.Word\pic15255.gif"/>
          <p:cNvPicPr/>
          <p:nvPr/>
        </p:nvPicPr>
        <p:blipFill>
          <a:blip r:embed="rId3">
            <a:extLst>
              <a:ext uri="{28A0092B-C50C-407E-A947-70E740481C1C}">
                <a14:useLocalDpi xmlns:a14="http://schemas.microsoft.com/office/drawing/2010/main" val="0"/>
              </a:ext>
            </a:extLst>
          </a:blip>
          <a:srcRect/>
          <a:stretch>
            <a:fillRect/>
          </a:stretch>
        </p:blipFill>
        <p:spPr bwMode="auto">
          <a:xfrm>
            <a:off x="179218" y="1795931"/>
            <a:ext cx="2541905" cy="1106170"/>
          </a:xfrm>
          <a:prstGeom prst="rect">
            <a:avLst/>
          </a:prstGeom>
          <a:noFill/>
          <a:ln>
            <a:noFill/>
          </a:ln>
        </p:spPr>
      </p:pic>
      <p:sp>
        <p:nvSpPr>
          <p:cNvPr id="5" name="Title 4"/>
          <p:cNvSpPr>
            <a:spLocks noGrp="1"/>
          </p:cNvSpPr>
          <p:nvPr>
            <p:ph type="title"/>
          </p:nvPr>
        </p:nvSpPr>
        <p:spPr/>
        <p:txBody>
          <a:bodyPr/>
          <a:lstStyle/>
          <a:p>
            <a:r>
              <a:rPr lang="en-US" dirty="0"/>
              <a:t>Putting it all together</a:t>
            </a:r>
          </a:p>
        </p:txBody>
      </p:sp>
      <p:sp>
        <p:nvSpPr>
          <p:cNvPr id="7" name="Text Placeholder 6"/>
          <p:cNvSpPr>
            <a:spLocks noGrp="1"/>
          </p:cNvSpPr>
          <p:nvPr>
            <p:ph type="body" sz="quarter" idx="12"/>
          </p:nvPr>
        </p:nvSpPr>
        <p:spPr/>
        <p:txBody>
          <a:bodyPr/>
          <a:lstStyle/>
          <a:p>
            <a:r>
              <a:rPr lang="en-US" dirty="0" smtClean="0"/>
              <a:t>Job Stream selection in DI Studio</a:t>
            </a:r>
            <a:endParaRPr lang="en-US" dirty="0"/>
          </a:p>
        </p:txBody>
      </p:sp>
      <p:sp>
        <p:nvSpPr>
          <p:cNvPr id="6" name="Content Placeholder 5"/>
          <p:cNvSpPr>
            <a:spLocks noGrp="1"/>
          </p:cNvSpPr>
          <p:nvPr>
            <p:ph sz="quarter" idx="11"/>
          </p:nvPr>
        </p:nvSpPr>
        <p:spPr>
          <a:xfrm>
            <a:off x="626364" y="1016459"/>
            <a:ext cx="7891272" cy="444041"/>
          </a:xfrm>
        </p:spPr>
        <p:txBody>
          <a:bodyPr/>
          <a:lstStyle/>
          <a:p>
            <a:r>
              <a:rPr lang="en-US" dirty="0" smtClean="0"/>
              <a:t>All Job Streams start at the same time</a:t>
            </a:r>
            <a:endParaRPr lang="en-US"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6872" y="2842914"/>
            <a:ext cx="4811067" cy="414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4966" y="4148407"/>
            <a:ext cx="4811066" cy="455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Arrow Connector 39"/>
          <p:cNvCxnSpPr/>
          <p:nvPr/>
        </p:nvCxnSpPr>
        <p:spPr>
          <a:xfrm flipH="1">
            <a:off x="5073706" y="3166308"/>
            <a:ext cx="2718925" cy="968407"/>
          </a:xfrm>
          <a:prstGeom prst="straightConnector1">
            <a:avLst/>
          </a:prstGeom>
          <a:ln w="15875">
            <a:solidFill>
              <a:schemeClr val="accent5">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79136" y="2241495"/>
            <a:ext cx="1594131" cy="198666"/>
          </a:xfrm>
          <a:prstGeom prst="rect">
            <a:avLst/>
          </a:prstGeom>
          <a:no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grpSp>
        <p:nvGrpSpPr>
          <p:cNvPr id="28" name="Group 27"/>
          <p:cNvGrpSpPr/>
          <p:nvPr/>
        </p:nvGrpSpPr>
        <p:grpSpPr>
          <a:xfrm>
            <a:off x="4104966" y="1266204"/>
            <a:ext cx="4811066" cy="1009984"/>
            <a:chOff x="2051721" y="554108"/>
            <a:chExt cx="4811066" cy="1009984"/>
          </a:xfrm>
        </p:grpSpPr>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1" y="815718"/>
              <a:ext cx="4811066" cy="47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3"/>
            <p:cNvSpPr txBox="1"/>
            <p:nvPr/>
          </p:nvSpPr>
          <p:spPr>
            <a:xfrm>
              <a:off x="2524710" y="1302482"/>
              <a:ext cx="2063469" cy="261610"/>
            </a:xfrm>
            <a:prstGeom prst="rect">
              <a:avLst/>
            </a:prstGeom>
            <a:noFill/>
          </p:spPr>
          <p:txBody>
            <a:bodyPr wrap="square" rtlCol="0">
              <a:spAutoFit/>
            </a:bodyPr>
            <a:lstStyle/>
            <a:p>
              <a:pPr>
                <a:spcAft>
                  <a:spcPts val="0"/>
                </a:spcAft>
              </a:pPr>
              <a:r>
                <a:rPr lang="en-AU" sz="1100" kern="1200" dirty="0" smtClean="0">
                  <a:solidFill>
                    <a:srgbClr val="17375E"/>
                  </a:solidFill>
                  <a:effectLst/>
                  <a:latin typeface="Calibri"/>
                  <a:ea typeface="Times New Roman"/>
                  <a:cs typeface="Times New Roman"/>
                </a:rPr>
                <a:t>Select Distinct Job Streams</a:t>
              </a:r>
              <a:endParaRPr lang="en-AU" sz="1200" dirty="0">
                <a:effectLst/>
                <a:latin typeface="Times New Roman"/>
                <a:ea typeface="Times New Roman"/>
              </a:endParaRPr>
            </a:p>
          </p:txBody>
        </p:sp>
        <p:cxnSp>
          <p:nvCxnSpPr>
            <p:cNvPr id="32" name="Straight Arrow Connector 31"/>
            <p:cNvCxnSpPr/>
            <p:nvPr/>
          </p:nvCxnSpPr>
          <p:spPr>
            <a:xfrm flipV="1">
              <a:off x="3456784" y="1166255"/>
              <a:ext cx="0" cy="182287"/>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3"/>
            <p:cNvSpPr txBox="1"/>
            <p:nvPr/>
          </p:nvSpPr>
          <p:spPr>
            <a:xfrm>
              <a:off x="3651640" y="554108"/>
              <a:ext cx="2694648" cy="430887"/>
            </a:xfrm>
            <a:prstGeom prst="rect">
              <a:avLst/>
            </a:prstGeom>
            <a:noFill/>
          </p:spPr>
          <p:txBody>
            <a:bodyPr wrap="square" rtlCol="0">
              <a:spAutoFit/>
            </a:bodyPr>
            <a:lstStyle/>
            <a:p>
              <a:r>
                <a:rPr lang="en-AU" sz="1100" dirty="0">
                  <a:solidFill>
                    <a:srgbClr val="17375E"/>
                  </a:solidFill>
                  <a:latin typeface="Calibri"/>
                  <a:ea typeface="Times New Roman"/>
                  <a:cs typeface="Times New Roman"/>
                </a:rPr>
                <a:t>i</a:t>
              </a:r>
              <a:r>
                <a:rPr lang="en-AU" sz="1100" kern="1200" dirty="0" smtClean="0">
                  <a:solidFill>
                    <a:srgbClr val="17375E"/>
                  </a:solidFill>
                  <a:effectLst/>
                  <a:latin typeface="Calibri"/>
                  <a:ea typeface="Times New Roman"/>
                  <a:cs typeface="Times New Roman"/>
                </a:rPr>
                <a:t>n parallel; </a:t>
              </a:r>
              <a:r>
                <a:rPr lang="en-AU" sz="1100" dirty="0" smtClean="0">
                  <a:solidFill>
                    <a:srgbClr val="17375E"/>
                  </a:solidFill>
                  <a:latin typeface="Calibri"/>
                  <a:ea typeface="Times New Roman"/>
                  <a:cs typeface="Times New Roman"/>
                </a:rPr>
                <a:t>parse </a:t>
              </a:r>
              <a:r>
                <a:rPr lang="en-AU" sz="1100" dirty="0">
                  <a:solidFill>
                    <a:srgbClr val="17375E"/>
                  </a:solidFill>
                  <a:latin typeface="Calibri"/>
                  <a:ea typeface="Times New Roman"/>
                  <a:cs typeface="Times New Roman"/>
                </a:rPr>
                <a:t>the </a:t>
              </a:r>
              <a:r>
                <a:rPr lang="en-AU" sz="1100" dirty="0" smtClean="0">
                  <a:solidFill>
                    <a:srgbClr val="17375E"/>
                  </a:solidFill>
                  <a:latin typeface="Calibri"/>
                  <a:ea typeface="Times New Roman"/>
                  <a:cs typeface="Times New Roman"/>
                </a:rPr>
                <a:t>Job Stream</a:t>
              </a:r>
              <a:endParaRPr lang="en-AU" sz="1100" dirty="0">
                <a:latin typeface="Times New Roman"/>
                <a:ea typeface="Times New Roman"/>
              </a:endParaRPr>
            </a:p>
            <a:p>
              <a:pPr>
                <a:spcAft>
                  <a:spcPts val="0"/>
                </a:spcAft>
              </a:pPr>
              <a:endParaRPr lang="en-AU" sz="1100" dirty="0">
                <a:effectLst/>
                <a:latin typeface="Times New Roman"/>
                <a:ea typeface="Times New Roman"/>
              </a:endParaRPr>
            </a:p>
          </p:txBody>
        </p:sp>
        <p:cxnSp>
          <p:nvCxnSpPr>
            <p:cNvPr id="34" name="Straight Arrow Connector 33"/>
            <p:cNvCxnSpPr/>
            <p:nvPr/>
          </p:nvCxnSpPr>
          <p:spPr>
            <a:xfrm>
              <a:off x="4588179" y="762576"/>
              <a:ext cx="0" cy="191651"/>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flipH="1">
            <a:off x="5072358" y="1870240"/>
            <a:ext cx="2718925" cy="968407"/>
          </a:xfrm>
          <a:prstGeom prst="straightConnector1">
            <a:avLst/>
          </a:prstGeom>
          <a:ln w="15875">
            <a:solidFill>
              <a:schemeClr val="accent5">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96872" y="1236275"/>
            <a:ext cx="430329" cy="369332"/>
          </a:xfrm>
          <a:prstGeom prst="rect">
            <a:avLst/>
          </a:prstGeom>
          <a:noFill/>
        </p:spPr>
        <p:txBody>
          <a:bodyPr wrap="square" rtlCol="0">
            <a:spAutoFit/>
          </a:bodyPr>
          <a:lstStyle/>
          <a:p>
            <a:r>
              <a:rPr lang="en-US" dirty="0" smtClean="0">
                <a:solidFill>
                  <a:schemeClr val="accent1">
                    <a:lumMod val="75000"/>
                  </a:schemeClr>
                </a:solidFill>
              </a:rPr>
              <a:t>L0</a:t>
            </a:r>
            <a:endParaRPr lang="en-AU" dirty="0">
              <a:solidFill>
                <a:schemeClr val="accent1">
                  <a:lumMod val="75000"/>
                </a:schemeClr>
              </a:solidFill>
            </a:endParaRPr>
          </a:p>
        </p:txBody>
      </p:sp>
      <p:sp>
        <p:nvSpPr>
          <p:cNvPr id="19" name="TextBox 18"/>
          <p:cNvSpPr txBox="1"/>
          <p:nvPr/>
        </p:nvSpPr>
        <p:spPr>
          <a:xfrm>
            <a:off x="4096872" y="2463346"/>
            <a:ext cx="430329" cy="369332"/>
          </a:xfrm>
          <a:prstGeom prst="rect">
            <a:avLst/>
          </a:prstGeom>
          <a:noFill/>
        </p:spPr>
        <p:txBody>
          <a:bodyPr wrap="square" rtlCol="0">
            <a:spAutoFit/>
          </a:bodyPr>
          <a:lstStyle/>
          <a:p>
            <a:r>
              <a:rPr lang="en-US" dirty="0" smtClean="0">
                <a:solidFill>
                  <a:schemeClr val="accent1">
                    <a:lumMod val="75000"/>
                  </a:schemeClr>
                </a:solidFill>
              </a:rPr>
              <a:t>L1</a:t>
            </a:r>
            <a:endParaRPr lang="en-AU" dirty="0">
              <a:solidFill>
                <a:schemeClr val="accent1">
                  <a:lumMod val="75000"/>
                </a:schemeClr>
              </a:solidFill>
            </a:endParaRPr>
          </a:p>
        </p:txBody>
      </p:sp>
      <p:sp>
        <p:nvSpPr>
          <p:cNvPr id="20" name="TextBox 19"/>
          <p:cNvSpPr txBox="1"/>
          <p:nvPr/>
        </p:nvSpPr>
        <p:spPr>
          <a:xfrm>
            <a:off x="4096871" y="3759414"/>
            <a:ext cx="430329" cy="369332"/>
          </a:xfrm>
          <a:prstGeom prst="rect">
            <a:avLst/>
          </a:prstGeom>
          <a:noFill/>
        </p:spPr>
        <p:txBody>
          <a:bodyPr wrap="square" rtlCol="0">
            <a:spAutoFit/>
          </a:bodyPr>
          <a:lstStyle/>
          <a:p>
            <a:r>
              <a:rPr lang="en-US" dirty="0" smtClean="0">
                <a:solidFill>
                  <a:schemeClr val="accent1">
                    <a:lumMod val="75000"/>
                  </a:schemeClr>
                </a:solidFill>
              </a:rPr>
              <a:t>L2</a:t>
            </a:r>
            <a:endParaRPr lang="en-AU" dirty="0">
              <a:solidFill>
                <a:schemeClr val="accent1">
                  <a:lumMod val="75000"/>
                </a:schemeClr>
              </a:solidFill>
            </a:endParaRPr>
          </a:p>
        </p:txBody>
      </p:sp>
    </p:spTree>
    <p:extLst>
      <p:ext uri="{BB962C8B-B14F-4D97-AF65-F5344CB8AC3E}">
        <p14:creationId xmlns:p14="http://schemas.microsoft.com/office/powerpoint/2010/main" val="15184688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Putting it all together</a:t>
            </a:r>
            <a:endParaRPr lang="en-US" dirty="0"/>
          </a:p>
        </p:txBody>
      </p:sp>
      <p:sp>
        <p:nvSpPr>
          <p:cNvPr id="7" name="Text Placeholder 6"/>
          <p:cNvSpPr>
            <a:spLocks noGrp="1"/>
          </p:cNvSpPr>
          <p:nvPr>
            <p:ph type="body" sz="quarter" idx="12"/>
          </p:nvPr>
        </p:nvSpPr>
        <p:spPr/>
        <p:txBody>
          <a:bodyPr/>
          <a:lstStyle/>
          <a:p>
            <a:r>
              <a:rPr lang="en-US" dirty="0" smtClean="0"/>
              <a:t>Running the Reports</a:t>
            </a:r>
            <a:endParaRPr lang="en-US" dirty="0"/>
          </a:p>
        </p:txBody>
      </p:sp>
      <p:sp>
        <p:nvSpPr>
          <p:cNvPr id="15" name="Content Placeholder 2"/>
          <p:cNvSpPr txBox="1">
            <a:spLocks/>
          </p:cNvSpPr>
          <p:nvPr/>
        </p:nvSpPr>
        <p:spPr>
          <a:xfrm>
            <a:off x="626364" y="1016459"/>
            <a:ext cx="6753572"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Reports are now run as efficiently as possible</a:t>
            </a:r>
          </a:p>
        </p:txBody>
      </p:sp>
      <p:graphicFrame>
        <p:nvGraphicFramePr>
          <p:cNvPr id="8" name="Table 7"/>
          <p:cNvGraphicFramePr>
            <a:graphicFrameLocks noGrp="1"/>
          </p:cNvGraphicFramePr>
          <p:nvPr>
            <p:extLst>
              <p:ext uri="{D42A27DB-BD31-4B8C-83A1-F6EECF244321}">
                <p14:modId xmlns:p14="http://schemas.microsoft.com/office/powerpoint/2010/main" val="1251816817"/>
              </p:ext>
            </p:extLst>
          </p:nvPr>
        </p:nvGraphicFramePr>
        <p:xfrm>
          <a:off x="222070" y="1346206"/>
          <a:ext cx="6151394" cy="1080000"/>
        </p:xfrm>
        <a:graphic>
          <a:graphicData uri="http://schemas.openxmlformats.org/drawingml/2006/table">
            <a:tbl>
              <a:tblPr firstRow="1" firstCol="1" bandRow="1"/>
              <a:tblGrid>
                <a:gridCol w="760058"/>
                <a:gridCol w="1038398"/>
                <a:gridCol w="2033489"/>
                <a:gridCol w="1413911"/>
                <a:gridCol w="905538"/>
              </a:tblGrid>
              <a:tr h="180000">
                <a:tc>
                  <a:txBody>
                    <a:bodyPr/>
                    <a:lstStyle/>
                    <a:p>
                      <a:pPr>
                        <a:spcAft>
                          <a:spcPts val="3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3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Depends On</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dirty="0" smtClean="0">
                          <a:effectLst/>
                          <a:latin typeface="Arial" panose="020B0604020202020204" pitchFamily="34" charset="0"/>
                          <a:ea typeface="Times New Roman" panose="02020603050405020304" pitchFamily="18" charset="0"/>
                          <a:cs typeface="Times New Roman" panose="02020603050405020304" pitchFamily="18" charset="0"/>
                        </a:rPr>
                        <a:t>1</a:t>
                      </a: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dirty="0" smtClean="0">
                          <a:effectLst/>
                          <a:latin typeface="Arial" panose="020B0604020202020204" pitchFamily="34" charset="0"/>
                          <a:ea typeface="Times New Roman" panose="02020603050405020304" pitchFamily="18" charset="0"/>
                          <a:cs typeface="Times New Roman" panose="02020603050405020304" pitchFamily="18" charset="0"/>
                        </a:rPr>
                        <a:t>4</a:t>
                      </a: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Johns Report 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F:\SAS\Programs\Pricing_2.sas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5</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James Report 2</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F:\SAS\Programs\Finance_2.sas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4</a:t>
                      </a:r>
                      <a:endParaRPr lang="en-AU" sz="10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57824" marR="5782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5174" y="2413764"/>
            <a:ext cx="4340931" cy="253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632007" y="3121856"/>
            <a:ext cx="2754660" cy="919573"/>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‘James 2’ will start as soon as John 2 completes</a:t>
            </a:r>
          </a:p>
          <a:p>
            <a:pPr marL="0" indent="0">
              <a:buNone/>
            </a:pPr>
            <a:endParaRPr lang="en-US" i="1" dirty="0" smtClean="0"/>
          </a:p>
        </p:txBody>
      </p:sp>
      <p:pic>
        <p:nvPicPr>
          <p:cNvPr id="4100" name="Picture 4" descr="C:\Users\patri\AppData\Local\Microsoft\Windows\INetCache\IE\U2K1H8C7\vault_boy_vector_by_bac0nbr0ny_d5lo6mw_vmn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3464" y="663308"/>
            <a:ext cx="1777448" cy="177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667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AU" dirty="0"/>
          </a:p>
        </p:txBody>
      </p:sp>
      <p:sp>
        <p:nvSpPr>
          <p:cNvPr id="3" name="Text Placeholder 2"/>
          <p:cNvSpPr>
            <a:spLocks noGrp="1"/>
          </p:cNvSpPr>
          <p:nvPr>
            <p:ph type="body" sz="quarter" idx="12"/>
          </p:nvPr>
        </p:nvSpPr>
        <p:spPr/>
        <p:txBody>
          <a:bodyPr/>
          <a:lstStyle/>
          <a:p>
            <a:r>
              <a:rPr lang="en-US" dirty="0" smtClean="0"/>
              <a:t>Setting a Date</a:t>
            </a:r>
            <a:endParaRPr lang="en-AU"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2551399940"/>
              </p:ext>
            </p:extLst>
          </p:nvPr>
        </p:nvGraphicFramePr>
        <p:xfrm>
          <a:off x="1010050" y="1476984"/>
          <a:ext cx="6814602" cy="720000"/>
        </p:xfrm>
        <a:graphic>
          <a:graphicData uri="http://schemas.openxmlformats.org/drawingml/2006/table">
            <a:tbl>
              <a:tblPr firstRow="1" firstCol="1" bandRow="1"/>
              <a:tblGrid>
                <a:gridCol w="749726"/>
                <a:gridCol w="1018818"/>
                <a:gridCol w="763728"/>
                <a:gridCol w="1909319"/>
                <a:gridCol w="1377437"/>
                <a:gridCol w="995574"/>
              </a:tblGrid>
              <a:tr h="180000">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Run Date</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Depends On</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Beginning</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Marys Report</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Beginning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Beginning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Content Placeholder 2"/>
          <p:cNvSpPr txBox="1">
            <a:spLocks/>
          </p:cNvSpPr>
          <p:nvPr/>
        </p:nvSpPr>
        <p:spPr>
          <a:xfrm>
            <a:off x="626363" y="1016459"/>
            <a:ext cx="7813629" cy="466725"/>
          </a:xfrm>
          <a:prstGeom prst="rect">
            <a:avLst/>
          </a:prstGeom>
        </p:spPr>
        <p:txBody>
          <a:bodyPr vert="horz" wrap="square" lIns="91440" tIns="45720" rIns="91440" bIns="45720" rtlCol="0" anchor="t" anchorCtr="0">
            <a:normAutofit fontScale="85000" lnSpcReduction="10000"/>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The DI Job runs everyday; but the control table says if the reports should run today</a:t>
            </a:r>
          </a:p>
        </p:txBody>
      </p:sp>
      <p:sp>
        <p:nvSpPr>
          <p:cNvPr id="10" name="Content Placeholder 2"/>
          <p:cNvSpPr txBox="1">
            <a:spLocks/>
          </p:cNvSpPr>
          <p:nvPr/>
        </p:nvSpPr>
        <p:spPr>
          <a:xfrm>
            <a:off x="626362" y="2719548"/>
            <a:ext cx="5786539" cy="36723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a:t>2016/12/02 ---------- RUN </a:t>
            </a:r>
            <a:r>
              <a:rPr lang="en-US" dirty="0" smtClean="0"/>
              <a:t>ONCE</a:t>
            </a:r>
          </a:p>
        </p:txBody>
      </p:sp>
      <p:sp>
        <p:nvSpPr>
          <p:cNvPr id="11" name="Content Placeholder 2"/>
          <p:cNvSpPr txBox="1">
            <a:spLocks/>
          </p:cNvSpPr>
          <p:nvPr/>
        </p:nvSpPr>
        <p:spPr>
          <a:xfrm>
            <a:off x="629128" y="3004954"/>
            <a:ext cx="5783773" cy="36723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a:t>Monday </a:t>
            </a:r>
            <a:r>
              <a:rPr lang="en-US" dirty="0" smtClean="0"/>
              <a:t>       ---------- Every Monday</a:t>
            </a:r>
          </a:p>
        </p:txBody>
      </p:sp>
      <p:sp>
        <p:nvSpPr>
          <p:cNvPr id="12" name="Content Placeholder 2"/>
          <p:cNvSpPr txBox="1">
            <a:spLocks/>
          </p:cNvSpPr>
          <p:nvPr/>
        </p:nvSpPr>
        <p:spPr>
          <a:xfrm>
            <a:off x="629134" y="3312523"/>
            <a:ext cx="5783768" cy="36723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a:t>Daily </a:t>
            </a:r>
            <a:r>
              <a:rPr lang="en-US" dirty="0" smtClean="0"/>
              <a:t>             ---------- Every Day</a:t>
            </a:r>
          </a:p>
        </p:txBody>
      </p:sp>
      <p:sp>
        <p:nvSpPr>
          <p:cNvPr id="13" name="Content Placeholder 2"/>
          <p:cNvSpPr txBox="1">
            <a:spLocks/>
          </p:cNvSpPr>
          <p:nvPr/>
        </p:nvSpPr>
        <p:spPr>
          <a:xfrm>
            <a:off x="629135" y="3595154"/>
            <a:ext cx="8273796" cy="36723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a:t>Beginning </a:t>
            </a:r>
            <a:r>
              <a:rPr lang="en-US" dirty="0" smtClean="0"/>
              <a:t>    ---------- Start of the month, Beginning:3 ---------- 3</a:t>
            </a:r>
            <a:r>
              <a:rPr lang="en-US" baseline="30000" dirty="0" smtClean="0"/>
              <a:t>rd</a:t>
            </a:r>
            <a:r>
              <a:rPr lang="en-US" dirty="0" smtClean="0"/>
              <a:t> Day of Month </a:t>
            </a:r>
          </a:p>
        </p:txBody>
      </p:sp>
      <p:sp>
        <p:nvSpPr>
          <p:cNvPr id="14" name="Content Placeholder 2"/>
          <p:cNvSpPr txBox="1">
            <a:spLocks/>
          </p:cNvSpPr>
          <p:nvPr/>
        </p:nvSpPr>
        <p:spPr>
          <a:xfrm>
            <a:off x="629136" y="3911039"/>
            <a:ext cx="5783766" cy="36723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a:t>Quarterly </a:t>
            </a:r>
            <a:r>
              <a:rPr lang="en-US" dirty="0" smtClean="0"/>
              <a:t>     ---------- Every Quarter</a:t>
            </a:r>
          </a:p>
        </p:txBody>
      </p:sp>
    </p:spTree>
    <p:extLst>
      <p:ext uri="{BB962C8B-B14F-4D97-AF65-F5344CB8AC3E}">
        <p14:creationId xmlns:p14="http://schemas.microsoft.com/office/powerpoint/2010/main" val="1045089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AU" dirty="0"/>
          </a:p>
        </p:txBody>
      </p:sp>
      <p:sp>
        <p:nvSpPr>
          <p:cNvPr id="3" name="Text Placeholder 2"/>
          <p:cNvSpPr>
            <a:spLocks noGrp="1"/>
          </p:cNvSpPr>
          <p:nvPr>
            <p:ph type="body" sz="quarter" idx="12"/>
          </p:nvPr>
        </p:nvSpPr>
        <p:spPr/>
        <p:txBody>
          <a:bodyPr/>
          <a:lstStyle/>
          <a:p>
            <a:r>
              <a:rPr lang="en-US" dirty="0" smtClean="0"/>
              <a:t>Waiting for an event</a:t>
            </a:r>
            <a:endParaRPr lang="en-AU" dirty="0"/>
          </a:p>
        </p:txBody>
      </p:sp>
      <p:sp>
        <p:nvSpPr>
          <p:cNvPr id="9" name="Content Placeholder 2"/>
          <p:cNvSpPr txBox="1">
            <a:spLocks/>
          </p:cNvSpPr>
          <p:nvPr/>
        </p:nvSpPr>
        <p:spPr>
          <a:xfrm>
            <a:off x="626363" y="1016459"/>
            <a:ext cx="7813629" cy="466725"/>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i="1" dirty="0" smtClean="0"/>
              <a:t>We can force the Report to wait for a file event</a:t>
            </a:r>
          </a:p>
        </p:txBody>
      </p:sp>
      <p:graphicFrame>
        <p:nvGraphicFramePr>
          <p:cNvPr id="15" name="Content Placeholder 4"/>
          <p:cNvGraphicFramePr>
            <a:graphicFrameLocks/>
          </p:cNvGraphicFramePr>
          <p:nvPr>
            <p:extLst>
              <p:ext uri="{D42A27DB-BD31-4B8C-83A1-F6EECF244321}">
                <p14:modId xmlns:p14="http://schemas.microsoft.com/office/powerpoint/2010/main" val="3624734652"/>
              </p:ext>
            </p:extLst>
          </p:nvPr>
        </p:nvGraphicFramePr>
        <p:xfrm>
          <a:off x="394471" y="1434986"/>
          <a:ext cx="8318457" cy="720000"/>
        </p:xfrm>
        <a:graphic>
          <a:graphicData uri="http://schemas.openxmlformats.org/drawingml/2006/table">
            <a:tbl>
              <a:tblPr firstRow="1" firstCol="1" bandRow="1"/>
              <a:tblGrid>
                <a:gridCol w="728937"/>
                <a:gridCol w="979714"/>
                <a:gridCol w="757646"/>
                <a:gridCol w="1894114"/>
                <a:gridCol w="1397726"/>
                <a:gridCol w="914400"/>
                <a:gridCol w="1645920"/>
              </a:tblGrid>
              <a:tr h="180000">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ID</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Report Name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Run Date</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SAS program</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Log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Depends On</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 Trigger</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180000">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Johns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Beginning</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F:\SAS\Programs\Pricing.sas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F:\SAS\Logs\Pricing</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Marys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Report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Beginning</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F:\SAS\Programs\Product.sas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F:\SAS\Logs\Product</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0000">
                <a:tc>
                  <a:txBody>
                    <a:bodyPr/>
                    <a:lstStyle/>
                    <a:p>
                      <a:pPr>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James Report</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Beginning</a:t>
                      </a:r>
                      <a:endParaRPr lang="en-AU"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F:\SAS\Programs\Finance.sas</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F:\SAS\Logs\Finance</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spcAft>
                          <a:spcPts val="0"/>
                        </a:spcAft>
                      </a:pPr>
                      <a:r>
                        <a:rPr lang="en-US" sz="10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F:\SAS\Logs\GL_&amp;</a:t>
                      </a:r>
                      <a:r>
                        <a:rPr lang="en-US" sz="1000" dirty="0" smtClean="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sydate9</a:t>
                      </a:r>
                      <a:endParaRPr lang="en-AU"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pic>
        <p:nvPicPr>
          <p:cNvPr id="17" name="Picture 16"/>
          <p:cNvPicPr>
            <a:picLocks noChangeAspect="1"/>
          </p:cNvPicPr>
          <p:nvPr/>
        </p:nvPicPr>
        <p:blipFill>
          <a:blip r:embed="rId3"/>
          <a:stretch>
            <a:fillRect/>
          </a:stretch>
        </p:blipFill>
        <p:spPr>
          <a:xfrm>
            <a:off x="4329112" y="2660144"/>
            <a:ext cx="2755519" cy="1900672"/>
          </a:xfrm>
          <a:prstGeom prst="rect">
            <a:avLst/>
          </a:prstGeom>
        </p:spPr>
      </p:pic>
      <p:sp>
        <p:nvSpPr>
          <p:cNvPr id="18" name="Oval 17"/>
          <p:cNvSpPr/>
          <p:nvPr/>
        </p:nvSpPr>
        <p:spPr>
          <a:xfrm>
            <a:off x="4264429" y="3757353"/>
            <a:ext cx="1005840" cy="997528"/>
          </a:xfrm>
          <a:prstGeom prst="ellipse">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9" name="Content Placeholder 2"/>
          <p:cNvSpPr txBox="1">
            <a:spLocks/>
          </p:cNvSpPr>
          <p:nvPr/>
        </p:nvSpPr>
        <p:spPr>
          <a:xfrm>
            <a:off x="626362" y="3143497"/>
            <a:ext cx="3413623" cy="696983"/>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dirty="0" smtClean="0"/>
              <a:t>Scheduler will continue to poll for the file event until it arrives</a:t>
            </a:r>
          </a:p>
        </p:txBody>
      </p:sp>
    </p:spTree>
    <p:extLst>
      <p:ext uri="{BB962C8B-B14F-4D97-AF65-F5344CB8AC3E}">
        <p14:creationId xmlns:p14="http://schemas.microsoft.com/office/powerpoint/2010/main" val="39376391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endParaRPr lang="en-AU" dirty="0"/>
          </a:p>
        </p:txBody>
      </p:sp>
      <p:sp>
        <p:nvSpPr>
          <p:cNvPr id="3" name="Text Placeholder 2"/>
          <p:cNvSpPr>
            <a:spLocks noGrp="1"/>
          </p:cNvSpPr>
          <p:nvPr>
            <p:ph type="body" sz="quarter" idx="12"/>
          </p:nvPr>
        </p:nvSpPr>
        <p:spPr/>
        <p:txBody>
          <a:bodyPr/>
          <a:lstStyle/>
          <a:p>
            <a:r>
              <a:rPr lang="en-US" dirty="0" smtClean="0"/>
              <a:t>Notifications</a:t>
            </a:r>
            <a:endParaRPr lang="en-AU" dirty="0"/>
          </a:p>
        </p:txBody>
      </p:sp>
      <p:sp>
        <p:nvSpPr>
          <p:cNvPr id="4" name="Content Placeholder 3"/>
          <p:cNvSpPr>
            <a:spLocks noGrp="1"/>
          </p:cNvSpPr>
          <p:nvPr>
            <p:ph sz="quarter" idx="11"/>
          </p:nvPr>
        </p:nvSpPr>
        <p:spPr>
          <a:xfrm>
            <a:off x="626364" y="1016460"/>
            <a:ext cx="7891272" cy="462068"/>
          </a:xfrm>
        </p:spPr>
        <p:txBody>
          <a:bodyPr/>
          <a:lstStyle/>
          <a:p>
            <a:pPr marL="0" indent="0">
              <a:buNone/>
            </a:pPr>
            <a:r>
              <a:rPr lang="en-US" i="1" dirty="0"/>
              <a:t>a</a:t>
            </a:r>
            <a:r>
              <a:rPr lang="en-US" i="1" dirty="0" smtClean="0"/>
              <a:t>n email is sent to the users who have registered their email addresses</a:t>
            </a:r>
            <a:endParaRPr lang="en-AU" i="1" dirty="0"/>
          </a:p>
        </p:txBody>
      </p:sp>
      <p:pic>
        <p:nvPicPr>
          <p:cNvPr id="11" name="Picture 10"/>
          <p:cNvPicPr>
            <a:picLocks noChangeAspect="1"/>
          </p:cNvPicPr>
          <p:nvPr/>
        </p:nvPicPr>
        <p:blipFill>
          <a:blip r:embed="rId3"/>
          <a:stretch>
            <a:fillRect/>
          </a:stretch>
        </p:blipFill>
        <p:spPr>
          <a:xfrm>
            <a:off x="2320761" y="2671283"/>
            <a:ext cx="6432123" cy="2187325"/>
          </a:xfrm>
          <a:prstGeom prst="rect">
            <a:avLst/>
          </a:prstGeom>
        </p:spPr>
      </p:pic>
      <p:graphicFrame>
        <p:nvGraphicFramePr>
          <p:cNvPr id="12" name="Content Placeholder 4"/>
          <p:cNvGraphicFramePr>
            <a:graphicFrameLocks/>
          </p:cNvGraphicFramePr>
          <p:nvPr>
            <p:extLst>
              <p:ext uri="{D42A27DB-BD31-4B8C-83A1-F6EECF244321}">
                <p14:modId xmlns:p14="http://schemas.microsoft.com/office/powerpoint/2010/main" val="2453564314"/>
              </p:ext>
            </p:extLst>
          </p:nvPr>
        </p:nvGraphicFramePr>
        <p:xfrm>
          <a:off x="316094" y="1452401"/>
          <a:ext cx="8422959" cy="1097280"/>
        </p:xfrm>
        <a:graphic>
          <a:graphicData uri="http://schemas.openxmlformats.org/drawingml/2006/table">
            <a:tbl>
              <a:tblPr firstRow="1" firstCol="1" bandRow="1"/>
              <a:tblGrid>
                <a:gridCol w="506868"/>
                <a:gridCol w="535577"/>
                <a:gridCol w="666205"/>
                <a:gridCol w="1750423"/>
                <a:gridCol w="1267097"/>
                <a:gridCol w="705395"/>
                <a:gridCol w="1476103"/>
                <a:gridCol w="1515291"/>
              </a:tblGrid>
              <a:tr h="180000">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Report ID</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Report Name</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Run Date</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SAS program</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Log</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a:solidFill>
                            <a:schemeClr val="tx1"/>
                          </a:solidFill>
                          <a:effectLst/>
                          <a:latin typeface="Arial" panose="020B0604020202020204" pitchFamily="34" charset="0"/>
                          <a:ea typeface="Times New Roman" panose="02020603050405020304" pitchFamily="18" charset="0"/>
                          <a:cs typeface="Arial" panose="020B0604020202020204" pitchFamily="34" charset="0"/>
                        </a:rPr>
                        <a:t>Depends On</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Email Notification</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600"/>
                        </a:spcAft>
                      </a:pPr>
                      <a:r>
                        <a:rPr lang="en-US" sz="9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File Trigger</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r>
              <a:tr h="180000">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Johns Report</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Beginning</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F:\SAS\Programs\Pricing.sas</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F:\SAS\Logs\Pricing</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900">
                          <a:solidFill>
                            <a:schemeClr val="tx1"/>
                          </a:solidFill>
                          <a:effectLst/>
                          <a:highlight>
                            <a:srgbClr val="FFFF00"/>
                          </a:highlight>
                          <a:latin typeface="Arial" panose="020B0604020202020204" pitchFamily="34" charset="0"/>
                          <a:ea typeface="Times New Roman"/>
                          <a:cs typeface="Arial" panose="020B0604020202020204" pitchFamily="34" charset="0"/>
                        </a:rPr>
                        <a:t>john@mycompany.com</a:t>
                      </a:r>
                      <a:endParaRPr lang="en-AU" sz="9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000">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Marys</a:t>
                      </a: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Report</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Beginning</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F:\SAS\Programs\Product.sas</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F:\SAS\Logs\Product</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900" dirty="0">
                          <a:solidFill>
                            <a:schemeClr val="tx1"/>
                          </a:solidFill>
                          <a:effectLst/>
                          <a:highlight>
                            <a:srgbClr val="FFFF00"/>
                          </a:highlight>
                          <a:latin typeface="Arial" panose="020B0604020202020204" pitchFamily="34" charset="0"/>
                          <a:ea typeface="Times New Roman"/>
                          <a:cs typeface="Arial" panose="020B0604020202020204" pitchFamily="34" charset="0"/>
                        </a:rPr>
                        <a:t>mary@mycompany.com</a:t>
                      </a:r>
                      <a:endParaRPr lang="en-AU" sz="9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000">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James Report</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a:solidFill>
                            <a:schemeClr val="tx1"/>
                          </a:solidFill>
                          <a:effectLst/>
                          <a:latin typeface="Arial" panose="020B0604020202020204" pitchFamily="34" charset="0"/>
                          <a:ea typeface="Times New Roman" panose="02020603050405020304" pitchFamily="18" charset="0"/>
                          <a:cs typeface="Arial" panose="020B0604020202020204" pitchFamily="34" charset="0"/>
                        </a:rPr>
                        <a:t>Beginning</a:t>
                      </a:r>
                      <a:endParaRPr lang="en-AU" sz="9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F:\SAS\Programs\Finance.sas</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F:\SAS\Logs\Finance</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900" dirty="0">
                          <a:solidFill>
                            <a:schemeClr val="tx1"/>
                          </a:solidFill>
                          <a:effectLst/>
                          <a:highlight>
                            <a:srgbClr val="FFFF00"/>
                          </a:highlight>
                          <a:latin typeface="Arial" panose="020B0604020202020204" pitchFamily="34" charset="0"/>
                          <a:ea typeface="Times New Roman"/>
                          <a:cs typeface="Arial" panose="020B0604020202020204" pitchFamily="34" charset="0"/>
                        </a:rPr>
                        <a:t>john@mycompany.com </a:t>
                      </a:r>
                      <a:r>
                        <a:rPr lang="en-US" sz="900" dirty="0" smtClean="0">
                          <a:solidFill>
                            <a:schemeClr val="tx1"/>
                          </a:solidFill>
                          <a:effectLst/>
                          <a:highlight>
                            <a:srgbClr val="FFFF00"/>
                          </a:highlight>
                          <a:latin typeface="Arial" panose="020B0604020202020204" pitchFamily="34" charset="0"/>
                          <a:ea typeface="Times New Roman"/>
                          <a:cs typeface="Arial" panose="020B0604020202020204" pitchFamily="34" charset="0"/>
                        </a:rPr>
                        <a:t> </a:t>
                      </a:r>
                      <a:r>
                        <a:rPr lang="en-US" sz="900" dirty="0">
                          <a:solidFill>
                            <a:schemeClr val="tx1"/>
                          </a:solidFill>
                          <a:effectLst/>
                          <a:highlight>
                            <a:srgbClr val="FFFF00"/>
                          </a:highlight>
                          <a:latin typeface="Arial" panose="020B0604020202020204" pitchFamily="34" charset="0"/>
                          <a:ea typeface="Times New Roman"/>
                          <a:cs typeface="Arial" panose="020B0604020202020204" pitchFamily="34" charset="0"/>
                        </a:rPr>
                        <a:t>james@mycompany.com</a:t>
                      </a:r>
                      <a:endParaRPr lang="en-AU" sz="9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US" sz="900" dirty="0">
                          <a:solidFill>
                            <a:schemeClr val="tx1"/>
                          </a:solidFill>
                          <a:latin typeface="Arial" panose="020B0604020202020204" pitchFamily="34" charset="0"/>
                          <a:cs typeface="Arial" panose="020B0604020202020204" pitchFamily="34" charset="0"/>
                        </a:rPr>
                        <a:t>F:\SAS\Logs\GL_&amp;</a:t>
                      </a:r>
                      <a:r>
                        <a:rPr lang="en-US" sz="900" dirty="0" smtClean="0">
                          <a:solidFill>
                            <a:schemeClr val="tx1"/>
                          </a:solidFill>
                          <a:latin typeface="Arial" panose="020B0604020202020204" pitchFamily="34" charset="0"/>
                          <a:cs typeface="Arial" panose="020B0604020202020204" pitchFamily="34" charset="0"/>
                        </a:rPr>
                        <a:t>sydate9</a:t>
                      </a:r>
                      <a:endParaRPr lang="en-AU" sz="9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59244324"/>
              </p:ext>
            </p:extLst>
          </p:nvPr>
        </p:nvGraphicFramePr>
        <p:xfrm>
          <a:off x="172402" y="3278352"/>
          <a:ext cx="1693698" cy="685800"/>
        </p:xfrm>
        <a:graphic>
          <a:graphicData uri="http://schemas.openxmlformats.org/drawingml/2006/table">
            <a:tbl>
              <a:tblPr firstRow="1" firstCol="1" bandRow="1"/>
              <a:tblGrid>
                <a:gridCol w="1693698"/>
              </a:tblGrid>
              <a:tr h="0">
                <a:tc>
                  <a:txBody>
                    <a:bodyPr/>
                    <a:lstStyle/>
                    <a:p>
                      <a:pPr marL="0" marR="0" algn="l">
                        <a:spcBef>
                          <a:spcPts val="0"/>
                        </a:spcBef>
                        <a:spcAft>
                          <a:spcPts val="600"/>
                        </a:spcAft>
                      </a:pPr>
                      <a:r>
                        <a:rPr lang="en-US" sz="900" b="1" dirty="0">
                          <a:effectLst/>
                          <a:latin typeface="Arial"/>
                          <a:ea typeface="Times New Roman"/>
                          <a:cs typeface="Times New Roman"/>
                        </a:rPr>
                        <a:t>Report Status</a:t>
                      </a:r>
                      <a:endParaRPr lang="en-AU" sz="900" dirty="0">
                        <a:effectLst/>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r>
              <a:tr h="0">
                <a:tc>
                  <a:txBody>
                    <a:bodyPr/>
                    <a:lstStyle/>
                    <a:p>
                      <a:pPr marL="0" marR="0" algn="l">
                        <a:spcBef>
                          <a:spcPts val="0"/>
                        </a:spcBef>
                        <a:spcAft>
                          <a:spcPts val="600"/>
                        </a:spcAft>
                      </a:pPr>
                      <a:r>
                        <a:rPr lang="en-US" sz="900" b="1" dirty="0">
                          <a:solidFill>
                            <a:srgbClr val="92D050"/>
                          </a:solidFill>
                          <a:effectLst/>
                          <a:latin typeface="Arial"/>
                          <a:ea typeface="Times New Roman"/>
                          <a:cs typeface="Times New Roman"/>
                        </a:rPr>
                        <a:t>Success</a:t>
                      </a:r>
                      <a:endParaRPr lang="en-AU" sz="900" b="1" dirty="0">
                        <a:solidFill>
                          <a:srgbClr val="92D050"/>
                        </a:solidFill>
                        <a:effectLst/>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600"/>
                        </a:spcAft>
                      </a:pPr>
                      <a:r>
                        <a:rPr lang="en-US" sz="900" b="1" dirty="0">
                          <a:solidFill>
                            <a:srgbClr val="7030A0"/>
                          </a:solidFill>
                          <a:effectLst/>
                          <a:latin typeface="Arial"/>
                          <a:ea typeface="Times New Roman"/>
                          <a:cs typeface="Times New Roman"/>
                        </a:rPr>
                        <a:t>Ended with warnings</a:t>
                      </a:r>
                      <a:endParaRPr lang="en-AU" sz="900" b="1" dirty="0">
                        <a:solidFill>
                          <a:srgbClr val="7030A0"/>
                        </a:solidFill>
                        <a:effectLst/>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600"/>
                        </a:spcAft>
                      </a:pPr>
                      <a:r>
                        <a:rPr lang="en-US" sz="900" b="1" dirty="0">
                          <a:solidFill>
                            <a:srgbClr val="FF0000"/>
                          </a:solidFill>
                          <a:effectLst/>
                          <a:latin typeface="Arial"/>
                          <a:ea typeface="Times New Roman"/>
                          <a:cs typeface="Times New Roman"/>
                        </a:rPr>
                        <a:t>Failed</a:t>
                      </a:r>
                      <a:endParaRPr lang="en-AU" sz="900" b="1" dirty="0">
                        <a:solidFill>
                          <a:srgbClr val="FF0000"/>
                        </a:solidFill>
                        <a:effectLst/>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600"/>
                        </a:spcAft>
                      </a:pPr>
                      <a:r>
                        <a:rPr lang="en-US" sz="900" b="1" dirty="0">
                          <a:effectLst/>
                          <a:latin typeface="Arial"/>
                          <a:ea typeface="Times New Roman"/>
                          <a:cs typeface="Times New Roman"/>
                        </a:rPr>
                        <a:t>Did not run</a:t>
                      </a:r>
                      <a:endParaRPr lang="en-AU" sz="900" b="1" dirty="0">
                        <a:effectLst/>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7995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AU" dirty="0"/>
          </a:p>
        </p:txBody>
      </p:sp>
      <p:sp>
        <p:nvSpPr>
          <p:cNvPr id="3" name="Text Placeholder 2"/>
          <p:cNvSpPr>
            <a:spLocks noGrp="1"/>
          </p:cNvSpPr>
          <p:nvPr>
            <p:ph type="body" sz="quarter" idx="12"/>
          </p:nvPr>
        </p:nvSpPr>
        <p:spPr/>
        <p:txBody>
          <a:bodyPr/>
          <a:lstStyle/>
          <a:p>
            <a:r>
              <a:rPr lang="en-US" dirty="0" smtClean="0"/>
              <a:t>Have we fulfilled the main concepts?</a:t>
            </a:r>
            <a:endParaRPr lang="en-AU" dirty="0"/>
          </a:p>
        </p:txBody>
      </p:sp>
      <p:sp>
        <p:nvSpPr>
          <p:cNvPr id="5" name="TextBox 4"/>
          <p:cNvSpPr txBox="1"/>
          <p:nvPr/>
        </p:nvSpPr>
        <p:spPr>
          <a:xfrm>
            <a:off x="626364" y="1468287"/>
            <a:ext cx="2431161" cy="400110"/>
          </a:xfrm>
          <a:prstGeom prst="rect">
            <a:avLst/>
          </a:prstGeom>
          <a:noFill/>
        </p:spPr>
        <p:txBody>
          <a:bodyPr wrap="square" rtlCol="0">
            <a:spAutoFit/>
          </a:bodyPr>
          <a:lstStyle/>
          <a:p>
            <a:r>
              <a:rPr lang="en-US" sz="2000" i="1" dirty="0" smtClean="0">
                <a:solidFill>
                  <a:srgbClr val="002060"/>
                </a:solidFill>
              </a:rPr>
              <a:t>Main Concepts</a:t>
            </a:r>
            <a:endParaRPr lang="en-AU" sz="2000" i="1" dirty="0" smtClean="0">
              <a:solidFill>
                <a:srgbClr val="002060"/>
              </a:solidFill>
            </a:endParaRPr>
          </a:p>
        </p:txBody>
      </p:sp>
      <p:sp>
        <p:nvSpPr>
          <p:cNvPr id="6" name="TextBox 5"/>
          <p:cNvSpPr txBox="1"/>
          <p:nvPr/>
        </p:nvSpPr>
        <p:spPr>
          <a:xfrm>
            <a:off x="626364" y="2077887"/>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6">
                    <a:lumMod val="50000"/>
                  </a:schemeClr>
                </a:solidFill>
              </a:rPr>
              <a:t>Dependencies</a:t>
            </a:r>
            <a:endParaRPr lang="en-AU" sz="2000" i="1" dirty="0">
              <a:solidFill>
                <a:schemeClr val="accent6">
                  <a:lumMod val="50000"/>
                </a:schemeClr>
              </a:solidFill>
            </a:endParaRPr>
          </a:p>
        </p:txBody>
      </p:sp>
      <p:sp>
        <p:nvSpPr>
          <p:cNvPr id="7" name="TextBox 6"/>
          <p:cNvSpPr txBox="1"/>
          <p:nvPr/>
        </p:nvSpPr>
        <p:spPr>
          <a:xfrm>
            <a:off x="626364" y="1773087"/>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5">
                    <a:lumMod val="50000"/>
                  </a:schemeClr>
                </a:solidFill>
              </a:rPr>
              <a:t>Jobs</a:t>
            </a:r>
            <a:endParaRPr lang="en-AU" sz="2000" i="1" dirty="0">
              <a:solidFill>
                <a:schemeClr val="accent5">
                  <a:lumMod val="50000"/>
                </a:schemeClr>
              </a:solidFill>
            </a:endParaRPr>
          </a:p>
        </p:txBody>
      </p:sp>
      <p:sp>
        <p:nvSpPr>
          <p:cNvPr id="9" name="TextBox 8"/>
          <p:cNvSpPr txBox="1"/>
          <p:nvPr/>
        </p:nvSpPr>
        <p:spPr>
          <a:xfrm>
            <a:off x="626364" y="234736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2">
                    <a:lumMod val="75000"/>
                  </a:schemeClr>
                </a:solidFill>
              </a:rPr>
              <a:t>Job Streams</a:t>
            </a:r>
          </a:p>
        </p:txBody>
      </p:sp>
      <p:sp>
        <p:nvSpPr>
          <p:cNvPr id="10" name="TextBox 9"/>
          <p:cNvSpPr txBox="1"/>
          <p:nvPr/>
        </p:nvSpPr>
        <p:spPr>
          <a:xfrm>
            <a:off x="626364" y="2652359"/>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rgbClr val="C00000"/>
                </a:solidFill>
              </a:rPr>
              <a:t>Time Triggers</a:t>
            </a:r>
          </a:p>
        </p:txBody>
      </p:sp>
      <p:sp>
        <p:nvSpPr>
          <p:cNvPr id="11" name="TextBox 10"/>
          <p:cNvSpPr txBox="1"/>
          <p:nvPr/>
        </p:nvSpPr>
        <p:spPr>
          <a:xfrm>
            <a:off x="635664" y="2955979"/>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5">
                    <a:lumMod val="50000"/>
                  </a:schemeClr>
                </a:solidFill>
              </a:rPr>
              <a:t>Event Triggers</a:t>
            </a:r>
          </a:p>
        </p:txBody>
      </p:sp>
      <p:sp>
        <p:nvSpPr>
          <p:cNvPr id="12" name="TextBox 11"/>
          <p:cNvSpPr txBox="1"/>
          <p:nvPr/>
        </p:nvSpPr>
        <p:spPr>
          <a:xfrm>
            <a:off x="635664" y="3265469"/>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6">
                    <a:lumMod val="75000"/>
                  </a:schemeClr>
                </a:solidFill>
              </a:rPr>
              <a:t>Notifications</a:t>
            </a:r>
            <a:endParaRPr lang="en-AU" sz="2000" i="1" dirty="0">
              <a:solidFill>
                <a:schemeClr val="accent6">
                  <a:lumMod val="75000"/>
                </a:schemeClr>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69" y="1848513"/>
            <a:ext cx="350227" cy="233395"/>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721" y="2151332"/>
            <a:ext cx="350227" cy="23339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905" y="2413605"/>
            <a:ext cx="350227" cy="23339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905" y="2719206"/>
            <a:ext cx="350227" cy="23339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905" y="3030031"/>
            <a:ext cx="350227" cy="233395"/>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97" y="3328001"/>
            <a:ext cx="350227" cy="233395"/>
          </a:xfrm>
          <a:prstGeom prst="rect">
            <a:avLst/>
          </a:prstGeom>
        </p:spPr>
      </p:pic>
      <p:sp>
        <p:nvSpPr>
          <p:cNvPr id="19" name="Rounded Rectangle 18"/>
          <p:cNvSpPr/>
          <p:nvPr/>
        </p:nvSpPr>
        <p:spPr>
          <a:xfrm>
            <a:off x="3732362" y="3686699"/>
            <a:ext cx="4114800" cy="877152"/>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smtClean="0">
              <a:solidFill>
                <a:schemeClr val="accent1"/>
              </a:solidFill>
            </a:endParaRPr>
          </a:p>
          <a:p>
            <a:endParaRPr lang="en-US" dirty="0">
              <a:solidFill>
                <a:schemeClr val="accent1"/>
              </a:solidFill>
            </a:endParaRPr>
          </a:p>
          <a:p>
            <a:r>
              <a:rPr lang="en-US" dirty="0" smtClean="0">
                <a:solidFill>
                  <a:schemeClr val="accent1"/>
                </a:solidFill>
              </a:rPr>
              <a:t>Stream 2</a:t>
            </a:r>
            <a:endParaRPr lang="en-AU" dirty="0">
              <a:solidFill>
                <a:schemeClr val="accent1"/>
              </a:solidFill>
            </a:endParaRPr>
          </a:p>
        </p:txBody>
      </p:sp>
      <p:sp>
        <p:nvSpPr>
          <p:cNvPr id="20" name="Rounded Rectangle 19"/>
          <p:cNvSpPr/>
          <p:nvPr/>
        </p:nvSpPr>
        <p:spPr>
          <a:xfrm>
            <a:off x="3743325" y="2485173"/>
            <a:ext cx="4114800" cy="877152"/>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smtClean="0">
              <a:solidFill>
                <a:schemeClr val="accent1"/>
              </a:solidFill>
            </a:endParaRPr>
          </a:p>
          <a:p>
            <a:endParaRPr lang="en-US" dirty="0">
              <a:solidFill>
                <a:schemeClr val="accent1"/>
              </a:solidFill>
            </a:endParaRPr>
          </a:p>
          <a:p>
            <a:r>
              <a:rPr lang="en-US" dirty="0" smtClean="0">
                <a:solidFill>
                  <a:schemeClr val="accent1"/>
                </a:solidFill>
              </a:rPr>
              <a:t>Stream 1</a:t>
            </a:r>
            <a:endParaRPr lang="en-AU" dirty="0">
              <a:solidFill>
                <a:schemeClr val="accent1"/>
              </a:solidFill>
            </a:endParaRPr>
          </a:p>
        </p:txBody>
      </p:sp>
      <p:grpSp>
        <p:nvGrpSpPr>
          <p:cNvPr id="21" name="Group 20"/>
          <p:cNvGrpSpPr/>
          <p:nvPr/>
        </p:nvGrpSpPr>
        <p:grpSpPr>
          <a:xfrm>
            <a:off x="4053646" y="2622450"/>
            <a:ext cx="3497359" cy="445169"/>
            <a:chOff x="1907704" y="1987975"/>
            <a:chExt cx="3672408" cy="504921"/>
          </a:xfrm>
        </p:grpSpPr>
        <p:sp>
          <p:nvSpPr>
            <p:cNvPr id="22" name="Rectangle 21"/>
            <p:cNvSpPr/>
            <p:nvPr/>
          </p:nvSpPr>
          <p:spPr>
            <a:xfrm>
              <a:off x="1907704" y="1988840"/>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1</a:t>
              </a:r>
              <a:endParaRPr lang="en-AU" sz="1000" dirty="0">
                <a:solidFill>
                  <a:srgbClr val="002060"/>
                </a:solidFill>
              </a:endParaRPr>
            </a:p>
          </p:txBody>
        </p:sp>
        <p:sp>
          <p:nvSpPr>
            <p:cNvPr id="23" name="Rectangle 22"/>
            <p:cNvSpPr/>
            <p:nvPr/>
          </p:nvSpPr>
          <p:spPr>
            <a:xfrm>
              <a:off x="4644008" y="1987975"/>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2  </a:t>
              </a:r>
              <a:endParaRPr lang="en-AU" dirty="0">
                <a:solidFill>
                  <a:srgbClr val="002060"/>
                </a:solidFill>
              </a:endParaRPr>
            </a:p>
          </p:txBody>
        </p:sp>
        <p:cxnSp>
          <p:nvCxnSpPr>
            <p:cNvPr id="24" name="Straight Arrow Connector 23"/>
            <p:cNvCxnSpPr>
              <a:stCxn id="22" idx="3"/>
              <a:endCxn id="23" idx="1"/>
            </p:cNvCxnSpPr>
            <p:nvPr/>
          </p:nvCxnSpPr>
          <p:spPr>
            <a:xfrm flipV="1">
              <a:off x="2843808" y="2240003"/>
              <a:ext cx="1800200" cy="865"/>
            </a:xfrm>
            <a:prstGeom prst="straightConnector1">
              <a:avLst/>
            </a:prstGeom>
            <a:ln w="15875">
              <a:solidFill>
                <a:srgbClr val="00206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4053646" y="3814949"/>
            <a:ext cx="3497359" cy="445169"/>
            <a:chOff x="1907704" y="1987975"/>
            <a:chExt cx="3672408" cy="504921"/>
          </a:xfrm>
        </p:grpSpPr>
        <p:sp>
          <p:nvSpPr>
            <p:cNvPr id="26" name="Rectangle 25"/>
            <p:cNvSpPr/>
            <p:nvPr/>
          </p:nvSpPr>
          <p:spPr>
            <a:xfrm>
              <a:off x="1907704" y="1988840"/>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a:t>
              </a:r>
              <a:r>
                <a:rPr lang="en-AU" dirty="0">
                  <a:solidFill>
                    <a:srgbClr val="002060"/>
                  </a:solidFill>
                </a:rPr>
                <a:t>3</a:t>
              </a:r>
              <a:endParaRPr lang="en-AU" sz="1000" dirty="0">
                <a:solidFill>
                  <a:srgbClr val="002060"/>
                </a:solidFill>
              </a:endParaRPr>
            </a:p>
          </p:txBody>
        </p:sp>
        <p:sp>
          <p:nvSpPr>
            <p:cNvPr id="27" name="Rectangle 26"/>
            <p:cNvSpPr/>
            <p:nvPr/>
          </p:nvSpPr>
          <p:spPr>
            <a:xfrm>
              <a:off x="4644008" y="1987975"/>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4  </a:t>
              </a:r>
              <a:endParaRPr lang="en-AU" dirty="0">
                <a:solidFill>
                  <a:srgbClr val="002060"/>
                </a:solidFill>
              </a:endParaRPr>
            </a:p>
          </p:txBody>
        </p:sp>
        <p:cxnSp>
          <p:nvCxnSpPr>
            <p:cNvPr id="28" name="Straight Arrow Connector 27"/>
            <p:cNvCxnSpPr>
              <a:stCxn id="26" idx="3"/>
              <a:endCxn id="27" idx="1"/>
            </p:cNvCxnSpPr>
            <p:nvPr/>
          </p:nvCxnSpPr>
          <p:spPr>
            <a:xfrm flipV="1">
              <a:off x="2843808" y="2240003"/>
              <a:ext cx="1800200" cy="865"/>
            </a:xfrm>
            <a:prstGeom prst="straightConnector1">
              <a:avLst/>
            </a:prstGeom>
            <a:ln w="15875">
              <a:solidFill>
                <a:srgbClr val="00206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pic>
        <p:nvPicPr>
          <p:cNvPr id="29" name="Picture 28"/>
          <p:cNvPicPr/>
          <p:nvPr/>
        </p:nvPicPr>
        <p:blipFill>
          <a:blip r:embed="rId4">
            <a:extLst>
              <a:ext uri="{28A0092B-C50C-407E-A947-70E740481C1C}">
                <a14:useLocalDpi xmlns:a14="http://schemas.microsoft.com/office/drawing/2010/main" val="0"/>
              </a:ext>
            </a:extLst>
          </a:blip>
          <a:srcRect/>
          <a:stretch>
            <a:fillRect/>
          </a:stretch>
        </p:blipFill>
        <p:spPr bwMode="auto">
          <a:xfrm>
            <a:off x="6689351" y="1238250"/>
            <a:ext cx="1689074" cy="704088"/>
          </a:xfrm>
          <a:prstGeom prst="rect">
            <a:avLst/>
          </a:prstGeom>
          <a:noFill/>
        </p:spPr>
      </p:pic>
      <p:cxnSp>
        <p:nvCxnSpPr>
          <p:cNvPr id="30" name="Straight Arrow Connector 29"/>
          <p:cNvCxnSpPr>
            <a:endCxn id="23" idx="0"/>
          </p:cNvCxnSpPr>
          <p:nvPr/>
        </p:nvCxnSpPr>
        <p:spPr>
          <a:xfrm>
            <a:off x="7105263" y="1942338"/>
            <a:ext cx="0" cy="680110"/>
          </a:xfrm>
          <a:prstGeom prst="straightConnector1">
            <a:avLst/>
          </a:prstGeom>
          <a:ln w="15875">
            <a:solidFill>
              <a:schemeClr val="accent6">
                <a:lumMod val="75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31" name="File"/>
          <p:cNvSpPr>
            <a:spLocks noEditPoints="1" noChangeArrowheads="1"/>
          </p:cNvSpPr>
          <p:nvPr/>
        </p:nvSpPr>
        <p:spPr bwMode="auto">
          <a:xfrm>
            <a:off x="2638425" y="3791980"/>
            <a:ext cx="838200" cy="49595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400" b="1" dirty="0" smtClean="0">
                <a:solidFill>
                  <a:schemeClr val="accent5">
                    <a:lumMod val="50000"/>
                  </a:schemeClr>
                </a:solidFill>
              </a:rPr>
              <a:t>Event</a:t>
            </a:r>
            <a:endParaRPr lang="en-AU" sz="1400" b="1" dirty="0">
              <a:solidFill>
                <a:schemeClr val="accent5">
                  <a:lumMod val="50000"/>
                </a:schemeClr>
              </a:solidFill>
            </a:endParaRPr>
          </a:p>
        </p:txBody>
      </p:sp>
      <p:pic>
        <p:nvPicPr>
          <p:cNvPr id="32" name="Picture 3" descr="C:\Users\patri\AppData\Local\Microsoft\Windows\INetCache\IE\0BMOMF59\clipart0137[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4245" y="2485173"/>
            <a:ext cx="686560" cy="730984"/>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a:stCxn id="22" idx="1"/>
            <a:endCxn id="32" idx="3"/>
          </p:cNvCxnSpPr>
          <p:nvPr/>
        </p:nvCxnSpPr>
        <p:spPr>
          <a:xfrm flipH="1">
            <a:off x="3400805" y="2845416"/>
            <a:ext cx="652841" cy="5249"/>
          </a:xfrm>
          <a:prstGeom prst="straightConnector1">
            <a:avLst/>
          </a:prstGeom>
          <a:ln w="15875">
            <a:solidFill>
              <a:srgbClr val="C0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1"/>
            <a:endCxn id="31" idx="3"/>
          </p:cNvCxnSpPr>
          <p:nvPr/>
        </p:nvCxnSpPr>
        <p:spPr>
          <a:xfrm flipH="1">
            <a:off x="3476625" y="4037915"/>
            <a:ext cx="577021" cy="2040"/>
          </a:xfrm>
          <a:prstGeom prst="straightConnector1">
            <a:avLst/>
          </a:prstGeom>
          <a:ln w="15875">
            <a:solidFill>
              <a:schemeClr val="accent5">
                <a:lumMod val="5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37256" y="2609428"/>
            <a:ext cx="1159691" cy="230651"/>
          </a:xfrm>
          <a:prstGeom prst="rect">
            <a:avLst/>
          </a:prstGeom>
          <a:noFill/>
        </p:spPr>
        <p:txBody>
          <a:bodyPr wrap="square" rtlCol="0">
            <a:spAutoFit/>
          </a:bodyPr>
          <a:lstStyle/>
          <a:p>
            <a:r>
              <a:rPr lang="en-AU" sz="1100" i="1" dirty="0" smtClean="0">
                <a:solidFill>
                  <a:schemeClr val="accent6">
                    <a:lumMod val="75000"/>
                  </a:schemeClr>
                </a:solidFill>
              </a:rPr>
              <a:t>Depends on</a:t>
            </a:r>
            <a:endParaRPr lang="en-AU" sz="1100" i="1" dirty="0">
              <a:solidFill>
                <a:schemeClr val="accent6">
                  <a:lumMod val="75000"/>
                </a:schemeClr>
              </a:solidFill>
            </a:endParaRPr>
          </a:p>
        </p:txBody>
      </p:sp>
      <p:sp>
        <p:nvSpPr>
          <p:cNvPr id="36" name="TextBox 35"/>
          <p:cNvSpPr txBox="1"/>
          <p:nvPr/>
        </p:nvSpPr>
        <p:spPr>
          <a:xfrm>
            <a:off x="5035908" y="3789512"/>
            <a:ext cx="1159691" cy="230651"/>
          </a:xfrm>
          <a:prstGeom prst="rect">
            <a:avLst/>
          </a:prstGeom>
          <a:noFill/>
        </p:spPr>
        <p:txBody>
          <a:bodyPr wrap="square" rtlCol="0">
            <a:spAutoFit/>
          </a:bodyPr>
          <a:lstStyle/>
          <a:p>
            <a:r>
              <a:rPr lang="en-AU" sz="1100" i="1" dirty="0" smtClean="0">
                <a:solidFill>
                  <a:schemeClr val="accent6">
                    <a:lumMod val="75000"/>
                  </a:schemeClr>
                </a:solidFill>
              </a:rPr>
              <a:t>Depends on</a:t>
            </a:r>
            <a:endParaRPr lang="en-AU" sz="1100" i="1" dirty="0">
              <a:solidFill>
                <a:schemeClr val="accent6">
                  <a:lumMod val="75000"/>
                </a:schemeClr>
              </a:solidFill>
            </a:endParaRPr>
          </a:p>
        </p:txBody>
      </p:sp>
    </p:spTree>
    <p:extLst>
      <p:ext uri="{BB962C8B-B14F-4D97-AF65-F5344CB8AC3E}">
        <p14:creationId xmlns:p14="http://schemas.microsoft.com/office/powerpoint/2010/main" val="1116063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1" grpId="0" animBg="1"/>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AU" dirty="0"/>
          </a:p>
        </p:txBody>
      </p:sp>
      <p:sp>
        <p:nvSpPr>
          <p:cNvPr id="3" name="Text Placeholder 2"/>
          <p:cNvSpPr>
            <a:spLocks noGrp="1"/>
          </p:cNvSpPr>
          <p:nvPr>
            <p:ph type="body" sz="quarter" idx="12"/>
          </p:nvPr>
        </p:nvSpPr>
        <p:spPr/>
        <p:txBody>
          <a:bodyPr/>
          <a:lstStyle/>
          <a:p>
            <a:r>
              <a:rPr lang="en-US" dirty="0"/>
              <a:t>Have we fulfilled the main concepts</a:t>
            </a:r>
            <a:r>
              <a:rPr lang="en-US" dirty="0" smtClean="0"/>
              <a:t>?</a:t>
            </a:r>
            <a:endParaRPr lang="en-AU" dirty="0"/>
          </a:p>
        </p:txBody>
      </p:sp>
      <p:sp>
        <p:nvSpPr>
          <p:cNvPr id="4" name="Content Placeholder 3"/>
          <p:cNvSpPr>
            <a:spLocks noGrp="1"/>
          </p:cNvSpPr>
          <p:nvPr>
            <p:ph sz="quarter" idx="11"/>
          </p:nvPr>
        </p:nvSpPr>
        <p:spPr/>
        <p:txBody>
          <a:bodyPr/>
          <a:lstStyle/>
          <a:p>
            <a:endParaRPr lang="en-AU"/>
          </a:p>
        </p:txBody>
      </p:sp>
      <p:pic>
        <p:nvPicPr>
          <p:cNvPr id="5" name="Picture 4"/>
          <p:cNvPicPr>
            <a:picLocks noChangeAspect="1"/>
          </p:cNvPicPr>
          <p:nvPr/>
        </p:nvPicPr>
        <p:blipFill>
          <a:blip r:embed="rId2"/>
          <a:stretch>
            <a:fillRect/>
          </a:stretch>
        </p:blipFill>
        <p:spPr>
          <a:xfrm>
            <a:off x="754797" y="1283433"/>
            <a:ext cx="7644234" cy="2757988"/>
          </a:xfrm>
          <a:prstGeom prst="rect">
            <a:avLst/>
          </a:prstGeom>
        </p:spPr>
      </p:pic>
    </p:spTree>
    <p:extLst>
      <p:ext uri="{BB962C8B-B14F-4D97-AF65-F5344CB8AC3E}">
        <p14:creationId xmlns:p14="http://schemas.microsoft.com/office/powerpoint/2010/main" val="251160280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AU" dirty="0"/>
          </a:p>
        </p:txBody>
      </p:sp>
      <p:sp>
        <p:nvSpPr>
          <p:cNvPr id="3" name="Text Placeholder 2"/>
          <p:cNvSpPr>
            <a:spLocks noGrp="1"/>
          </p:cNvSpPr>
          <p:nvPr>
            <p:ph type="body" sz="quarter" idx="12"/>
          </p:nvPr>
        </p:nvSpPr>
        <p:spPr/>
        <p:txBody>
          <a:bodyPr/>
          <a:lstStyle/>
          <a:p>
            <a:endParaRPr lang="en-AU" dirty="0"/>
          </a:p>
        </p:txBody>
      </p:sp>
      <p:sp>
        <p:nvSpPr>
          <p:cNvPr id="121" name="Content Placeholder 3"/>
          <p:cNvSpPr>
            <a:spLocks noGrp="1"/>
          </p:cNvSpPr>
          <p:nvPr>
            <p:ph sz="quarter" idx="11"/>
          </p:nvPr>
        </p:nvSpPr>
        <p:spPr>
          <a:xfrm>
            <a:off x="626364" y="1501979"/>
            <a:ext cx="4204581" cy="2131343"/>
          </a:xfrm>
        </p:spPr>
        <p:txBody>
          <a:bodyPr/>
          <a:lstStyle/>
          <a:p>
            <a:pPr marL="0" indent="0">
              <a:buNone/>
            </a:pPr>
            <a:r>
              <a:rPr lang="en-US" i="1" dirty="0" smtClean="0"/>
              <a:t>Patrick Cuba</a:t>
            </a:r>
          </a:p>
          <a:p>
            <a:pPr marL="0" indent="0">
              <a:buNone/>
            </a:pPr>
            <a:r>
              <a:rPr lang="en-US" sz="1600" i="1" dirty="0" smtClean="0"/>
              <a:t>Principal Consultant</a:t>
            </a:r>
          </a:p>
          <a:p>
            <a:pPr marL="0" indent="0">
              <a:buNone/>
            </a:pPr>
            <a:r>
              <a:rPr lang="en-US" sz="1600" i="1" dirty="0" smtClean="0"/>
              <a:t>Cuba BI Consulting, Sydney, Australia</a:t>
            </a:r>
          </a:p>
          <a:p>
            <a:pPr marL="0" indent="0">
              <a:buNone/>
            </a:pPr>
            <a:r>
              <a:rPr lang="en-US" sz="1600" i="1" dirty="0" smtClean="0"/>
              <a:t>+61 458 912 634</a:t>
            </a:r>
          </a:p>
          <a:p>
            <a:r>
              <a:rPr lang="en-US" sz="1600" dirty="0"/>
              <a:t>patrickcuba8@gmail.com </a:t>
            </a:r>
            <a:endParaRPr lang="en-AU" sz="1600" dirty="0"/>
          </a:p>
          <a:p>
            <a:r>
              <a:rPr lang="en-US" sz="1600" u="sng" dirty="0">
                <a:hlinkClick r:id="rId2"/>
              </a:rPr>
              <a:t>https://au.linkedin.com/in/patrickcuba</a:t>
            </a:r>
            <a:endParaRPr lang="en-AU" sz="1600" i="1" dirty="0"/>
          </a:p>
        </p:txBody>
      </p:sp>
    </p:spTree>
    <p:extLst>
      <p:ext uri="{BB962C8B-B14F-4D97-AF65-F5344CB8AC3E}">
        <p14:creationId xmlns:p14="http://schemas.microsoft.com/office/powerpoint/2010/main" val="13097481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AU" dirty="0"/>
          </a:p>
        </p:txBody>
      </p:sp>
      <p:sp>
        <p:nvSpPr>
          <p:cNvPr id="3" name="Text Placeholder 2"/>
          <p:cNvSpPr>
            <a:spLocks noGrp="1"/>
          </p:cNvSpPr>
          <p:nvPr>
            <p:ph type="body" sz="quarter" idx="12"/>
          </p:nvPr>
        </p:nvSpPr>
        <p:spPr/>
        <p:txBody>
          <a:bodyPr/>
          <a:lstStyle/>
          <a:p>
            <a:endParaRPr lang="en-AU"/>
          </a:p>
        </p:txBody>
      </p:sp>
      <p:sp>
        <p:nvSpPr>
          <p:cNvPr id="4" name="Content Placeholder 3"/>
          <p:cNvSpPr>
            <a:spLocks noGrp="1"/>
          </p:cNvSpPr>
          <p:nvPr>
            <p:ph sz="quarter" idx="11"/>
          </p:nvPr>
        </p:nvSpPr>
        <p:spPr/>
        <p:txBody>
          <a:bodyPr>
            <a:normAutofit/>
          </a:bodyPr>
          <a:lstStyle/>
          <a:p>
            <a:r>
              <a:rPr lang="en-US" sz="1400" dirty="0"/>
              <a:t>SAS® Data Integration Studio, </a:t>
            </a:r>
            <a:r>
              <a:rPr lang="en-US" sz="1400" u="sng" dirty="0">
                <a:hlinkClick r:id="rId2"/>
              </a:rPr>
              <a:t>https://support.sas.com/documentation/onlinedoc/etls/</a:t>
            </a:r>
            <a:endParaRPr lang="en-AU" sz="1400" dirty="0"/>
          </a:p>
          <a:p>
            <a:r>
              <a:rPr lang="en-US" sz="1400" dirty="0"/>
              <a:t>Administering SAS Data Integration Studio, </a:t>
            </a:r>
            <a:r>
              <a:rPr lang="en-US" sz="1400" u="sng" dirty="0">
                <a:hlinkClick r:id="rId3"/>
              </a:rPr>
              <a:t>https://support.sas.com/documentation/cdl/en/bidaag/69541/HTML/default/viewer.htm#n1ls1shqj6td2hn1a1p1u8ylcqoy.htm</a:t>
            </a:r>
            <a:endParaRPr lang="en-AU" sz="1400" dirty="0"/>
          </a:p>
          <a:p>
            <a:r>
              <a:rPr lang="en-US" sz="1400" dirty="0"/>
              <a:t>SAS Grid Topology, </a:t>
            </a:r>
            <a:r>
              <a:rPr lang="en-US" sz="1400" u="sng" dirty="0">
                <a:hlinkClick r:id="rId4"/>
              </a:rPr>
              <a:t>http://support.sas.com/documentation/cdl/en/gridref/67371/HTML/default/viewer.htm#p1wtsd898mxckin1mmbemp5uzwds.htm</a:t>
            </a:r>
            <a:endParaRPr lang="en-AU" sz="1400" dirty="0"/>
          </a:p>
          <a:p>
            <a:r>
              <a:rPr lang="en-AU" sz="1400" dirty="0"/>
              <a:t>Defining a SAS DATA Step Batch Server, </a:t>
            </a:r>
            <a:r>
              <a:rPr lang="en-AU" sz="1400" u="sng" dirty="0">
                <a:hlinkClick r:id="rId5"/>
              </a:rPr>
              <a:t>http://support.sas.com/documentation/cdl/en/scheduleug/68697/HTML/default/viewer.htm#p1nzohoe0nkyqfn17uori4m82dwl.htm</a:t>
            </a:r>
            <a:endParaRPr lang="en-AU" sz="1400" dirty="0"/>
          </a:p>
          <a:p>
            <a:r>
              <a:rPr lang="en-AU" sz="1400" dirty="0"/>
              <a:t>Scheduling in SAS® 9.4, </a:t>
            </a:r>
            <a:r>
              <a:rPr lang="en-AU" sz="1400" u="sng" dirty="0">
                <a:hlinkClick r:id="rId6"/>
              </a:rPr>
              <a:t>http://support.sas.com/documentation/cdl/en/scheduleug/68697/HTML/default/viewer.htm#titlepage.htm</a:t>
            </a:r>
            <a:endParaRPr lang="en-AU" sz="1400" dirty="0"/>
          </a:p>
          <a:p>
            <a:endParaRPr lang="en-AU" sz="1400" dirty="0"/>
          </a:p>
        </p:txBody>
      </p:sp>
    </p:spTree>
    <p:extLst>
      <p:ext uri="{BB962C8B-B14F-4D97-AF65-F5344CB8AC3E}">
        <p14:creationId xmlns:p14="http://schemas.microsoft.com/office/powerpoint/2010/main" val="24029277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64" y="118615"/>
            <a:ext cx="7891272" cy="457200"/>
          </a:xfrm>
        </p:spPr>
        <p:txBody>
          <a:bodyPr/>
          <a:lstStyle/>
          <a:p>
            <a:r>
              <a:rPr lang="en-US" dirty="0"/>
              <a:t>Don't forget to provide </a:t>
            </a:r>
            <a:r>
              <a:rPr lang="en-US" dirty="0" smtClean="0"/>
              <a:t>feedback</a:t>
            </a:r>
            <a:r>
              <a:rPr lang="en-US" dirty="0"/>
              <a:t>! </a:t>
            </a:r>
          </a:p>
        </p:txBody>
      </p:sp>
      <p:sp>
        <p:nvSpPr>
          <p:cNvPr id="5" name="Content Placeholder 3"/>
          <p:cNvSpPr>
            <a:spLocks noGrp="1"/>
          </p:cNvSpPr>
          <p:nvPr>
            <p:ph sz="quarter" idx="11"/>
          </p:nvPr>
        </p:nvSpPr>
        <p:spPr>
          <a:xfrm>
            <a:off x="1227432" y="1161363"/>
            <a:ext cx="6689135" cy="2676921"/>
          </a:xfrm>
        </p:spPr>
        <p:txBody>
          <a:bodyPr>
            <a:noAutofit/>
          </a:bodyPr>
          <a:lstStyle/>
          <a:p>
            <a:pPr marL="457200" indent="-457200">
              <a:spcAft>
                <a:spcPts val="1200"/>
              </a:spcAft>
              <a:buFont typeface="+mj-lt"/>
              <a:buAutoNum type="arabicPeriod"/>
            </a:pPr>
            <a:r>
              <a:rPr lang="en-US" sz="2400" dirty="0" smtClean="0"/>
              <a:t>Go to the </a:t>
            </a:r>
            <a:r>
              <a:rPr lang="en-US" sz="2400" dirty="0"/>
              <a:t>Agenda </a:t>
            </a:r>
            <a:r>
              <a:rPr lang="en-US" sz="2400" dirty="0" smtClean="0"/>
              <a:t>icon in the conference app.</a:t>
            </a:r>
            <a:endParaRPr lang="en-US" sz="2400" dirty="0"/>
          </a:p>
          <a:p>
            <a:pPr marL="457200" indent="-457200">
              <a:spcAft>
                <a:spcPts val="1200"/>
              </a:spcAft>
              <a:buFont typeface="+mj-lt"/>
              <a:buAutoNum type="arabicPeriod"/>
            </a:pPr>
            <a:r>
              <a:rPr lang="en-US" sz="2400" dirty="0" smtClean="0"/>
              <a:t>Find this session title </a:t>
            </a:r>
            <a:r>
              <a:rPr lang="en-US" sz="2400" dirty="0"/>
              <a:t>and </a:t>
            </a:r>
            <a:r>
              <a:rPr lang="en-US" sz="2400" dirty="0" smtClean="0"/>
              <a:t>select it.</a:t>
            </a:r>
            <a:r>
              <a:rPr lang="en-US" sz="2400" dirty="0"/>
              <a:t> </a:t>
            </a:r>
          </a:p>
          <a:p>
            <a:pPr marL="457200" indent="-457200">
              <a:spcAft>
                <a:spcPts val="1200"/>
              </a:spcAft>
              <a:buFont typeface="+mj-lt"/>
              <a:buAutoNum type="arabicPeriod"/>
            </a:pPr>
            <a:r>
              <a:rPr lang="en-US" sz="2400" dirty="0" smtClean="0"/>
              <a:t>On </a:t>
            </a:r>
            <a:r>
              <a:rPr lang="en-US" sz="2400" dirty="0"/>
              <a:t>the sessions page, scroll down to </a:t>
            </a:r>
            <a:r>
              <a:rPr lang="en-US" sz="2400" dirty="0" smtClean="0"/>
              <a:t>Surveys and select </a:t>
            </a:r>
            <a:r>
              <a:rPr lang="en-US" sz="2400" dirty="0"/>
              <a:t>the name of the </a:t>
            </a:r>
            <a:r>
              <a:rPr lang="en-US" sz="2400" dirty="0" smtClean="0"/>
              <a:t>survey</a:t>
            </a:r>
            <a:r>
              <a:rPr lang="en-US" sz="2400" dirty="0"/>
              <a:t>. </a:t>
            </a:r>
          </a:p>
          <a:p>
            <a:pPr marL="457200" indent="-457200">
              <a:spcAft>
                <a:spcPts val="1200"/>
              </a:spcAft>
              <a:buFont typeface="+mj-lt"/>
              <a:buAutoNum type="arabicPeriod"/>
            </a:pPr>
            <a:r>
              <a:rPr lang="en-US" sz="2400" dirty="0" smtClean="0"/>
              <a:t>Complete the survey and click </a:t>
            </a:r>
            <a:r>
              <a:rPr lang="en-US" sz="2400" dirty="0"/>
              <a:t>Finish. </a:t>
            </a:r>
          </a:p>
          <a:p>
            <a:pPr marL="457200" indent="-457200">
              <a:spcAft>
                <a:spcPts val="1200"/>
              </a:spcAft>
              <a:buFont typeface="+mj-lt"/>
              <a:buAutoNum type="arabicPeriod"/>
            </a:pPr>
            <a:endParaRPr lang="en-US" sz="2400" dirty="0"/>
          </a:p>
        </p:txBody>
      </p:sp>
    </p:spTree>
    <p:extLst>
      <p:ext uri="{BB962C8B-B14F-4D97-AF65-F5344CB8AC3E}">
        <p14:creationId xmlns:p14="http://schemas.microsoft.com/office/powerpoint/2010/main" val="17602482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2383824"/>
            <a:ext cx="9144000" cy="356251"/>
          </a:xfrm>
        </p:spPr>
        <p:txBody>
          <a:bodyPr/>
          <a:lstStyle/>
          <a:p>
            <a:r>
              <a:rPr lang="en-US" dirty="0" smtClean="0"/>
              <a:t>Using SAS DI Studio &amp; Grid to run SAS Enterprise Guide code</a:t>
            </a:r>
          </a:p>
        </p:txBody>
      </p:sp>
      <p:sp>
        <p:nvSpPr>
          <p:cNvPr id="2" name="Title 1"/>
          <p:cNvSpPr>
            <a:spLocks noGrp="1"/>
          </p:cNvSpPr>
          <p:nvPr>
            <p:ph type="title"/>
          </p:nvPr>
        </p:nvSpPr>
        <p:spPr>
          <a:xfrm>
            <a:off x="0" y="1783948"/>
            <a:ext cx="9144000" cy="584775"/>
          </a:xfrm>
        </p:spPr>
        <p:txBody>
          <a:bodyPr/>
          <a:lstStyle/>
          <a:p>
            <a:r>
              <a:rPr lang="en-US" dirty="0" smtClean="0"/>
              <a:t>My SAS</a:t>
            </a:r>
            <a:r>
              <a:rPr lang="en-US" dirty="0"/>
              <a:t>®</a:t>
            </a:r>
            <a:r>
              <a:rPr lang="en-US" dirty="0" smtClean="0"/>
              <a:t> Grid Scheduler</a:t>
            </a:r>
            <a:endParaRPr lang="en-AU" dirty="0"/>
          </a:p>
        </p:txBody>
      </p:sp>
    </p:spTree>
    <p:extLst>
      <p:ext uri="{BB962C8B-B14F-4D97-AF65-F5344CB8AC3E}">
        <p14:creationId xmlns:p14="http://schemas.microsoft.com/office/powerpoint/2010/main" val="4999150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2"/>
          </p:nvPr>
        </p:nvSpPr>
        <p:spPr/>
        <p:txBody>
          <a:bodyPr/>
          <a:lstStyle/>
          <a:p>
            <a:endParaRPr lang="en-US" dirty="0"/>
          </a:p>
        </p:txBody>
      </p:sp>
      <p:sp>
        <p:nvSpPr>
          <p:cNvPr id="6" name="Content Placeholder 5"/>
          <p:cNvSpPr>
            <a:spLocks noGrp="1"/>
          </p:cNvSpPr>
          <p:nvPr>
            <p:ph sz="quarter" idx="11"/>
          </p:nvPr>
        </p:nvSpPr>
        <p:spPr/>
        <p:txBody>
          <a:bodyPr/>
          <a:lstStyle/>
          <a:p>
            <a:r>
              <a:rPr lang="en-US" dirty="0" smtClean="0"/>
              <a:t>Why make our own scheduler?</a:t>
            </a:r>
          </a:p>
          <a:p>
            <a:r>
              <a:rPr lang="en-US" dirty="0" smtClean="0"/>
              <a:t>My SAS Grid Scheduler</a:t>
            </a:r>
          </a:p>
          <a:p>
            <a:r>
              <a:rPr lang="en-US" dirty="0" smtClean="0"/>
              <a:t>Back to basics</a:t>
            </a:r>
          </a:p>
          <a:p>
            <a:r>
              <a:rPr lang="en-US" dirty="0" smtClean="0"/>
              <a:t>Parts we need</a:t>
            </a:r>
          </a:p>
          <a:p>
            <a:r>
              <a:rPr lang="en-US" dirty="0" smtClean="0"/>
              <a:t>Putting it </a:t>
            </a:r>
            <a:r>
              <a:rPr lang="en-US" smtClean="0"/>
              <a:t>all together</a:t>
            </a:r>
            <a:endParaRPr lang="en-US" dirty="0" smtClean="0"/>
          </a:p>
          <a:p>
            <a:r>
              <a:rPr lang="en-US" dirty="0" smtClean="0"/>
              <a:t>Conclusion</a:t>
            </a:r>
          </a:p>
          <a:p>
            <a:r>
              <a:rPr lang="en-US" dirty="0" smtClean="0"/>
              <a:t>Questions</a:t>
            </a:r>
            <a:endParaRPr lang="en-US" dirty="0"/>
          </a:p>
        </p:txBody>
      </p:sp>
    </p:spTree>
    <p:extLst>
      <p:ext uri="{BB962C8B-B14F-4D97-AF65-F5344CB8AC3E}">
        <p14:creationId xmlns:p14="http://schemas.microsoft.com/office/powerpoint/2010/main" val="16218913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0174" y="1089660"/>
            <a:ext cx="6107811" cy="2246769"/>
          </a:xfrm>
          <a:prstGeom prst="rect">
            <a:avLst/>
          </a:prstGeom>
          <a:noFill/>
        </p:spPr>
        <p:txBody>
          <a:bodyPr wrap="square" rtlCol="0">
            <a:spAutoFit/>
          </a:bodyPr>
          <a:lstStyle/>
          <a:p>
            <a:endParaRPr lang="en-US" sz="2000" dirty="0" smtClean="0">
              <a:solidFill>
                <a:schemeClr val="tx2"/>
              </a:solidFill>
            </a:endParaRPr>
          </a:p>
          <a:p>
            <a:endParaRPr lang="en-US" sz="2000" dirty="0" smtClean="0">
              <a:solidFill>
                <a:schemeClr val="tx2"/>
              </a:solidFill>
            </a:endParaRPr>
          </a:p>
          <a:p>
            <a:endParaRPr lang="en-US" sz="2000" b="1" i="1" dirty="0" smtClean="0">
              <a:solidFill>
                <a:schemeClr val="tx2"/>
              </a:solidFill>
            </a:endParaRPr>
          </a:p>
          <a:p>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Schedule without upskilling in scheduling software</a:t>
            </a:r>
          </a:p>
          <a:p>
            <a:endParaRPr lang="en-US" sz="2000" dirty="0" smtClean="0">
              <a:solidFill>
                <a:schemeClr val="tx2"/>
              </a:solidFill>
            </a:endParaRPr>
          </a:p>
          <a:p>
            <a:pPr marL="342900" indent="-342900">
              <a:buFont typeface="Arial" panose="020B0604020202020204" pitchFamily="34" charset="0"/>
              <a:buChar char="•"/>
            </a:pPr>
            <a:endParaRPr lang="en-AU" sz="2000" dirty="0">
              <a:solidFill>
                <a:schemeClr val="tx2"/>
              </a:solidFill>
            </a:endParaRPr>
          </a:p>
        </p:txBody>
      </p:sp>
      <p:sp>
        <p:nvSpPr>
          <p:cNvPr id="11" name="TextBox 10"/>
          <p:cNvSpPr txBox="1"/>
          <p:nvPr/>
        </p:nvSpPr>
        <p:spPr>
          <a:xfrm>
            <a:off x="630174" y="1089660"/>
            <a:ext cx="6107811" cy="2862322"/>
          </a:xfrm>
          <a:prstGeom prst="rect">
            <a:avLst/>
          </a:prstGeom>
          <a:noFill/>
        </p:spPr>
        <p:txBody>
          <a:bodyPr wrap="square" rtlCol="0">
            <a:spAutoFit/>
          </a:bodyPr>
          <a:lstStyle/>
          <a:p>
            <a:endParaRPr lang="en-US" sz="2000" dirty="0" smtClean="0">
              <a:solidFill>
                <a:schemeClr val="tx2"/>
              </a:solidFill>
            </a:endParaRPr>
          </a:p>
          <a:p>
            <a:pPr marL="342900" indent="-342900">
              <a:buFont typeface="Arial" panose="020B0604020202020204" pitchFamily="34" charset="0"/>
              <a:buChar char="•"/>
            </a:pPr>
            <a:endParaRPr lang="en-US" sz="2000" dirty="0" smtClean="0">
              <a:solidFill>
                <a:schemeClr val="tx2"/>
              </a:solidFill>
            </a:endParaRPr>
          </a:p>
          <a:p>
            <a:endParaRPr lang="en-US" sz="2000" b="1" i="1" dirty="0" smtClean="0">
              <a:solidFill>
                <a:schemeClr val="tx2"/>
              </a:solidFill>
            </a:endParaRPr>
          </a:p>
          <a:p>
            <a:endParaRPr lang="en-US" sz="2000" b="1" i="1" dirty="0" smtClean="0">
              <a:solidFill>
                <a:schemeClr val="tx2"/>
              </a:solidFill>
            </a:endParaRPr>
          </a:p>
          <a:p>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Avoid executing canned reports manually over and over</a:t>
            </a:r>
          </a:p>
          <a:p>
            <a:endParaRPr lang="en-US" sz="2000" dirty="0" smtClean="0">
              <a:solidFill>
                <a:schemeClr val="tx2"/>
              </a:solidFill>
            </a:endParaRPr>
          </a:p>
          <a:p>
            <a:pPr marL="342900" indent="-342900">
              <a:buFont typeface="Arial" panose="020B0604020202020204" pitchFamily="34" charset="0"/>
              <a:buChar char="•"/>
            </a:pPr>
            <a:endParaRPr lang="en-AU" sz="2000" dirty="0">
              <a:solidFill>
                <a:schemeClr val="tx2"/>
              </a:solidFill>
            </a:endParaRPr>
          </a:p>
        </p:txBody>
      </p:sp>
      <p:sp>
        <p:nvSpPr>
          <p:cNvPr id="12" name="TextBox 11"/>
          <p:cNvSpPr txBox="1"/>
          <p:nvPr/>
        </p:nvSpPr>
        <p:spPr>
          <a:xfrm>
            <a:off x="630174" y="1089660"/>
            <a:ext cx="6107811" cy="2862322"/>
          </a:xfrm>
          <a:prstGeom prst="rect">
            <a:avLst/>
          </a:prstGeom>
          <a:noFill/>
        </p:spPr>
        <p:txBody>
          <a:bodyPr wrap="square" rtlCol="0">
            <a:spAutoFit/>
          </a:bodyPr>
          <a:lstStyle/>
          <a:p>
            <a:endParaRPr lang="en-US" sz="2000" dirty="0" smtClean="0">
              <a:solidFill>
                <a:schemeClr val="tx2"/>
              </a:solidFill>
            </a:endParaRPr>
          </a:p>
          <a:p>
            <a:endParaRPr lang="en-US" sz="2000" dirty="0" smtClean="0">
              <a:solidFill>
                <a:schemeClr val="tx2"/>
              </a:solidFill>
            </a:endParaRPr>
          </a:p>
          <a:p>
            <a:endParaRPr lang="en-US" sz="2000" b="1" i="1" dirty="0" smtClean="0">
              <a:solidFill>
                <a:schemeClr val="tx2"/>
              </a:solidFill>
            </a:endParaRPr>
          </a:p>
          <a:p>
            <a:endParaRPr lang="en-US" sz="2000" b="1" i="1" dirty="0" smtClean="0">
              <a:solidFill>
                <a:schemeClr val="tx2"/>
              </a:solidFill>
            </a:endParaRPr>
          </a:p>
          <a:p>
            <a:endParaRPr lang="en-US" sz="2000" dirty="0" smtClean="0">
              <a:solidFill>
                <a:schemeClr val="tx2"/>
              </a:solidFill>
            </a:endParaRPr>
          </a:p>
          <a:p>
            <a:endParaRPr lang="en-US" sz="2000" dirty="0" smtClean="0">
              <a:solidFill>
                <a:schemeClr val="tx2"/>
              </a:solidFill>
            </a:endParaRPr>
          </a:p>
          <a:p>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Use SAS products we may be already licensed for</a:t>
            </a:r>
          </a:p>
          <a:p>
            <a:pPr marL="342900" indent="-342900">
              <a:buFont typeface="Arial" panose="020B0604020202020204" pitchFamily="34" charset="0"/>
              <a:buChar char="•"/>
            </a:pPr>
            <a:endParaRPr lang="en-AU" sz="2000" dirty="0">
              <a:solidFill>
                <a:schemeClr val="tx2"/>
              </a:solidFill>
            </a:endParaRPr>
          </a:p>
        </p:txBody>
      </p:sp>
      <p:sp>
        <p:nvSpPr>
          <p:cNvPr id="9" name="TextBox 8"/>
          <p:cNvSpPr txBox="1"/>
          <p:nvPr/>
        </p:nvSpPr>
        <p:spPr>
          <a:xfrm>
            <a:off x="630174" y="1089660"/>
            <a:ext cx="6107811" cy="1631216"/>
          </a:xfrm>
          <a:prstGeom prst="rect">
            <a:avLst/>
          </a:prstGeom>
          <a:noFill/>
        </p:spPr>
        <p:txBody>
          <a:bodyPr wrap="square" rtlCol="0">
            <a:spAutoFit/>
          </a:bodyPr>
          <a:lstStyle/>
          <a:p>
            <a:endParaRPr lang="en-US" sz="2000" dirty="0" smtClean="0">
              <a:solidFill>
                <a:schemeClr val="tx2"/>
              </a:solidFill>
            </a:endParaRPr>
          </a:p>
          <a:p>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Make rapid changes to SAS code without having to deploy SAS programs to </a:t>
            </a:r>
            <a:r>
              <a:rPr lang="en-US" sz="2000" smtClean="0">
                <a:solidFill>
                  <a:schemeClr val="tx2"/>
                </a:solidFill>
              </a:rPr>
              <a:t>production server</a:t>
            </a:r>
            <a:endParaRPr lang="en-US" sz="2000" b="1" i="1" dirty="0" smtClean="0">
              <a:solidFill>
                <a:schemeClr val="tx2"/>
              </a:solidFill>
            </a:endParaRPr>
          </a:p>
          <a:p>
            <a:endParaRPr lang="en-AU" sz="2000" dirty="0">
              <a:solidFill>
                <a:schemeClr val="tx2"/>
              </a:solidFill>
            </a:endParaRPr>
          </a:p>
        </p:txBody>
      </p:sp>
      <p:sp>
        <p:nvSpPr>
          <p:cNvPr id="5" name="Title 4"/>
          <p:cNvSpPr>
            <a:spLocks noGrp="1"/>
          </p:cNvSpPr>
          <p:nvPr>
            <p:ph type="title"/>
          </p:nvPr>
        </p:nvSpPr>
        <p:spPr/>
        <p:txBody>
          <a:bodyPr/>
          <a:lstStyle/>
          <a:p>
            <a:r>
              <a:rPr lang="en-US" dirty="0"/>
              <a:t>Why make our own scheduler?</a:t>
            </a:r>
          </a:p>
        </p:txBody>
      </p:sp>
      <p:sp>
        <p:nvSpPr>
          <p:cNvPr id="7" name="Text Placeholder 6"/>
          <p:cNvSpPr>
            <a:spLocks noGrp="1"/>
          </p:cNvSpPr>
          <p:nvPr>
            <p:ph type="body" sz="quarter" idx="12"/>
          </p:nvPr>
        </p:nvSpPr>
        <p:spPr/>
        <p:txBody>
          <a:bodyPr/>
          <a:lstStyle/>
          <a:p>
            <a:endParaRPr lang="en-US" dirty="0"/>
          </a:p>
        </p:txBody>
      </p:sp>
      <p:sp>
        <p:nvSpPr>
          <p:cNvPr id="8" name="TextBox 7"/>
          <p:cNvSpPr txBox="1"/>
          <p:nvPr/>
        </p:nvSpPr>
        <p:spPr>
          <a:xfrm>
            <a:off x="630174" y="1089660"/>
            <a:ext cx="6107811" cy="707886"/>
          </a:xfrm>
          <a:prstGeom prst="rect">
            <a:avLst/>
          </a:prstGeom>
          <a:noFill/>
        </p:spPr>
        <p:txBody>
          <a:bodyPr wrap="square" rtlCol="0">
            <a:spAutoFit/>
          </a:bodyPr>
          <a:lstStyle/>
          <a:p>
            <a:r>
              <a:rPr lang="en-US" sz="2000" dirty="0" smtClean="0">
                <a:solidFill>
                  <a:schemeClr val="tx2"/>
                </a:solidFill>
              </a:rPr>
              <a:t>Help business users:</a:t>
            </a:r>
          </a:p>
          <a:p>
            <a:pPr marL="342900" indent="-342900">
              <a:buFont typeface="Arial" panose="020B0604020202020204" pitchFamily="34" charset="0"/>
              <a:buChar char="•"/>
            </a:pPr>
            <a:r>
              <a:rPr lang="en-US" sz="2000" dirty="0" smtClean="0">
                <a:solidFill>
                  <a:schemeClr val="tx2"/>
                </a:solidFill>
              </a:rPr>
              <a:t>Run SAS code as soon as data is available</a:t>
            </a:r>
          </a:p>
        </p:txBody>
      </p:sp>
      <p:pic>
        <p:nvPicPr>
          <p:cNvPr id="2" name="Content Placeholder 1"/>
          <p:cNvPicPr>
            <a:picLocks noGrp="1" noChangeAspect="1"/>
          </p:cNvPicPr>
          <p:nvPr>
            <p:ph sz="quarter" idx="11"/>
          </p:nvPr>
        </p:nvPicPr>
        <p:blipFill>
          <a:blip r:embed="rId3" cstate="print">
            <a:extLst>
              <a:ext uri="{28A0092B-C50C-407E-A947-70E740481C1C}">
                <a14:useLocalDpi xmlns:a14="http://schemas.microsoft.com/office/drawing/2010/main" val="0"/>
              </a:ext>
            </a:extLst>
          </a:blip>
          <a:stretch>
            <a:fillRect/>
          </a:stretch>
        </p:blipFill>
        <p:spPr>
          <a:xfrm>
            <a:off x="7150425" y="2348089"/>
            <a:ext cx="964218" cy="723164"/>
          </a:xfrm>
        </p:spPr>
      </p:pic>
      <p:pic>
        <p:nvPicPr>
          <p:cNvPr id="13" name="Picture 7" descr="http://www.sas.com/content/dam/SAS/en_us/image/logos/sas-logos/S285-sas100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5116" y="3336429"/>
            <a:ext cx="605388" cy="2512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2338" y="979553"/>
            <a:ext cx="1610943" cy="1036498"/>
          </a:xfrm>
          <a:prstGeom prst="rect">
            <a:avLst/>
          </a:prstGeom>
        </p:spPr>
      </p:pic>
    </p:spTree>
    <p:extLst>
      <p:ext uri="{BB962C8B-B14F-4D97-AF65-F5344CB8AC3E}">
        <p14:creationId xmlns:p14="http://schemas.microsoft.com/office/powerpoint/2010/main" val="1305362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SAS Scheduler</a:t>
            </a:r>
            <a:endParaRPr lang="en-AU" dirty="0"/>
          </a:p>
        </p:txBody>
      </p:sp>
      <p:sp>
        <p:nvSpPr>
          <p:cNvPr id="3" name="Text Placeholder 2"/>
          <p:cNvSpPr>
            <a:spLocks noGrp="1"/>
          </p:cNvSpPr>
          <p:nvPr>
            <p:ph type="body" sz="quarter" idx="12"/>
          </p:nvPr>
        </p:nvSpPr>
        <p:spPr/>
        <p:txBody>
          <a:bodyPr/>
          <a:lstStyle/>
          <a:p>
            <a:r>
              <a:rPr lang="en-US" dirty="0" smtClean="0"/>
              <a:t>Overview</a:t>
            </a:r>
            <a:endParaRPr lang="en-AU" dirty="0"/>
          </a:p>
        </p:txBody>
      </p:sp>
      <p:sp>
        <p:nvSpPr>
          <p:cNvPr id="4" name="Content Placeholder 3"/>
          <p:cNvSpPr>
            <a:spLocks noGrp="1"/>
          </p:cNvSpPr>
          <p:nvPr>
            <p:ph sz="quarter" idx="11"/>
          </p:nvPr>
        </p:nvSpPr>
        <p:spPr>
          <a:xfrm>
            <a:off x="626364" y="1160156"/>
            <a:ext cx="1979271" cy="675677"/>
          </a:xfrm>
        </p:spPr>
        <p:txBody>
          <a:bodyPr>
            <a:noAutofit/>
          </a:bodyPr>
          <a:lstStyle/>
          <a:p>
            <a:r>
              <a:rPr lang="en-US" dirty="0" smtClean="0"/>
              <a:t>Register programs you want to run</a:t>
            </a:r>
            <a:endParaRPr lang="en-AU"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845" y="1087328"/>
            <a:ext cx="2734739" cy="947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3590649" y="2200809"/>
            <a:ext cx="3593238" cy="1303042"/>
          </a:xfrm>
          <a:prstGeom prst="rect">
            <a:avLst/>
          </a:prstGeom>
        </p:spPr>
      </p:pic>
      <p:pic>
        <p:nvPicPr>
          <p:cNvPr id="7" name="Picture 6"/>
          <p:cNvPicPr>
            <a:picLocks noChangeAspect="1"/>
          </p:cNvPicPr>
          <p:nvPr/>
        </p:nvPicPr>
        <p:blipFill>
          <a:blip r:embed="rId5"/>
          <a:stretch>
            <a:fillRect/>
          </a:stretch>
        </p:blipFill>
        <p:spPr>
          <a:xfrm>
            <a:off x="4347001" y="3584773"/>
            <a:ext cx="4170635" cy="1013856"/>
          </a:xfrm>
          <a:prstGeom prst="rect">
            <a:avLst/>
          </a:prstGeom>
        </p:spPr>
      </p:pic>
      <p:sp>
        <p:nvSpPr>
          <p:cNvPr id="8" name="Content Placeholder 3"/>
          <p:cNvSpPr txBox="1">
            <a:spLocks/>
          </p:cNvSpPr>
          <p:nvPr/>
        </p:nvSpPr>
        <p:spPr>
          <a:xfrm>
            <a:off x="625016" y="2566816"/>
            <a:ext cx="3307713" cy="675677"/>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dirty="0" smtClean="0"/>
              <a:t>SAS DI Studio runs the programs on GRID</a:t>
            </a:r>
            <a:endParaRPr lang="en-AU" dirty="0"/>
          </a:p>
        </p:txBody>
      </p:sp>
      <p:sp>
        <p:nvSpPr>
          <p:cNvPr id="9" name="Content Placeholder 3"/>
          <p:cNvSpPr txBox="1">
            <a:spLocks/>
          </p:cNvSpPr>
          <p:nvPr/>
        </p:nvSpPr>
        <p:spPr>
          <a:xfrm>
            <a:off x="626364" y="3838608"/>
            <a:ext cx="4056947" cy="675677"/>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dirty="0" smtClean="0"/>
              <a:t>Send notifications on report completion status</a:t>
            </a:r>
            <a:endParaRPr lang="en-AU" dirty="0"/>
          </a:p>
        </p:txBody>
      </p:sp>
      <p:sp>
        <p:nvSpPr>
          <p:cNvPr id="10" name="Content Placeholder 3"/>
          <p:cNvSpPr txBox="1">
            <a:spLocks/>
          </p:cNvSpPr>
          <p:nvPr/>
        </p:nvSpPr>
        <p:spPr>
          <a:xfrm>
            <a:off x="7299017" y="2379032"/>
            <a:ext cx="2330506" cy="675677"/>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8800" b="1" dirty="0" smtClean="0"/>
              <a:t> #</a:t>
            </a:r>
            <a:endParaRPr lang="en-AU" sz="8800" b="1" dirty="0"/>
          </a:p>
        </p:txBody>
      </p:sp>
    </p:spTree>
    <p:extLst>
      <p:ext uri="{BB962C8B-B14F-4D97-AF65-F5344CB8AC3E}">
        <p14:creationId xmlns:p14="http://schemas.microsoft.com/office/powerpoint/2010/main" val="878803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52858" y="2623212"/>
            <a:ext cx="891484" cy="444406"/>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accent5">
                    <a:lumMod val="75000"/>
                  </a:schemeClr>
                </a:solidFill>
              </a:rPr>
              <a:t>Job 1</a:t>
            </a:r>
            <a:endParaRPr lang="en-AU" sz="1000" dirty="0">
              <a:solidFill>
                <a:schemeClr val="accent5">
                  <a:lumMod val="75000"/>
                </a:schemeClr>
              </a:solidFill>
            </a:endParaRPr>
          </a:p>
        </p:txBody>
      </p:sp>
      <p:sp>
        <p:nvSpPr>
          <p:cNvPr id="19" name="Rectangle 18"/>
          <p:cNvSpPr/>
          <p:nvPr/>
        </p:nvSpPr>
        <p:spPr>
          <a:xfrm>
            <a:off x="6658734" y="2622449"/>
            <a:ext cx="891484" cy="444406"/>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accent5">
                    <a:lumMod val="75000"/>
                  </a:schemeClr>
                </a:solidFill>
              </a:rPr>
              <a:t>Job 2  </a:t>
            </a:r>
            <a:endParaRPr lang="en-AU" dirty="0">
              <a:solidFill>
                <a:schemeClr val="accent5">
                  <a:lumMod val="75000"/>
                </a:schemeClr>
              </a:solidFill>
            </a:endParaRPr>
          </a:p>
        </p:txBody>
      </p:sp>
      <p:cxnSp>
        <p:nvCxnSpPr>
          <p:cNvPr id="13" name="Straight Arrow Connector 12"/>
          <p:cNvCxnSpPr/>
          <p:nvPr/>
        </p:nvCxnSpPr>
        <p:spPr>
          <a:xfrm flipH="1">
            <a:off x="4492668" y="3071770"/>
            <a:ext cx="1" cy="488412"/>
          </a:xfrm>
          <a:prstGeom prst="straightConnector1">
            <a:avLst/>
          </a:prstGeom>
          <a:ln w="15875">
            <a:solidFill>
              <a:schemeClr val="accent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102547" y="3071770"/>
            <a:ext cx="1" cy="488412"/>
          </a:xfrm>
          <a:prstGeom prst="straightConnector1">
            <a:avLst/>
          </a:prstGeom>
          <a:ln w="15875">
            <a:solidFill>
              <a:schemeClr val="accent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00" y="3582515"/>
            <a:ext cx="2118767" cy="9274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811" y="3582515"/>
            <a:ext cx="2290139" cy="9274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 name="TextBox 21"/>
          <p:cNvSpPr txBox="1"/>
          <p:nvPr/>
        </p:nvSpPr>
        <p:spPr>
          <a:xfrm>
            <a:off x="626364" y="2390775"/>
            <a:ext cx="2431161" cy="400110"/>
          </a:xfrm>
          <a:prstGeom prst="rect">
            <a:avLst/>
          </a:prstGeom>
          <a:noFill/>
        </p:spPr>
        <p:txBody>
          <a:bodyPr wrap="square" rtlCol="0">
            <a:spAutoFit/>
          </a:bodyPr>
          <a:lstStyle/>
          <a:p>
            <a:r>
              <a:rPr lang="en-US" sz="2000" i="1" dirty="0" smtClean="0">
                <a:solidFill>
                  <a:srgbClr val="002060"/>
                </a:solidFill>
              </a:rPr>
              <a:t>Main Concepts</a:t>
            </a:r>
            <a:endParaRPr lang="en-AU" sz="2000" i="1" dirty="0" smtClean="0">
              <a:solidFill>
                <a:srgbClr val="002060"/>
              </a:solidFill>
            </a:endParaRPr>
          </a:p>
        </p:txBody>
      </p:sp>
      <p:sp>
        <p:nvSpPr>
          <p:cNvPr id="24" name="TextBox 23"/>
          <p:cNvSpPr txBox="1"/>
          <p:nvPr/>
        </p:nvSpPr>
        <p:spPr>
          <a:xfrm>
            <a:off x="626364" y="300037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6">
                    <a:lumMod val="50000"/>
                  </a:schemeClr>
                </a:solidFill>
              </a:rPr>
              <a:t>Dependencies</a:t>
            </a:r>
            <a:endParaRPr lang="en-AU" sz="2000" i="1" dirty="0">
              <a:solidFill>
                <a:schemeClr val="accent6">
                  <a:lumMod val="50000"/>
                </a:schemeClr>
              </a:solidFill>
            </a:endParaRPr>
          </a:p>
        </p:txBody>
      </p:sp>
      <p:sp>
        <p:nvSpPr>
          <p:cNvPr id="5" name="Title 4"/>
          <p:cNvSpPr>
            <a:spLocks noGrp="1"/>
          </p:cNvSpPr>
          <p:nvPr>
            <p:ph type="title"/>
          </p:nvPr>
        </p:nvSpPr>
        <p:spPr/>
        <p:txBody>
          <a:bodyPr/>
          <a:lstStyle/>
          <a:p>
            <a:r>
              <a:rPr lang="en-US" dirty="0" smtClean="0"/>
              <a:t>Back to basics </a:t>
            </a:r>
            <a:endParaRPr lang="en-US" dirty="0"/>
          </a:p>
        </p:txBody>
      </p:sp>
      <p:sp>
        <p:nvSpPr>
          <p:cNvPr id="7" name="Text Placeholder 6"/>
          <p:cNvSpPr>
            <a:spLocks noGrp="1"/>
          </p:cNvSpPr>
          <p:nvPr>
            <p:ph type="body" sz="quarter" idx="12"/>
          </p:nvPr>
        </p:nvSpPr>
        <p:spPr/>
        <p:txBody>
          <a:bodyPr/>
          <a:lstStyle/>
          <a:p>
            <a:r>
              <a:rPr lang="en-US" dirty="0"/>
              <a:t>What is Job Scheduling?</a:t>
            </a:r>
          </a:p>
        </p:txBody>
      </p:sp>
      <p:pic>
        <p:nvPicPr>
          <p:cNvPr id="3" name="Content Placeholder 2"/>
          <p:cNvPicPr>
            <a:picLocks noGrp="1" noChangeAspect="1"/>
          </p:cNvPicPr>
          <p:nvPr>
            <p:ph sz="quarter" idx="11"/>
          </p:nvPr>
        </p:nvPicPr>
        <p:blipFill>
          <a:blip r:embed="rId5" cstate="print">
            <a:extLst>
              <a:ext uri="{28A0092B-C50C-407E-A947-70E740481C1C}">
                <a14:useLocalDpi xmlns:a14="http://schemas.microsoft.com/office/drawing/2010/main" val="0"/>
              </a:ext>
            </a:extLst>
          </a:blip>
          <a:stretch>
            <a:fillRect/>
          </a:stretch>
        </p:blipFill>
        <p:spPr>
          <a:xfrm>
            <a:off x="7511428" y="1123950"/>
            <a:ext cx="548355" cy="546587"/>
          </a:xfrm>
        </p:spPr>
      </p:pic>
      <p:sp>
        <p:nvSpPr>
          <p:cNvPr id="4" name="TextBox 3"/>
          <p:cNvSpPr txBox="1"/>
          <p:nvPr/>
        </p:nvSpPr>
        <p:spPr>
          <a:xfrm>
            <a:off x="626364" y="1057275"/>
            <a:ext cx="6807516" cy="707886"/>
          </a:xfrm>
          <a:prstGeom prst="rect">
            <a:avLst/>
          </a:prstGeom>
          <a:noFill/>
        </p:spPr>
        <p:txBody>
          <a:bodyPr wrap="square" rtlCol="0">
            <a:spAutoFit/>
          </a:bodyPr>
          <a:lstStyle/>
          <a:p>
            <a:r>
              <a:rPr lang="en-AU" sz="2000" i="1" dirty="0" smtClean="0">
                <a:solidFill>
                  <a:schemeClr val="tx2"/>
                </a:solidFill>
              </a:rPr>
              <a:t>“A </a:t>
            </a:r>
            <a:r>
              <a:rPr lang="en-AU" sz="2000" i="1" dirty="0">
                <a:solidFill>
                  <a:schemeClr val="tx2"/>
                </a:solidFill>
              </a:rPr>
              <a:t>job scheduler is a computer application for controlling unattended background program execution of </a:t>
            </a:r>
            <a:r>
              <a:rPr lang="en-AU" sz="2000" i="1" dirty="0" smtClean="0">
                <a:solidFill>
                  <a:schemeClr val="tx2"/>
                </a:solidFill>
              </a:rPr>
              <a:t>jobs”</a:t>
            </a:r>
            <a:endParaRPr lang="en-AU" sz="2000" i="1" dirty="0">
              <a:solidFill>
                <a:schemeClr val="tx2"/>
              </a:solidFill>
            </a:endParaRPr>
          </a:p>
        </p:txBody>
      </p:sp>
      <p:grpSp>
        <p:nvGrpSpPr>
          <p:cNvPr id="6" name="Group 5"/>
          <p:cNvGrpSpPr/>
          <p:nvPr/>
        </p:nvGrpSpPr>
        <p:grpSpPr>
          <a:xfrm>
            <a:off x="4944342" y="2560876"/>
            <a:ext cx="1714392" cy="284539"/>
            <a:chOff x="4944342" y="2560876"/>
            <a:chExt cx="1714392" cy="284539"/>
          </a:xfrm>
        </p:grpSpPr>
        <p:cxnSp>
          <p:nvCxnSpPr>
            <p:cNvPr id="20" name="Straight Arrow Connector 19"/>
            <p:cNvCxnSpPr>
              <a:stCxn id="18" idx="3"/>
              <a:endCxn id="19" idx="1"/>
            </p:cNvCxnSpPr>
            <p:nvPr/>
          </p:nvCxnSpPr>
          <p:spPr>
            <a:xfrm flipV="1">
              <a:off x="4944342" y="2844652"/>
              <a:ext cx="1714392" cy="763"/>
            </a:xfrm>
            <a:prstGeom prst="straightConnector1">
              <a:avLst/>
            </a:prstGeom>
            <a:ln w="15875">
              <a:solidFill>
                <a:schemeClr val="accent6">
                  <a:lumMod val="75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37256" y="2560876"/>
              <a:ext cx="1159691" cy="230651"/>
            </a:xfrm>
            <a:prstGeom prst="rect">
              <a:avLst/>
            </a:prstGeom>
            <a:noFill/>
          </p:spPr>
          <p:txBody>
            <a:bodyPr wrap="square" rtlCol="0">
              <a:spAutoFit/>
            </a:bodyPr>
            <a:lstStyle/>
            <a:p>
              <a:r>
                <a:rPr lang="en-AU" sz="1100" i="1" dirty="0" smtClean="0">
                  <a:solidFill>
                    <a:schemeClr val="accent6">
                      <a:lumMod val="75000"/>
                    </a:schemeClr>
                  </a:solidFill>
                </a:rPr>
                <a:t>Depends on</a:t>
              </a:r>
              <a:endParaRPr lang="en-AU" sz="1100" i="1" dirty="0">
                <a:solidFill>
                  <a:schemeClr val="accent6">
                    <a:lumMod val="75000"/>
                  </a:schemeClr>
                </a:solidFill>
              </a:endParaRPr>
            </a:p>
          </p:txBody>
        </p:sp>
      </p:grpSp>
      <p:sp>
        <p:nvSpPr>
          <p:cNvPr id="21" name="TextBox 20"/>
          <p:cNvSpPr txBox="1"/>
          <p:nvPr/>
        </p:nvSpPr>
        <p:spPr>
          <a:xfrm>
            <a:off x="612387" y="1784211"/>
            <a:ext cx="6197988" cy="400110"/>
          </a:xfrm>
          <a:prstGeom prst="rect">
            <a:avLst/>
          </a:prstGeom>
          <a:noFill/>
        </p:spPr>
        <p:txBody>
          <a:bodyPr wrap="square" rtlCol="0">
            <a:spAutoFit/>
          </a:bodyPr>
          <a:lstStyle/>
          <a:p>
            <a:r>
              <a:rPr lang="en-AU" sz="2000" i="1" dirty="0">
                <a:solidFill>
                  <a:schemeClr val="tx2"/>
                </a:solidFill>
              </a:rPr>
              <a:t>“…a job is a unit of work or unit of </a:t>
            </a:r>
            <a:r>
              <a:rPr lang="en-AU" sz="2000" i="1" dirty="0" smtClean="0">
                <a:solidFill>
                  <a:schemeClr val="tx2"/>
                </a:solidFill>
              </a:rPr>
              <a:t>execution…”</a:t>
            </a:r>
            <a:endParaRPr lang="en-AU" sz="2000" i="1" dirty="0">
              <a:solidFill>
                <a:schemeClr val="tx2"/>
              </a:solidFill>
            </a:endParaRPr>
          </a:p>
        </p:txBody>
      </p:sp>
      <p:sp>
        <p:nvSpPr>
          <p:cNvPr id="23" name="TextBox 22"/>
          <p:cNvSpPr txBox="1"/>
          <p:nvPr/>
        </p:nvSpPr>
        <p:spPr>
          <a:xfrm>
            <a:off x="626364" y="269557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5">
                    <a:lumMod val="50000"/>
                  </a:schemeClr>
                </a:solidFill>
              </a:rPr>
              <a:t>Jobs</a:t>
            </a:r>
            <a:endParaRPr lang="en-AU" sz="2000" i="1" dirty="0">
              <a:solidFill>
                <a:schemeClr val="accent5">
                  <a:lumMod val="50000"/>
                </a:schemeClr>
              </a:solidFill>
            </a:endParaRPr>
          </a:p>
        </p:txBody>
      </p:sp>
    </p:spTree>
    <p:extLst>
      <p:ext uri="{BB962C8B-B14F-4D97-AF65-F5344CB8AC3E}">
        <p14:creationId xmlns:p14="http://schemas.microsoft.com/office/powerpoint/2010/main" val="1493951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p:bldP spid="24"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26364" y="2390775"/>
            <a:ext cx="2431161" cy="400110"/>
          </a:xfrm>
          <a:prstGeom prst="rect">
            <a:avLst/>
          </a:prstGeom>
          <a:noFill/>
        </p:spPr>
        <p:txBody>
          <a:bodyPr wrap="square" rtlCol="0">
            <a:spAutoFit/>
          </a:bodyPr>
          <a:lstStyle/>
          <a:p>
            <a:r>
              <a:rPr lang="en-US" sz="2000" i="1" dirty="0" smtClean="0">
                <a:solidFill>
                  <a:schemeClr val="tx2"/>
                </a:solidFill>
              </a:rPr>
              <a:t>Main Concepts</a:t>
            </a:r>
            <a:endParaRPr lang="en-AU" sz="2000" i="1" dirty="0" smtClean="0">
              <a:solidFill>
                <a:schemeClr val="tx2"/>
              </a:solidFill>
            </a:endParaRPr>
          </a:p>
        </p:txBody>
      </p:sp>
      <p:sp>
        <p:nvSpPr>
          <p:cNvPr id="32" name="Rounded Rectangle 31"/>
          <p:cNvSpPr/>
          <p:nvPr/>
        </p:nvSpPr>
        <p:spPr>
          <a:xfrm>
            <a:off x="3732362" y="3686699"/>
            <a:ext cx="4114800" cy="877152"/>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smtClean="0">
              <a:solidFill>
                <a:schemeClr val="accent1"/>
              </a:solidFill>
            </a:endParaRPr>
          </a:p>
          <a:p>
            <a:endParaRPr lang="en-US" dirty="0">
              <a:solidFill>
                <a:schemeClr val="accent1"/>
              </a:solidFill>
            </a:endParaRPr>
          </a:p>
          <a:p>
            <a:r>
              <a:rPr lang="en-US" dirty="0" smtClean="0">
                <a:solidFill>
                  <a:schemeClr val="accent1"/>
                </a:solidFill>
              </a:rPr>
              <a:t>Stream 2</a:t>
            </a:r>
            <a:endParaRPr lang="en-AU" dirty="0">
              <a:solidFill>
                <a:schemeClr val="accent1"/>
              </a:solidFill>
            </a:endParaRPr>
          </a:p>
        </p:txBody>
      </p:sp>
      <p:sp>
        <p:nvSpPr>
          <p:cNvPr id="2" name="Rounded Rectangle 1"/>
          <p:cNvSpPr/>
          <p:nvPr/>
        </p:nvSpPr>
        <p:spPr>
          <a:xfrm>
            <a:off x="3743325" y="2485173"/>
            <a:ext cx="4114800" cy="877152"/>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smtClean="0">
              <a:solidFill>
                <a:schemeClr val="accent1"/>
              </a:solidFill>
            </a:endParaRPr>
          </a:p>
          <a:p>
            <a:endParaRPr lang="en-US" dirty="0">
              <a:solidFill>
                <a:schemeClr val="accent1"/>
              </a:solidFill>
            </a:endParaRPr>
          </a:p>
          <a:p>
            <a:r>
              <a:rPr lang="en-US" dirty="0" smtClean="0">
                <a:solidFill>
                  <a:schemeClr val="accent1"/>
                </a:solidFill>
              </a:rPr>
              <a:t>Stream 1</a:t>
            </a:r>
            <a:endParaRPr lang="en-AU" dirty="0">
              <a:solidFill>
                <a:schemeClr val="accent1"/>
              </a:solidFill>
            </a:endParaRPr>
          </a:p>
        </p:txBody>
      </p:sp>
      <p:grpSp>
        <p:nvGrpSpPr>
          <p:cNvPr id="14" name="Group 13"/>
          <p:cNvGrpSpPr/>
          <p:nvPr/>
        </p:nvGrpSpPr>
        <p:grpSpPr>
          <a:xfrm>
            <a:off x="4053646" y="2622450"/>
            <a:ext cx="3497359" cy="445169"/>
            <a:chOff x="1907704" y="1987975"/>
            <a:chExt cx="3672408" cy="504921"/>
          </a:xfrm>
        </p:grpSpPr>
        <p:sp>
          <p:nvSpPr>
            <p:cNvPr id="22" name="Rectangle 21"/>
            <p:cNvSpPr/>
            <p:nvPr/>
          </p:nvSpPr>
          <p:spPr>
            <a:xfrm>
              <a:off x="1907704" y="1988840"/>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1</a:t>
              </a:r>
              <a:endParaRPr lang="en-AU" sz="1000" dirty="0">
                <a:solidFill>
                  <a:srgbClr val="002060"/>
                </a:solidFill>
              </a:endParaRPr>
            </a:p>
          </p:txBody>
        </p:sp>
        <p:sp>
          <p:nvSpPr>
            <p:cNvPr id="23" name="Rectangle 22"/>
            <p:cNvSpPr/>
            <p:nvPr/>
          </p:nvSpPr>
          <p:spPr>
            <a:xfrm>
              <a:off x="4644008" y="1987975"/>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2  </a:t>
              </a:r>
              <a:endParaRPr lang="en-AU" dirty="0">
                <a:solidFill>
                  <a:srgbClr val="002060"/>
                </a:solidFill>
              </a:endParaRPr>
            </a:p>
          </p:txBody>
        </p:sp>
        <p:cxnSp>
          <p:nvCxnSpPr>
            <p:cNvPr id="24" name="Straight Arrow Connector 23"/>
            <p:cNvCxnSpPr>
              <a:stCxn id="22" idx="3"/>
              <a:endCxn id="23" idx="1"/>
            </p:cNvCxnSpPr>
            <p:nvPr/>
          </p:nvCxnSpPr>
          <p:spPr>
            <a:xfrm flipV="1">
              <a:off x="2843808" y="2240003"/>
              <a:ext cx="1800200" cy="865"/>
            </a:xfrm>
            <a:prstGeom prst="straightConnector1">
              <a:avLst/>
            </a:prstGeom>
            <a:ln w="15875">
              <a:solidFill>
                <a:srgbClr val="00206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053646" y="3814949"/>
            <a:ext cx="3497359" cy="445169"/>
            <a:chOff x="1907704" y="1987975"/>
            <a:chExt cx="3672408" cy="504921"/>
          </a:xfrm>
        </p:grpSpPr>
        <p:sp>
          <p:nvSpPr>
            <p:cNvPr id="29" name="Rectangle 28"/>
            <p:cNvSpPr/>
            <p:nvPr/>
          </p:nvSpPr>
          <p:spPr>
            <a:xfrm>
              <a:off x="1907704" y="1988840"/>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a:t>
              </a:r>
              <a:r>
                <a:rPr lang="en-AU" dirty="0">
                  <a:solidFill>
                    <a:srgbClr val="002060"/>
                  </a:solidFill>
                </a:rPr>
                <a:t>3</a:t>
              </a:r>
              <a:endParaRPr lang="en-AU" sz="1000" dirty="0">
                <a:solidFill>
                  <a:srgbClr val="002060"/>
                </a:solidFill>
              </a:endParaRPr>
            </a:p>
          </p:txBody>
        </p:sp>
        <p:sp>
          <p:nvSpPr>
            <p:cNvPr id="30" name="Rectangle 29"/>
            <p:cNvSpPr/>
            <p:nvPr/>
          </p:nvSpPr>
          <p:spPr>
            <a:xfrm>
              <a:off x="4644008" y="1987975"/>
              <a:ext cx="936104" cy="5040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002060"/>
                  </a:solidFill>
                </a:rPr>
                <a:t>Job 4  </a:t>
              </a:r>
              <a:endParaRPr lang="en-AU" dirty="0">
                <a:solidFill>
                  <a:srgbClr val="002060"/>
                </a:solidFill>
              </a:endParaRPr>
            </a:p>
          </p:txBody>
        </p:sp>
        <p:cxnSp>
          <p:nvCxnSpPr>
            <p:cNvPr id="31" name="Straight Arrow Connector 30"/>
            <p:cNvCxnSpPr>
              <a:stCxn id="29" idx="3"/>
              <a:endCxn id="30" idx="1"/>
            </p:cNvCxnSpPr>
            <p:nvPr/>
          </p:nvCxnSpPr>
          <p:spPr>
            <a:xfrm flipV="1">
              <a:off x="2843808" y="2240003"/>
              <a:ext cx="1800200" cy="865"/>
            </a:xfrm>
            <a:prstGeom prst="straightConnector1">
              <a:avLst/>
            </a:prstGeom>
            <a:ln w="15875">
              <a:solidFill>
                <a:srgbClr val="00206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3" name="Picture 32"/>
          <p:cNvPicPr/>
          <p:nvPr/>
        </p:nvPicPr>
        <p:blipFill>
          <a:blip r:embed="rId3">
            <a:extLst>
              <a:ext uri="{28A0092B-C50C-407E-A947-70E740481C1C}">
                <a14:useLocalDpi xmlns:a14="http://schemas.microsoft.com/office/drawing/2010/main" val="0"/>
              </a:ext>
            </a:extLst>
          </a:blip>
          <a:srcRect/>
          <a:stretch>
            <a:fillRect/>
          </a:stretch>
        </p:blipFill>
        <p:spPr bwMode="auto">
          <a:xfrm>
            <a:off x="6689351" y="1238250"/>
            <a:ext cx="1689074" cy="704088"/>
          </a:xfrm>
          <a:prstGeom prst="rect">
            <a:avLst/>
          </a:prstGeom>
          <a:noFill/>
        </p:spPr>
      </p:pic>
      <p:cxnSp>
        <p:nvCxnSpPr>
          <p:cNvPr id="34" name="Straight Arrow Connector 33"/>
          <p:cNvCxnSpPr>
            <a:endCxn id="23" idx="0"/>
          </p:cNvCxnSpPr>
          <p:nvPr/>
        </p:nvCxnSpPr>
        <p:spPr>
          <a:xfrm>
            <a:off x="7105263" y="1942338"/>
            <a:ext cx="0" cy="680110"/>
          </a:xfrm>
          <a:prstGeom prst="straightConnector1">
            <a:avLst/>
          </a:prstGeom>
          <a:ln w="15875">
            <a:solidFill>
              <a:schemeClr val="accent6">
                <a:lumMod val="75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 name="File"/>
          <p:cNvSpPr>
            <a:spLocks noEditPoints="1" noChangeArrowheads="1"/>
          </p:cNvSpPr>
          <p:nvPr/>
        </p:nvSpPr>
        <p:spPr bwMode="auto">
          <a:xfrm>
            <a:off x="2638425" y="3791980"/>
            <a:ext cx="838200" cy="49595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400" b="1" dirty="0" smtClean="0">
                <a:solidFill>
                  <a:schemeClr val="accent5">
                    <a:lumMod val="50000"/>
                  </a:schemeClr>
                </a:solidFill>
              </a:rPr>
              <a:t>Event</a:t>
            </a:r>
            <a:endParaRPr lang="en-AU" sz="1400" b="1" dirty="0">
              <a:solidFill>
                <a:schemeClr val="accent5">
                  <a:lumMod val="50000"/>
                </a:schemeClr>
              </a:solidFill>
            </a:endParaRPr>
          </a:p>
        </p:txBody>
      </p:sp>
      <p:pic>
        <p:nvPicPr>
          <p:cNvPr id="1027" name="Picture 3" descr="C:\Users\patri\AppData\Local\Microsoft\Windows\INetCache\IE\0BMOMF59\clipart013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245" y="2485173"/>
            <a:ext cx="686560" cy="73098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stCxn id="22" idx="1"/>
            <a:endCxn id="1027" idx="3"/>
          </p:cNvCxnSpPr>
          <p:nvPr/>
        </p:nvCxnSpPr>
        <p:spPr>
          <a:xfrm flipH="1">
            <a:off x="3400805" y="2845416"/>
            <a:ext cx="652841" cy="5249"/>
          </a:xfrm>
          <a:prstGeom prst="straightConnector1">
            <a:avLst/>
          </a:prstGeom>
          <a:ln w="15875">
            <a:solidFill>
              <a:srgbClr val="C0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1"/>
            <a:endCxn id="4" idx="3"/>
          </p:cNvCxnSpPr>
          <p:nvPr/>
        </p:nvCxnSpPr>
        <p:spPr>
          <a:xfrm flipH="1">
            <a:off x="3476625" y="4037915"/>
            <a:ext cx="577021" cy="2040"/>
          </a:xfrm>
          <a:prstGeom prst="straightConnector1">
            <a:avLst/>
          </a:prstGeom>
          <a:ln w="15875">
            <a:solidFill>
              <a:schemeClr val="accent5">
                <a:lumMod val="5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smtClean="0"/>
              <a:t>Back </a:t>
            </a:r>
            <a:r>
              <a:rPr lang="en-US" smtClean="0"/>
              <a:t>to </a:t>
            </a:r>
            <a:r>
              <a:rPr lang="en-US" smtClean="0"/>
              <a:t>basics </a:t>
            </a:r>
            <a:endParaRPr lang="en-US" dirty="0"/>
          </a:p>
        </p:txBody>
      </p:sp>
      <p:sp>
        <p:nvSpPr>
          <p:cNvPr id="7" name="Text Placeholder 6"/>
          <p:cNvSpPr>
            <a:spLocks noGrp="1"/>
          </p:cNvSpPr>
          <p:nvPr>
            <p:ph type="body" sz="quarter" idx="12"/>
          </p:nvPr>
        </p:nvSpPr>
        <p:spPr/>
        <p:txBody>
          <a:bodyPr/>
          <a:lstStyle/>
          <a:p>
            <a:r>
              <a:rPr lang="en-US" dirty="0"/>
              <a:t>What is Job Scheduling</a:t>
            </a:r>
            <a:r>
              <a:rPr lang="en-US" dirty="0" smtClean="0"/>
              <a:t>?</a:t>
            </a:r>
            <a:endParaRPr lang="en-US" dirty="0"/>
          </a:p>
        </p:txBody>
      </p:sp>
      <p:sp>
        <p:nvSpPr>
          <p:cNvPr id="59" name="TextBox 58"/>
          <p:cNvSpPr txBox="1"/>
          <p:nvPr/>
        </p:nvSpPr>
        <p:spPr>
          <a:xfrm>
            <a:off x="626364" y="1057275"/>
            <a:ext cx="6807516"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tx2"/>
                </a:solidFill>
              </a:rPr>
              <a:t>Run related jobs together</a:t>
            </a:r>
            <a:endParaRPr lang="en-AU" sz="2000" i="1" dirty="0">
              <a:solidFill>
                <a:schemeClr val="tx2"/>
              </a:solidFill>
            </a:endParaRPr>
          </a:p>
        </p:txBody>
      </p:sp>
      <p:sp>
        <p:nvSpPr>
          <p:cNvPr id="36" name="TextBox 35"/>
          <p:cNvSpPr txBox="1"/>
          <p:nvPr/>
        </p:nvSpPr>
        <p:spPr>
          <a:xfrm>
            <a:off x="626364" y="2695321"/>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AU" sz="2000" i="1" dirty="0" smtClean="0">
                <a:solidFill>
                  <a:schemeClr val="accent2">
                    <a:lumMod val="75000"/>
                  </a:schemeClr>
                </a:solidFill>
              </a:rPr>
              <a:t>Job Streams</a:t>
            </a:r>
          </a:p>
        </p:txBody>
      </p:sp>
      <p:sp>
        <p:nvSpPr>
          <p:cNvPr id="37" name="TextBox 36"/>
          <p:cNvSpPr txBox="1"/>
          <p:nvPr/>
        </p:nvSpPr>
        <p:spPr>
          <a:xfrm>
            <a:off x="626364" y="300031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rgbClr val="C00000"/>
                </a:solidFill>
              </a:rPr>
              <a:t>Time Triggers</a:t>
            </a:r>
          </a:p>
        </p:txBody>
      </p:sp>
      <p:sp>
        <p:nvSpPr>
          <p:cNvPr id="39" name="TextBox 38"/>
          <p:cNvSpPr txBox="1"/>
          <p:nvPr/>
        </p:nvSpPr>
        <p:spPr>
          <a:xfrm>
            <a:off x="635664" y="330393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5">
                    <a:lumMod val="50000"/>
                  </a:schemeClr>
                </a:solidFill>
              </a:rPr>
              <a:t>Event Triggers</a:t>
            </a:r>
          </a:p>
        </p:txBody>
      </p:sp>
      <p:sp>
        <p:nvSpPr>
          <p:cNvPr id="40" name="TextBox 39"/>
          <p:cNvSpPr txBox="1"/>
          <p:nvPr/>
        </p:nvSpPr>
        <p:spPr>
          <a:xfrm>
            <a:off x="635664" y="3613425"/>
            <a:ext cx="2431161"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6">
                    <a:lumMod val="75000"/>
                  </a:schemeClr>
                </a:solidFill>
              </a:rPr>
              <a:t>Notifications</a:t>
            </a:r>
            <a:endParaRPr lang="en-AU" sz="2000" i="1" dirty="0">
              <a:solidFill>
                <a:schemeClr val="accent6">
                  <a:lumMod val="75000"/>
                </a:schemeClr>
              </a:solidFill>
            </a:endParaRPr>
          </a:p>
        </p:txBody>
      </p:sp>
      <p:sp>
        <p:nvSpPr>
          <p:cNvPr id="42" name="TextBox 41"/>
          <p:cNvSpPr txBox="1"/>
          <p:nvPr/>
        </p:nvSpPr>
        <p:spPr>
          <a:xfrm>
            <a:off x="613664" y="1362075"/>
            <a:ext cx="6807516"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tx2"/>
                </a:solidFill>
              </a:rPr>
              <a:t>Frequency can be quarterly, monthly, daily, weekly</a:t>
            </a:r>
            <a:endParaRPr lang="en-AU" sz="2000" i="1" dirty="0">
              <a:solidFill>
                <a:schemeClr val="tx2"/>
              </a:solidFill>
            </a:endParaRPr>
          </a:p>
        </p:txBody>
      </p:sp>
      <p:sp>
        <p:nvSpPr>
          <p:cNvPr id="43" name="TextBox 42"/>
          <p:cNvSpPr txBox="1"/>
          <p:nvPr/>
        </p:nvSpPr>
        <p:spPr>
          <a:xfrm>
            <a:off x="613664" y="1666875"/>
            <a:ext cx="6807516"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tx2"/>
                </a:solidFill>
              </a:rPr>
              <a:t>and may need to wait for external files </a:t>
            </a:r>
            <a:endParaRPr lang="en-AU" sz="2000" i="1" dirty="0">
              <a:solidFill>
                <a:schemeClr val="tx2"/>
              </a:solidFill>
            </a:endParaRPr>
          </a:p>
        </p:txBody>
      </p:sp>
      <p:sp>
        <p:nvSpPr>
          <p:cNvPr id="44" name="TextBox 43"/>
          <p:cNvSpPr txBox="1"/>
          <p:nvPr/>
        </p:nvSpPr>
        <p:spPr>
          <a:xfrm>
            <a:off x="613664" y="1958975"/>
            <a:ext cx="6807516"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tx2"/>
                </a:solidFill>
              </a:rPr>
              <a:t>Notify users</a:t>
            </a:r>
            <a:endParaRPr lang="en-AU" sz="2000" i="1" dirty="0">
              <a:solidFill>
                <a:schemeClr val="tx2"/>
              </a:solidFill>
            </a:endParaRPr>
          </a:p>
        </p:txBody>
      </p:sp>
    </p:spTree>
    <p:extLst>
      <p:ext uri="{BB962C8B-B14F-4D97-AF65-F5344CB8AC3E}">
        <p14:creationId xmlns:p14="http://schemas.microsoft.com/office/powerpoint/2010/main" val="377881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p:bldP spid="39" grpId="0"/>
      <p:bldP spid="40"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Parts we need</a:t>
            </a:r>
            <a:endParaRPr lang="en-US" dirty="0"/>
          </a:p>
        </p:txBody>
      </p:sp>
      <p:sp>
        <p:nvSpPr>
          <p:cNvPr id="7" name="Text Placeholder 6"/>
          <p:cNvSpPr>
            <a:spLocks noGrp="1"/>
          </p:cNvSpPr>
          <p:nvPr>
            <p:ph type="body" sz="quarter" idx="12"/>
          </p:nvPr>
        </p:nvSpPr>
        <p:spPr/>
        <p:txBody>
          <a:bodyPr/>
          <a:lstStyle/>
          <a:p>
            <a:r>
              <a:rPr lang="en-US" dirty="0" smtClean="0"/>
              <a:t>1. Interface – </a:t>
            </a:r>
            <a:r>
              <a:rPr lang="en-US" sz="1800" i="1" dirty="0" smtClean="0"/>
              <a:t>(Tell the scheduler what to do)</a:t>
            </a:r>
            <a:endParaRPr lang="en-US" sz="1800" i="1" dirty="0"/>
          </a:p>
        </p:txBody>
      </p:sp>
      <p:sp>
        <p:nvSpPr>
          <p:cNvPr id="6" name="Content Placeholder 5"/>
          <p:cNvSpPr>
            <a:spLocks noGrp="1"/>
          </p:cNvSpPr>
          <p:nvPr>
            <p:ph sz="quarter" idx="11"/>
          </p:nvPr>
        </p:nvSpPr>
        <p:spPr>
          <a:xfrm>
            <a:off x="378626" y="966914"/>
            <a:ext cx="7891272" cy="549178"/>
          </a:xfrm>
        </p:spPr>
        <p:txBody>
          <a:bodyPr/>
          <a:lstStyle/>
          <a:p>
            <a:r>
              <a:rPr lang="en-US" dirty="0" smtClean="0"/>
              <a:t>Register</a:t>
            </a:r>
            <a:endParaRPr lang="en-US" dirty="0"/>
          </a:p>
          <a:p>
            <a:pPr lvl="1"/>
            <a:endParaRPr lang="en-US" dirty="0" smtClean="0"/>
          </a:p>
          <a:p>
            <a:pPr lvl="1"/>
            <a:endParaRPr lang="en-US" dirty="0"/>
          </a:p>
          <a:p>
            <a:pPr lvl="1"/>
            <a:endParaRPr lang="en-US" dirty="0" smtClean="0"/>
          </a:p>
          <a:p>
            <a:pPr lvl="1"/>
            <a:endParaRPr lang="en-US" dirty="0" smtClean="0"/>
          </a:p>
          <a:p>
            <a:endParaRPr lang="en-US" dirty="0"/>
          </a:p>
        </p:txBody>
      </p:sp>
      <p:sp>
        <p:nvSpPr>
          <p:cNvPr id="9" name="Content Placeholder 5"/>
          <p:cNvSpPr txBox="1">
            <a:spLocks/>
          </p:cNvSpPr>
          <p:nvPr/>
        </p:nvSpPr>
        <p:spPr>
          <a:xfrm>
            <a:off x="187810" y="3310117"/>
            <a:ext cx="1325804" cy="656656"/>
          </a:xfrm>
          <a:prstGeom prst="rect">
            <a:avLst/>
          </a:prstGeom>
        </p:spPr>
        <p:txBody>
          <a:bodyPr vert="horz" wrap="square" lIns="91440" tIns="45720" rIns="91440" bIns="45720" rtlCol="0" anchor="t" anchorCtr="0">
            <a:normAutofit fontScale="77500" lnSpcReduction="20000"/>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2800" b="1" dirty="0" smtClean="0"/>
              <a:t>Control</a:t>
            </a:r>
          </a:p>
          <a:p>
            <a:pPr marL="0" indent="0" algn="ctr">
              <a:buNone/>
            </a:pPr>
            <a:r>
              <a:rPr lang="en-US" sz="2800" b="1" dirty="0" smtClean="0"/>
              <a:t>Table</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386548309"/>
              </p:ext>
            </p:extLst>
          </p:nvPr>
        </p:nvGraphicFramePr>
        <p:xfrm>
          <a:off x="1580605" y="3037199"/>
          <a:ext cx="7171509" cy="1097280"/>
        </p:xfrm>
        <a:graphic>
          <a:graphicData uri="http://schemas.openxmlformats.org/drawingml/2006/table">
            <a:tbl>
              <a:tblPr firstRow="1" firstCol="1" bandRow="1"/>
              <a:tblGrid>
                <a:gridCol w="522515"/>
                <a:gridCol w="927463"/>
                <a:gridCol w="600891"/>
                <a:gridCol w="1624220"/>
                <a:gridCol w="722574"/>
                <a:gridCol w="1349995"/>
                <a:gridCol w="1423851"/>
              </a:tblGrid>
              <a:tr h="274320">
                <a:tc>
                  <a:txBody>
                    <a:bodyPr/>
                    <a:lstStyle/>
                    <a:p>
                      <a:pPr marL="0" marR="0">
                        <a:spcBef>
                          <a:spcPts val="0"/>
                        </a:spcBef>
                        <a:spcAft>
                          <a:spcPts val="600"/>
                        </a:spcAft>
                      </a:pPr>
                      <a:r>
                        <a:rPr lang="en-US" sz="900" b="1" dirty="0">
                          <a:effectLst/>
                          <a:latin typeface="Arial"/>
                          <a:ea typeface="Times New Roman"/>
                          <a:cs typeface="Times New Roman"/>
                        </a:rPr>
                        <a:t>Report ID</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a:effectLst/>
                          <a:latin typeface="Arial"/>
                          <a:ea typeface="Times New Roman"/>
                          <a:cs typeface="Times New Roman"/>
                        </a:rPr>
                        <a:t>Report Name</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a:effectLst/>
                          <a:latin typeface="Arial"/>
                          <a:ea typeface="Times New Roman"/>
                          <a:cs typeface="Times New Roman"/>
                        </a:rPr>
                        <a:t>Run Date</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a:effectLst/>
                          <a:latin typeface="Arial"/>
                          <a:ea typeface="Times New Roman"/>
                          <a:cs typeface="Times New Roman"/>
                        </a:rPr>
                        <a:t>SAS program</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dirty="0">
                          <a:effectLst/>
                          <a:latin typeface="Arial"/>
                          <a:ea typeface="Times New Roman"/>
                          <a:cs typeface="Times New Roman"/>
                        </a:rPr>
                        <a:t>Depends On</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a:effectLst/>
                          <a:latin typeface="Arial"/>
                          <a:ea typeface="Times New Roman"/>
                          <a:cs typeface="Times New Roman"/>
                        </a:rPr>
                        <a:t>Email Notification</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c>
                  <a:txBody>
                    <a:bodyPr/>
                    <a:lstStyle/>
                    <a:p>
                      <a:pPr marL="0" marR="0">
                        <a:spcBef>
                          <a:spcPts val="0"/>
                        </a:spcBef>
                        <a:spcAft>
                          <a:spcPts val="600"/>
                        </a:spcAft>
                      </a:pPr>
                      <a:r>
                        <a:rPr lang="en-US" sz="900" b="1">
                          <a:effectLst/>
                          <a:latin typeface="Arial"/>
                          <a:ea typeface="Times New Roman"/>
                          <a:cs typeface="Times New Roman"/>
                        </a:rPr>
                        <a:t>File Trigger</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ABF8F"/>
                    </a:solidFill>
                  </a:tcPr>
                </a:tc>
              </a:tr>
              <a:tr h="274320">
                <a:tc>
                  <a:txBody>
                    <a:bodyPr/>
                    <a:lstStyle/>
                    <a:p>
                      <a:pPr marL="0" marR="0">
                        <a:spcBef>
                          <a:spcPts val="0"/>
                        </a:spcBef>
                        <a:spcAft>
                          <a:spcPts val="600"/>
                        </a:spcAft>
                      </a:pPr>
                      <a:r>
                        <a:rPr lang="en-US" sz="800">
                          <a:effectLst/>
                          <a:latin typeface="Arial"/>
                          <a:ea typeface="Times New Roman"/>
                          <a:cs typeface="Times New Roman"/>
                        </a:rPr>
                        <a:t>1</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Johns Report</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smtClean="0">
                          <a:effectLst/>
                          <a:latin typeface="Arial"/>
                          <a:ea typeface="Times New Roman"/>
                          <a:cs typeface="Times New Roman"/>
                        </a:rPr>
                        <a:t>Monday</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F:\SAS\Programs\Pricing.sas</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 </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john@mycompany.com</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 </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74320">
                <a:tc>
                  <a:txBody>
                    <a:bodyPr/>
                    <a:lstStyle/>
                    <a:p>
                      <a:pPr marL="0" marR="0">
                        <a:spcBef>
                          <a:spcPts val="0"/>
                        </a:spcBef>
                        <a:spcAft>
                          <a:spcPts val="600"/>
                        </a:spcAft>
                      </a:pPr>
                      <a:r>
                        <a:rPr lang="en-US" sz="800">
                          <a:effectLst/>
                          <a:latin typeface="Arial"/>
                          <a:ea typeface="Times New Roman"/>
                          <a:cs typeface="Times New Roman"/>
                        </a:rPr>
                        <a:t>2</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err="1">
                          <a:effectLst/>
                          <a:latin typeface="Arial"/>
                          <a:ea typeface="Times New Roman"/>
                          <a:cs typeface="Times New Roman"/>
                        </a:rPr>
                        <a:t>Marys</a:t>
                      </a:r>
                      <a:r>
                        <a:rPr lang="en-US" sz="800" dirty="0">
                          <a:effectLst/>
                          <a:latin typeface="Arial"/>
                          <a:ea typeface="Times New Roman"/>
                          <a:cs typeface="Times New Roman"/>
                        </a:rPr>
                        <a:t> Report</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Beginning</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F:\SAS\Programs\Product.sas</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1</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a:effectLst/>
                          <a:latin typeface="Arial"/>
                          <a:ea typeface="Times New Roman"/>
                          <a:cs typeface="Times New Roman"/>
                        </a:rPr>
                        <a:t>mary@mycompany.com</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 </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74320">
                <a:tc>
                  <a:txBody>
                    <a:bodyPr/>
                    <a:lstStyle/>
                    <a:p>
                      <a:pPr marL="0" marR="0">
                        <a:spcBef>
                          <a:spcPts val="0"/>
                        </a:spcBef>
                        <a:spcAft>
                          <a:spcPts val="600"/>
                        </a:spcAft>
                      </a:pPr>
                      <a:r>
                        <a:rPr lang="en-US" sz="800">
                          <a:effectLst/>
                          <a:latin typeface="Arial"/>
                          <a:ea typeface="Times New Roman"/>
                          <a:cs typeface="Times New Roman"/>
                        </a:rPr>
                        <a:t>3</a:t>
                      </a:r>
                      <a:endParaRPr lang="en-AU" sz="90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James Report</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smtClean="0">
                          <a:effectLst/>
                          <a:latin typeface="Arial"/>
                          <a:ea typeface="Times New Roman"/>
                          <a:cs typeface="Times New Roman"/>
                        </a:rPr>
                        <a:t>Quarterly</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F:\SAS\Programs\Finance.sas</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1</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john@mycompany.com  james@mycompany.com</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800" dirty="0">
                          <a:effectLst/>
                          <a:latin typeface="Arial"/>
                          <a:ea typeface="Times New Roman"/>
                          <a:cs typeface="Times New Roman"/>
                        </a:rPr>
                        <a:t>F:\SAS\Logs\GL_&amp;sydate9.</a:t>
                      </a:r>
                      <a:endParaRPr lang="en-AU" sz="900" dirty="0">
                        <a:effectLst/>
                        <a:latin typeface="Arial"/>
                        <a:ea typeface="Times New Roman"/>
                        <a:cs typeface="Times New Roman"/>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Content Placeholder 5"/>
          <p:cNvSpPr txBox="1">
            <a:spLocks/>
          </p:cNvSpPr>
          <p:nvPr/>
        </p:nvSpPr>
        <p:spPr>
          <a:xfrm>
            <a:off x="383886" y="1319003"/>
            <a:ext cx="5512417" cy="394177"/>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lvl="1"/>
            <a:r>
              <a:rPr lang="en-US" dirty="0" smtClean="0"/>
              <a:t>What SAS programs to run – </a:t>
            </a:r>
            <a:r>
              <a:rPr lang="en-US" b="1" i="1" dirty="0" smtClean="0"/>
              <a:t>Jobs</a:t>
            </a:r>
            <a:endParaRPr lang="en-US" dirty="0" smtClean="0"/>
          </a:p>
          <a:p>
            <a:pPr lvl="1"/>
            <a:endParaRPr lang="en-US" dirty="0" smtClean="0"/>
          </a:p>
          <a:p>
            <a:pPr lvl="1"/>
            <a:endParaRPr lang="en-US" dirty="0" smtClean="0"/>
          </a:p>
          <a:p>
            <a:pPr lvl="1"/>
            <a:endParaRPr lang="en-US" dirty="0" smtClean="0"/>
          </a:p>
          <a:p>
            <a:endParaRPr lang="en-US" dirty="0"/>
          </a:p>
        </p:txBody>
      </p:sp>
      <p:sp>
        <p:nvSpPr>
          <p:cNvPr id="11" name="Content Placeholder 5"/>
          <p:cNvSpPr txBox="1">
            <a:spLocks/>
          </p:cNvSpPr>
          <p:nvPr/>
        </p:nvSpPr>
        <p:spPr>
          <a:xfrm>
            <a:off x="380901" y="1657981"/>
            <a:ext cx="5512417" cy="394177"/>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lvl="1"/>
            <a:r>
              <a:rPr lang="en-US" dirty="0"/>
              <a:t>When to run – </a:t>
            </a:r>
            <a:r>
              <a:rPr lang="en-US" b="1" i="1" dirty="0"/>
              <a:t>Time &amp; Event </a:t>
            </a:r>
            <a:r>
              <a:rPr lang="en-US" b="1" i="1" dirty="0" smtClean="0"/>
              <a:t>Triggers</a:t>
            </a:r>
            <a:endParaRPr lang="en-US" dirty="0" smtClean="0"/>
          </a:p>
          <a:p>
            <a:pPr lvl="1"/>
            <a:endParaRPr lang="en-US" dirty="0" smtClean="0"/>
          </a:p>
          <a:p>
            <a:pPr lvl="1"/>
            <a:endParaRPr lang="en-US" dirty="0" smtClean="0"/>
          </a:p>
          <a:p>
            <a:endParaRPr lang="en-US" dirty="0"/>
          </a:p>
        </p:txBody>
      </p:sp>
      <p:sp>
        <p:nvSpPr>
          <p:cNvPr id="12" name="Content Placeholder 5"/>
          <p:cNvSpPr txBox="1">
            <a:spLocks/>
          </p:cNvSpPr>
          <p:nvPr/>
        </p:nvSpPr>
        <p:spPr>
          <a:xfrm>
            <a:off x="378636" y="1996903"/>
            <a:ext cx="5512417" cy="394177"/>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lvl="1"/>
            <a:r>
              <a:rPr lang="en-US" dirty="0"/>
              <a:t>In what order? – </a:t>
            </a:r>
            <a:r>
              <a:rPr lang="en-US" b="1" i="1" dirty="0" smtClean="0"/>
              <a:t>Dependencies</a:t>
            </a:r>
            <a:endParaRPr lang="en-US" dirty="0" smtClean="0"/>
          </a:p>
          <a:p>
            <a:pPr lvl="1"/>
            <a:endParaRPr lang="en-US" dirty="0" smtClean="0"/>
          </a:p>
          <a:p>
            <a:pPr lvl="1"/>
            <a:endParaRPr lang="en-US" dirty="0" smtClean="0"/>
          </a:p>
          <a:p>
            <a:endParaRPr lang="en-US" dirty="0"/>
          </a:p>
        </p:txBody>
      </p:sp>
      <p:sp>
        <p:nvSpPr>
          <p:cNvPr id="13" name="Content Placeholder 5"/>
          <p:cNvSpPr txBox="1">
            <a:spLocks/>
          </p:cNvSpPr>
          <p:nvPr/>
        </p:nvSpPr>
        <p:spPr>
          <a:xfrm>
            <a:off x="378636" y="2333223"/>
            <a:ext cx="5512417" cy="394177"/>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rgbClr val="C00000"/>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lvl="1"/>
            <a:r>
              <a:rPr lang="en-US" dirty="0"/>
              <a:t>Who to notify? – </a:t>
            </a:r>
            <a:r>
              <a:rPr lang="en-US" b="1" i="1" dirty="0"/>
              <a:t>Emails</a:t>
            </a:r>
            <a:endParaRPr lang="en-US" dirty="0" smtClean="0"/>
          </a:p>
          <a:p>
            <a:pPr lvl="1"/>
            <a:endParaRPr lang="en-US" dirty="0" smtClean="0"/>
          </a:p>
          <a:p>
            <a:pPr lvl="1"/>
            <a:endParaRPr lang="en-US" dirty="0" smtClean="0"/>
          </a:p>
          <a:p>
            <a:endParaRPr lang="en-US" dirty="0"/>
          </a:p>
        </p:txBody>
      </p:sp>
      <p:pic>
        <p:nvPicPr>
          <p:cNvPr id="19" name="Picture 5" descr="C:\Users\Patrick Cuba\AppData\Local\Microsoft\Windows\INetCache\IE\BN5A07UE\large-LCD-computer-monitor-screen-simple-0-15567[1].gif"/>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60364" y="1389170"/>
            <a:ext cx="997244" cy="8800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http://www.sas.com/content/dam/SAS/en_us/image/logos/sas-logos/S285-sas100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6292" y="1625910"/>
            <a:ext cx="605388" cy="251205"/>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3636642" y="2932695"/>
            <a:ext cx="1604963" cy="1324594"/>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4" name="Rounded Rectangle 13"/>
          <p:cNvSpPr/>
          <p:nvPr/>
        </p:nvSpPr>
        <p:spPr>
          <a:xfrm>
            <a:off x="2983774" y="3260283"/>
            <a:ext cx="659129" cy="870185"/>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5" name="Rounded Rectangle 14"/>
          <p:cNvSpPr/>
          <p:nvPr/>
        </p:nvSpPr>
        <p:spPr>
          <a:xfrm>
            <a:off x="5246466" y="3482135"/>
            <a:ext cx="424782" cy="726696"/>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6" name="Rounded Rectangle 15"/>
          <p:cNvSpPr/>
          <p:nvPr/>
        </p:nvSpPr>
        <p:spPr>
          <a:xfrm>
            <a:off x="6000941" y="2923442"/>
            <a:ext cx="1289629" cy="1324594"/>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18" name="Rounded Rectangle 17"/>
          <p:cNvSpPr/>
          <p:nvPr/>
        </p:nvSpPr>
        <p:spPr>
          <a:xfrm>
            <a:off x="7316697" y="3919433"/>
            <a:ext cx="1436468" cy="17268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21" name="Rounded Rectangle 20"/>
          <p:cNvSpPr/>
          <p:nvPr/>
        </p:nvSpPr>
        <p:spPr>
          <a:xfrm>
            <a:off x="5281378" y="3606855"/>
            <a:ext cx="198839" cy="2031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22" name="Rounded Rectangle 21"/>
          <p:cNvSpPr/>
          <p:nvPr/>
        </p:nvSpPr>
        <p:spPr>
          <a:xfrm>
            <a:off x="5281378" y="3893308"/>
            <a:ext cx="198839" cy="2031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
        <p:nvSpPr>
          <p:cNvPr id="23" name="Rounded Rectangle 22"/>
          <p:cNvSpPr/>
          <p:nvPr/>
        </p:nvSpPr>
        <p:spPr>
          <a:xfrm>
            <a:off x="1604446" y="3338662"/>
            <a:ext cx="198839" cy="2031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schemeClr val="accent1"/>
              </a:solidFill>
            </a:endParaRPr>
          </a:p>
        </p:txBody>
      </p:sp>
    </p:spTree>
    <p:extLst>
      <p:ext uri="{BB962C8B-B14F-4D97-AF65-F5344CB8AC3E}">
        <p14:creationId xmlns:p14="http://schemas.microsoft.com/office/powerpoint/2010/main" val="2782637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1" grpId="0"/>
      <p:bldP spid="12" grpId="0"/>
      <p:bldP spid="13" grpId="0"/>
      <p:bldP spid="2" grpId="0" animBg="1"/>
      <p:bldP spid="14" grpId="0" animBg="1"/>
      <p:bldP spid="15" grpId="0" animBg="1"/>
      <p:bldP spid="16" grpId="0" animBg="1"/>
      <p:bldP spid="18" grpId="0" animBg="1"/>
      <p:bldP spid="21" grpId="0" animBg="1"/>
      <p:bldP spid="22" grpId="0" animBg="1"/>
      <p:bldP spid="23" grpId="0" animBg="1"/>
    </p:bldLst>
  </p:timing>
</p:sld>
</file>

<file path=ppt/theme/theme1.xml><?xml version="1.0" encoding="utf-8"?>
<a:theme xmlns:a="http://schemas.openxmlformats.org/drawingml/2006/main" name="SAS Global Forum">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SAS-External-16x9" id="{C1EFCE6E-4A51-8F45-86D3-D8C239ACF85F}" vid="{C711A0A3-BFA7-1C4B-88B4-5E2549CF554C}"/>
    </a:ext>
  </a:extLst>
</a:theme>
</file>

<file path=ppt/theme/theme2.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Topic xmlns="BF54FD0B-3D87-4C3F-81E2-4E70582B33CC">Agenda</Topic>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347FA7F93F3C40B17393C6B2C5210B" ma:contentTypeVersion="6" ma:contentTypeDescription="Create a new document." ma:contentTypeScope="" ma:versionID="cc8f0772f969e9e5d7cf78b61d7b8683">
  <xsd:schema xmlns:xsd="http://www.w3.org/2001/XMLSchema" xmlns:xs="http://www.w3.org/2001/XMLSchema" xmlns:p="http://schemas.microsoft.com/office/2006/metadata/properties" xmlns:ns2="BF54FD0B-3D87-4C3F-81E2-4E70582B33CC" targetNamespace="http://schemas.microsoft.com/office/2006/metadata/properties" ma:root="true" ma:fieldsID="900e7c5bf6288a6581b8e1f683d77de9" ns2:_="">
    <xsd:import namespace="BF54FD0B-3D87-4C3F-81E2-4E70582B33CC"/>
    <xsd:element name="properties">
      <xsd:complexType>
        <xsd:sequence>
          <xsd:element name="documentManagement">
            <xsd:complexType>
              <xsd:all>
                <xsd:element ref="ns2:Topic"/>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4FD0B-3D87-4C3F-81E2-4E70582B33CC" elementFormDefault="qualified">
    <xsd:import namespace="http://schemas.microsoft.com/office/2006/documentManagement/types"/>
    <xsd:import namespace="http://schemas.microsoft.com/office/infopath/2007/PartnerControls"/>
    <xsd:element name="Topic" ma:index="8" ma:displayName="Topic" ma:format="Dropdown" ma:internalName="Topic">
      <xsd:simpleType>
        <xsd:restriction base="dms:Choice">
          <xsd:enumeration value="Agenda"/>
          <xsd:enumeration value="Applications"/>
          <xsd:enumeration value="Budget"/>
          <xsd:enumeration value="Communications: External"/>
          <xsd:enumeration value="Communications: Internal"/>
          <xsd:enumeration value="Conference Committee Meetings"/>
          <xsd:enumeration value="Content: Call for Papers"/>
          <xsd:enumeration value="Content: Editorial Review Board"/>
          <xsd:enumeration value="Content: Executive Program"/>
          <xsd:enumeration value="Content: Paper Management"/>
          <xsd:enumeration value="Content: Schedule"/>
          <xsd:enumeration value="Content: Speaker Agreements"/>
          <xsd:enumeration value="Images/Ads"/>
          <xsd:enumeration value="Logistics: Catering"/>
          <xsd:enumeration value="Logistics: General"/>
          <xsd:enumeration value="Logistics: Space Planning"/>
          <xsd:enumeration value="Marketing"/>
          <xsd:enumeration value="Phone Numbers"/>
          <xsd:enumeration value="Photos"/>
          <xsd:enumeration value="Registration"/>
          <xsd:enumeration value="Signage"/>
          <xsd:enumeration value="Social Media"/>
          <xsd:enumeration value="Sponsorships"/>
          <xsd:enumeration value="Staffing"/>
          <xsd:enumeration value="Student/Faculty Programs"/>
          <xsd:enumeration value="Survey"/>
          <xsd:enumeration value="Team Meetings"/>
          <xsd:enumeration value="The Quad"/>
          <xsd:enumeration value="Timelin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590FD3-39F6-415E-A80E-BF0346DE700E}">
  <ds:schemaRefs>
    <ds:schemaRef ds:uri="http://schemas.microsoft.com/office/2006/metadata/customXsn"/>
  </ds:schemaRefs>
</ds:datastoreItem>
</file>

<file path=customXml/itemProps2.xml><?xml version="1.0" encoding="utf-8"?>
<ds:datastoreItem xmlns:ds="http://schemas.openxmlformats.org/officeDocument/2006/customXml" ds:itemID="{8283DEA9-5710-46C4-ABD6-9913DE4AA9C7}">
  <ds:schemaRefs>
    <ds:schemaRef ds:uri="http://schemas.microsoft.com/office/infopath/2007/PartnerControls"/>
    <ds:schemaRef ds:uri="http://schemas.openxmlformats.org/package/2006/metadata/core-properties"/>
    <ds:schemaRef ds:uri="http://purl.org/dc/terms/"/>
    <ds:schemaRef ds:uri="BF54FD0B-3D87-4C3F-81E2-4E70582B33CC"/>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F70F64EA-56F8-4D7A-B00E-6E6A76066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54FD0B-3D87-4C3F-81E2-4E70582B3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B78689E-AAC4-479B-A2AC-D4E06CD2B1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SAS-External-16x9</Template>
  <TotalTime>0</TotalTime>
  <Words>4220</Words>
  <Application>Microsoft Office PowerPoint</Application>
  <PresentationFormat>On-screen Show (16:9)</PresentationFormat>
  <Paragraphs>741</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SAS Global Forum</vt:lpstr>
      <vt:lpstr>PowerPoint Presentation</vt:lpstr>
      <vt:lpstr>Presenter</vt:lpstr>
      <vt:lpstr>My SAS® Grid Scheduler</vt:lpstr>
      <vt:lpstr>Agenda</vt:lpstr>
      <vt:lpstr>Why make our own scheduler?</vt:lpstr>
      <vt:lpstr>My SAS Scheduler</vt:lpstr>
      <vt:lpstr>Back to basics </vt:lpstr>
      <vt:lpstr>Back to basics </vt:lpstr>
      <vt:lpstr>Parts we need</vt:lpstr>
      <vt:lpstr>Parts we need</vt:lpstr>
      <vt:lpstr>Parts we need</vt:lpstr>
      <vt:lpstr>Parts we need</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Putting it all together</vt:lpstr>
      <vt:lpstr>Conclusion</vt:lpstr>
      <vt:lpstr>Questions?</vt:lpstr>
      <vt:lpstr>Contact Information</vt:lpstr>
      <vt:lpstr>References</vt:lpstr>
      <vt:lpstr>Don't forget to provide feedback!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Global Forum Users Program Presentation Template</dc:title>
  <dc:creator/>
  <cp:lastModifiedBy/>
  <cp:revision>1</cp:revision>
  <dcterms:created xsi:type="dcterms:W3CDTF">2017-01-12T19:36:50Z</dcterms:created>
  <dcterms:modified xsi:type="dcterms:W3CDTF">2017-03-30T10:41:52Z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0x010100A5347FA7F93F3C40B17393C6B2C5210B</vt:lpwstr>
  </property>
</Properties>
</file>