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2">
  <p:sldMasterIdLst>
    <p:sldMasterId id="2147483648" r:id="rId1"/>
  </p:sldMasterIdLst>
  <p:notesMasterIdLst>
    <p:notesMasterId r:id="rId26"/>
  </p:notesMasterIdLst>
  <p:sldIdLst>
    <p:sldId id="256" r:id="rId2"/>
    <p:sldId id="258" r:id="rId3"/>
    <p:sldId id="271" r:id="rId4"/>
    <p:sldId id="272" r:id="rId5"/>
    <p:sldId id="309" r:id="rId6"/>
    <p:sldId id="273" r:id="rId7"/>
    <p:sldId id="274" r:id="rId8"/>
    <p:sldId id="312" r:id="rId9"/>
    <p:sldId id="304" r:id="rId10"/>
    <p:sldId id="292" r:id="rId11"/>
    <p:sldId id="303" r:id="rId12"/>
    <p:sldId id="294" r:id="rId13"/>
    <p:sldId id="275" r:id="rId14"/>
    <p:sldId id="288" r:id="rId15"/>
    <p:sldId id="289" r:id="rId16"/>
    <p:sldId id="284" r:id="rId17"/>
    <p:sldId id="286" r:id="rId18"/>
    <p:sldId id="316" r:id="rId19"/>
    <p:sldId id="314" r:id="rId20"/>
    <p:sldId id="313" r:id="rId21"/>
    <p:sldId id="287" r:id="rId22"/>
    <p:sldId id="278" r:id="rId23"/>
    <p:sldId id="31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132" y="66"/>
      </p:cViewPr>
      <p:guideLst>
        <p:guide orient="horz" pos="229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F1D98-7DFB-4409-BD01-879815437BD9}" type="datetimeFigureOut">
              <a:rPr lang="en-US" smtClean="0"/>
              <a:t>12/11/2017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79659-C2EE-4D6E-8D49-B5B686B84936}" type="slidenum">
              <a:rPr lang="en-US" smtClean="0"/>
              <a:t>‹#›</a:t>
            </a:fld>
            <a:endParaRPr lang="en-US" dirty="0"/>
          </a:p>
        </p:txBody>
      </p:sp>
    </p:spTree>
    <p:extLst>
      <p:ext uri="{BB962C8B-B14F-4D97-AF65-F5344CB8AC3E}">
        <p14:creationId xmlns:p14="http://schemas.microsoft.com/office/powerpoint/2010/main" val="27004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79659-C2EE-4D6E-8D49-B5B686B84936}" type="slidenum">
              <a:rPr lang="en-US" smtClean="0"/>
              <a:t>2</a:t>
            </a:fld>
            <a:endParaRPr lang="en-US" dirty="0"/>
          </a:p>
        </p:txBody>
      </p:sp>
    </p:spTree>
    <p:extLst>
      <p:ext uri="{BB962C8B-B14F-4D97-AF65-F5344CB8AC3E}">
        <p14:creationId xmlns:p14="http://schemas.microsoft.com/office/powerpoint/2010/main" val="2565363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79659-C2EE-4D6E-8D49-B5B686B84936}" type="slidenum">
              <a:rPr lang="en-US" smtClean="0"/>
              <a:t>3</a:t>
            </a:fld>
            <a:endParaRPr lang="en-US" dirty="0"/>
          </a:p>
        </p:txBody>
      </p:sp>
    </p:spTree>
    <p:extLst>
      <p:ext uri="{BB962C8B-B14F-4D97-AF65-F5344CB8AC3E}">
        <p14:creationId xmlns:p14="http://schemas.microsoft.com/office/powerpoint/2010/main" val="213542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79659-C2EE-4D6E-8D49-B5B686B84936}" type="slidenum">
              <a:rPr lang="en-US" smtClean="0"/>
              <a:t>4</a:t>
            </a:fld>
            <a:endParaRPr lang="en-US" dirty="0"/>
          </a:p>
        </p:txBody>
      </p:sp>
    </p:spTree>
    <p:extLst>
      <p:ext uri="{BB962C8B-B14F-4D97-AF65-F5344CB8AC3E}">
        <p14:creationId xmlns:p14="http://schemas.microsoft.com/office/powerpoint/2010/main" val="214962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27666A-4238-42AC-9F2C-D55992CE0F06}" type="datetime1">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4232D3-2848-4673-BF27-A4C248D94357}"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3374E-E1CB-4E47-A75B-0BCF1DDCE6AE}" type="datetime1">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B107CF0-B45E-4F84-BE0F-C6397B154728}" type="datetime1">
              <a:rPr lang="en-US" smtClean="0"/>
              <a:t>12/11/2017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158485-2200-4CE7-A149-66E8330E7CDD}" type="datetime1">
              <a:rPr lang="en-US" smtClean="0"/>
              <a:t>12/11/2017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2CF4521-AB52-40A5-A903-B0220F9BB331}" type="datetime1">
              <a:rPr lang="en-US" smtClean="0"/>
              <a:t>12/11/2017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E4232D3-2848-4673-BF27-A4C248D94357}"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6B5FD-DA76-4CD4-9E68-D19270E78CD4}" type="datetime1">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A1914-29EF-49E5-BAD8-68806377349E}" type="datetime1">
              <a:rPr lang="en-US" smtClean="0"/>
              <a:t>12/11/2017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02E91-03E3-4CAF-B74E-AE0E3541C4CF}" type="datetime1">
              <a:rPr lang="en-US" smtClean="0"/>
              <a:t>12/11/2017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0D1A9-13CD-4A60-9A28-BFD3F37D8661}" type="datetime1">
              <a:rPr lang="en-US" smtClean="0"/>
              <a:t>12/11/2017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B63092-9E1C-4315-8234-665D85DB044E}" type="datetime1">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7BF15-B215-4CD8-B7F0-0998075364AC}" type="datetime1">
              <a:rPr lang="en-US" smtClean="0"/>
              <a:t>12/11/2017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4232D3-2848-4673-BF27-A4C248D94357}" type="slidenum">
              <a:rPr lang="en-US" smtClean="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E7EC7E5-B567-41B8-91A4-36D373D9F43D}" type="datetime1">
              <a:rPr lang="en-US" smtClean="0"/>
              <a:t>12/11/2017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E4232D3-2848-4673-BF27-A4C248D94357}"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1927"/>
            <a:ext cx="12192000" cy="1536384"/>
          </a:xfrm>
        </p:spPr>
        <p:txBody>
          <a:bodyPr>
            <a:noAutofit/>
          </a:bodyPr>
          <a:lstStyle/>
          <a:p>
            <a:r>
              <a:rPr lang="en-US" sz="4000" dirty="0">
                <a:latin typeface="Century Gothic" panose="020B0502020202020204" pitchFamily="34" charset="0"/>
              </a:rPr>
              <a:t>An IR-based Semantic Search approach on Portable Document Format (PDF) files using Similarity Measure</a:t>
            </a:r>
          </a:p>
        </p:txBody>
      </p:sp>
      <p:sp>
        <p:nvSpPr>
          <p:cNvPr id="3" name="Subtitle 2"/>
          <p:cNvSpPr>
            <a:spLocks noGrp="1"/>
          </p:cNvSpPr>
          <p:nvPr>
            <p:ph type="subTitle" idx="1"/>
          </p:nvPr>
        </p:nvSpPr>
        <p:spPr>
          <a:xfrm>
            <a:off x="296672" y="3913632"/>
            <a:ext cx="11506200" cy="457200"/>
          </a:xfrm>
        </p:spPr>
        <p:txBody>
          <a:bodyPr>
            <a:noAutofit/>
          </a:bodyPr>
          <a:lstStyle/>
          <a:p>
            <a:r>
              <a:rPr lang="en-US" sz="2400" dirty="0"/>
              <a:t>A Thesis Project</a:t>
            </a:r>
          </a:p>
        </p:txBody>
      </p:sp>
      <p:sp>
        <p:nvSpPr>
          <p:cNvPr id="4" name="Subtitle 2"/>
          <p:cNvSpPr txBox="1"/>
          <p:nvPr/>
        </p:nvSpPr>
        <p:spPr>
          <a:xfrm>
            <a:off x="930627" y="4611491"/>
            <a:ext cx="4448197" cy="15069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spcAft>
                <a:spcPts val="0"/>
              </a:spcAft>
              <a:buClr>
                <a:schemeClr val="tx1"/>
              </a:buClr>
              <a:buFont typeface="Wingdings" panose="05000000000000000000"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9pPr>
          </a:lstStyle>
          <a:p>
            <a:pPr algn="l"/>
            <a:r>
              <a:rPr lang="en-US" b="1" dirty="0">
                <a:solidFill>
                  <a:srgbClr val="323232"/>
                </a:solidFill>
              </a:rPr>
              <a:t>Proponents:</a:t>
            </a:r>
          </a:p>
          <a:p>
            <a:pPr algn="l"/>
            <a:r>
              <a:rPr lang="en-US" b="1" dirty="0">
                <a:solidFill>
                  <a:srgbClr val="323232"/>
                </a:solidFill>
              </a:rPr>
              <a:t>Agsunod, John Mark Robert M.</a:t>
            </a:r>
          </a:p>
          <a:p>
            <a:pPr algn="l"/>
            <a:r>
              <a:rPr lang="en-US" b="1" dirty="0">
                <a:solidFill>
                  <a:srgbClr val="323232"/>
                </a:solidFill>
              </a:rPr>
              <a:t>Banting, Carl Jayson M.</a:t>
            </a:r>
          </a:p>
          <a:p>
            <a:pPr algn="l"/>
            <a:r>
              <a:rPr lang="en-US" b="1" dirty="0">
                <a:solidFill>
                  <a:srgbClr val="323232"/>
                </a:solidFill>
              </a:rPr>
              <a:t>Brar, Harjit S.</a:t>
            </a:r>
          </a:p>
          <a:p>
            <a:pPr algn="l"/>
            <a:r>
              <a:rPr lang="en-US" b="1" dirty="0">
                <a:solidFill>
                  <a:srgbClr val="323232"/>
                </a:solidFill>
              </a:rPr>
              <a:t>Cunanan, Patrick Bryan F.</a:t>
            </a:r>
          </a:p>
          <a:p>
            <a:pPr algn="l"/>
            <a:endParaRPr lang="en-US" b="1" dirty="0">
              <a:solidFill>
                <a:schemeClr val="tx1"/>
              </a:solidFill>
            </a:endParaRPr>
          </a:p>
          <a:p>
            <a:pPr algn="l"/>
            <a:endParaRPr lang="en-US" b="1" dirty="0">
              <a:solidFill>
                <a:schemeClr val="tx1"/>
              </a:solidFill>
            </a:endParaRPr>
          </a:p>
        </p:txBody>
      </p:sp>
      <p:sp>
        <p:nvSpPr>
          <p:cNvPr id="5" name="Subtitle 2"/>
          <p:cNvSpPr txBox="1"/>
          <p:nvPr/>
        </p:nvSpPr>
        <p:spPr>
          <a:xfrm>
            <a:off x="6778393" y="4611491"/>
            <a:ext cx="4448197" cy="15069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spcAft>
                <a:spcPts val="0"/>
              </a:spcAft>
              <a:buClr>
                <a:schemeClr val="tx1"/>
              </a:buClr>
              <a:buFont typeface="Wingdings" panose="05000000000000000000"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9pPr>
          </a:lstStyle>
          <a:p>
            <a:pPr algn="r"/>
            <a:r>
              <a:rPr lang="en-US" b="1" dirty="0">
                <a:solidFill>
                  <a:schemeClr val="tx1">
                    <a:lumMod val="85000"/>
                    <a:lumOff val="15000"/>
                  </a:schemeClr>
                </a:solidFill>
              </a:rPr>
              <a:t>Thesis Advisor:</a:t>
            </a:r>
          </a:p>
          <a:p>
            <a:pPr algn="r"/>
            <a:r>
              <a:rPr lang="en-US" b="1" dirty="0">
                <a:solidFill>
                  <a:schemeClr val="tx1">
                    <a:lumMod val="85000"/>
                    <a:lumOff val="15000"/>
                  </a:schemeClr>
                </a:solidFill>
              </a:rPr>
              <a:t>Ms. Charmaine S. Ponay</a:t>
            </a:r>
          </a:p>
          <a:p>
            <a:pPr algn="r"/>
            <a:endParaRPr lang="en-US" b="1" dirty="0">
              <a:solidFill>
                <a:schemeClr val="tx1">
                  <a:lumMod val="85000"/>
                  <a:lumOff val="15000"/>
                </a:schemeClr>
              </a:solidFill>
            </a:endParaRPr>
          </a:p>
          <a:p>
            <a:pPr algn="r"/>
            <a:r>
              <a:rPr lang="en-US" b="1" dirty="0">
                <a:solidFill>
                  <a:schemeClr val="tx1">
                    <a:lumMod val="85000"/>
                    <a:lumOff val="15000"/>
                  </a:schemeClr>
                </a:solidFill>
              </a:rPr>
              <a:t>Thesis Coordinator:</a:t>
            </a:r>
          </a:p>
          <a:p>
            <a:pPr algn="r"/>
            <a:r>
              <a:rPr lang="en-US" b="1" dirty="0">
                <a:solidFill>
                  <a:schemeClr val="tx1">
                    <a:lumMod val="85000"/>
                    <a:lumOff val="15000"/>
                  </a:schemeClr>
                </a:solidFill>
              </a:rPr>
              <a:t>Assoc. Prof. </a:t>
            </a:r>
            <a:r>
              <a:rPr lang="en-US" b="1" dirty="0" err="1">
                <a:solidFill>
                  <a:schemeClr val="tx1">
                    <a:lumMod val="85000"/>
                    <a:lumOff val="15000"/>
                  </a:schemeClr>
                </a:solidFill>
              </a:rPr>
              <a:t>Perla</a:t>
            </a:r>
            <a:r>
              <a:rPr lang="en-US" b="1" dirty="0">
                <a:solidFill>
                  <a:schemeClr val="tx1">
                    <a:lumMod val="85000"/>
                    <a:lumOff val="15000"/>
                  </a:schemeClr>
                </a:solidFill>
              </a:rPr>
              <a:t> </a:t>
            </a:r>
            <a:r>
              <a:rPr lang="en-US" b="1" dirty="0" err="1">
                <a:solidFill>
                  <a:schemeClr val="tx1">
                    <a:lumMod val="85000"/>
                    <a:lumOff val="15000"/>
                  </a:schemeClr>
                </a:solidFill>
              </a:rPr>
              <a:t>Cosme</a:t>
            </a:r>
            <a:endParaRPr lang="en-US" b="1" dirty="0">
              <a:solidFill>
                <a:schemeClr val="tx1">
                  <a:lumMod val="85000"/>
                  <a:lumOff val="15000"/>
                </a:schemeClr>
              </a:solidFill>
            </a:endParaRPr>
          </a:p>
        </p:txBody>
      </p:sp>
      <p:sp>
        <p:nvSpPr>
          <p:cNvPr id="6" name="Subtitle 2"/>
          <p:cNvSpPr txBox="1"/>
          <p:nvPr/>
        </p:nvSpPr>
        <p:spPr>
          <a:xfrm>
            <a:off x="3876473" y="6118411"/>
            <a:ext cx="4448197" cy="5073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spcAft>
                <a:spcPts val="0"/>
              </a:spcAft>
              <a:buClr>
                <a:schemeClr val="tx1"/>
              </a:buClr>
              <a:buFont typeface="Wingdings" panose="05000000000000000000"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9pPr>
          </a:lstStyle>
          <a:p>
            <a:r>
              <a:rPr lang="en-US" b="1" dirty="0">
                <a:solidFill>
                  <a:srgbClr val="323232"/>
                </a:solidFill>
              </a:rPr>
              <a:t>November 23, 2017</a:t>
            </a:r>
          </a:p>
          <a:p>
            <a:endParaRPr lang="en-US" b="1" dirty="0">
              <a:solidFill>
                <a:srgbClr val="323232"/>
              </a:solidFill>
            </a:endParaRPr>
          </a:p>
        </p:txBody>
      </p:sp>
      <p:grpSp>
        <p:nvGrpSpPr>
          <p:cNvPr id="11" name="Group 10"/>
          <p:cNvGrpSpPr/>
          <p:nvPr/>
        </p:nvGrpSpPr>
        <p:grpSpPr>
          <a:xfrm>
            <a:off x="1985257" y="318304"/>
            <a:ext cx="8221486" cy="1371600"/>
            <a:chOff x="1783125" y="318304"/>
            <a:chExt cx="8221486" cy="1371600"/>
          </a:xfrm>
        </p:grpSpPr>
        <p:pic>
          <p:nvPicPr>
            <p:cNvPr id="1026" name="Picture 2" descr="https://upload.wikimedia.org/wikipedia/en/thumb/2/24/Seal_of_the_University_of_Santo_Tomas.svg/1024px-Seal_of_the_University_of_Santo_Tomas.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3125" y="318304"/>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p:cNvSpPr txBox="1"/>
            <p:nvPr/>
          </p:nvSpPr>
          <p:spPr>
            <a:xfrm>
              <a:off x="3154725" y="589662"/>
              <a:ext cx="5733781" cy="9322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spcAft>
                  <a:spcPts val="0"/>
                </a:spcAft>
                <a:buClr>
                  <a:schemeClr val="tx1"/>
                </a:buClr>
                <a:buFont typeface="Wingdings" panose="05000000000000000000" pitchFamily="2" charset="2"/>
                <a:buNone/>
                <a:defRPr sz="20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anose="05000000000000000000" pitchFamily="2" charset="2"/>
                <a:buNone/>
                <a:defRPr sz="2000" kern="1200">
                  <a:solidFill>
                    <a:schemeClr val="tx1"/>
                  </a:solidFill>
                  <a:latin typeface="+mn-lt"/>
                  <a:ea typeface="+mn-ea"/>
                  <a:cs typeface="+mn-cs"/>
                </a:defRPr>
              </a:lvl9pPr>
            </a:lstStyle>
            <a:p>
              <a:r>
                <a:rPr lang="en-PH" b="1" dirty="0">
                  <a:solidFill>
                    <a:srgbClr val="323232"/>
                  </a:solidFill>
                </a:rPr>
                <a:t>University of Santo Tomas</a:t>
              </a:r>
              <a:endParaRPr lang="en-US" dirty="0">
                <a:solidFill>
                  <a:srgbClr val="323232"/>
                </a:solidFill>
              </a:endParaRPr>
            </a:p>
            <a:p>
              <a:r>
                <a:rPr lang="en-PH" b="1" dirty="0">
                  <a:solidFill>
                    <a:srgbClr val="323232"/>
                  </a:solidFill>
                </a:rPr>
                <a:t>Institute of Information and Computing Sciences</a:t>
              </a:r>
              <a:endParaRPr lang="en-US" dirty="0">
                <a:solidFill>
                  <a:srgbClr val="323232"/>
                </a:solidFill>
              </a:endParaRPr>
            </a:p>
          </p:txBody>
        </p:sp>
        <p:pic>
          <p:nvPicPr>
            <p:cNvPr id="1030" name="Picture 6" descr="Image result for ust iic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8506" y="318304"/>
              <a:ext cx="1116105" cy="13716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4CA986-7FFA-4AD5-8B6D-090A464174D3}"/>
              </a:ext>
            </a:extLst>
          </p:cNvPr>
          <p:cNvSpPr/>
          <p:nvPr/>
        </p:nvSpPr>
        <p:spPr>
          <a:xfrm>
            <a:off x="2795555" y="42380"/>
            <a:ext cx="6600890" cy="6773241"/>
          </a:xfrm>
          <a:prstGeom prst="rect">
            <a:avLst/>
          </a:prstGeom>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Slide Number Placeholder 3"/>
          <p:cNvSpPr>
            <a:spLocks noGrp="1"/>
          </p:cNvSpPr>
          <p:nvPr>
            <p:ph type="sldNum" sz="quarter" idx="12"/>
          </p:nvPr>
        </p:nvSpPr>
        <p:spPr/>
        <p:txBody>
          <a:bodyPr/>
          <a:lstStyle/>
          <a:p>
            <a:fld id="{7E4232D3-2848-4673-BF27-A4C248D94357}" type="slidenum">
              <a:rPr lang="en-US" smtClean="0"/>
              <a:t>10</a:t>
            </a:fld>
            <a:endParaRPr lang="en-US" dirty="0"/>
          </a:p>
        </p:txBody>
      </p:sp>
      <p:grpSp>
        <p:nvGrpSpPr>
          <p:cNvPr id="10" name="Group 9">
            <a:extLst>
              <a:ext uri="{FF2B5EF4-FFF2-40B4-BE49-F238E27FC236}">
                <a16:creationId xmlns:a16="http://schemas.microsoft.com/office/drawing/2014/main" id="{E4C1365F-68F8-4448-9E9A-7E88FF5B62DB}"/>
              </a:ext>
            </a:extLst>
          </p:cNvPr>
          <p:cNvGrpSpPr/>
          <p:nvPr/>
        </p:nvGrpSpPr>
        <p:grpSpPr>
          <a:xfrm>
            <a:off x="3063568" y="64178"/>
            <a:ext cx="6064865" cy="6729645"/>
            <a:chOff x="3289951" y="243000"/>
            <a:chExt cx="6064865" cy="6729645"/>
          </a:xfrm>
        </p:grpSpPr>
        <p:pic>
          <p:nvPicPr>
            <p:cNvPr id="1025" name="Picture 51" descr="System architecture_CP">
              <a:extLst>
                <a:ext uri="{FF2B5EF4-FFF2-40B4-BE49-F238E27FC236}">
                  <a16:creationId xmlns:a16="http://schemas.microsoft.com/office/drawing/2014/main" id="{AAA87CBF-F27A-4B99-AA27-5A98F19A2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994" y="243000"/>
              <a:ext cx="4906779" cy="637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3D487FC-B97D-4303-8505-75F0B0A3E66D}"/>
                </a:ext>
              </a:extLst>
            </p:cNvPr>
            <p:cNvSpPr/>
            <p:nvPr/>
          </p:nvSpPr>
          <p:spPr>
            <a:xfrm>
              <a:off x="3289951" y="6603313"/>
              <a:ext cx="6064865" cy="369332"/>
            </a:xfrm>
            <a:prstGeom prst="rect">
              <a:avLst/>
            </a:prstGeom>
          </p:spPr>
          <p:txBody>
            <a:bodyPr wrap="none">
              <a:spAutoFit/>
            </a:bodyPr>
            <a:lstStyle/>
            <a:p>
              <a:pPr algn="ctr">
                <a:spcAft>
                  <a:spcPts val="0"/>
                </a:spcAft>
              </a:pPr>
              <a:r>
                <a:rPr lang="en-US" b="1" dirty="0">
                  <a:latin typeface="Times New Roman" panose="02020603050405020304" pitchFamily="18" charset="0"/>
                  <a:ea typeface="Calibri" panose="020F0502020204030204" pitchFamily="34" charset="0"/>
                </a:rPr>
                <a:t>Level-2 System Architecture of the System (Creation Phase)</a:t>
              </a:r>
              <a:endParaRPr lang="en-PH" b="1" dirty="0">
                <a:latin typeface="Times New Roman" panose="02020603050405020304" pitchFamily="18" charset="0"/>
                <a:ea typeface="Calibri" panose="020F0502020204030204" pitchFamily="34" charset="0"/>
              </a:endParaRPr>
            </a:p>
          </p:txBody>
        </p:sp>
      </p:grpSp>
    </p:spTree>
    <p:extLst>
      <p:ext uri="{BB962C8B-B14F-4D97-AF65-F5344CB8AC3E}">
        <p14:creationId xmlns:p14="http://schemas.microsoft.com/office/powerpoint/2010/main" val="24437092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a:t>Search phase</a:t>
            </a:r>
          </a:p>
        </p:txBody>
      </p:sp>
      <p:sp>
        <p:nvSpPr>
          <p:cNvPr id="5" name="Subtitle 4"/>
          <p:cNvSpPr>
            <a:spLocks noGrp="1"/>
          </p:cNvSpPr>
          <p:nvPr>
            <p:ph type="subTitle" idx="1"/>
          </p:nvPr>
        </p:nvSpPr>
        <p:spPr/>
        <p:txBody>
          <a:bodyPr/>
          <a:lstStyle/>
          <a:p>
            <a:endParaRPr lang="en-PH" dirty="0"/>
          </a:p>
        </p:txBody>
      </p:sp>
      <p:sp>
        <p:nvSpPr>
          <p:cNvPr id="3" name="Slide Number Placeholder 2"/>
          <p:cNvSpPr>
            <a:spLocks noGrp="1"/>
          </p:cNvSpPr>
          <p:nvPr>
            <p:ph type="sldNum" sz="quarter" idx="12"/>
          </p:nvPr>
        </p:nvSpPr>
        <p:spPr/>
        <p:txBody>
          <a:bodyPr/>
          <a:lstStyle/>
          <a:p>
            <a:fld id="{7E4232D3-2848-4673-BF27-A4C248D94357}" type="slidenum">
              <a:rPr lang="en-US" smtClean="0"/>
              <a:t>11</a:t>
            </a:fld>
            <a:endParaRPr lang="en-US" dirty="0"/>
          </a:p>
        </p:txBody>
      </p:sp>
    </p:spTree>
    <p:extLst>
      <p:ext uri="{BB962C8B-B14F-4D97-AF65-F5344CB8AC3E}">
        <p14:creationId xmlns:p14="http://schemas.microsoft.com/office/powerpoint/2010/main" val="25515767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4232D3-2848-4673-BF27-A4C248D94357}" type="slidenum">
              <a:rPr lang="en-US" smtClean="0"/>
              <a:t>12</a:t>
            </a:fld>
            <a:endParaRPr lang="en-US" dirty="0"/>
          </a:p>
        </p:txBody>
      </p:sp>
      <p:sp>
        <p:nvSpPr>
          <p:cNvPr id="11" name="Rectangle 10">
            <a:extLst>
              <a:ext uri="{FF2B5EF4-FFF2-40B4-BE49-F238E27FC236}">
                <a16:creationId xmlns:a16="http://schemas.microsoft.com/office/drawing/2014/main" id="{BB47E7C7-47EA-4424-9641-2653779091E0}"/>
              </a:ext>
            </a:extLst>
          </p:cNvPr>
          <p:cNvSpPr/>
          <p:nvPr/>
        </p:nvSpPr>
        <p:spPr>
          <a:xfrm>
            <a:off x="2795555" y="42380"/>
            <a:ext cx="6600890" cy="6773241"/>
          </a:xfrm>
          <a:prstGeom prst="rect">
            <a:avLst/>
          </a:prstGeom>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nvGrpSpPr>
          <p:cNvPr id="3" name="Group 2">
            <a:extLst>
              <a:ext uri="{FF2B5EF4-FFF2-40B4-BE49-F238E27FC236}">
                <a16:creationId xmlns:a16="http://schemas.microsoft.com/office/drawing/2014/main" id="{7153C251-ED9B-4248-A275-CFF81BBDE040}"/>
              </a:ext>
            </a:extLst>
          </p:cNvPr>
          <p:cNvGrpSpPr/>
          <p:nvPr/>
        </p:nvGrpSpPr>
        <p:grpSpPr>
          <a:xfrm>
            <a:off x="3682486" y="148500"/>
            <a:ext cx="4827027" cy="6561000"/>
            <a:chOff x="3682486" y="297000"/>
            <a:chExt cx="4827027" cy="6561000"/>
          </a:xfrm>
        </p:grpSpPr>
        <p:pic>
          <p:nvPicPr>
            <p:cNvPr id="10" name="Picture 9">
              <a:extLst>
                <a:ext uri="{FF2B5EF4-FFF2-40B4-BE49-F238E27FC236}">
                  <a16:creationId xmlns:a16="http://schemas.microsoft.com/office/drawing/2014/main" id="{87A48884-FEC5-46B6-A0A9-EB9AACF89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48206" y="297000"/>
              <a:ext cx="4095586" cy="6264000"/>
            </a:xfrm>
            <a:prstGeom prst="rect">
              <a:avLst/>
            </a:prstGeom>
            <a:noFill/>
            <a:ln>
              <a:noFill/>
            </a:ln>
          </p:spPr>
        </p:pic>
        <p:sp>
          <p:nvSpPr>
            <p:cNvPr id="2" name="Rectangle 1">
              <a:extLst>
                <a:ext uri="{FF2B5EF4-FFF2-40B4-BE49-F238E27FC236}">
                  <a16:creationId xmlns:a16="http://schemas.microsoft.com/office/drawing/2014/main" id="{A2717BF3-502E-4695-8F40-42DE36613848}"/>
                </a:ext>
              </a:extLst>
            </p:cNvPr>
            <p:cNvSpPr/>
            <p:nvPr/>
          </p:nvSpPr>
          <p:spPr>
            <a:xfrm>
              <a:off x="3682486" y="6488668"/>
              <a:ext cx="482702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System Architecture of the System (Search Phase)</a:t>
              </a:r>
              <a:endParaRPr lang="en-PH" dirty="0"/>
            </a:p>
          </p:txBody>
        </p:sp>
      </p:grpSp>
    </p:spTree>
    <p:extLst>
      <p:ext uri="{BB962C8B-B14F-4D97-AF65-F5344CB8AC3E}">
        <p14:creationId xmlns:p14="http://schemas.microsoft.com/office/powerpoint/2010/main" val="3856626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System demonstration</a:t>
            </a:r>
          </a:p>
        </p:txBody>
      </p:sp>
      <p:sp>
        <p:nvSpPr>
          <p:cNvPr id="6" name="Text Placeholder 5">
            <a:extLst>
              <a:ext uri="{FF2B5EF4-FFF2-40B4-BE49-F238E27FC236}">
                <a16:creationId xmlns:a16="http://schemas.microsoft.com/office/drawing/2014/main" id="{CE546D9A-C5EE-49F4-ADB0-AD2C179C73B5}"/>
              </a:ext>
            </a:extLst>
          </p:cNvPr>
          <p:cNvSpPr>
            <a:spLocks noGrp="1"/>
          </p:cNvSpPr>
          <p:nvPr>
            <p:ph type="body" idx="1"/>
          </p:nvPr>
        </p:nvSpPr>
        <p:spPr/>
        <p:txBody>
          <a:bodyPr/>
          <a:lstStyle/>
          <a:p>
            <a:endParaRPr lang="en-PH"/>
          </a:p>
        </p:txBody>
      </p:sp>
      <p:sp>
        <p:nvSpPr>
          <p:cNvPr id="4" name="Slide Number Placeholder 3"/>
          <p:cNvSpPr>
            <a:spLocks noGrp="1"/>
          </p:cNvSpPr>
          <p:nvPr>
            <p:ph type="sldNum" sz="quarter" idx="12"/>
          </p:nvPr>
        </p:nvSpPr>
        <p:spPr/>
        <p:txBody>
          <a:bodyPr/>
          <a:lstStyle/>
          <a:p>
            <a:fld id="{7E4232D3-2848-4673-BF27-A4C248D94357}" type="slidenum">
              <a:rPr lang="en-US" smtClean="0"/>
              <a:t>13</a:t>
            </a:fld>
            <a:endParaRPr lang="en-US" dirty="0"/>
          </a:p>
        </p:txBody>
      </p:sp>
      <p:pic>
        <p:nvPicPr>
          <p:cNvPr id="5" name="Picture 2" descr="Image result for magnifying glass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38214">
            <a:off x="730249" y="2534479"/>
            <a:ext cx="1004333" cy="100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9979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Presentation and Analysis of Data and Test Results</a:t>
            </a:r>
          </a:p>
        </p:txBody>
      </p:sp>
      <p:sp>
        <p:nvSpPr>
          <p:cNvPr id="6" name="Text Placeholder 5">
            <a:extLst>
              <a:ext uri="{FF2B5EF4-FFF2-40B4-BE49-F238E27FC236}">
                <a16:creationId xmlns:a16="http://schemas.microsoft.com/office/drawing/2014/main" id="{CE546D9A-C5EE-49F4-ADB0-AD2C179C73B5}"/>
              </a:ext>
            </a:extLst>
          </p:cNvPr>
          <p:cNvSpPr>
            <a:spLocks noGrp="1"/>
          </p:cNvSpPr>
          <p:nvPr>
            <p:ph type="body" idx="1"/>
          </p:nvPr>
        </p:nvSpPr>
        <p:spPr/>
        <p:txBody>
          <a:bodyPr/>
          <a:lstStyle/>
          <a:p>
            <a:endParaRPr lang="en-PH"/>
          </a:p>
        </p:txBody>
      </p:sp>
      <p:sp>
        <p:nvSpPr>
          <p:cNvPr id="4" name="Slide Number Placeholder 3"/>
          <p:cNvSpPr>
            <a:spLocks noGrp="1"/>
          </p:cNvSpPr>
          <p:nvPr>
            <p:ph type="sldNum" sz="quarter" idx="12"/>
          </p:nvPr>
        </p:nvSpPr>
        <p:spPr/>
        <p:txBody>
          <a:bodyPr/>
          <a:lstStyle/>
          <a:p>
            <a:fld id="{7E4232D3-2848-4673-BF27-A4C248D94357}" type="slidenum">
              <a:rPr lang="en-US" smtClean="0"/>
              <a:t>14</a:t>
            </a:fld>
            <a:endParaRPr lang="en-US" dirty="0"/>
          </a:p>
        </p:txBody>
      </p:sp>
      <p:pic>
        <p:nvPicPr>
          <p:cNvPr id="5" name="Picture 2" descr="Image result for magnifying glass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38214">
            <a:off x="169811" y="2534480"/>
            <a:ext cx="1004333" cy="100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7419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4232D3-2848-4673-BF27-A4C248D94357}" type="slidenum">
              <a:rPr lang="en-US" smtClean="0"/>
              <a:t>15</a:t>
            </a:fld>
            <a:endParaRPr lang="en-US" dirty="0"/>
          </a:p>
        </p:txBody>
      </p:sp>
      <p:graphicFrame>
        <p:nvGraphicFramePr>
          <p:cNvPr id="9" name="Table 8">
            <a:extLst>
              <a:ext uri="{FF2B5EF4-FFF2-40B4-BE49-F238E27FC236}">
                <a16:creationId xmlns:a16="http://schemas.microsoft.com/office/drawing/2014/main" id="{DF7606FD-6EBD-4962-B7DE-45EC5732351D}"/>
              </a:ext>
            </a:extLst>
          </p:cNvPr>
          <p:cNvGraphicFramePr>
            <a:graphicFrameLocks noGrp="1"/>
          </p:cNvGraphicFramePr>
          <p:nvPr>
            <p:extLst>
              <p:ext uri="{D42A27DB-BD31-4B8C-83A1-F6EECF244321}">
                <p14:modId xmlns:p14="http://schemas.microsoft.com/office/powerpoint/2010/main" val="762815957"/>
              </p:ext>
            </p:extLst>
          </p:nvPr>
        </p:nvGraphicFramePr>
        <p:xfrm>
          <a:off x="2031999" y="1816817"/>
          <a:ext cx="8127999" cy="1010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22972402"/>
                    </a:ext>
                  </a:extLst>
                </a:gridCol>
                <a:gridCol w="2709333">
                  <a:extLst>
                    <a:ext uri="{9D8B030D-6E8A-4147-A177-3AD203B41FA5}">
                      <a16:colId xmlns:a16="http://schemas.microsoft.com/office/drawing/2014/main" val="866764310"/>
                    </a:ext>
                  </a:extLst>
                </a:gridCol>
                <a:gridCol w="2709333">
                  <a:extLst>
                    <a:ext uri="{9D8B030D-6E8A-4147-A177-3AD203B41FA5}">
                      <a16:colId xmlns:a16="http://schemas.microsoft.com/office/drawing/2014/main" val="2090365029"/>
                    </a:ext>
                  </a:extLst>
                </a:gridCol>
              </a:tblGrid>
              <a:tr h="370840">
                <a:tc>
                  <a:txBody>
                    <a:bodyPr/>
                    <a:lstStyle/>
                    <a:p>
                      <a:endParaRPr lang="en-PH" dirty="0"/>
                    </a:p>
                  </a:txBody>
                  <a:tcPr/>
                </a:tc>
                <a:tc>
                  <a:txBody>
                    <a:bodyPr/>
                    <a:lstStyle/>
                    <a:p>
                      <a:pPr algn="ctr"/>
                      <a:r>
                        <a:rPr lang="en-PH" dirty="0"/>
                        <a:t>Original (sec)</a:t>
                      </a:r>
                    </a:p>
                  </a:txBody>
                  <a:tcPr/>
                </a:tc>
                <a:tc>
                  <a:txBody>
                    <a:bodyPr/>
                    <a:lstStyle/>
                    <a:p>
                      <a:pPr algn="ctr"/>
                      <a:r>
                        <a:rPr lang="en-PH" dirty="0"/>
                        <a:t>Implemented (sec)</a:t>
                      </a:r>
                    </a:p>
                  </a:txBody>
                  <a:tcPr/>
                </a:tc>
                <a:extLst>
                  <a:ext uri="{0D108BD9-81ED-4DB2-BD59-A6C34878D82A}">
                    <a16:rowId xmlns:a16="http://schemas.microsoft.com/office/drawing/2014/main" val="1550586935"/>
                  </a:ext>
                </a:extLst>
              </a:tr>
              <a:tr h="370840">
                <a:tc>
                  <a:txBody>
                    <a:bodyPr/>
                    <a:lstStyle/>
                    <a:p>
                      <a:r>
                        <a:rPr lang="en-PH" dirty="0"/>
                        <a:t>Average Actual Running Time</a:t>
                      </a:r>
                    </a:p>
                  </a:txBody>
                  <a:tcPr/>
                </a:tc>
                <a:tc>
                  <a:txBody>
                    <a:bodyPr/>
                    <a:lstStyle/>
                    <a:p>
                      <a:pPr algn="ctr"/>
                      <a:r>
                        <a:rPr lang="en-US" sz="1800" kern="1200" dirty="0">
                          <a:solidFill>
                            <a:schemeClr val="dk1"/>
                          </a:solidFill>
                          <a:effectLst/>
                          <a:latin typeface="+mn-lt"/>
                          <a:ea typeface="+mn-ea"/>
                          <a:cs typeface="+mn-cs"/>
                        </a:rPr>
                        <a:t>11.882</a:t>
                      </a:r>
                      <a:endParaRPr lang="en-PH" dirty="0"/>
                    </a:p>
                  </a:txBody>
                  <a:tcPr/>
                </a:tc>
                <a:tc>
                  <a:txBody>
                    <a:bodyPr/>
                    <a:lstStyle/>
                    <a:p>
                      <a:pPr algn="ctr"/>
                      <a:r>
                        <a:rPr lang="en-US" sz="1800" kern="1200" dirty="0">
                          <a:solidFill>
                            <a:schemeClr val="dk1"/>
                          </a:solidFill>
                          <a:effectLst/>
                          <a:latin typeface="+mn-lt"/>
                          <a:ea typeface="+mn-ea"/>
                          <a:cs typeface="+mn-cs"/>
                        </a:rPr>
                        <a:t>6.56</a:t>
                      </a:r>
                      <a:endParaRPr lang="en-PH" b="1" dirty="0"/>
                    </a:p>
                  </a:txBody>
                  <a:tcPr/>
                </a:tc>
                <a:extLst>
                  <a:ext uri="{0D108BD9-81ED-4DB2-BD59-A6C34878D82A}">
                    <a16:rowId xmlns:a16="http://schemas.microsoft.com/office/drawing/2014/main" val="3493332814"/>
                  </a:ext>
                </a:extLst>
              </a:tr>
            </a:tbl>
          </a:graphicData>
        </a:graphic>
      </p:graphicFrame>
      <p:graphicFrame>
        <p:nvGraphicFramePr>
          <p:cNvPr id="11" name="Table 10">
            <a:extLst>
              <a:ext uri="{FF2B5EF4-FFF2-40B4-BE49-F238E27FC236}">
                <a16:creationId xmlns:a16="http://schemas.microsoft.com/office/drawing/2014/main" id="{33B9CC1E-EE0E-42B7-8E58-1F54C960845D}"/>
              </a:ext>
            </a:extLst>
          </p:cNvPr>
          <p:cNvGraphicFramePr>
            <a:graphicFrameLocks noGrp="1"/>
          </p:cNvGraphicFramePr>
          <p:nvPr>
            <p:extLst>
              <p:ext uri="{D42A27DB-BD31-4B8C-83A1-F6EECF244321}">
                <p14:modId xmlns:p14="http://schemas.microsoft.com/office/powerpoint/2010/main" val="3296159428"/>
              </p:ext>
            </p:extLst>
          </p:nvPr>
        </p:nvGraphicFramePr>
        <p:xfrm>
          <a:off x="2032000" y="4535723"/>
          <a:ext cx="8127999" cy="1010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19056073"/>
                    </a:ext>
                  </a:extLst>
                </a:gridCol>
                <a:gridCol w="2709333">
                  <a:extLst>
                    <a:ext uri="{9D8B030D-6E8A-4147-A177-3AD203B41FA5}">
                      <a16:colId xmlns:a16="http://schemas.microsoft.com/office/drawing/2014/main" val="3199333902"/>
                    </a:ext>
                  </a:extLst>
                </a:gridCol>
                <a:gridCol w="2709333">
                  <a:extLst>
                    <a:ext uri="{9D8B030D-6E8A-4147-A177-3AD203B41FA5}">
                      <a16:colId xmlns:a16="http://schemas.microsoft.com/office/drawing/2014/main" val="989141936"/>
                    </a:ext>
                  </a:extLst>
                </a:gridCol>
              </a:tblGrid>
              <a:tr h="370840">
                <a:tc>
                  <a:txBody>
                    <a:bodyPr/>
                    <a:lstStyle/>
                    <a:p>
                      <a:endParaRPr lang="en-PH" dirty="0"/>
                    </a:p>
                  </a:txBody>
                  <a:tcPr/>
                </a:tc>
                <a:tc>
                  <a:txBody>
                    <a:bodyPr/>
                    <a:lstStyle/>
                    <a:p>
                      <a:pPr algn="ctr"/>
                      <a:r>
                        <a:rPr lang="en-PH" dirty="0"/>
                        <a:t>Without Result Pool(sec)</a:t>
                      </a:r>
                    </a:p>
                  </a:txBody>
                  <a:tcPr/>
                </a:tc>
                <a:tc>
                  <a:txBody>
                    <a:bodyPr/>
                    <a:lstStyle/>
                    <a:p>
                      <a:pPr algn="ctr"/>
                      <a:r>
                        <a:rPr lang="en-PH" dirty="0"/>
                        <a:t>With Result Pool (sec)</a:t>
                      </a:r>
                    </a:p>
                  </a:txBody>
                  <a:tcPr/>
                </a:tc>
                <a:extLst>
                  <a:ext uri="{0D108BD9-81ED-4DB2-BD59-A6C34878D82A}">
                    <a16:rowId xmlns:a16="http://schemas.microsoft.com/office/drawing/2014/main" val="2709597079"/>
                  </a:ext>
                </a:extLst>
              </a:tr>
              <a:tr h="370840">
                <a:tc>
                  <a:txBody>
                    <a:bodyPr/>
                    <a:lstStyle/>
                    <a:p>
                      <a:r>
                        <a:rPr lang="en-PH" dirty="0"/>
                        <a:t>Average Actual Running Time</a:t>
                      </a:r>
                    </a:p>
                  </a:txBody>
                  <a:tcPr/>
                </a:tc>
                <a:tc>
                  <a:txBody>
                    <a:bodyPr/>
                    <a:lstStyle/>
                    <a:p>
                      <a:pPr algn="ctr"/>
                      <a:r>
                        <a:rPr lang="en-PH" dirty="0"/>
                        <a:t>10.136</a:t>
                      </a:r>
                    </a:p>
                  </a:txBody>
                  <a:tcPr/>
                </a:tc>
                <a:tc>
                  <a:txBody>
                    <a:bodyPr/>
                    <a:lstStyle/>
                    <a:p>
                      <a:pPr algn="ctr"/>
                      <a:r>
                        <a:rPr lang="en-PH" dirty="0"/>
                        <a:t>3.547</a:t>
                      </a:r>
                    </a:p>
                  </a:txBody>
                  <a:tcPr/>
                </a:tc>
                <a:extLst>
                  <a:ext uri="{0D108BD9-81ED-4DB2-BD59-A6C34878D82A}">
                    <a16:rowId xmlns:a16="http://schemas.microsoft.com/office/drawing/2014/main" val="2891643761"/>
                  </a:ext>
                </a:extLst>
              </a:tr>
            </a:tbl>
          </a:graphicData>
        </a:graphic>
      </p:graphicFrame>
      <p:sp>
        <p:nvSpPr>
          <p:cNvPr id="12" name="Rectangle 11">
            <a:extLst>
              <a:ext uri="{FF2B5EF4-FFF2-40B4-BE49-F238E27FC236}">
                <a16:creationId xmlns:a16="http://schemas.microsoft.com/office/drawing/2014/main" id="{337D4819-39EA-4A94-B660-B9E3CA103A78}"/>
              </a:ext>
            </a:extLst>
          </p:cNvPr>
          <p:cNvSpPr/>
          <p:nvPr/>
        </p:nvSpPr>
        <p:spPr>
          <a:xfrm>
            <a:off x="3047999" y="3766646"/>
            <a:ext cx="6096000" cy="646331"/>
          </a:xfrm>
          <a:prstGeom prst="rect">
            <a:avLst/>
          </a:prstGeom>
        </p:spPr>
        <p:txBody>
          <a:bodyPr>
            <a:spAutoFit/>
          </a:bodyPr>
          <a:lstStyle/>
          <a:p>
            <a:pPr algn="ctr">
              <a:spcAft>
                <a:spcPts val="0"/>
              </a:spcAft>
            </a:pPr>
            <a:r>
              <a:rPr lang="en-US" b="1" dirty="0">
                <a:latin typeface="Times New Roman" panose="02020603050405020304" pitchFamily="18" charset="0"/>
                <a:ea typeface="Calibri" panose="020F0502020204030204" pitchFamily="34" charset="0"/>
              </a:rPr>
              <a:t>Table IV‑4. Comparison of Actual Running Time (With RP and Without RP)</a:t>
            </a:r>
            <a:endParaRPr lang="en-PH" b="1" dirty="0">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D334DA27-30A6-4E0B-B74C-4FE1FFD37B75}"/>
              </a:ext>
            </a:extLst>
          </p:cNvPr>
          <p:cNvSpPr/>
          <p:nvPr/>
        </p:nvSpPr>
        <p:spPr>
          <a:xfrm>
            <a:off x="3047998" y="1047740"/>
            <a:ext cx="6096000" cy="646331"/>
          </a:xfrm>
          <a:prstGeom prst="rect">
            <a:avLst/>
          </a:prstGeom>
        </p:spPr>
        <p:txBody>
          <a:bodyPr>
            <a:spAutoFit/>
          </a:bodyPr>
          <a:lstStyle/>
          <a:p>
            <a:pPr algn="ctr">
              <a:spcAft>
                <a:spcPts val="0"/>
              </a:spcAft>
            </a:pPr>
            <a:r>
              <a:rPr lang="en-US" b="1" dirty="0">
                <a:latin typeface="Times New Roman" panose="02020603050405020304" pitchFamily="18" charset="0"/>
                <a:ea typeface="Calibri" panose="020F0502020204030204" pitchFamily="34" charset="0"/>
              </a:rPr>
              <a:t>Table IV‑3. Comparison of Actual Running Time (Original and Implemented)</a:t>
            </a:r>
            <a:endParaRPr lang="en-PH"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600783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CDCA5FF3-217C-476B-BBDE-A34EBD4295CF}"/>
              </a:ext>
            </a:extLst>
          </p:cNvPr>
          <p:cNvSpPr/>
          <p:nvPr/>
        </p:nvSpPr>
        <p:spPr>
          <a:xfrm>
            <a:off x="6321399" y="644264"/>
            <a:ext cx="5504970" cy="2431985"/>
          </a:xfrm>
          <a:prstGeom prst="roundRect">
            <a:avLst>
              <a:gd name="adj" fmla="val 7757"/>
            </a:avLst>
          </a:prstGeom>
          <a:ln>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Slide Number Placeholder 3"/>
          <p:cNvSpPr>
            <a:spLocks noGrp="1"/>
          </p:cNvSpPr>
          <p:nvPr>
            <p:ph type="sldNum" sz="quarter" idx="12"/>
          </p:nvPr>
        </p:nvSpPr>
        <p:spPr/>
        <p:txBody>
          <a:bodyPr/>
          <a:lstStyle/>
          <a:p>
            <a:fld id="{7E4232D3-2848-4673-BF27-A4C248D94357}" type="slidenum">
              <a:rPr lang="en-US" smtClean="0"/>
              <a:t>16</a:t>
            </a:fld>
            <a:endParaRPr lang="en-US" dirty="0"/>
          </a:p>
        </p:txBody>
      </p:sp>
      <p:sp>
        <p:nvSpPr>
          <p:cNvPr id="3" name="Content Placeholder 2"/>
          <p:cNvSpPr>
            <a:spLocks noGrp="1"/>
          </p:cNvSpPr>
          <p:nvPr>
            <p:ph idx="4294967295"/>
          </p:nvPr>
        </p:nvSpPr>
        <p:spPr>
          <a:xfrm>
            <a:off x="6660543" y="877689"/>
            <a:ext cx="4826681" cy="1965133"/>
          </a:xfrm>
        </p:spPr>
        <p:txBody>
          <a:bodyPr/>
          <a:lstStyle/>
          <a:p>
            <a:r>
              <a:rPr lang="en-US" dirty="0"/>
              <a:t>Reject the null hypothesis</a:t>
            </a:r>
          </a:p>
          <a:p>
            <a:r>
              <a:rPr lang="en-PH" dirty="0"/>
              <a:t>Limiting the third tensor model also limits the process of searching through the model</a:t>
            </a:r>
          </a:p>
          <a:p>
            <a:endParaRPr lang="en-US" dirty="0"/>
          </a:p>
          <a:p>
            <a:endParaRPr lang="en-US" dirty="0"/>
          </a:p>
        </p:txBody>
      </p:sp>
      <p:graphicFrame>
        <p:nvGraphicFramePr>
          <p:cNvPr id="5" name="Table 4">
            <a:extLst>
              <a:ext uri="{FF2B5EF4-FFF2-40B4-BE49-F238E27FC236}">
                <a16:creationId xmlns:a16="http://schemas.microsoft.com/office/drawing/2014/main" id="{A97043E9-404B-4276-9AF8-1DF82C432255}"/>
              </a:ext>
            </a:extLst>
          </p:cNvPr>
          <p:cNvGraphicFramePr>
            <a:graphicFrameLocks noGrp="1"/>
          </p:cNvGraphicFramePr>
          <p:nvPr>
            <p:extLst>
              <p:ext uri="{D42A27DB-BD31-4B8C-83A1-F6EECF244321}">
                <p14:modId xmlns:p14="http://schemas.microsoft.com/office/powerpoint/2010/main" val="55967581"/>
              </p:ext>
            </p:extLst>
          </p:nvPr>
        </p:nvGraphicFramePr>
        <p:xfrm>
          <a:off x="275805" y="769601"/>
          <a:ext cx="5669424" cy="2306648"/>
        </p:xfrm>
        <a:graphic>
          <a:graphicData uri="http://schemas.openxmlformats.org/drawingml/2006/table">
            <a:tbl>
              <a:tblPr firstRow="1" firstCol="1" bandRow="1">
                <a:tableStyleId>{5C22544A-7EE6-4342-B048-85BDC9FD1C3A}</a:tableStyleId>
              </a:tblPr>
              <a:tblGrid>
                <a:gridCol w="1889808">
                  <a:extLst>
                    <a:ext uri="{9D8B030D-6E8A-4147-A177-3AD203B41FA5}">
                      <a16:colId xmlns:a16="http://schemas.microsoft.com/office/drawing/2014/main" val="3747693465"/>
                    </a:ext>
                  </a:extLst>
                </a:gridCol>
                <a:gridCol w="1889808">
                  <a:extLst>
                    <a:ext uri="{9D8B030D-6E8A-4147-A177-3AD203B41FA5}">
                      <a16:colId xmlns:a16="http://schemas.microsoft.com/office/drawing/2014/main" val="2245135857"/>
                    </a:ext>
                  </a:extLst>
                </a:gridCol>
                <a:gridCol w="1889808">
                  <a:extLst>
                    <a:ext uri="{9D8B030D-6E8A-4147-A177-3AD203B41FA5}">
                      <a16:colId xmlns:a16="http://schemas.microsoft.com/office/drawing/2014/main" val="3062624054"/>
                    </a:ext>
                  </a:extLst>
                </a:gridCol>
              </a:tblGrid>
              <a:tr h="329521">
                <a:tc>
                  <a:txBody>
                    <a:bodyPr/>
                    <a:lstStyle/>
                    <a:p>
                      <a:pPr indent="0" algn="ctr">
                        <a:lnSpc>
                          <a:spcPct val="100000"/>
                        </a:lnSpc>
                        <a:spcAft>
                          <a:spcPts val="0"/>
                        </a:spcAft>
                      </a:pPr>
                      <a:r>
                        <a:rPr lang="en-US" sz="1800" dirty="0">
                          <a:effectLst/>
                          <a:latin typeface="+mn-lt"/>
                        </a:rPr>
                        <a:t> </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rPr>
                        <a:t>Set </a:t>
                      </a:r>
                      <a:r>
                        <a:rPr lang="en-US" sz="1800" dirty="0" err="1">
                          <a:effectLst/>
                          <a:latin typeface="+mn-lt"/>
                        </a:rPr>
                        <a:t>A</a:t>
                      </a:r>
                      <a:r>
                        <a:rPr lang="en-US" sz="1800" baseline="-25000" dirty="0" err="1">
                          <a:effectLst/>
                          <a:latin typeface="+mn-lt"/>
                        </a:rPr>
                        <a:t>Original</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rPr>
                        <a:t>Set </a:t>
                      </a:r>
                      <a:r>
                        <a:rPr lang="en-US" sz="1800" dirty="0" err="1">
                          <a:effectLst/>
                          <a:latin typeface="+mn-lt"/>
                        </a:rPr>
                        <a:t>A</a:t>
                      </a:r>
                      <a:r>
                        <a:rPr lang="en-US" sz="1800" baseline="-25000" dirty="0" err="1">
                          <a:effectLst/>
                          <a:latin typeface="+mn-lt"/>
                        </a:rPr>
                        <a:t>implemented</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2755976"/>
                  </a:ext>
                </a:extLst>
              </a:tr>
              <a:tr h="329521">
                <a:tc>
                  <a:txBody>
                    <a:bodyPr/>
                    <a:lstStyle/>
                    <a:p>
                      <a:pPr indent="0" algn="l">
                        <a:lnSpc>
                          <a:spcPct val="100000"/>
                        </a:lnSpc>
                        <a:spcAft>
                          <a:spcPts val="0"/>
                        </a:spcAft>
                      </a:pPr>
                      <a:r>
                        <a:rPr lang="en-US" sz="1800">
                          <a:effectLst/>
                          <a:latin typeface="+mn-lt"/>
                        </a:rPr>
                        <a:t>Mean</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rPr>
                        <a:t>11.883</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rPr>
                        <a:t>6.560</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9087518"/>
                  </a:ext>
                </a:extLst>
              </a:tr>
              <a:tr h="329521">
                <a:tc>
                  <a:txBody>
                    <a:bodyPr/>
                    <a:lstStyle/>
                    <a:p>
                      <a:pPr indent="0" algn="l">
                        <a:lnSpc>
                          <a:spcPct val="100000"/>
                        </a:lnSpc>
                        <a:spcAft>
                          <a:spcPts val="0"/>
                        </a:spcAft>
                      </a:pPr>
                      <a:r>
                        <a:rPr lang="en-US" sz="1800">
                          <a:effectLst/>
                          <a:latin typeface="+mn-lt"/>
                        </a:rPr>
                        <a:t>Observations</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mn-lt"/>
                        </a:rPr>
                        <a:t>25</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rPr>
                        <a:t>25</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2389311"/>
                  </a:ext>
                </a:extLst>
              </a:tr>
              <a:tr h="329521">
                <a:tc>
                  <a:txBody>
                    <a:bodyPr/>
                    <a:lstStyle/>
                    <a:p>
                      <a:pPr indent="0" algn="l">
                        <a:lnSpc>
                          <a:spcPct val="100000"/>
                        </a:lnSpc>
                        <a:spcAft>
                          <a:spcPts val="0"/>
                        </a:spcAft>
                      </a:pPr>
                      <a:r>
                        <a:rPr lang="en-US" sz="1800" dirty="0">
                          <a:effectLst/>
                          <a:latin typeface="+mn-lt"/>
                        </a:rPr>
                        <a:t>Alpha</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gridSpan="2">
                  <a:txBody>
                    <a:bodyPr/>
                    <a:lstStyle/>
                    <a:p>
                      <a:pPr indent="0" algn="ctr">
                        <a:lnSpc>
                          <a:spcPct val="100000"/>
                        </a:lnSpc>
                        <a:spcAft>
                          <a:spcPts val="0"/>
                        </a:spcAft>
                      </a:pPr>
                      <a:r>
                        <a:rPr lang="en-US" sz="1800" dirty="0">
                          <a:effectLst/>
                          <a:latin typeface="+mn-lt"/>
                        </a:rPr>
                        <a:t>0.05</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extLst>
                  <a:ext uri="{0D108BD9-81ED-4DB2-BD59-A6C34878D82A}">
                    <a16:rowId xmlns:a16="http://schemas.microsoft.com/office/drawing/2014/main" val="3820344748"/>
                  </a:ext>
                </a:extLst>
              </a:tr>
              <a:tr h="329521">
                <a:tc>
                  <a:txBody>
                    <a:bodyPr/>
                    <a:lstStyle/>
                    <a:p>
                      <a:pPr indent="0" algn="l">
                        <a:lnSpc>
                          <a:spcPct val="100000"/>
                        </a:lnSpc>
                        <a:spcAft>
                          <a:spcPts val="0"/>
                        </a:spcAft>
                      </a:pPr>
                      <a:r>
                        <a:rPr lang="en-US" sz="1800">
                          <a:effectLst/>
                          <a:latin typeface="+mn-lt"/>
                        </a:rPr>
                        <a:t>t-Statistic</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gridSpan="2">
                  <a:txBody>
                    <a:bodyPr/>
                    <a:lstStyle/>
                    <a:p>
                      <a:pPr indent="0" algn="ctr">
                        <a:lnSpc>
                          <a:spcPct val="100000"/>
                        </a:lnSpc>
                        <a:spcAft>
                          <a:spcPts val="0"/>
                        </a:spcAft>
                      </a:pPr>
                      <a:r>
                        <a:rPr lang="en-US" sz="1800" dirty="0">
                          <a:effectLst/>
                          <a:latin typeface="+mn-lt"/>
                        </a:rPr>
                        <a:t>8.139</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extLst>
                  <a:ext uri="{0D108BD9-81ED-4DB2-BD59-A6C34878D82A}">
                    <a16:rowId xmlns:a16="http://schemas.microsoft.com/office/drawing/2014/main" val="3882423165"/>
                  </a:ext>
                </a:extLst>
              </a:tr>
              <a:tr h="659043">
                <a:tc>
                  <a:txBody>
                    <a:bodyPr/>
                    <a:lstStyle/>
                    <a:p>
                      <a:pPr indent="0" algn="l">
                        <a:lnSpc>
                          <a:spcPct val="100000"/>
                        </a:lnSpc>
                        <a:spcAft>
                          <a:spcPts val="0"/>
                        </a:spcAft>
                      </a:pPr>
                      <a:r>
                        <a:rPr lang="en-US" sz="1800" dirty="0">
                          <a:effectLst/>
                          <a:latin typeface="+mn-lt"/>
                        </a:rPr>
                        <a:t>Critical One-Tailed Value</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gridSpan="2">
                  <a:txBody>
                    <a:bodyPr/>
                    <a:lstStyle/>
                    <a:p>
                      <a:pPr indent="0" algn="ctr">
                        <a:lnSpc>
                          <a:spcPct val="100000"/>
                        </a:lnSpc>
                        <a:spcAft>
                          <a:spcPts val="0"/>
                        </a:spcAft>
                      </a:pPr>
                      <a:r>
                        <a:rPr lang="en-US" sz="1800" dirty="0">
                          <a:effectLst/>
                          <a:latin typeface="+mn-lt"/>
                        </a:rPr>
                        <a:t>1.711</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extLst>
                  <a:ext uri="{0D108BD9-81ED-4DB2-BD59-A6C34878D82A}">
                    <a16:rowId xmlns:a16="http://schemas.microsoft.com/office/drawing/2014/main" val="3290713998"/>
                  </a:ext>
                </a:extLst>
              </a:tr>
            </a:tbl>
          </a:graphicData>
        </a:graphic>
      </p:graphicFrame>
      <p:sp>
        <p:nvSpPr>
          <p:cNvPr id="13" name="Rectangle 12">
            <a:extLst>
              <a:ext uri="{FF2B5EF4-FFF2-40B4-BE49-F238E27FC236}">
                <a16:creationId xmlns:a16="http://schemas.microsoft.com/office/drawing/2014/main" id="{5E2845C4-132B-4DFA-BB99-83E1D865E0EF}"/>
              </a:ext>
            </a:extLst>
          </p:cNvPr>
          <p:cNvSpPr/>
          <p:nvPr/>
        </p:nvSpPr>
        <p:spPr>
          <a:xfrm>
            <a:off x="135536" y="284163"/>
            <a:ext cx="5949962" cy="369332"/>
          </a:xfrm>
          <a:prstGeom prst="rect">
            <a:avLst/>
          </a:prstGeom>
        </p:spPr>
        <p:txBody>
          <a:bodyPr wrap="none">
            <a:spAutoFit/>
          </a:bodyPr>
          <a:lstStyle/>
          <a:p>
            <a:pPr algn="ctr">
              <a:spcAft>
                <a:spcPts val="0"/>
              </a:spcAft>
            </a:pPr>
            <a:r>
              <a:rPr lang="en-US" b="1" dirty="0">
                <a:latin typeface="Times New Roman" panose="02020603050405020304" pitchFamily="18" charset="0"/>
                <a:ea typeface="Calibri" panose="020F0502020204030204" pitchFamily="34" charset="0"/>
              </a:rPr>
              <a:t>Table IV‑33. T-Statistic &amp; Critical One-tailed Value (Set A)</a:t>
            </a:r>
            <a:endParaRPr lang="en-PH" b="1" dirty="0">
              <a:latin typeface="Times New Roman" panose="02020603050405020304" pitchFamily="18" charset="0"/>
              <a:ea typeface="Calibri" panose="020F0502020204030204" pitchFamily="34" charset="0"/>
            </a:endParaRPr>
          </a:p>
        </p:txBody>
      </p:sp>
      <p:graphicFrame>
        <p:nvGraphicFramePr>
          <p:cNvPr id="14" name="Table 13">
            <a:extLst>
              <a:ext uri="{FF2B5EF4-FFF2-40B4-BE49-F238E27FC236}">
                <a16:creationId xmlns:a16="http://schemas.microsoft.com/office/drawing/2014/main" id="{821D8294-DB1E-49FC-8E49-4731A90DF7EB}"/>
              </a:ext>
            </a:extLst>
          </p:cNvPr>
          <p:cNvGraphicFramePr>
            <a:graphicFrameLocks noGrp="1"/>
          </p:cNvGraphicFramePr>
          <p:nvPr>
            <p:extLst>
              <p:ext uri="{D42A27DB-BD31-4B8C-83A1-F6EECF244321}">
                <p14:modId xmlns:p14="http://schemas.microsoft.com/office/powerpoint/2010/main" val="743675155"/>
              </p:ext>
            </p:extLst>
          </p:nvPr>
        </p:nvGraphicFramePr>
        <p:xfrm>
          <a:off x="6156945" y="4267189"/>
          <a:ext cx="5669424" cy="2306648"/>
        </p:xfrm>
        <a:graphic>
          <a:graphicData uri="http://schemas.openxmlformats.org/drawingml/2006/table">
            <a:tbl>
              <a:tblPr firstRow="1" firstCol="1" bandRow="1">
                <a:tableStyleId>{5C22544A-7EE6-4342-B048-85BDC9FD1C3A}</a:tableStyleId>
              </a:tblPr>
              <a:tblGrid>
                <a:gridCol w="1889808">
                  <a:extLst>
                    <a:ext uri="{9D8B030D-6E8A-4147-A177-3AD203B41FA5}">
                      <a16:colId xmlns:a16="http://schemas.microsoft.com/office/drawing/2014/main" val="3747693465"/>
                    </a:ext>
                  </a:extLst>
                </a:gridCol>
                <a:gridCol w="1889808">
                  <a:extLst>
                    <a:ext uri="{9D8B030D-6E8A-4147-A177-3AD203B41FA5}">
                      <a16:colId xmlns:a16="http://schemas.microsoft.com/office/drawing/2014/main" val="2245135857"/>
                    </a:ext>
                  </a:extLst>
                </a:gridCol>
                <a:gridCol w="1889808">
                  <a:extLst>
                    <a:ext uri="{9D8B030D-6E8A-4147-A177-3AD203B41FA5}">
                      <a16:colId xmlns:a16="http://schemas.microsoft.com/office/drawing/2014/main" val="3062624054"/>
                    </a:ext>
                  </a:extLst>
                </a:gridCol>
              </a:tblGrid>
              <a:tr h="329521">
                <a:tc>
                  <a:txBody>
                    <a:bodyPr/>
                    <a:lstStyle/>
                    <a:p>
                      <a:pPr indent="0" algn="ctr">
                        <a:lnSpc>
                          <a:spcPct val="100000"/>
                        </a:lnSpc>
                        <a:spcAft>
                          <a:spcPts val="0"/>
                        </a:spcAft>
                      </a:pPr>
                      <a:r>
                        <a:rPr lang="en-US" sz="1800" dirty="0">
                          <a:effectLst/>
                          <a:latin typeface="+mn-lt"/>
                        </a:rPr>
                        <a:t> </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Set B</a:t>
                      </a:r>
                      <a:r>
                        <a:rPr lang="en-US" sz="1800" baseline="-25000">
                          <a:effectLst/>
                          <a:latin typeface="Times New Roman" panose="02020603050405020304" pitchFamily="18" charset="0"/>
                          <a:ea typeface="Calibri" panose="020F0502020204030204" pitchFamily="34" charset="0"/>
                          <a:cs typeface="Times New Roman" panose="02020603050405020304" pitchFamily="18" charset="0"/>
                        </a:rPr>
                        <a:t>with RP</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t>
                      </a:r>
                      <a:r>
                        <a:rPr lang="en-US"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without</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 RP</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2755976"/>
                  </a:ext>
                </a:extLst>
              </a:tr>
              <a:tr h="329521">
                <a:tc>
                  <a:txBody>
                    <a:bodyPr/>
                    <a:lstStyle/>
                    <a:p>
                      <a:pPr indent="0" algn="l">
                        <a:lnSpc>
                          <a:spcPct val="100000"/>
                        </a:lnSpc>
                        <a:spcAft>
                          <a:spcPts val="0"/>
                        </a:spcAft>
                      </a:pPr>
                      <a:r>
                        <a:rPr lang="en-US" sz="1800">
                          <a:effectLst/>
                          <a:latin typeface="+mn-lt"/>
                        </a:rPr>
                        <a:t>Mean</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r">
                        <a:lnSpc>
                          <a:spcPct val="100000"/>
                        </a:lnSpc>
                        <a:spcAft>
                          <a:spcPts val="0"/>
                        </a:spcAft>
                      </a:pPr>
                      <a:r>
                        <a:rPr lang="en-US" sz="1800">
                          <a:effectLst/>
                          <a:latin typeface="+mn-lt"/>
                          <a:ea typeface="Calibri" panose="020F0502020204030204" pitchFamily="34" charset="0"/>
                          <a:cs typeface="Times New Roman" panose="02020603050405020304" pitchFamily="18" charset="0"/>
                        </a:rPr>
                        <a:t>10.136</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r">
                        <a:lnSpc>
                          <a:spcPct val="100000"/>
                        </a:lnSpc>
                        <a:spcAft>
                          <a:spcPts val="0"/>
                        </a:spcAft>
                      </a:pPr>
                      <a:r>
                        <a:rPr lang="en-US" sz="1800">
                          <a:effectLst/>
                          <a:latin typeface="+mn-lt"/>
                          <a:ea typeface="Calibri" panose="020F0502020204030204" pitchFamily="34" charset="0"/>
                          <a:cs typeface="Times New Roman" panose="02020603050405020304" pitchFamily="18" charset="0"/>
                        </a:rPr>
                        <a:t>3.547</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9087518"/>
                  </a:ext>
                </a:extLst>
              </a:tr>
              <a:tr h="329521">
                <a:tc>
                  <a:txBody>
                    <a:bodyPr/>
                    <a:lstStyle/>
                    <a:p>
                      <a:pPr indent="0" algn="l">
                        <a:lnSpc>
                          <a:spcPct val="100000"/>
                        </a:lnSpc>
                        <a:spcAft>
                          <a:spcPts val="0"/>
                        </a:spcAft>
                      </a:pPr>
                      <a:r>
                        <a:rPr lang="en-US" sz="1800">
                          <a:effectLst/>
                          <a:latin typeface="+mn-lt"/>
                        </a:rPr>
                        <a:t>Observations</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r">
                        <a:lnSpc>
                          <a:spcPct val="100000"/>
                        </a:lnSpc>
                        <a:spcAft>
                          <a:spcPts val="0"/>
                        </a:spcAft>
                      </a:pPr>
                      <a:r>
                        <a:rPr lang="en-US" sz="1800">
                          <a:effectLst/>
                          <a:latin typeface="+mn-lt"/>
                          <a:ea typeface="Calibri" panose="020F0502020204030204" pitchFamily="34" charset="0"/>
                          <a:cs typeface="Times New Roman" panose="02020603050405020304" pitchFamily="18" charset="0"/>
                        </a:rPr>
                        <a:t>25</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indent="0" algn="r">
                        <a:lnSpc>
                          <a:spcPct val="100000"/>
                        </a:lnSpc>
                        <a:spcAft>
                          <a:spcPts val="0"/>
                        </a:spcAft>
                      </a:pPr>
                      <a:r>
                        <a:rPr lang="en-US" sz="1800">
                          <a:effectLst/>
                          <a:latin typeface="+mn-lt"/>
                          <a:ea typeface="Calibri" panose="020F0502020204030204" pitchFamily="34" charset="0"/>
                          <a:cs typeface="Times New Roman" panose="02020603050405020304" pitchFamily="18" charset="0"/>
                        </a:rPr>
                        <a:t>25</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2389311"/>
                  </a:ext>
                </a:extLst>
              </a:tr>
              <a:tr h="329521">
                <a:tc>
                  <a:txBody>
                    <a:bodyPr/>
                    <a:lstStyle/>
                    <a:p>
                      <a:pPr indent="0" algn="l">
                        <a:lnSpc>
                          <a:spcPct val="100000"/>
                        </a:lnSpc>
                        <a:spcAft>
                          <a:spcPts val="0"/>
                        </a:spcAft>
                      </a:pPr>
                      <a:r>
                        <a:rPr lang="en-US" sz="1800" dirty="0">
                          <a:effectLst/>
                          <a:latin typeface="+mn-lt"/>
                        </a:rPr>
                        <a:t>Alpha</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gridSpan="2">
                  <a:txBody>
                    <a:bodyPr/>
                    <a:lstStyle/>
                    <a:p>
                      <a:pPr indent="0" algn="ctr">
                        <a:lnSpc>
                          <a:spcPct val="100000"/>
                        </a:lnSpc>
                        <a:spcAft>
                          <a:spcPts val="0"/>
                        </a:spcAft>
                      </a:pPr>
                      <a:r>
                        <a:rPr lang="en-US" sz="1800" b="1">
                          <a:effectLst/>
                          <a:latin typeface="+mn-lt"/>
                          <a:ea typeface="Calibri" panose="020F0502020204030204" pitchFamily="34" charset="0"/>
                          <a:cs typeface="Times New Roman" panose="02020603050405020304" pitchFamily="18" charset="0"/>
                        </a:rPr>
                        <a:t>0.05</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extLst>
                  <a:ext uri="{0D108BD9-81ED-4DB2-BD59-A6C34878D82A}">
                    <a16:rowId xmlns:a16="http://schemas.microsoft.com/office/drawing/2014/main" val="3820344748"/>
                  </a:ext>
                </a:extLst>
              </a:tr>
              <a:tr h="329521">
                <a:tc>
                  <a:txBody>
                    <a:bodyPr/>
                    <a:lstStyle/>
                    <a:p>
                      <a:pPr indent="0" algn="l">
                        <a:lnSpc>
                          <a:spcPct val="100000"/>
                        </a:lnSpc>
                        <a:spcAft>
                          <a:spcPts val="0"/>
                        </a:spcAft>
                      </a:pPr>
                      <a:r>
                        <a:rPr lang="en-US" sz="1800">
                          <a:effectLst/>
                          <a:latin typeface="+mn-lt"/>
                        </a:rPr>
                        <a:t>t-Statistic</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gridSpan="2">
                  <a:txBody>
                    <a:bodyPr/>
                    <a:lstStyle/>
                    <a:p>
                      <a:pPr indent="0" algn="ctr">
                        <a:lnSpc>
                          <a:spcPct val="100000"/>
                        </a:lnSpc>
                        <a:spcAft>
                          <a:spcPts val="0"/>
                        </a:spcAft>
                      </a:pPr>
                      <a:r>
                        <a:rPr lang="en-US" sz="1800" b="1">
                          <a:effectLst/>
                          <a:latin typeface="+mn-lt"/>
                          <a:ea typeface="Calibri" panose="020F0502020204030204" pitchFamily="34" charset="0"/>
                          <a:cs typeface="Times New Roman" panose="02020603050405020304" pitchFamily="18" charset="0"/>
                        </a:rPr>
                        <a:t>10.245</a:t>
                      </a:r>
                      <a:endParaRPr lang="en-PH" sz="1800">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extLst>
                  <a:ext uri="{0D108BD9-81ED-4DB2-BD59-A6C34878D82A}">
                    <a16:rowId xmlns:a16="http://schemas.microsoft.com/office/drawing/2014/main" val="3882423165"/>
                  </a:ext>
                </a:extLst>
              </a:tr>
              <a:tr h="659043">
                <a:tc>
                  <a:txBody>
                    <a:bodyPr/>
                    <a:lstStyle/>
                    <a:p>
                      <a:pPr indent="0" algn="l">
                        <a:lnSpc>
                          <a:spcPct val="100000"/>
                        </a:lnSpc>
                        <a:spcAft>
                          <a:spcPts val="0"/>
                        </a:spcAft>
                      </a:pPr>
                      <a:r>
                        <a:rPr lang="en-US" sz="1800" dirty="0">
                          <a:effectLst/>
                          <a:latin typeface="+mn-lt"/>
                        </a:rPr>
                        <a:t>Critical One-Tailed Value</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gridSpan="2">
                  <a:txBody>
                    <a:bodyPr/>
                    <a:lstStyle/>
                    <a:p>
                      <a:pPr indent="0" algn="ctr">
                        <a:lnSpc>
                          <a:spcPct val="100000"/>
                        </a:lnSpc>
                        <a:spcAft>
                          <a:spcPts val="0"/>
                        </a:spcAft>
                      </a:pPr>
                      <a:r>
                        <a:rPr lang="en-US" sz="1800" b="1" dirty="0">
                          <a:effectLst/>
                          <a:latin typeface="+mn-lt"/>
                          <a:ea typeface="Calibri" panose="020F0502020204030204" pitchFamily="34" charset="0"/>
                          <a:cs typeface="Times New Roman" panose="02020603050405020304" pitchFamily="18" charset="0"/>
                        </a:rPr>
                        <a:t>1.711</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extLst>
                  <a:ext uri="{0D108BD9-81ED-4DB2-BD59-A6C34878D82A}">
                    <a16:rowId xmlns:a16="http://schemas.microsoft.com/office/drawing/2014/main" val="3290713998"/>
                  </a:ext>
                </a:extLst>
              </a:tr>
            </a:tbl>
          </a:graphicData>
        </a:graphic>
      </p:graphicFrame>
      <p:sp>
        <p:nvSpPr>
          <p:cNvPr id="16" name="Rectangle 15">
            <a:extLst>
              <a:ext uri="{FF2B5EF4-FFF2-40B4-BE49-F238E27FC236}">
                <a16:creationId xmlns:a16="http://schemas.microsoft.com/office/drawing/2014/main" id="{607D1802-B13C-49E6-8958-ED569A7A8E52}"/>
              </a:ext>
            </a:extLst>
          </p:cNvPr>
          <p:cNvSpPr/>
          <p:nvPr/>
        </p:nvSpPr>
        <p:spPr>
          <a:xfrm>
            <a:off x="6016708" y="3803510"/>
            <a:ext cx="5949898" cy="369332"/>
          </a:xfrm>
          <a:prstGeom prst="rect">
            <a:avLst/>
          </a:prstGeom>
        </p:spPr>
        <p:txBody>
          <a:bodyPr wrap="none">
            <a:spAutoFit/>
          </a:bodyPr>
          <a:lstStyle/>
          <a:p>
            <a:pPr algn="ctr">
              <a:spcAft>
                <a:spcPts val="0"/>
              </a:spcAft>
            </a:pPr>
            <a:r>
              <a:rPr lang="en-US" b="1" dirty="0">
                <a:latin typeface="Times New Roman" panose="02020603050405020304" pitchFamily="18" charset="0"/>
                <a:ea typeface="Calibri" panose="020F0502020204030204" pitchFamily="34" charset="0"/>
              </a:rPr>
              <a:t>Table IV‑34. T-Statistic &amp; Critical One-tailed Value (Set B)</a:t>
            </a:r>
            <a:endParaRPr lang="en-PH" b="1" dirty="0">
              <a:latin typeface="Times New Roman" panose="02020603050405020304" pitchFamily="18" charset="0"/>
              <a:ea typeface="Calibri" panose="020F0502020204030204" pitchFamily="34" charset="0"/>
            </a:endParaRPr>
          </a:p>
        </p:txBody>
      </p:sp>
      <p:sp>
        <p:nvSpPr>
          <p:cNvPr id="18" name="Rectangle: Rounded Corners 17">
            <a:extLst>
              <a:ext uri="{FF2B5EF4-FFF2-40B4-BE49-F238E27FC236}">
                <a16:creationId xmlns:a16="http://schemas.microsoft.com/office/drawing/2014/main" id="{8FD63DF8-20E9-4534-955D-3217127DE1F2}"/>
              </a:ext>
            </a:extLst>
          </p:cNvPr>
          <p:cNvSpPr/>
          <p:nvPr/>
        </p:nvSpPr>
        <p:spPr>
          <a:xfrm>
            <a:off x="365631" y="4172842"/>
            <a:ext cx="5504970" cy="2431985"/>
          </a:xfrm>
          <a:prstGeom prst="roundRect">
            <a:avLst>
              <a:gd name="adj" fmla="val 7757"/>
            </a:avLst>
          </a:prstGeom>
          <a:ln>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9" name="Content Placeholder 2">
            <a:extLst>
              <a:ext uri="{FF2B5EF4-FFF2-40B4-BE49-F238E27FC236}">
                <a16:creationId xmlns:a16="http://schemas.microsoft.com/office/drawing/2014/main" id="{D7780D25-28EB-42CC-9098-5451333CFAC9}"/>
              </a:ext>
            </a:extLst>
          </p:cNvPr>
          <p:cNvSpPr txBox="1">
            <a:spLocks/>
          </p:cNvSpPr>
          <p:nvPr/>
        </p:nvSpPr>
        <p:spPr>
          <a:xfrm>
            <a:off x="704775" y="4406267"/>
            <a:ext cx="4826681" cy="1965133"/>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a:lstStyle>
          <a:p>
            <a:r>
              <a:rPr lang="en-US" dirty="0"/>
              <a:t>Reject the null hypothesis</a:t>
            </a:r>
          </a:p>
          <a:p>
            <a:r>
              <a:rPr lang="en-US" dirty="0"/>
              <a:t>The implemented feature of limiting the 3</a:t>
            </a:r>
            <a:r>
              <a:rPr lang="en-US" baseline="30000" dirty="0"/>
              <a:t>rd</a:t>
            </a:r>
            <a:r>
              <a:rPr lang="en-US" dirty="0"/>
              <a:t>-order tensor model and super matrix, is more efficient compared with the gathered running time of using Set B in a system, where it only has a feature of limiting or refining the 3</a:t>
            </a:r>
            <a:r>
              <a:rPr lang="en-US" baseline="30000" dirty="0"/>
              <a:t>rd</a:t>
            </a:r>
            <a:r>
              <a:rPr lang="en-US" dirty="0"/>
              <a:t>-order tensor model and super matrix and the process of retrieving document set is done by searching through 3</a:t>
            </a:r>
            <a:r>
              <a:rPr lang="en-US" baseline="30000" dirty="0"/>
              <a:t>rd</a:t>
            </a:r>
            <a:r>
              <a:rPr lang="en-US" dirty="0"/>
              <a:t>-order tensor model. </a:t>
            </a:r>
            <a:endParaRPr lang="en-PH" dirty="0"/>
          </a:p>
          <a:p>
            <a:endParaRPr lang="en-US" dirty="0"/>
          </a:p>
          <a:p>
            <a:endParaRPr lang="en-US" dirty="0"/>
          </a:p>
        </p:txBody>
      </p:sp>
    </p:spTree>
    <p:extLst>
      <p:ext uri="{BB962C8B-B14F-4D97-AF65-F5344CB8AC3E}">
        <p14:creationId xmlns:p14="http://schemas.microsoft.com/office/powerpoint/2010/main" val="26048803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4232D3-2848-4673-BF27-A4C248D94357}" type="slidenum">
              <a:rPr lang="en-US" smtClean="0"/>
              <a:t>17</a:t>
            </a:fld>
            <a:endParaRPr lang="en-US" dirty="0"/>
          </a:p>
        </p:txBody>
      </p:sp>
      <p:graphicFrame>
        <p:nvGraphicFramePr>
          <p:cNvPr id="3" name="Table 2">
            <a:extLst>
              <a:ext uri="{FF2B5EF4-FFF2-40B4-BE49-F238E27FC236}">
                <a16:creationId xmlns:a16="http://schemas.microsoft.com/office/drawing/2014/main" id="{BC05B6F6-F0B2-4D27-BF48-D8E30A34DBD3}"/>
              </a:ext>
            </a:extLst>
          </p:cNvPr>
          <p:cNvGraphicFramePr>
            <a:graphicFrameLocks noGrp="1"/>
          </p:cNvGraphicFramePr>
          <p:nvPr>
            <p:extLst>
              <p:ext uri="{D42A27DB-BD31-4B8C-83A1-F6EECF244321}">
                <p14:modId xmlns:p14="http://schemas.microsoft.com/office/powerpoint/2010/main" val="103459352"/>
              </p:ext>
            </p:extLst>
          </p:nvPr>
        </p:nvGraphicFramePr>
        <p:xfrm>
          <a:off x="1558246" y="1732936"/>
          <a:ext cx="9075508" cy="2676834"/>
        </p:xfrm>
        <a:graphic>
          <a:graphicData uri="http://schemas.openxmlformats.org/drawingml/2006/table">
            <a:tbl>
              <a:tblPr firstRow="1" firstCol="1" bandRow="1">
                <a:tableStyleId>{5C22544A-7EE6-4342-B048-85BDC9FD1C3A}</a:tableStyleId>
              </a:tblPr>
              <a:tblGrid>
                <a:gridCol w="1922193">
                  <a:extLst>
                    <a:ext uri="{9D8B030D-6E8A-4147-A177-3AD203B41FA5}">
                      <a16:colId xmlns:a16="http://schemas.microsoft.com/office/drawing/2014/main" val="2583907433"/>
                    </a:ext>
                  </a:extLst>
                </a:gridCol>
                <a:gridCol w="3577565">
                  <a:extLst>
                    <a:ext uri="{9D8B030D-6E8A-4147-A177-3AD203B41FA5}">
                      <a16:colId xmlns:a16="http://schemas.microsoft.com/office/drawing/2014/main" val="937300689"/>
                    </a:ext>
                  </a:extLst>
                </a:gridCol>
                <a:gridCol w="3575750">
                  <a:extLst>
                    <a:ext uri="{9D8B030D-6E8A-4147-A177-3AD203B41FA5}">
                      <a16:colId xmlns:a16="http://schemas.microsoft.com/office/drawing/2014/main" val="3127567161"/>
                    </a:ext>
                  </a:extLst>
                </a:gridCol>
              </a:tblGrid>
              <a:tr h="297426">
                <a:tc>
                  <a:txBody>
                    <a:bodyPr/>
                    <a:lstStyle/>
                    <a:p>
                      <a:pPr indent="0" algn="ctr">
                        <a:lnSpc>
                          <a:spcPct val="100000"/>
                        </a:lnSpc>
                        <a:spcAft>
                          <a:spcPts val="0"/>
                        </a:spcAft>
                      </a:pPr>
                      <a:r>
                        <a:rPr lang="en-US" sz="1800">
                          <a:effectLst/>
                        </a:rPr>
                        <a:t>Module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Original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Implemented</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9970598"/>
                  </a:ext>
                </a:extLst>
              </a:tr>
              <a:tr h="297426">
                <a:tc>
                  <a:txBody>
                    <a:bodyPr/>
                    <a:lstStyle/>
                    <a:p>
                      <a:pPr indent="0" algn="l">
                        <a:lnSpc>
                          <a:spcPct val="100000"/>
                        </a:lnSpc>
                        <a:spcAft>
                          <a:spcPts val="0"/>
                        </a:spcAft>
                      </a:pPr>
                      <a:r>
                        <a:rPr lang="en-US" sz="1800">
                          <a:effectLst/>
                        </a:rPr>
                        <a:t>Concept Space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O((D∙T)+D+C)</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O((D∙T)+D+C)</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6848555"/>
                  </a:ext>
                </a:extLst>
              </a:tr>
              <a:tr h="594852">
                <a:tc>
                  <a:txBody>
                    <a:bodyPr/>
                    <a:lstStyle/>
                    <a:p>
                      <a:pPr indent="0" algn="l">
                        <a:lnSpc>
                          <a:spcPct val="100000"/>
                        </a:lnSpc>
                        <a:spcAft>
                          <a:spcPts val="0"/>
                        </a:spcAft>
                      </a:pPr>
                      <a:r>
                        <a:rPr lang="en-US" sz="1800">
                          <a:effectLst/>
                        </a:rPr>
                        <a:t>Concept Window</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7217715"/>
                  </a:ext>
                </a:extLst>
              </a:tr>
              <a:tr h="297426">
                <a:tc>
                  <a:txBody>
                    <a:bodyPr/>
                    <a:lstStyle/>
                    <a:p>
                      <a:pPr indent="0" algn="l">
                        <a:lnSpc>
                          <a:spcPct val="100000"/>
                        </a:lnSpc>
                        <a:spcAft>
                          <a:spcPts val="0"/>
                        </a:spcAft>
                      </a:pPr>
                      <a:r>
                        <a:rPr lang="en-US" sz="1800">
                          <a:effectLst/>
                        </a:rPr>
                        <a:t>Concept Vector</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O(D∙T∙C)</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O(D∙T∙C)</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9099839"/>
                  </a:ext>
                </a:extLst>
              </a:tr>
              <a:tr h="297426">
                <a:tc>
                  <a:txBody>
                    <a:bodyPr/>
                    <a:lstStyle/>
                    <a:p>
                      <a:pPr indent="0" algn="l">
                        <a:lnSpc>
                          <a:spcPct val="100000"/>
                        </a:lnSpc>
                        <a:spcAft>
                          <a:spcPts val="0"/>
                        </a:spcAft>
                      </a:pPr>
                      <a:r>
                        <a:rPr lang="en-US" sz="1800">
                          <a:effectLst/>
                        </a:rPr>
                        <a:t>Tensor Sort</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N/A</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O(C)</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1250317"/>
                  </a:ext>
                </a:extLst>
              </a:tr>
              <a:tr h="297426">
                <a:tc>
                  <a:txBody>
                    <a:bodyPr/>
                    <a:lstStyle/>
                    <a:p>
                      <a:pPr indent="0" algn="l">
                        <a:lnSpc>
                          <a:spcPct val="100000"/>
                        </a:lnSpc>
                        <a:spcAft>
                          <a:spcPts val="0"/>
                        </a:spcAft>
                      </a:pPr>
                      <a:r>
                        <a:rPr lang="en-US" sz="1800">
                          <a:effectLst/>
                        </a:rPr>
                        <a:t>Super Matrix</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O(D∙T∙C)</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O(D∙T∙C)</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03244287"/>
                  </a:ext>
                </a:extLst>
              </a:tr>
              <a:tr h="594852">
                <a:tc>
                  <a:txBody>
                    <a:bodyPr/>
                    <a:lstStyle/>
                    <a:p>
                      <a:pPr indent="0" algn="l">
                        <a:lnSpc>
                          <a:spcPct val="100000"/>
                        </a:lnSpc>
                        <a:spcAft>
                          <a:spcPts val="0"/>
                        </a:spcAft>
                      </a:pPr>
                      <a:r>
                        <a:rPr lang="en-US" sz="1800">
                          <a:effectLst/>
                        </a:rPr>
                        <a:t>Total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rPr>
                        <a:t>O((D∙T)+D+C)+O(D∙(T∙9)) +O(2(D∙T∙C))</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rPr>
                        <a:t>O((D∙T)+D+C)+O(D∙(T∙9)) +O(C)+O(2(D∙T∙C))</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1293849"/>
                  </a:ext>
                </a:extLst>
              </a:tr>
            </a:tbl>
          </a:graphicData>
        </a:graphic>
      </p:graphicFrame>
      <p:sp>
        <p:nvSpPr>
          <p:cNvPr id="6" name="Rectangle 5">
            <a:extLst>
              <a:ext uri="{FF2B5EF4-FFF2-40B4-BE49-F238E27FC236}">
                <a16:creationId xmlns:a16="http://schemas.microsoft.com/office/drawing/2014/main" id="{07D6D9C1-C1B2-43B9-ACC8-5404BF14BBDB}"/>
              </a:ext>
            </a:extLst>
          </p:cNvPr>
          <p:cNvSpPr/>
          <p:nvPr/>
        </p:nvSpPr>
        <p:spPr>
          <a:xfrm>
            <a:off x="2502309" y="1086605"/>
            <a:ext cx="7187382" cy="369332"/>
          </a:xfrm>
          <a:prstGeom prst="rect">
            <a:avLst/>
          </a:prstGeom>
        </p:spPr>
        <p:txBody>
          <a:bodyPr wrap="square">
            <a:spAutoFit/>
          </a:bodyPr>
          <a:lstStyle/>
          <a:p>
            <a:pPr algn="ctr">
              <a:spcAft>
                <a:spcPts val="0"/>
              </a:spcAft>
            </a:pPr>
            <a:r>
              <a:rPr lang="en-US" b="1" dirty="0">
                <a:latin typeface="Times New Roman" panose="02020603050405020304" pitchFamily="18" charset="0"/>
                <a:ea typeface="Calibri" panose="020F0502020204030204" pitchFamily="34" charset="0"/>
              </a:rPr>
              <a:t>Table IV‑35. Computation of Space Complexity for the Creation Phase</a:t>
            </a:r>
            <a:endParaRPr lang="en-PH" b="1" dirty="0">
              <a:latin typeface="Times New Roman" panose="02020603050405020304" pitchFamily="18" charset="0"/>
              <a:ea typeface="Calibri" panose="020F0502020204030204" pitchFamily="34" charset="0"/>
            </a:endParaRPr>
          </a:p>
        </p:txBody>
      </p:sp>
      <p:sp>
        <p:nvSpPr>
          <p:cNvPr id="9" name="Rectangle: Rounded Corners 8">
            <a:extLst>
              <a:ext uri="{FF2B5EF4-FFF2-40B4-BE49-F238E27FC236}">
                <a16:creationId xmlns:a16="http://schemas.microsoft.com/office/drawing/2014/main" id="{AA65861A-2689-4492-B663-7E899A6EBD98}"/>
              </a:ext>
            </a:extLst>
          </p:cNvPr>
          <p:cNvSpPr/>
          <p:nvPr/>
        </p:nvSpPr>
        <p:spPr>
          <a:xfrm>
            <a:off x="2303123" y="4655826"/>
            <a:ext cx="7585754" cy="948562"/>
          </a:xfrm>
          <a:prstGeom prst="roundRect">
            <a:avLst>
              <a:gd name="adj" fmla="val 7757"/>
            </a:avLst>
          </a:prstGeom>
          <a:ln>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Content Placeholder 2">
            <a:extLst>
              <a:ext uri="{FF2B5EF4-FFF2-40B4-BE49-F238E27FC236}">
                <a16:creationId xmlns:a16="http://schemas.microsoft.com/office/drawing/2014/main" id="{28CD9DF8-2F5E-4EBF-A734-591D7B1B7479}"/>
              </a:ext>
            </a:extLst>
          </p:cNvPr>
          <p:cNvSpPr txBox="1">
            <a:spLocks/>
          </p:cNvSpPr>
          <p:nvPr/>
        </p:nvSpPr>
        <p:spPr>
          <a:xfrm>
            <a:off x="2693921" y="4889250"/>
            <a:ext cx="6804158" cy="50865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a:lstStyle>
          <a:p>
            <a:pPr algn="ctr"/>
            <a:r>
              <a:rPr lang="en-PH" dirty="0"/>
              <a:t>The implemented system needs an addition O(C) space.</a:t>
            </a:r>
          </a:p>
          <a:p>
            <a:pPr algn="ctr"/>
            <a:endParaRPr lang="en-US" dirty="0"/>
          </a:p>
        </p:txBody>
      </p:sp>
    </p:spTree>
    <p:extLst>
      <p:ext uri="{BB962C8B-B14F-4D97-AF65-F5344CB8AC3E}">
        <p14:creationId xmlns:p14="http://schemas.microsoft.com/office/powerpoint/2010/main" val="20804433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4232D3-2848-4673-BF27-A4C248D94357}" type="slidenum">
              <a:rPr lang="en-US" smtClean="0"/>
              <a:t>18</a:t>
            </a:fld>
            <a:endParaRPr lang="en-US" dirty="0"/>
          </a:p>
        </p:txBody>
      </p:sp>
      <p:sp>
        <p:nvSpPr>
          <p:cNvPr id="2" name="Title 1"/>
          <p:cNvSpPr>
            <a:spLocks noGrp="1"/>
          </p:cNvSpPr>
          <p:nvPr>
            <p:ph type="title" idx="4294967295"/>
          </p:nvPr>
        </p:nvSpPr>
        <p:spPr>
          <a:xfrm>
            <a:off x="0" y="284163"/>
            <a:ext cx="9783763" cy="1508125"/>
          </a:xfrm>
        </p:spPr>
        <p:txBody>
          <a:bodyPr/>
          <a:lstStyle/>
          <a:p>
            <a:r>
              <a:rPr lang="en-US" dirty="0"/>
              <a:t>Analysis</a:t>
            </a:r>
          </a:p>
        </p:txBody>
      </p:sp>
      <p:graphicFrame>
        <p:nvGraphicFramePr>
          <p:cNvPr id="5" name="Table 4">
            <a:extLst>
              <a:ext uri="{FF2B5EF4-FFF2-40B4-BE49-F238E27FC236}">
                <a16:creationId xmlns:a16="http://schemas.microsoft.com/office/drawing/2014/main" id="{437D5716-CAB4-40B9-B763-5EFF66620C61}"/>
              </a:ext>
            </a:extLst>
          </p:cNvPr>
          <p:cNvGraphicFramePr>
            <a:graphicFrameLocks noGrp="1"/>
          </p:cNvGraphicFramePr>
          <p:nvPr/>
        </p:nvGraphicFramePr>
        <p:xfrm>
          <a:off x="1204119" y="1792288"/>
          <a:ext cx="9783762" cy="3017520"/>
        </p:xfrm>
        <a:graphic>
          <a:graphicData uri="http://schemas.openxmlformats.org/drawingml/2006/table">
            <a:tbl>
              <a:tblPr firstRow="1" firstCol="1" bandRow="1">
                <a:tableStyleId>{5C22544A-7EE6-4342-B048-85BDC9FD1C3A}</a:tableStyleId>
              </a:tblPr>
              <a:tblGrid>
                <a:gridCol w="2089812">
                  <a:extLst>
                    <a:ext uri="{9D8B030D-6E8A-4147-A177-3AD203B41FA5}">
                      <a16:colId xmlns:a16="http://schemas.microsoft.com/office/drawing/2014/main" val="3994043622"/>
                    </a:ext>
                  </a:extLst>
                </a:gridCol>
                <a:gridCol w="1318851">
                  <a:extLst>
                    <a:ext uri="{9D8B030D-6E8A-4147-A177-3AD203B41FA5}">
                      <a16:colId xmlns:a16="http://schemas.microsoft.com/office/drawing/2014/main" val="1676343667"/>
                    </a:ext>
                  </a:extLst>
                </a:gridCol>
                <a:gridCol w="1266019">
                  <a:extLst>
                    <a:ext uri="{9D8B030D-6E8A-4147-A177-3AD203B41FA5}">
                      <a16:colId xmlns:a16="http://schemas.microsoft.com/office/drawing/2014/main" val="3846296377"/>
                    </a:ext>
                  </a:extLst>
                </a:gridCol>
                <a:gridCol w="1262105">
                  <a:extLst>
                    <a:ext uri="{9D8B030D-6E8A-4147-A177-3AD203B41FA5}">
                      <a16:colId xmlns:a16="http://schemas.microsoft.com/office/drawing/2014/main" val="2145914568"/>
                    </a:ext>
                  </a:extLst>
                </a:gridCol>
                <a:gridCol w="1318851">
                  <a:extLst>
                    <a:ext uri="{9D8B030D-6E8A-4147-A177-3AD203B41FA5}">
                      <a16:colId xmlns:a16="http://schemas.microsoft.com/office/drawing/2014/main" val="651088531"/>
                    </a:ext>
                  </a:extLst>
                </a:gridCol>
                <a:gridCol w="1264062">
                  <a:extLst>
                    <a:ext uri="{9D8B030D-6E8A-4147-A177-3AD203B41FA5}">
                      <a16:colId xmlns:a16="http://schemas.microsoft.com/office/drawing/2014/main" val="3005293832"/>
                    </a:ext>
                  </a:extLst>
                </a:gridCol>
                <a:gridCol w="1264062">
                  <a:extLst>
                    <a:ext uri="{9D8B030D-6E8A-4147-A177-3AD203B41FA5}">
                      <a16:colId xmlns:a16="http://schemas.microsoft.com/office/drawing/2014/main" val="2832856190"/>
                    </a:ext>
                  </a:extLst>
                </a:gridCol>
              </a:tblGrid>
              <a:tr h="0">
                <a:tc>
                  <a:txBody>
                    <a:bodyPr/>
                    <a:lstStyle/>
                    <a:p>
                      <a:pPr indent="0" algn="ctr">
                        <a:lnSpc>
                          <a:spcPct val="100000"/>
                        </a:lnSpc>
                        <a:spcAft>
                          <a:spcPts val="0"/>
                        </a:spcAft>
                      </a:pPr>
                      <a:r>
                        <a:rPr lang="en-US" sz="1800">
                          <a:effectLst/>
                        </a:rPr>
                        <a:t> </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indent="0" algn="ctr">
                        <a:lnSpc>
                          <a:spcPct val="100000"/>
                        </a:lnSpc>
                        <a:spcAft>
                          <a:spcPts val="0"/>
                        </a:spcAft>
                      </a:pPr>
                      <a:r>
                        <a:rPr lang="en-US" sz="1800">
                          <a:effectLst/>
                        </a:rPr>
                        <a:t>Original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tc hMerge="1">
                  <a:txBody>
                    <a:bodyPr/>
                    <a:lstStyle/>
                    <a:p>
                      <a:endParaRPr lang="en-PH"/>
                    </a:p>
                  </a:txBody>
                  <a:tcPr/>
                </a:tc>
                <a:tc gridSpan="3">
                  <a:txBody>
                    <a:bodyPr/>
                    <a:lstStyle/>
                    <a:p>
                      <a:pPr indent="0" algn="ctr">
                        <a:lnSpc>
                          <a:spcPct val="100000"/>
                        </a:lnSpc>
                        <a:spcAft>
                          <a:spcPts val="0"/>
                        </a:spcAft>
                      </a:pPr>
                      <a:r>
                        <a:rPr lang="en-US" sz="1800">
                          <a:effectLst/>
                        </a:rPr>
                        <a:t>Implemented</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742191734"/>
                  </a:ext>
                </a:extLst>
              </a:tr>
              <a:tr h="0">
                <a:tc>
                  <a:txBody>
                    <a:bodyPr/>
                    <a:lstStyle/>
                    <a:p>
                      <a:pPr indent="0" algn="ctr">
                        <a:lnSpc>
                          <a:spcPct val="100000"/>
                        </a:lnSpc>
                        <a:spcAft>
                          <a:spcPts val="0"/>
                        </a:spcAft>
                      </a:pPr>
                      <a:r>
                        <a:rPr lang="en-US" sz="1800">
                          <a:effectLst/>
                        </a:rPr>
                        <a:t>Category</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Average 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Average 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Average F1-Measure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Average 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Average 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Average F1-Measure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7851360"/>
                  </a:ext>
                </a:extLst>
              </a:tr>
              <a:tr h="0">
                <a:tc>
                  <a:txBody>
                    <a:bodyPr/>
                    <a:lstStyle/>
                    <a:p>
                      <a:pPr indent="0" algn="l">
                        <a:lnSpc>
                          <a:spcPct val="100000"/>
                        </a:lnSpc>
                        <a:spcAft>
                          <a:spcPts val="0"/>
                        </a:spcAft>
                      </a:pPr>
                      <a:r>
                        <a:rPr lang="en-US" sz="1800">
                          <a:effectLst/>
                        </a:rPr>
                        <a:t>Data Compression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0.98408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0.98408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0.98408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0.98408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0.98408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0.98408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5487471"/>
                  </a:ext>
                </a:extLst>
              </a:tr>
              <a:tr h="0">
                <a:tc>
                  <a:txBody>
                    <a:bodyPr/>
                    <a:lstStyle/>
                    <a:p>
                      <a:pPr indent="0" algn="l">
                        <a:lnSpc>
                          <a:spcPct val="100000"/>
                        </a:lnSpc>
                        <a:spcAft>
                          <a:spcPts val="0"/>
                        </a:spcAft>
                      </a:pPr>
                      <a:r>
                        <a:rPr lang="en-US" sz="1800">
                          <a:effectLst/>
                        </a:rPr>
                        <a:t>Image Processing</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0.95934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0.90557</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0.92468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0.95934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0.90557</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0.92468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3450085"/>
                  </a:ext>
                </a:extLst>
              </a:tr>
              <a:tr h="0">
                <a:tc>
                  <a:txBody>
                    <a:bodyPr/>
                    <a:lstStyle/>
                    <a:p>
                      <a:pPr indent="0" algn="l">
                        <a:lnSpc>
                          <a:spcPct val="100000"/>
                        </a:lnSpc>
                        <a:spcAft>
                          <a:spcPts val="0"/>
                        </a:spcAft>
                      </a:pPr>
                      <a:r>
                        <a:rPr lang="en-US" sz="1800">
                          <a:effectLst/>
                        </a:rPr>
                        <a:t>Information Extraction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0.98719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0.88500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0.91794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0.98719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0.88500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0.91794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4298403"/>
                  </a:ext>
                </a:extLst>
              </a:tr>
              <a:tr h="0">
                <a:tc>
                  <a:txBody>
                    <a:bodyPr/>
                    <a:lstStyle/>
                    <a:p>
                      <a:pPr indent="0" algn="l">
                        <a:lnSpc>
                          <a:spcPct val="100000"/>
                        </a:lnSpc>
                        <a:spcAft>
                          <a:spcPts val="0"/>
                        </a:spcAft>
                      </a:pPr>
                      <a:r>
                        <a:rPr lang="en-US" sz="1800">
                          <a:effectLst/>
                        </a:rPr>
                        <a:t>Semantic Search</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0.99743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0.96502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0.97979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0.99743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0.96502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0.97979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3686411"/>
                  </a:ext>
                </a:extLst>
              </a:tr>
              <a:tr h="0">
                <a:tc>
                  <a:txBody>
                    <a:bodyPr/>
                    <a:lstStyle/>
                    <a:p>
                      <a:pPr indent="0" algn="l">
                        <a:lnSpc>
                          <a:spcPct val="100000"/>
                        </a:lnSpc>
                        <a:spcAft>
                          <a:spcPts val="0"/>
                        </a:spcAft>
                      </a:pPr>
                      <a:r>
                        <a:rPr lang="en-US" sz="1800">
                          <a:effectLst/>
                        </a:rPr>
                        <a:t>Word Disambiguation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0.95025</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0.90229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0.92270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0.95025</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0.90229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0.92270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9998128"/>
                  </a:ext>
                </a:extLst>
              </a:tr>
              <a:tr h="0">
                <a:tc>
                  <a:txBody>
                    <a:bodyPr/>
                    <a:lstStyle/>
                    <a:p>
                      <a:pPr indent="0" algn="l">
                        <a:lnSpc>
                          <a:spcPct val="100000"/>
                        </a:lnSpc>
                        <a:spcAft>
                          <a:spcPts val="0"/>
                        </a:spcAft>
                      </a:pPr>
                      <a:r>
                        <a:rPr lang="en-US" sz="1800">
                          <a:effectLst/>
                        </a:rPr>
                        <a:t>Overall Average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0.97566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0.92839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0.94584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0.97566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0.92839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rPr>
                        <a:t>0.94584</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4221404"/>
                  </a:ext>
                </a:extLst>
              </a:tr>
            </a:tbl>
          </a:graphicData>
        </a:graphic>
      </p:graphicFrame>
      <p:sp>
        <p:nvSpPr>
          <p:cNvPr id="6" name="Rectangle 5">
            <a:extLst>
              <a:ext uri="{FF2B5EF4-FFF2-40B4-BE49-F238E27FC236}">
                <a16:creationId xmlns:a16="http://schemas.microsoft.com/office/drawing/2014/main" id="{4213761F-EA76-46BE-8178-054076BC0EC5}"/>
              </a:ext>
            </a:extLst>
          </p:cNvPr>
          <p:cNvSpPr/>
          <p:nvPr/>
        </p:nvSpPr>
        <p:spPr>
          <a:xfrm>
            <a:off x="2052484" y="1340926"/>
            <a:ext cx="8087032" cy="369332"/>
          </a:xfrm>
          <a:prstGeom prst="rect">
            <a:avLst/>
          </a:prstGeom>
        </p:spPr>
        <p:txBody>
          <a:bodyPr wrap="square">
            <a:spAutoFit/>
          </a:bodyPr>
          <a:lstStyle/>
          <a:p>
            <a:pPr algn="ctr">
              <a:spcAft>
                <a:spcPts val="0"/>
              </a:spcAft>
            </a:pPr>
            <a:r>
              <a:rPr lang="en-US" b="1" dirty="0">
                <a:latin typeface="Times New Roman" panose="02020603050405020304" pitchFamily="18" charset="0"/>
                <a:ea typeface="Calibri" panose="020F0502020204030204" pitchFamily="34" charset="0"/>
              </a:rPr>
              <a:t>Table IV‑15. Average Precision, Recall, and F1-Measure of Set A</a:t>
            </a:r>
            <a:endParaRPr lang="en-PH" b="1"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7948957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7A8851-5ED1-4274-A7DC-038256DEC499}"/>
              </a:ext>
            </a:extLst>
          </p:cNvPr>
          <p:cNvSpPr>
            <a:spLocks noGrp="1"/>
          </p:cNvSpPr>
          <p:nvPr>
            <p:ph type="sldNum" sz="quarter" idx="12"/>
          </p:nvPr>
        </p:nvSpPr>
        <p:spPr/>
        <p:txBody>
          <a:bodyPr/>
          <a:lstStyle/>
          <a:p>
            <a:fld id="{7E4232D3-2848-4673-BF27-A4C248D94357}" type="slidenum">
              <a:rPr lang="en-US" smtClean="0"/>
              <a:t>19</a:t>
            </a:fld>
            <a:endParaRPr lang="en-US" dirty="0"/>
          </a:p>
        </p:txBody>
      </p:sp>
      <p:graphicFrame>
        <p:nvGraphicFramePr>
          <p:cNvPr id="5" name="Table 4">
            <a:extLst>
              <a:ext uri="{FF2B5EF4-FFF2-40B4-BE49-F238E27FC236}">
                <a16:creationId xmlns:a16="http://schemas.microsoft.com/office/drawing/2014/main" id="{7BBD5500-378C-4697-B4BC-49EB7650739A}"/>
              </a:ext>
            </a:extLst>
          </p:cNvPr>
          <p:cNvGraphicFramePr>
            <a:graphicFrameLocks noGrp="1"/>
          </p:cNvGraphicFramePr>
          <p:nvPr>
            <p:extLst>
              <p:ext uri="{D42A27DB-BD31-4B8C-83A1-F6EECF244321}">
                <p14:modId xmlns:p14="http://schemas.microsoft.com/office/powerpoint/2010/main" val="2907495787"/>
              </p:ext>
            </p:extLst>
          </p:nvPr>
        </p:nvGraphicFramePr>
        <p:xfrm>
          <a:off x="514610" y="668279"/>
          <a:ext cx="4751676" cy="2729943"/>
        </p:xfrm>
        <a:graphic>
          <a:graphicData uri="http://schemas.openxmlformats.org/drawingml/2006/table">
            <a:tbl>
              <a:tblPr firstRow="1" firstCol="1" bandRow="1">
                <a:tableStyleId>{5C22544A-7EE6-4342-B048-85BDC9FD1C3A}</a:tableStyleId>
              </a:tblPr>
              <a:tblGrid>
                <a:gridCol w="1869446">
                  <a:extLst>
                    <a:ext uri="{9D8B030D-6E8A-4147-A177-3AD203B41FA5}">
                      <a16:colId xmlns:a16="http://schemas.microsoft.com/office/drawing/2014/main" val="274398723"/>
                    </a:ext>
                  </a:extLst>
                </a:gridCol>
                <a:gridCol w="625283">
                  <a:extLst>
                    <a:ext uri="{9D8B030D-6E8A-4147-A177-3AD203B41FA5}">
                      <a16:colId xmlns:a16="http://schemas.microsoft.com/office/drawing/2014/main" val="819675760"/>
                    </a:ext>
                  </a:extLst>
                </a:gridCol>
                <a:gridCol w="599664">
                  <a:extLst>
                    <a:ext uri="{9D8B030D-6E8A-4147-A177-3AD203B41FA5}">
                      <a16:colId xmlns:a16="http://schemas.microsoft.com/office/drawing/2014/main" val="2516478693"/>
                    </a:ext>
                  </a:extLst>
                </a:gridCol>
                <a:gridCol w="576446">
                  <a:extLst>
                    <a:ext uri="{9D8B030D-6E8A-4147-A177-3AD203B41FA5}">
                      <a16:colId xmlns:a16="http://schemas.microsoft.com/office/drawing/2014/main" val="516625595"/>
                    </a:ext>
                  </a:extLst>
                </a:gridCol>
                <a:gridCol w="576446">
                  <a:extLst>
                    <a:ext uri="{9D8B030D-6E8A-4147-A177-3AD203B41FA5}">
                      <a16:colId xmlns:a16="http://schemas.microsoft.com/office/drawing/2014/main" val="2679832802"/>
                    </a:ext>
                  </a:extLst>
                </a:gridCol>
                <a:gridCol w="504391">
                  <a:extLst>
                    <a:ext uri="{9D8B030D-6E8A-4147-A177-3AD203B41FA5}">
                      <a16:colId xmlns:a16="http://schemas.microsoft.com/office/drawing/2014/main" val="2149656356"/>
                    </a:ext>
                  </a:extLst>
                </a:gridCol>
              </a:tblGrid>
              <a:tr h="355078">
                <a:tc>
                  <a:txBody>
                    <a:bodyPr/>
                    <a:lstStyle/>
                    <a:p>
                      <a:pPr indent="0" algn="l">
                        <a:lnSpc>
                          <a:spcPct val="100000"/>
                        </a:lnSpc>
                        <a:spcAft>
                          <a:spcPts val="0"/>
                        </a:spcAft>
                      </a:pPr>
                      <a:r>
                        <a:rPr lang="en-US" sz="1800">
                          <a:effectLst/>
                        </a:rPr>
                        <a:t>Category</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800"/>
                        </a:spcAft>
                      </a:pPr>
                      <a:r>
                        <a:rPr lang="en-US" sz="1800">
                          <a:effectLst/>
                        </a:rPr>
                        <a:t>Q</a:t>
                      </a:r>
                      <a:r>
                        <a:rPr lang="en-US" sz="1800" baseline="-25000">
                          <a:effectLst/>
                        </a:rPr>
                        <a:t>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5</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721178930"/>
                  </a:ext>
                </a:extLst>
              </a:tr>
              <a:tr h="519243">
                <a:tc>
                  <a:txBody>
                    <a:bodyPr/>
                    <a:lstStyle/>
                    <a:p>
                      <a:pPr indent="0" algn="l">
                        <a:lnSpc>
                          <a:spcPct val="100000"/>
                        </a:lnSpc>
                        <a:spcAft>
                          <a:spcPts val="0"/>
                        </a:spcAft>
                      </a:pPr>
                      <a:r>
                        <a:rPr lang="en-US" sz="1800">
                          <a:effectLst/>
                        </a:rPr>
                        <a:t>Data compression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443477479"/>
                  </a:ext>
                </a:extLst>
              </a:tr>
              <a:tr h="519243">
                <a:tc>
                  <a:txBody>
                    <a:bodyPr/>
                    <a:lstStyle/>
                    <a:p>
                      <a:pPr indent="0" algn="l">
                        <a:lnSpc>
                          <a:spcPct val="100000"/>
                        </a:lnSpc>
                        <a:spcAft>
                          <a:spcPts val="0"/>
                        </a:spcAft>
                      </a:pPr>
                      <a:r>
                        <a:rPr lang="en-US" sz="1800">
                          <a:effectLst/>
                        </a:rPr>
                        <a:t>Word disambiguation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708874555"/>
                  </a:ext>
                </a:extLst>
              </a:tr>
              <a:tr h="373867">
                <a:tc>
                  <a:txBody>
                    <a:bodyPr/>
                    <a:lstStyle/>
                    <a:p>
                      <a:pPr indent="0" algn="l">
                        <a:lnSpc>
                          <a:spcPct val="100000"/>
                        </a:lnSpc>
                        <a:spcAft>
                          <a:spcPts val="0"/>
                        </a:spcAft>
                      </a:pPr>
                      <a:r>
                        <a:rPr lang="en-US" sz="1800">
                          <a:effectLst/>
                        </a:rPr>
                        <a:t>Image processing</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898391163"/>
                  </a:ext>
                </a:extLst>
              </a:tr>
              <a:tr h="519243">
                <a:tc>
                  <a:txBody>
                    <a:bodyPr/>
                    <a:lstStyle/>
                    <a:p>
                      <a:pPr indent="0" algn="l">
                        <a:lnSpc>
                          <a:spcPct val="100000"/>
                        </a:lnSpc>
                        <a:spcAft>
                          <a:spcPts val="0"/>
                        </a:spcAft>
                      </a:pPr>
                      <a:r>
                        <a:rPr lang="en-US" sz="1800">
                          <a:effectLst/>
                        </a:rPr>
                        <a:t>Information extraction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1609586789"/>
                  </a:ext>
                </a:extLst>
              </a:tr>
              <a:tr h="355078">
                <a:tc>
                  <a:txBody>
                    <a:bodyPr/>
                    <a:lstStyle/>
                    <a:p>
                      <a:pPr indent="0" algn="l">
                        <a:lnSpc>
                          <a:spcPct val="100000"/>
                        </a:lnSpc>
                        <a:spcAft>
                          <a:spcPts val="0"/>
                        </a:spcAft>
                      </a:pPr>
                      <a:r>
                        <a:rPr lang="en-US" sz="1800">
                          <a:effectLst/>
                        </a:rPr>
                        <a:t>Semantic search</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818314880"/>
                  </a:ext>
                </a:extLst>
              </a:tr>
            </a:tbl>
          </a:graphicData>
        </a:graphic>
      </p:graphicFrame>
      <p:graphicFrame>
        <p:nvGraphicFramePr>
          <p:cNvPr id="7" name="Table 6">
            <a:extLst>
              <a:ext uri="{FF2B5EF4-FFF2-40B4-BE49-F238E27FC236}">
                <a16:creationId xmlns:a16="http://schemas.microsoft.com/office/drawing/2014/main" id="{8ECFFF70-6F65-44BA-9FE2-DAA57F539881}"/>
              </a:ext>
            </a:extLst>
          </p:cNvPr>
          <p:cNvGraphicFramePr>
            <a:graphicFrameLocks noGrp="1"/>
          </p:cNvGraphicFramePr>
          <p:nvPr>
            <p:extLst>
              <p:ext uri="{D42A27DB-BD31-4B8C-83A1-F6EECF244321}">
                <p14:modId xmlns:p14="http://schemas.microsoft.com/office/powerpoint/2010/main" val="4140640265"/>
              </p:ext>
            </p:extLst>
          </p:nvPr>
        </p:nvGraphicFramePr>
        <p:xfrm>
          <a:off x="6853515" y="668279"/>
          <a:ext cx="4751676" cy="2729943"/>
        </p:xfrm>
        <a:graphic>
          <a:graphicData uri="http://schemas.openxmlformats.org/drawingml/2006/table">
            <a:tbl>
              <a:tblPr firstRow="1" firstCol="1" bandRow="1">
                <a:tableStyleId>{5C22544A-7EE6-4342-B048-85BDC9FD1C3A}</a:tableStyleId>
              </a:tblPr>
              <a:tblGrid>
                <a:gridCol w="1869446">
                  <a:extLst>
                    <a:ext uri="{9D8B030D-6E8A-4147-A177-3AD203B41FA5}">
                      <a16:colId xmlns:a16="http://schemas.microsoft.com/office/drawing/2014/main" val="274398723"/>
                    </a:ext>
                  </a:extLst>
                </a:gridCol>
                <a:gridCol w="625283">
                  <a:extLst>
                    <a:ext uri="{9D8B030D-6E8A-4147-A177-3AD203B41FA5}">
                      <a16:colId xmlns:a16="http://schemas.microsoft.com/office/drawing/2014/main" val="819675760"/>
                    </a:ext>
                  </a:extLst>
                </a:gridCol>
                <a:gridCol w="599664">
                  <a:extLst>
                    <a:ext uri="{9D8B030D-6E8A-4147-A177-3AD203B41FA5}">
                      <a16:colId xmlns:a16="http://schemas.microsoft.com/office/drawing/2014/main" val="2516478693"/>
                    </a:ext>
                  </a:extLst>
                </a:gridCol>
                <a:gridCol w="576446">
                  <a:extLst>
                    <a:ext uri="{9D8B030D-6E8A-4147-A177-3AD203B41FA5}">
                      <a16:colId xmlns:a16="http://schemas.microsoft.com/office/drawing/2014/main" val="516625595"/>
                    </a:ext>
                  </a:extLst>
                </a:gridCol>
                <a:gridCol w="576446">
                  <a:extLst>
                    <a:ext uri="{9D8B030D-6E8A-4147-A177-3AD203B41FA5}">
                      <a16:colId xmlns:a16="http://schemas.microsoft.com/office/drawing/2014/main" val="2679832802"/>
                    </a:ext>
                  </a:extLst>
                </a:gridCol>
                <a:gridCol w="504391">
                  <a:extLst>
                    <a:ext uri="{9D8B030D-6E8A-4147-A177-3AD203B41FA5}">
                      <a16:colId xmlns:a16="http://schemas.microsoft.com/office/drawing/2014/main" val="2149656356"/>
                    </a:ext>
                  </a:extLst>
                </a:gridCol>
              </a:tblGrid>
              <a:tr h="355078">
                <a:tc>
                  <a:txBody>
                    <a:bodyPr/>
                    <a:lstStyle/>
                    <a:p>
                      <a:pPr indent="0" algn="l">
                        <a:lnSpc>
                          <a:spcPct val="100000"/>
                        </a:lnSpc>
                        <a:spcAft>
                          <a:spcPts val="0"/>
                        </a:spcAft>
                      </a:pPr>
                      <a:r>
                        <a:rPr lang="en-US" sz="1800">
                          <a:effectLst/>
                        </a:rPr>
                        <a:t>Category</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800"/>
                        </a:spcAft>
                      </a:pPr>
                      <a:r>
                        <a:rPr lang="en-US" sz="1800">
                          <a:effectLst/>
                        </a:rPr>
                        <a:t>Q</a:t>
                      </a:r>
                      <a:r>
                        <a:rPr lang="en-US" sz="1800" baseline="-25000">
                          <a:effectLst/>
                        </a:rPr>
                        <a:t>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5</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721178930"/>
                  </a:ext>
                </a:extLst>
              </a:tr>
              <a:tr h="519243">
                <a:tc>
                  <a:txBody>
                    <a:bodyPr/>
                    <a:lstStyle/>
                    <a:p>
                      <a:pPr indent="0" algn="l">
                        <a:lnSpc>
                          <a:spcPct val="100000"/>
                        </a:lnSpc>
                        <a:spcAft>
                          <a:spcPts val="0"/>
                        </a:spcAft>
                      </a:pPr>
                      <a:r>
                        <a:rPr lang="en-US" sz="1800" dirty="0">
                          <a:effectLst/>
                        </a:rPr>
                        <a:t>Data compression</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443477479"/>
                  </a:ext>
                </a:extLst>
              </a:tr>
              <a:tr h="519243">
                <a:tc>
                  <a:txBody>
                    <a:bodyPr/>
                    <a:lstStyle/>
                    <a:p>
                      <a:pPr indent="0" algn="l">
                        <a:lnSpc>
                          <a:spcPct val="100000"/>
                        </a:lnSpc>
                        <a:spcAft>
                          <a:spcPts val="0"/>
                        </a:spcAft>
                      </a:pPr>
                      <a:r>
                        <a:rPr lang="en-US" sz="1800">
                          <a:effectLst/>
                        </a:rPr>
                        <a:t>Word disambiguation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708874555"/>
                  </a:ext>
                </a:extLst>
              </a:tr>
              <a:tr h="373867">
                <a:tc>
                  <a:txBody>
                    <a:bodyPr/>
                    <a:lstStyle/>
                    <a:p>
                      <a:pPr indent="0" algn="l">
                        <a:lnSpc>
                          <a:spcPct val="100000"/>
                        </a:lnSpc>
                        <a:spcAft>
                          <a:spcPts val="0"/>
                        </a:spcAft>
                      </a:pPr>
                      <a:r>
                        <a:rPr lang="en-US" sz="1800">
                          <a:effectLst/>
                        </a:rPr>
                        <a:t>Image processing</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898391163"/>
                  </a:ext>
                </a:extLst>
              </a:tr>
              <a:tr h="519243">
                <a:tc>
                  <a:txBody>
                    <a:bodyPr/>
                    <a:lstStyle/>
                    <a:p>
                      <a:pPr indent="0" algn="l">
                        <a:lnSpc>
                          <a:spcPct val="100000"/>
                        </a:lnSpc>
                        <a:spcAft>
                          <a:spcPts val="0"/>
                        </a:spcAft>
                      </a:pPr>
                      <a:r>
                        <a:rPr lang="en-US" sz="1800">
                          <a:effectLst/>
                        </a:rPr>
                        <a:t>Information extraction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1609586789"/>
                  </a:ext>
                </a:extLst>
              </a:tr>
              <a:tr h="355078">
                <a:tc>
                  <a:txBody>
                    <a:bodyPr/>
                    <a:lstStyle/>
                    <a:p>
                      <a:pPr indent="0" algn="l">
                        <a:lnSpc>
                          <a:spcPct val="100000"/>
                        </a:lnSpc>
                        <a:spcAft>
                          <a:spcPts val="0"/>
                        </a:spcAft>
                      </a:pPr>
                      <a:r>
                        <a:rPr lang="en-US" sz="1800">
                          <a:effectLst/>
                        </a:rPr>
                        <a:t>Semantic search</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818314880"/>
                  </a:ext>
                </a:extLst>
              </a:tr>
            </a:tbl>
          </a:graphicData>
        </a:graphic>
      </p:graphicFrame>
      <p:graphicFrame>
        <p:nvGraphicFramePr>
          <p:cNvPr id="8" name="Table 7">
            <a:extLst>
              <a:ext uri="{FF2B5EF4-FFF2-40B4-BE49-F238E27FC236}">
                <a16:creationId xmlns:a16="http://schemas.microsoft.com/office/drawing/2014/main" id="{8E62B9B3-0762-4295-AECC-BA2F87250CED}"/>
              </a:ext>
            </a:extLst>
          </p:cNvPr>
          <p:cNvGraphicFramePr>
            <a:graphicFrameLocks noGrp="1"/>
          </p:cNvGraphicFramePr>
          <p:nvPr>
            <p:extLst>
              <p:ext uri="{D42A27DB-BD31-4B8C-83A1-F6EECF244321}">
                <p14:modId xmlns:p14="http://schemas.microsoft.com/office/powerpoint/2010/main" val="1982676578"/>
              </p:ext>
            </p:extLst>
          </p:nvPr>
        </p:nvGraphicFramePr>
        <p:xfrm>
          <a:off x="514610" y="3959509"/>
          <a:ext cx="4751676" cy="2729943"/>
        </p:xfrm>
        <a:graphic>
          <a:graphicData uri="http://schemas.openxmlformats.org/drawingml/2006/table">
            <a:tbl>
              <a:tblPr firstRow="1" firstCol="1" bandRow="1">
                <a:tableStyleId>{5C22544A-7EE6-4342-B048-85BDC9FD1C3A}</a:tableStyleId>
              </a:tblPr>
              <a:tblGrid>
                <a:gridCol w="1869446">
                  <a:extLst>
                    <a:ext uri="{9D8B030D-6E8A-4147-A177-3AD203B41FA5}">
                      <a16:colId xmlns:a16="http://schemas.microsoft.com/office/drawing/2014/main" val="274398723"/>
                    </a:ext>
                  </a:extLst>
                </a:gridCol>
                <a:gridCol w="625283">
                  <a:extLst>
                    <a:ext uri="{9D8B030D-6E8A-4147-A177-3AD203B41FA5}">
                      <a16:colId xmlns:a16="http://schemas.microsoft.com/office/drawing/2014/main" val="819675760"/>
                    </a:ext>
                  </a:extLst>
                </a:gridCol>
                <a:gridCol w="599664">
                  <a:extLst>
                    <a:ext uri="{9D8B030D-6E8A-4147-A177-3AD203B41FA5}">
                      <a16:colId xmlns:a16="http://schemas.microsoft.com/office/drawing/2014/main" val="2516478693"/>
                    </a:ext>
                  </a:extLst>
                </a:gridCol>
                <a:gridCol w="576446">
                  <a:extLst>
                    <a:ext uri="{9D8B030D-6E8A-4147-A177-3AD203B41FA5}">
                      <a16:colId xmlns:a16="http://schemas.microsoft.com/office/drawing/2014/main" val="516625595"/>
                    </a:ext>
                  </a:extLst>
                </a:gridCol>
                <a:gridCol w="576446">
                  <a:extLst>
                    <a:ext uri="{9D8B030D-6E8A-4147-A177-3AD203B41FA5}">
                      <a16:colId xmlns:a16="http://schemas.microsoft.com/office/drawing/2014/main" val="2679832802"/>
                    </a:ext>
                  </a:extLst>
                </a:gridCol>
                <a:gridCol w="504391">
                  <a:extLst>
                    <a:ext uri="{9D8B030D-6E8A-4147-A177-3AD203B41FA5}">
                      <a16:colId xmlns:a16="http://schemas.microsoft.com/office/drawing/2014/main" val="2149656356"/>
                    </a:ext>
                  </a:extLst>
                </a:gridCol>
              </a:tblGrid>
              <a:tr h="355078">
                <a:tc>
                  <a:txBody>
                    <a:bodyPr/>
                    <a:lstStyle/>
                    <a:p>
                      <a:pPr indent="0" algn="l">
                        <a:lnSpc>
                          <a:spcPct val="100000"/>
                        </a:lnSpc>
                        <a:spcAft>
                          <a:spcPts val="0"/>
                        </a:spcAft>
                      </a:pPr>
                      <a:r>
                        <a:rPr lang="en-US" sz="1800">
                          <a:effectLst/>
                        </a:rPr>
                        <a:t>Category</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800"/>
                        </a:spcAft>
                      </a:pPr>
                      <a:r>
                        <a:rPr lang="en-US" sz="1800">
                          <a:effectLst/>
                        </a:rPr>
                        <a:t>Q</a:t>
                      </a:r>
                      <a:r>
                        <a:rPr lang="en-US" sz="1800" baseline="-25000">
                          <a:effectLst/>
                        </a:rPr>
                        <a:t>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Q</a:t>
                      </a:r>
                      <a:r>
                        <a:rPr lang="en-US" sz="1800" baseline="-25000">
                          <a:effectLst/>
                        </a:rPr>
                        <a:t>5</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721178930"/>
                  </a:ext>
                </a:extLst>
              </a:tr>
              <a:tr h="519243">
                <a:tc>
                  <a:txBody>
                    <a:bodyPr/>
                    <a:lstStyle/>
                    <a:p>
                      <a:pPr indent="0" algn="l">
                        <a:lnSpc>
                          <a:spcPct val="100000"/>
                        </a:lnSpc>
                        <a:spcAft>
                          <a:spcPts val="0"/>
                        </a:spcAft>
                      </a:pPr>
                      <a:r>
                        <a:rPr lang="en-US" sz="1800">
                          <a:effectLst/>
                        </a:rPr>
                        <a:t>Data compression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443477479"/>
                  </a:ext>
                </a:extLst>
              </a:tr>
              <a:tr h="519243">
                <a:tc>
                  <a:txBody>
                    <a:bodyPr/>
                    <a:lstStyle/>
                    <a:p>
                      <a:pPr indent="0" algn="l">
                        <a:lnSpc>
                          <a:spcPct val="100000"/>
                        </a:lnSpc>
                        <a:spcAft>
                          <a:spcPts val="0"/>
                        </a:spcAft>
                      </a:pPr>
                      <a:r>
                        <a:rPr lang="en-US" sz="1800">
                          <a:effectLst/>
                        </a:rPr>
                        <a:t>Word disambiguation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3708874555"/>
                  </a:ext>
                </a:extLst>
              </a:tr>
              <a:tr h="373867">
                <a:tc>
                  <a:txBody>
                    <a:bodyPr/>
                    <a:lstStyle/>
                    <a:p>
                      <a:pPr indent="0" algn="l">
                        <a:lnSpc>
                          <a:spcPct val="100000"/>
                        </a:lnSpc>
                        <a:spcAft>
                          <a:spcPts val="0"/>
                        </a:spcAft>
                      </a:pPr>
                      <a:r>
                        <a:rPr lang="en-US" sz="1800">
                          <a:effectLst/>
                        </a:rPr>
                        <a:t>Image processing</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898391163"/>
                  </a:ext>
                </a:extLst>
              </a:tr>
              <a:tr h="519243">
                <a:tc>
                  <a:txBody>
                    <a:bodyPr/>
                    <a:lstStyle/>
                    <a:p>
                      <a:pPr indent="0" algn="l">
                        <a:lnSpc>
                          <a:spcPct val="100000"/>
                        </a:lnSpc>
                        <a:spcAft>
                          <a:spcPts val="0"/>
                        </a:spcAft>
                      </a:pPr>
                      <a:r>
                        <a:rPr lang="en-US" sz="1800">
                          <a:effectLst/>
                        </a:rPr>
                        <a:t>Information extraction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1609586789"/>
                  </a:ext>
                </a:extLst>
              </a:tr>
              <a:tr h="355078">
                <a:tc>
                  <a:txBody>
                    <a:bodyPr/>
                    <a:lstStyle/>
                    <a:p>
                      <a:pPr indent="0" algn="l">
                        <a:lnSpc>
                          <a:spcPct val="100000"/>
                        </a:lnSpc>
                        <a:spcAft>
                          <a:spcPts val="0"/>
                        </a:spcAft>
                      </a:pPr>
                      <a:r>
                        <a:rPr lang="en-US" sz="1800">
                          <a:effectLst/>
                        </a:rPr>
                        <a:t>Semantic search</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a:effectLst/>
                        </a:rPr>
                        <a:t>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tc>
                  <a:txBody>
                    <a:bodyPr/>
                    <a:lstStyle/>
                    <a:p>
                      <a:pPr indent="0" algn="ctr">
                        <a:lnSpc>
                          <a:spcPct val="100000"/>
                        </a:lnSpc>
                        <a:spcAft>
                          <a:spcPts val="0"/>
                        </a:spcAft>
                      </a:pPr>
                      <a:r>
                        <a:rPr lang="en-US" sz="1800" dirty="0">
                          <a:effectLst/>
                        </a:rPr>
                        <a:t>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732" marR="65732" marT="0" marB="0" anchor="ctr"/>
                </a:tc>
                <a:extLst>
                  <a:ext uri="{0D108BD9-81ED-4DB2-BD59-A6C34878D82A}">
                    <a16:rowId xmlns:a16="http://schemas.microsoft.com/office/drawing/2014/main" val="818314880"/>
                  </a:ext>
                </a:extLst>
              </a:tr>
            </a:tbl>
          </a:graphicData>
        </a:graphic>
      </p:graphicFrame>
      <p:sp>
        <p:nvSpPr>
          <p:cNvPr id="9" name="Rectangle 8">
            <a:extLst>
              <a:ext uri="{FF2B5EF4-FFF2-40B4-BE49-F238E27FC236}">
                <a16:creationId xmlns:a16="http://schemas.microsoft.com/office/drawing/2014/main" id="{ED6A75EB-6F4D-4E43-8D58-CBA6EE1FC123}"/>
              </a:ext>
            </a:extLst>
          </p:cNvPr>
          <p:cNvSpPr/>
          <p:nvPr/>
        </p:nvSpPr>
        <p:spPr>
          <a:xfrm>
            <a:off x="292273" y="106992"/>
            <a:ext cx="5196350" cy="584775"/>
          </a:xfrm>
          <a:prstGeom prst="rect">
            <a:avLst/>
          </a:prstGeom>
        </p:spPr>
        <p:txBody>
          <a:bodyPr wrap="square">
            <a:spAutoFit/>
          </a:bodyPr>
          <a:lstStyle/>
          <a:p>
            <a:pPr algn="ctr">
              <a:spcAft>
                <a:spcPts val="0"/>
              </a:spcAft>
            </a:pPr>
            <a:r>
              <a:rPr lang="en-US" sz="1600" b="1" dirty="0">
                <a:latin typeface="Times New Roman" panose="02020603050405020304" pitchFamily="18" charset="0"/>
                <a:ea typeface="Calibri" panose="020F0502020204030204" pitchFamily="34" charset="0"/>
              </a:rPr>
              <a:t>Table IV‑37. MSE Scores for Precision scores (Set </a:t>
            </a:r>
            <a:r>
              <a:rPr lang="en-US" sz="1600" b="1" dirty="0" err="1">
                <a:latin typeface="Times New Roman" panose="02020603050405020304" pitchFamily="18" charset="0"/>
                <a:ea typeface="Calibri" panose="020F0502020204030204" pitchFamily="34" charset="0"/>
              </a:rPr>
              <a:t>A</a:t>
            </a:r>
            <a:r>
              <a:rPr lang="en-US" sz="1600" b="1" baseline="-25000" dirty="0" err="1">
                <a:latin typeface="Times New Roman" panose="02020603050405020304" pitchFamily="18" charset="0"/>
                <a:ea typeface="Calibri" panose="020F0502020204030204" pitchFamily="34" charset="0"/>
              </a:rPr>
              <a:t>original</a:t>
            </a:r>
            <a:r>
              <a:rPr lang="en-US" sz="1600" b="1" dirty="0">
                <a:latin typeface="Times New Roman" panose="02020603050405020304" pitchFamily="18" charset="0"/>
                <a:ea typeface="Calibri" panose="020F0502020204030204" pitchFamily="34" charset="0"/>
              </a:rPr>
              <a:t> &amp; Set </a:t>
            </a:r>
            <a:r>
              <a:rPr lang="en-US" sz="1600" b="1" dirty="0" err="1">
                <a:latin typeface="Times New Roman" panose="02020603050405020304" pitchFamily="18" charset="0"/>
                <a:ea typeface="Calibri" panose="020F0502020204030204" pitchFamily="34" charset="0"/>
              </a:rPr>
              <a:t>A</a:t>
            </a:r>
            <a:r>
              <a:rPr lang="en-US" sz="1600" b="1" baseline="-25000" dirty="0" err="1">
                <a:latin typeface="Times New Roman" panose="02020603050405020304" pitchFamily="18" charset="0"/>
                <a:ea typeface="Calibri" panose="020F0502020204030204" pitchFamily="34" charset="0"/>
              </a:rPr>
              <a:t>implemented</a:t>
            </a:r>
            <a:r>
              <a:rPr lang="en-US" sz="1600" b="1" dirty="0">
                <a:latin typeface="Times New Roman" panose="02020603050405020304" pitchFamily="18" charset="0"/>
                <a:ea typeface="Calibri" panose="020F0502020204030204" pitchFamily="34" charset="0"/>
              </a:rPr>
              <a:t>)</a:t>
            </a:r>
            <a:endParaRPr lang="en-PH" sz="1600" b="1" dirty="0">
              <a:latin typeface="Times New Roman" panose="02020603050405020304" pitchFamily="18" charset="0"/>
              <a:ea typeface="Calibri" panose="020F0502020204030204" pitchFamily="34" charset="0"/>
            </a:endParaRPr>
          </a:p>
        </p:txBody>
      </p:sp>
      <p:sp>
        <p:nvSpPr>
          <p:cNvPr id="10" name="Rectangle 9">
            <a:extLst>
              <a:ext uri="{FF2B5EF4-FFF2-40B4-BE49-F238E27FC236}">
                <a16:creationId xmlns:a16="http://schemas.microsoft.com/office/drawing/2014/main" id="{A7A1259A-A158-4032-80FC-4ADD651E35B7}"/>
              </a:ext>
            </a:extLst>
          </p:cNvPr>
          <p:cNvSpPr/>
          <p:nvPr/>
        </p:nvSpPr>
        <p:spPr>
          <a:xfrm>
            <a:off x="6096000" y="106991"/>
            <a:ext cx="6096000" cy="584775"/>
          </a:xfrm>
          <a:prstGeom prst="rect">
            <a:avLst/>
          </a:prstGeom>
        </p:spPr>
        <p:txBody>
          <a:bodyPr>
            <a:spAutoFit/>
          </a:bodyPr>
          <a:lstStyle/>
          <a:p>
            <a:pPr algn="ctr">
              <a:spcAft>
                <a:spcPts val="0"/>
              </a:spcAft>
            </a:pPr>
            <a:r>
              <a:rPr lang="en-US" sz="1600" b="1" dirty="0">
                <a:latin typeface="Times New Roman" panose="02020603050405020304" pitchFamily="18" charset="0"/>
                <a:ea typeface="Calibri" panose="020F0502020204030204" pitchFamily="34" charset="0"/>
              </a:rPr>
              <a:t>Table IV‑38. MSE Scores for Recall scores (Set </a:t>
            </a:r>
            <a:r>
              <a:rPr lang="en-US" sz="1600" b="1" dirty="0" err="1">
                <a:latin typeface="Times New Roman" panose="02020603050405020304" pitchFamily="18" charset="0"/>
                <a:ea typeface="Calibri" panose="020F0502020204030204" pitchFamily="34" charset="0"/>
              </a:rPr>
              <a:t>A</a:t>
            </a:r>
            <a:r>
              <a:rPr lang="en-US" sz="1600" b="1" baseline="-25000" dirty="0" err="1">
                <a:latin typeface="Times New Roman" panose="02020603050405020304" pitchFamily="18" charset="0"/>
                <a:ea typeface="Calibri" panose="020F0502020204030204" pitchFamily="34" charset="0"/>
              </a:rPr>
              <a:t>original</a:t>
            </a:r>
            <a:r>
              <a:rPr lang="en-US" sz="1600" b="1" dirty="0">
                <a:latin typeface="Times New Roman" panose="02020603050405020304" pitchFamily="18" charset="0"/>
                <a:ea typeface="Calibri" panose="020F0502020204030204" pitchFamily="34" charset="0"/>
              </a:rPr>
              <a:t> &amp; Set </a:t>
            </a:r>
            <a:r>
              <a:rPr lang="en-US" sz="1600" b="1" dirty="0" err="1">
                <a:latin typeface="Times New Roman" panose="02020603050405020304" pitchFamily="18" charset="0"/>
                <a:ea typeface="Calibri" panose="020F0502020204030204" pitchFamily="34" charset="0"/>
              </a:rPr>
              <a:t>A</a:t>
            </a:r>
            <a:r>
              <a:rPr lang="en-US" sz="1600" b="1" baseline="-25000" dirty="0" err="1">
                <a:latin typeface="Times New Roman" panose="02020603050405020304" pitchFamily="18" charset="0"/>
                <a:ea typeface="Calibri" panose="020F0502020204030204" pitchFamily="34" charset="0"/>
              </a:rPr>
              <a:t>implemented</a:t>
            </a:r>
            <a:r>
              <a:rPr lang="en-US" sz="1600" b="1" dirty="0">
                <a:latin typeface="Times New Roman" panose="02020603050405020304" pitchFamily="18" charset="0"/>
                <a:ea typeface="Calibri" panose="020F0502020204030204" pitchFamily="34" charset="0"/>
              </a:rPr>
              <a:t>)</a:t>
            </a:r>
            <a:endParaRPr lang="en-PH" sz="1600" b="1" dirty="0">
              <a:latin typeface="Times New Roman" panose="02020603050405020304" pitchFamily="18" charset="0"/>
              <a:ea typeface="Calibri" panose="020F0502020204030204" pitchFamily="34" charset="0"/>
            </a:endParaRPr>
          </a:p>
        </p:txBody>
      </p:sp>
      <p:sp>
        <p:nvSpPr>
          <p:cNvPr id="11" name="Rectangle 10">
            <a:extLst>
              <a:ext uri="{FF2B5EF4-FFF2-40B4-BE49-F238E27FC236}">
                <a16:creationId xmlns:a16="http://schemas.microsoft.com/office/drawing/2014/main" id="{FD18AC00-FDC9-4E1A-BBED-BB27A958659E}"/>
              </a:ext>
            </a:extLst>
          </p:cNvPr>
          <p:cNvSpPr/>
          <p:nvPr/>
        </p:nvSpPr>
        <p:spPr>
          <a:xfrm>
            <a:off x="-10072" y="3559399"/>
            <a:ext cx="6096000" cy="338554"/>
          </a:xfrm>
          <a:prstGeom prst="rect">
            <a:avLst/>
          </a:prstGeom>
        </p:spPr>
        <p:txBody>
          <a:bodyPr>
            <a:spAutoFit/>
          </a:bodyPr>
          <a:lstStyle/>
          <a:p>
            <a:pPr algn="ctr">
              <a:spcAft>
                <a:spcPts val="0"/>
              </a:spcAft>
            </a:pPr>
            <a:r>
              <a:rPr lang="en-US" sz="1600" b="1" dirty="0">
                <a:latin typeface="Times New Roman" panose="02020603050405020304" pitchFamily="18" charset="0"/>
                <a:ea typeface="Calibri" panose="020F0502020204030204" pitchFamily="34" charset="0"/>
              </a:rPr>
              <a:t>Table IV‑39. MSE Scores for F1 scores (Set </a:t>
            </a:r>
            <a:r>
              <a:rPr lang="en-US" sz="1600" b="1" dirty="0" err="1">
                <a:latin typeface="Times New Roman" panose="02020603050405020304" pitchFamily="18" charset="0"/>
                <a:ea typeface="Calibri" panose="020F0502020204030204" pitchFamily="34" charset="0"/>
              </a:rPr>
              <a:t>A</a:t>
            </a:r>
            <a:r>
              <a:rPr lang="en-US" sz="1600" b="1" baseline="-25000" dirty="0" err="1">
                <a:latin typeface="Times New Roman" panose="02020603050405020304" pitchFamily="18" charset="0"/>
                <a:ea typeface="Calibri" panose="020F0502020204030204" pitchFamily="34" charset="0"/>
              </a:rPr>
              <a:t>original</a:t>
            </a:r>
            <a:r>
              <a:rPr lang="en-US" sz="1600" b="1" dirty="0">
                <a:latin typeface="Times New Roman" panose="02020603050405020304" pitchFamily="18" charset="0"/>
                <a:ea typeface="Calibri" panose="020F0502020204030204" pitchFamily="34" charset="0"/>
              </a:rPr>
              <a:t> &amp; Set </a:t>
            </a:r>
            <a:r>
              <a:rPr lang="en-US" sz="1600" b="1" dirty="0" err="1">
                <a:latin typeface="Times New Roman" panose="02020603050405020304" pitchFamily="18" charset="0"/>
                <a:ea typeface="Calibri" panose="020F0502020204030204" pitchFamily="34" charset="0"/>
              </a:rPr>
              <a:t>A</a:t>
            </a:r>
            <a:r>
              <a:rPr lang="en-US" sz="1600" b="1" baseline="-25000" dirty="0" err="1">
                <a:latin typeface="Times New Roman" panose="02020603050405020304" pitchFamily="18" charset="0"/>
                <a:ea typeface="Calibri" panose="020F0502020204030204" pitchFamily="34" charset="0"/>
              </a:rPr>
              <a:t>implemented</a:t>
            </a:r>
            <a:r>
              <a:rPr lang="en-US" sz="1600" b="1" dirty="0">
                <a:latin typeface="Times New Roman" panose="02020603050405020304" pitchFamily="18" charset="0"/>
                <a:ea typeface="Calibri" panose="020F0502020204030204" pitchFamily="34" charset="0"/>
              </a:rPr>
              <a:t>)</a:t>
            </a:r>
            <a:endParaRPr lang="en-PH" sz="1600" b="1" dirty="0">
              <a:latin typeface="Times New Roman" panose="02020603050405020304" pitchFamily="18" charset="0"/>
              <a:ea typeface="Calibri" panose="020F0502020204030204" pitchFamily="34" charset="0"/>
            </a:endParaRPr>
          </a:p>
        </p:txBody>
      </p:sp>
      <p:sp>
        <p:nvSpPr>
          <p:cNvPr id="12" name="Rectangle: Rounded Corners 11">
            <a:extLst>
              <a:ext uri="{FF2B5EF4-FFF2-40B4-BE49-F238E27FC236}">
                <a16:creationId xmlns:a16="http://schemas.microsoft.com/office/drawing/2014/main" id="{6EB088FD-9898-40CE-862A-86D637A7F266}"/>
              </a:ext>
            </a:extLst>
          </p:cNvPr>
          <p:cNvSpPr/>
          <p:nvPr/>
        </p:nvSpPr>
        <p:spPr>
          <a:xfrm>
            <a:off x="6369332" y="3692912"/>
            <a:ext cx="5576862" cy="2729942"/>
          </a:xfrm>
          <a:prstGeom prst="roundRect">
            <a:avLst>
              <a:gd name="adj" fmla="val 7757"/>
            </a:avLst>
          </a:prstGeom>
          <a:ln>
            <a:solidFill>
              <a:schemeClr val="accent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Content Placeholder 2">
            <a:extLst>
              <a:ext uri="{FF2B5EF4-FFF2-40B4-BE49-F238E27FC236}">
                <a16:creationId xmlns:a16="http://schemas.microsoft.com/office/drawing/2014/main" id="{360E1CF8-2C76-4D13-8380-85FEAA7DD881}"/>
              </a:ext>
            </a:extLst>
          </p:cNvPr>
          <p:cNvSpPr txBox="1">
            <a:spLocks/>
          </p:cNvSpPr>
          <p:nvPr/>
        </p:nvSpPr>
        <p:spPr>
          <a:xfrm>
            <a:off x="6466114" y="3834664"/>
            <a:ext cx="5561401" cy="2706587"/>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a:lstStyle>
          <a:p>
            <a:r>
              <a:rPr lang="en-US"/>
              <a:t>Error using mean square error measurement,</a:t>
            </a:r>
          </a:p>
          <a:p>
            <a:pPr lvl="1"/>
            <a:r>
              <a:rPr lang="el-GR"/>
              <a:t>ε</a:t>
            </a:r>
            <a:r>
              <a:rPr lang="en-US"/>
              <a:t> = 0%, for precision</a:t>
            </a:r>
          </a:p>
          <a:p>
            <a:pPr lvl="1"/>
            <a:r>
              <a:rPr lang="el-GR"/>
              <a:t>ε</a:t>
            </a:r>
            <a:r>
              <a:rPr lang="en-US"/>
              <a:t> = 0%, for recall</a:t>
            </a:r>
          </a:p>
          <a:p>
            <a:pPr lvl="1"/>
            <a:r>
              <a:rPr lang="el-GR"/>
              <a:t>ε</a:t>
            </a:r>
            <a:r>
              <a:rPr lang="en-US"/>
              <a:t> = 0%, for f1 score</a:t>
            </a:r>
          </a:p>
          <a:p>
            <a:r>
              <a:rPr lang="en-US"/>
              <a:t>No improvement in accuracy</a:t>
            </a:r>
          </a:p>
          <a:p>
            <a:pPr lvl="1"/>
            <a:r>
              <a:rPr lang="en-US"/>
              <a:t>Indicates that the proposed algorithm of limiting the third tensor model does not affect the result</a:t>
            </a:r>
          </a:p>
          <a:p>
            <a:pPr lvl="1"/>
            <a:r>
              <a:rPr lang="en-US"/>
              <a:t>Model was arranged from highest to lowest</a:t>
            </a:r>
            <a:endParaRPr lang="en-US" dirty="0"/>
          </a:p>
        </p:txBody>
      </p:sp>
    </p:spTree>
    <p:extLst>
      <p:ext uri="{BB962C8B-B14F-4D97-AF65-F5344CB8AC3E}">
        <p14:creationId xmlns:p14="http://schemas.microsoft.com/office/powerpoint/2010/main" val="20379506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      Introduction</a:t>
            </a:r>
          </a:p>
        </p:txBody>
      </p:sp>
      <p:sp>
        <p:nvSpPr>
          <p:cNvPr id="3" name="Content Placeholder 2"/>
          <p:cNvSpPr>
            <a:spLocks noGrp="1"/>
          </p:cNvSpPr>
          <p:nvPr>
            <p:ph idx="1"/>
          </p:nvPr>
        </p:nvSpPr>
        <p:spPr>
          <a:xfrm>
            <a:off x="1201878" y="2248497"/>
            <a:ext cx="4893081" cy="4206240"/>
          </a:xfrm>
        </p:spPr>
        <p:txBody>
          <a:bodyPr>
            <a:normAutofit/>
          </a:bodyPr>
          <a:lstStyle/>
          <a:p>
            <a:r>
              <a:rPr lang="en-US" sz="2400" dirty="0"/>
              <a:t>The idea of searching is changing. </a:t>
            </a:r>
          </a:p>
          <a:p>
            <a:endParaRPr lang="en-US" sz="2400" dirty="0"/>
          </a:p>
          <a:p>
            <a:r>
              <a:rPr lang="en-US" sz="2400" dirty="0"/>
              <a:t>Then and Now</a:t>
            </a:r>
          </a:p>
          <a:p>
            <a:pPr lvl="1"/>
            <a:r>
              <a:rPr lang="en-US" sz="2200" dirty="0"/>
              <a:t>Tim-Berners Lee (1989)</a:t>
            </a:r>
          </a:p>
          <a:p>
            <a:endParaRPr lang="en-US" sz="2400" dirty="0"/>
          </a:p>
          <a:p>
            <a:r>
              <a:rPr lang="en-US" sz="2400" dirty="0"/>
              <a:t>New Technology</a:t>
            </a:r>
          </a:p>
          <a:p>
            <a:pPr lvl="1"/>
            <a:r>
              <a:rPr lang="en-US" sz="2200" dirty="0"/>
              <a:t>AI</a:t>
            </a:r>
          </a:p>
          <a:p>
            <a:pPr lvl="1"/>
            <a:r>
              <a:rPr lang="en-US" sz="2200" dirty="0"/>
              <a:t>Neural Networks</a:t>
            </a:r>
          </a:p>
          <a:p>
            <a:pPr lvl="1"/>
            <a:r>
              <a:rPr lang="en-US" sz="2200" dirty="0"/>
              <a:t>Natural Language Searching</a:t>
            </a:r>
          </a:p>
          <a:p>
            <a:pPr marL="0" indent="0">
              <a:buNone/>
            </a:pPr>
            <a:endParaRPr lang="en-US" sz="2400" dirty="0"/>
          </a:p>
        </p:txBody>
      </p:sp>
      <p:pic>
        <p:nvPicPr>
          <p:cNvPr id="2050" name="Picture 2" descr="Image result for magnifying glass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919" y="353899"/>
            <a:ext cx="1371600" cy="13693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birth of goo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00" y="2659449"/>
            <a:ext cx="5553074" cy="25840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4232D3-2848-4673-BF27-A4C248D94357}" type="slidenum">
              <a:rPr lang="en-US" smtClean="0"/>
              <a:t>20</a:t>
            </a:fld>
            <a:endParaRPr lang="en-US" dirty="0"/>
          </a:p>
        </p:txBody>
      </p:sp>
      <p:graphicFrame>
        <p:nvGraphicFramePr>
          <p:cNvPr id="5" name="Table 4">
            <a:extLst>
              <a:ext uri="{FF2B5EF4-FFF2-40B4-BE49-F238E27FC236}">
                <a16:creationId xmlns:a16="http://schemas.microsoft.com/office/drawing/2014/main" id="{437D5716-CAB4-40B9-B763-5EFF66620C61}"/>
              </a:ext>
            </a:extLst>
          </p:cNvPr>
          <p:cNvGraphicFramePr>
            <a:graphicFrameLocks noGrp="1"/>
          </p:cNvGraphicFramePr>
          <p:nvPr>
            <p:extLst>
              <p:ext uri="{D42A27DB-BD31-4B8C-83A1-F6EECF244321}">
                <p14:modId xmlns:p14="http://schemas.microsoft.com/office/powerpoint/2010/main" val="403129302"/>
              </p:ext>
            </p:extLst>
          </p:nvPr>
        </p:nvGraphicFramePr>
        <p:xfrm>
          <a:off x="1204119" y="1792288"/>
          <a:ext cx="9783762" cy="3291840"/>
        </p:xfrm>
        <a:graphic>
          <a:graphicData uri="http://schemas.openxmlformats.org/drawingml/2006/table">
            <a:tbl>
              <a:tblPr firstRow="1" firstCol="1" bandRow="1">
                <a:tableStyleId>{5C22544A-7EE6-4342-B048-85BDC9FD1C3A}</a:tableStyleId>
              </a:tblPr>
              <a:tblGrid>
                <a:gridCol w="2089812">
                  <a:extLst>
                    <a:ext uri="{9D8B030D-6E8A-4147-A177-3AD203B41FA5}">
                      <a16:colId xmlns:a16="http://schemas.microsoft.com/office/drawing/2014/main" val="3994043622"/>
                    </a:ext>
                  </a:extLst>
                </a:gridCol>
                <a:gridCol w="1318851">
                  <a:extLst>
                    <a:ext uri="{9D8B030D-6E8A-4147-A177-3AD203B41FA5}">
                      <a16:colId xmlns:a16="http://schemas.microsoft.com/office/drawing/2014/main" val="1676343667"/>
                    </a:ext>
                  </a:extLst>
                </a:gridCol>
                <a:gridCol w="1266019">
                  <a:extLst>
                    <a:ext uri="{9D8B030D-6E8A-4147-A177-3AD203B41FA5}">
                      <a16:colId xmlns:a16="http://schemas.microsoft.com/office/drawing/2014/main" val="3846296377"/>
                    </a:ext>
                  </a:extLst>
                </a:gridCol>
                <a:gridCol w="1262105">
                  <a:extLst>
                    <a:ext uri="{9D8B030D-6E8A-4147-A177-3AD203B41FA5}">
                      <a16:colId xmlns:a16="http://schemas.microsoft.com/office/drawing/2014/main" val="2145914568"/>
                    </a:ext>
                  </a:extLst>
                </a:gridCol>
                <a:gridCol w="1318851">
                  <a:extLst>
                    <a:ext uri="{9D8B030D-6E8A-4147-A177-3AD203B41FA5}">
                      <a16:colId xmlns:a16="http://schemas.microsoft.com/office/drawing/2014/main" val="651088531"/>
                    </a:ext>
                  </a:extLst>
                </a:gridCol>
                <a:gridCol w="1264062">
                  <a:extLst>
                    <a:ext uri="{9D8B030D-6E8A-4147-A177-3AD203B41FA5}">
                      <a16:colId xmlns:a16="http://schemas.microsoft.com/office/drawing/2014/main" val="3005293832"/>
                    </a:ext>
                  </a:extLst>
                </a:gridCol>
                <a:gridCol w="1264062">
                  <a:extLst>
                    <a:ext uri="{9D8B030D-6E8A-4147-A177-3AD203B41FA5}">
                      <a16:colId xmlns:a16="http://schemas.microsoft.com/office/drawing/2014/main" val="2832856190"/>
                    </a:ext>
                  </a:extLst>
                </a:gridCol>
              </a:tblGrid>
              <a:tr h="0">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gridSpan="3">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Set B</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tc hMerge="1">
                  <a:txBody>
                    <a:bodyPr/>
                    <a:lstStyle/>
                    <a:p>
                      <a:endParaRPr lang="en-PH"/>
                    </a:p>
                  </a:txBody>
                  <a:tcPr/>
                </a:tc>
                <a:tc gridSpan="3">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Set B’</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742191734"/>
                  </a:ext>
                </a:extLst>
              </a:tr>
              <a:tr h="0">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Category</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Average 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Average 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Average F1-Measure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Average 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Average 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Average F1-Measure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7851360"/>
                  </a:ext>
                </a:extLst>
              </a:tr>
              <a:tr h="0">
                <a:tc>
                  <a:txBody>
                    <a:bodyPr/>
                    <a:lstStyle/>
                    <a:p>
                      <a:pPr indent="0" algn="l">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Data Compression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0.99014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0.94112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0.96311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0.60233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0.60721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0.59889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5487471"/>
                  </a:ext>
                </a:extLst>
              </a:tr>
              <a:tr h="0">
                <a:tc>
                  <a:txBody>
                    <a:bodyPr/>
                    <a:lstStyle/>
                    <a:p>
                      <a:pPr indent="0" algn="l">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Image Processing</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0.92432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0.80303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0.82183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0.31042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0.40094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0.31711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3450085"/>
                  </a:ext>
                </a:extLst>
              </a:tr>
              <a:tr h="0">
                <a:tc>
                  <a:txBody>
                    <a:bodyPr/>
                    <a:lstStyle/>
                    <a:p>
                      <a:pPr indent="0" algn="l">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Information Extraction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0.98276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0.88873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0.92223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0.73532</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0.72756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0.70743</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4298403"/>
                  </a:ext>
                </a:extLst>
              </a:tr>
              <a:tr h="0">
                <a:tc>
                  <a:txBody>
                    <a:bodyPr/>
                    <a:lstStyle/>
                    <a:p>
                      <a:pPr indent="0" algn="l">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Semantic Search</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0.99150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0.96564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0.97766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0.77824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0.69707</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0.72741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3686411"/>
                  </a:ext>
                </a:extLst>
              </a:tr>
              <a:tr h="0">
                <a:tc>
                  <a:txBody>
                    <a:bodyPr/>
                    <a:lstStyle/>
                    <a:p>
                      <a:pPr indent="0" algn="l">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Word Disambiguation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0.95766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0.95766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0.95766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0.77766</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0.78315</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0.77195</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9998128"/>
                  </a:ext>
                </a:extLst>
              </a:tr>
              <a:tr h="0">
                <a:tc>
                  <a:txBody>
                    <a:bodyPr/>
                    <a:lstStyle/>
                    <a:p>
                      <a:pPr indent="0" algn="l">
                        <a:lnSpc>
                          <a:spcPct val="100000"/>
                        </a:lnSpc>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Total Average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0.96928</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0.91124</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0.92850</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0.64079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0.64319</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0.62456</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4221404"/>
                  </a:ext>
                </a:extLst>
              </a:tr>
            </a:tbl>
          </a:graphicData>
        </a:graphic>
      </p:graphicFrame>
      <p:sp>
        <p:nvSpPr>
          <p:cNvPr id="6" name="Rectangle 5">
            <a:extLst>
              <a:ext uri="{FF2B5EF4-FFF2-40B4-BE49-F238E27FC236}">
                <a16:creationId xmlns:a16="http://schemas.microsoft.com/office/drawing/2014/main" id="{4213761F-EA76-46BE-8178-054076BC0EC5}"/>
              </a:ext>
            </a:extLst>
          </p:cNvPr>
          <p:cNvSpPr/>
          <p:nvPr/>
        </p:nvSpPr>
        <p:spPr>
          <a:xfrm>
            <a:off x="2052484" y="1340926"/>
            <a:ext cx="8087032" cy="369332"/>
          </a:xfrm>
          <a:prstGeom prst="rect">
            <a:avLst/>
          </a:prstGeom>
        </p:spPr>
        <p:txBody>
          <a:bodyPr wrap="square">
            <a:spAutoFit/>
          </a:bodyPr>
          <a:lstStyle/>
          <a:p>
            <a:pPr algn="ctr"/>
            <a:r>
              <a:rPr lang="en-US" b="1" dirty="0"/>
              <a:t>Table IV‑28. Average Precision, Recall, and F1-Measure of Set B</a:t>
            </a:r>
            <a:endParaRPr lang="en-PH" b="1" dirty="0"/>
          </a:p>
        </p:txBody>
      </p:sp>
    </p:spTree>
    <p:extLst>
      <p:ext uri="{BB962C8B-B14F-4D97-AF65-F5344CB8AC3E}">
        <p14:creationId xmlns:p14="http://schemas.microsoft.com/office/powerpoint/2010/main" val="383595525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4232D3-2848-4673-BF27-A4C248D94357}" type="slidenum">
              <a:rPr lang="en-US" smtClean="0"/>
              <a:t>21</a:t>
            </a:fld>
            <a:endParaRPr lang="en-US" dirty="0"/>
          </a:p>
        </p:txBody>
      </p:sp>
      <p:sp>
        <p:nvSpPr>
          <p:cNvPr id="2" name="Title 1"/>
          <p:cNvSpPr>
            <a:spLocks noGrp="1"/>
          </p:cNvSpPr>
          <p:nvPr>
            <p:ph type="title" idx="4294967295"/>
          </p:nvPr>
        </p:nvSpPr>
        <p:spPr>
          <a:xfrm>
            <a:off x="0" y="284163"/>
            <a:ext cx="9783763" cy="1508125"/>
          </a:xfrm>
        </p:spPr>
        <p:txBody>
          <a:bodyPr/>
          <a:lstStyle/>
          <a:p>
            <a:r>
              <a:rPr lang="en-US" dirty="0"/>
              <a:t>Analysis</a:t>
            </a:r>
          </a:p>
        </p:txBody>
      </p:sp>
      <p:graphicFrame>
        <p:nvGraphicFramePr>
          <p:cNvPr id="7" name="Table 6">
            <a:extLst>
              <a:ext uri="{FF2B5EF4-FFF2-40B4-BE49-F238E27FC236}">
                <a16:creationId xmlns:a16="http://schemas.microsoft.com/office/drawing/2014/main" id="{EDF3CAC5-73D3-4F44-8B82-9680CA872468}"/>
              </a:ext>
            </a:extLst>
          </p:cNvPr>
          <p:cNvGraphicFramePr>
            <a:graphicFrameLocks noGrp="1"/>
          </p:cNvGraphicFramePr>
          <p:nvPr>
            <p:extLst>
              <p:ext uri="{D42A27DB-BD31-4B8C-83A1-F6EECF244321}">
                <p14:modId xmlns:p14="http://schemas.microsoft.com/office/powerpoint/2010/main" val="2765862638"/>
              </p:ext>
            </p:extLst>
          </p:nvPr>
        </p:nvGraphicFramePr>
        <p:xfrm>
          <a:off x="480652" y="885099"/>
          <a:ext cx="4637040" cy="1119476"/>
        </p:xfrm>
        <a:graphic>
          <a:graphicData uri="http://schemas.openxmlformats.org/drawingml/2006/table">
            <a:tbl>
              <a:tblPr firstRow="1" firstCol="1" bandRow="1">
                <a:tableStyleId>{5C22544A-7EE6-4342-B048-85BDC9FD1C3A}</a:tableStyleId>
              </a:tblPr>
              <a:tblGrid>
                <a:gridCol w="1908587">
                  <a:extLst>
                    <a:ext uri="{9D8B030D-6E8A-4147-A177-3AD203B41FA5}">
                      <a16:colId xmlns:a16="http://schemas.microsoft.com/office/drawing/2014/main" val="1654454836"/>
                    </a:ext>
                  </a:extLst>
                </a:gridCol>
                <a:gridCol w="2728453">
                  <a:extLst>
                    <a:ext uri="{9D8B030D-6E8A-4147-A177-3AD203B41FA5}">
                      <a16:colId xmlns:a16="http://schemas.microsoft.com/office/drawing/2014/main" val="157792356"/>
                    </a:ext>
                  </a:extLst>
                </a:gridCol>
              </a:tblGrid>
              <a:tr h="296516">
                <a:tc>
                  <a:txBody>
                    <a:bodyPr/>
                    <a:lstStyle/>
                    <a:p>
                      <a:pPr indent="0" algn="ctr">
                        <a:lnSpc>
                          <a:spcPct val="100000"/>
                        </a:lnSpc>
                        <a:spcAft>
                          <a:spcPts val="0"/>
                        </a:spcAft>
                      </a:pPr>
                      <a:r>
                        <a:rPr lang="en-US" sz="1800" dirty="0">
                          <a:effectLst/>
                        </a:rPr>
                        <a:t>Scores</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Mean square error (MSE)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4781252"/>
                  </a:ext>
                </a:extLst>
              </a:tr>
              <a:tr h="179414">
                <a:tc>
                  <a:txBody>
                    <a:bodyPr/>
                    <a:lstStyle/>
                    <a:p>
                      <a:pPr indent="0" algn="just">
                        <a:lnSpc>
                          <a:spcPct val="100000"/>
                        </a:lnSpc>
                        <a:spcAft>
                          <a:spcPts val="0"/>
                        </a:spcAft>
                      </a:pPr>
                      <a:r>
                        <a:rPr lang="en-US" sz="1800">
                          <a:effectLst/>
                        </a:rPr>
                        <a:t>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rPr>
                        <a:t>0.1790</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8282758"/>
                  </a:ext>
                </a:extLst>
              </a:tr>
              <a:tr h="179414">
                <a:tc>
                  <a:txBody>
                    <a:bodyPr/>
                    <a:lstStyle/>
                    <a:p>
                      <a:pPr indent="0" algn="just">
                        <a:lnSpc>
                          <a:spcPct val="100000"/>
                        </a:lnSpc>
                        <a:spcAft>
                          <a:spcPts val="0"/>
                        </a:spcAft>
                      </a:pPr>
                      <a:r>
                        <a:rPr lang="en-US" sz="1800" dirty="0">
                          <a:effectLst/>
                        </a:rPr>
                        <a:t>Recall</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rPr>
                        <a:t>0.1656</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0953803"/>
                  </a:ext>
                </a:extLst>
              </a:tr>
              <a:tr h="179414">
                <a:tc>
                  <a:txBody>
                    <a:bodyPr/>
                    <a:lstStyle/>
                    <a:p>
                      <a:pPr indent="0" algn="just">
                        <a:lnSpc>
                          <a:spcPct val="100000"/>
                        </a:lnSpc>
                        <a:spcAft>
                          <a:spcPts val="0"/>
                        </a:spcAft>
                      </a:pPr>
                      <a:r>
                        <a:rPr lang="en-US" sz="1800">
                          <a:effectLst/>
                        </a:rPr>
                        <a:t>F1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rPr>
                        <a:t>0.1733</a:t>
                      </a:r>
                      <a:endParaRPr lang="en-PH"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0688068"/>
                  </a:ext>
                </a:extLst>
              </a:tr>
            </a:tbl>
          </a:graphicData>
        </a:graphic>
      </p:graphicFrame>
      <p:graphicFrame>
        <p:nvGraphicFramePr>
          <p:cNvPr id="9" name="Table 8">
            <a:extLst>
              <a:ext uri="{FF2B5EF4-FFF2-40B4-BE49-F238E27FC236}">
                <a16:creationId xmlns:a16="http://schemas.microsoft.com/office/drawing/2014/main" id="{44F6D727-CD9C-4A1E-AFA9-3ADBB7869B44}"/>
              </a:ext>
            </a:extLst>
          </p:cNvPr>
          <p:cNvGraphicFramePr>
            <a:graphicFrameLocks noGrp="1"/>
          </p:cNvGraphicFramePr>
          <p:nvPr>
            <p:extLst>
              <p:ext uri="{D42A27DB-BD31-4B8C-83A1-F6EECF244321}">
                <p14:modId xmlns:p14="http://schemas.microsoft.com/office/powerpoint/2010/main" val="4051434068"/>
              </p:ext>
            </p:extLst>
          </p:nvPr>
        </p:nvGraphicFramePr>
        <p:xfrm>
          <a:off x="6495019" y="885099"/>
          <a:ext cx="4637040" cy="1119476"/>
        </p:xfrm>
        <a:graphic>
          <a:graphicData uri="http://schemas.openxmlformats.org/drawingml/2006/table">
            <a:tbl>
              <a:tblPr firstRow="1" firstCol="1" bandRow="1">
                <a:tableStyleId>{5C22544A-7EE6-4342-B048-85BDC9FD1C3A}</a:tableStyleId>
              </a:tblPr>
              <a:tblGrid>
                <a:gridCol w="1908587">
                  <a:extLst>
                    <a:ext uri="{9D8B030D-6E8A-4147-A177-3AD203B41FA5}">
                      <a16:colId xmlns:a16="http://schemas.microsoft.com/office/drawing/2014/main" val="1654454836"/>
                    </a:ext>
                  </a:extLst>
                </a:gridCol>
                <a:gridCol w="2728453">
                  <a:extLst>
                    <a:ext uri="{9D8B030D-6E8A-4147-A177-3AD203B41FA5}">
                      <a16:colId xmlns:a16="http://schemas.microsoft.com/office/drawing/2014/main" val="157792356"/>
                    </a:ext>
                  </a:extLst>
                </a:gridCol>
              </a:tblGrid>
              <a:tr h="296516">
                <a:tc>
                  <a:txBody>
                    <a:bodyPr/>
                    <a:lstStyle/>
                    <a:p>
                      <a:pPr indent="0" algn="ctr">
                        <a:lnSpc>
                          <a:spcPct val="100000"/>
                        </a:lnSpc>
                        <a:spcAft>
                          <a:spcPts val="0"/>
                        </a:spcAft>
                      </a:pPr>
                      <a:r>
                        <a:rPr lang="en-US" sz="1800">
                          <a:effectLst/>
                        </a:rPr>
                        <a:t>Scores</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Mean square error (MSE)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4781252"/>
                  </a:ext>
                </a:extLst>
              </a:tr>
              <a:tr h="179414">
                <a:tc>
                  <a:txBody>
                    <a:bodyPr/>
                    <a:lstStyle/>
                    <a:p>
                      <a:pPr indent="0" algn="just">
                        <a:lnSpc>
                          <a:spcPct val="100000"/>
                        </a:lnSpc>
                        <a:spcAft>
                          <a:spcPts val="0"/>
                        </a:spcAft>
                      </a:pPr>
                      <a:r>
                        <a:rPr lang="en-US" sz="1800">
                          <a:effectLst/>
                        </a:rPr>
                        <a:t>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ea typeface="Calibri" panose="020F0502020204030204" pitchFamily="34" charset="0"/>
                          <a:cs typeface="Times New Roman" panose="02020603050405020304" pitchFamily="18" charset="0"/>
                        </a:rPr>
                        <a:t>0.498828</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282758"/>
                  </a:ext>
                </a:extLst>
              </a:tr>
              <a:tr h="179414">
                <a:tc>
                  <a:txBody>
                    <a:bodyPr/>
                    <a:lstStyle/>
                    <a:p>
                      <a:pPr indent="0" algn="just">
                        <a:lnSpc>
                          <a:spcPct val="100000"/>
                        </a:lnSpc>
                        <a:spcAft>
                          <a:spcPts val="0"/>
                        </a:spcAft>
                      </a:pPr>
                      <a:r>
                        <a:rPr lang="en-US" sz="1800">
                          <a:effectLst/>
                        </a:rPr>
                        <a:t>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ea typeface="Calibri" panose="020F0502020204030204" pitchFamily="34" charset="0"/>
                          <a:cs typeface="Times New Roman" panose="02020603050405020304" pitchFamily="18" charset="0"/>
                        </a:rPr>
                        <a:t>0.369432</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953803"/>
                  </a:ext>
                </a:extLst>
              </a:tr>
              <a:tr h="62633">
                <a:tc>
                  <a:txBody>
                    <a:bodyPr/>
                    <a:lstStyle/>
                    <a:p>
                      <a:pPr indent="0" algn="just">
                        <a:lnSpc>
                          <a:spcPct val="100000"/>
                        </a:lnSpc>
                        <a:spcAft>
                          <a:spcPts val="0"/>
                        </a:spcAft>
                      </a:pPr>
                      <a:r>
                        <a:rPr lang="en-US" sz="1800">
                          <a:effectLst/>
                        </a:rPr>
                        <a:t>F1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ea typeface="Calibri" panose="020F0502020204030204" pitchFamily="34" charset="0"/>
                          <a:cs typeface="Times New Roman" panose="02020603050405020304" pitchFamily="18" charset="0"/>
                        </a:rPr>
                        <a:t>0.416042</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688068"/>
                  </a:ext>
                </a:extLst>
              </a:tr>
            </a:tbl>
          </a:graphicData>
        </a:graphic>
      </p:graphicFrame>
      <p:graphicFrame>
        <p:nvGraphicFramePr>
          <p:cNvPr id="10" name="Table 9">
            <a:extLst>
              <a:ext uri="{FF2B5EF4-FFF2-40B4-BE49-F238E27FC236}">
                <a16:creationId xmlns:a16="http://schemas.microsoft.com/office/drawing/2014/main" id="{FED81CED-1F7F-44E7-A227-1A59AF4ED422}"/>
              </a:ext>
            </a:extLst>
          </p:cNvPr>
          <p:cNvGraphicFramePr>
            <a:graphicFrameLocks noGrp="1"/>
          </p:cNvGraphicFramePr>
          <p:nvPr>
            <p:extLst>
              <p:ext uri="{D42A27DB-BD31-4B8C-83A1-F6EECF244321}">
                <p14:modId xmlns:p14="http://schemas.microsoft.com/office/powerpoint/2010/main" val="298850162"/>
              </p:ext>
            </p:extLst>
          </p:nvPr>
        </p:nvGraphicFramePr>
        <p:xfrm>
          <a:off x="480652" y="2957443"/>
          <a:ext cx="4637040" cy="1119476"/>
        </p:xfrm>
        <a:graphic>
          <a:graphicData uri="http://schemas.openxmlformats.org/drawingml/2006/table">
            <a:tbl>
              <a:tblPr firstRow="1" firstCol="1" bandRow="1">
                <a:tableStyleId>{5C22544A-7EE6-4342-B048-85BDC9FD1C3A}</a:tableStyleId>
              </a:tblPr>
              <a:tblGrid>
                <a:gridCol w="1908587">
                  <a:extLst>
                    <a:ext uri="{9D8B030D-6E8A-4147-A177-3AD203B41FA5}">
                      <a16:colId xmlns:a16="http://schemas.microsoft.com/office/drawing/2014/main" val="1654454836"/>
                    </a:ext>
                  </a:extLst>
                </a:gridCol>
                <a:gridCol w="2728453">
                  <a:extLst>
                    <a:ext uri="{9D8B030D-6E8A-4147-A177-3AD203B41FA5}">
                      <a16:colId xmlns:a16="http://schemas.microsoft.com/office/drawing/2014/main" val="157792356"/>
                    </a:ext>
                  </a:extLst>
                </a:gridCol>
              </a:tblGrid>
              <a:tr h="296516">
                <a:tc>
                  <a:txBody>
                    <a:bodyPr/>
                    <a:lstStyle/>
                    <a:p>
                      <a:pPr indent="0" algn="ctr">
                        <a:lnSpc>
                          <a:spcPct val="100000"/>
                        </a:lnSpc>
                        <a:spcAft>
                          <a:spcPts val="0"/>
                        </a:spcAft>
                      </a:pPr>
                      <a:r>
                        <a:rPr lang="en-US" sz="1800">
                          <a:effectLst/>
                        </a:rPr>
                        <a:t>Scores</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Mean square error (MSE)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4781252"/>
                  </a:ext>
                </a:extLst>
              </a:tr>
              <a:tr h="179414">
                <a:tc>
                  <a:txBody>
                    <a:bodyPr/>
                    <a:lstStyle/>
                    <a:p>
                      <a:pPr indent="0" algn="just">
                        <a:lnSpc>
                          <a:spcPct val="100000"/>
                        </a:lnSpc>
                        <a:spcAft>
                          <a:spcPts val="0"/>
                        </a:spcAft>
                      </a:pPr>
                      <a:r>
                        <a:rPr lang="en-US" sz="1800">
                          <a:effectLst/>
                        </a:rPr>
                        <a:t>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mn-lt"/>
                          <a:ea typeface="Calibri" panose="020F0502020204030204" pitchFamily="34" charset="0"/>
                          <a:cs typeface="Times New Roman" panose="02020603050405020304" pitchFamily="18" charset="0"/>
                        </a:rPr>
                        <a:t>0.105199</a:t>
                      </a:r>
                      <a:endParaRPr lang="en-PH"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282758"/>
                  </a:ext>
                </a:extLst>
              </a:tr>
              <a:tr h="179414">
                <a:tc>
                  <a:txBody>
                    <a:bodyPr/>
                    <a:lstStyle/>
                    <a:p>
                      <a:pPr indent="0" algn="just">
                        <a:lnSpc>
                          <a:spcPct val="100000"/>
                        </a:lnSpc>
                        <a:spcAft>
                          <a:spcPts val="0"/>
                        </a:spcAft>
                      </a:pPr>
                      <a:r>
                        <a:rPr lang="en-US" sz="1800">
                          <a:effectLst/>
                        </a:rPr>
                        <a:t>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mn-lt"/>
                          <a:ea typeface="Calibri" panose="020F0502020204030204" pitchFamily="34" charset="0"/>
                          <a:cs typeface="Times New Roman" panose="02020603050405020304" pitchFamily="18" charset="0"/>
                        </a:rPr>
                        <a:t>0.134242</a:t>
                      </a:r>
                      <a:endParaRPr lang="en-PH"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953803"/>
                  </a:ext>
                </a:extLst>
              </a:tr>
              <a:tr h="179414">
                <a:tc>
                  <a:txBody>
                    <a:bodyPr/>
                    <a:lstStyle/>
                    <a:p>
                      <a:pPr indent="0" algn="just">
                        <a:lnSpc>
                          <a:spcPct val="100000"/>
                        </a:lnSpc>
                        <a:spcAft>
                          <a:spcPts val="0"/>
                        </a:spcAft>
                      </a:pPr>
                      <a:r>
                        <a:rPr lang="en-US" sz="1800">
                          <a:effectLst/>
                        </a:rPr>
                        <a:t>F1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ea typeface="Calibri" panose="020F0502020204030204" pitchFamily="34" charset="0"/>
                          <a:cs typeface="Times New Roman" panose="02020603050405020304" pitchFamily="18" charset="0"/>
                        </a:rPr>
                        <a:t>0.079913</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688068"/>
                  </a:ext>
                </a:extLst>
              </a:tr>
            </a:tbl>
          </a:graphicData>
        </a:graphic>
      </p:graphicFrame>
      <p:graphicFrame>
        <p:nvGraphicFramePr>
          <p:cNvPr id="11" name="Table 10">
            <a:extLst>
              <a:ext uri="{FF2B5EF4-FFF2-40B4-BE49-F238E27FC236}">
                <a16:creationId xmlns:a16="http://schemas.microsoft.com/office/drawing/2014/main" id="{6B2E9473-A3E9-4A4C-94A2-B083A0EAE200}"/>
              </a:ext>
            </a:extLst>
          </p:cNvPr>
          <p:cNvGraphicFramePr>
            <a:graphicFrameLocks noGrp="1"/>
          </p:cNvGraphicFramePr>
          <p:nvPr>
            <p:extLst>
              <p:ext uri="{D42A27DB-BD31-4B8C-83A1-F6EECF244321}">
                <p14:modId xmlns:p14="http://schemas.microsoft.com/office/powerpoint/2010/main" val="3148213335"/>
              </p:ext>
            </p:extLst>
          </p:nvPr>
        </p:nvGraphicFramePr>
        <p:xfrm>
          <a:off x="6495019" y="2957443"/>
          <a:ext cx="4637040" cy="1119476"/>
        </p:xfrm>
        <a:graphic>
          <a:graphicData uri="http://schemas.openxmlformats.org/drawingml/2006/table">
            <a:tbl>
              <a:tblPr firstRow="1" firstCol="1" bandRow="1">
                <a:tableStyleId>{5C22544A-7EE6-4342-B048-85BDC9FD1C3A}</a:tableStyleId>
              </a:tblPr>
              <a:tblGrid>
                <a:gridCol w="1908587">
                  <a:extLst>
                    <a:ext uri="{9D8B030D-6E8A-4147-A177-3AD203B41FA5}">
                      <a16:colId xmlns:a16="http://schemas.microsoft.com/office/drawing/2014/main" val="1654454836"/>
                    </a:ext>
                  </a:extLst>
                </a:gridCol>
                <a:gridCol w="2728453">
                  <a:extLst>
                    <a:ext uri="{9D8B030D-6E8A-4147-A177-3AD203B41FA5}">
                      <a16:colId xmlns:a16="http://schemas.microsoft.com/office/drawing/2014/main" val="157792356"/>
                    </a:ext>
                  </a:extLst>
                </a:gridCol>
              </a:tblGrid>
              <a:tr h="296516">
                <a:tc>
                  <a:txBody>
                    <a:bodyPr/>
                    <a:lstStyle/>
                    <a:p>
                      <a:pPr indent="0" algn="ctr">
                        <a:lnSpc>
                          <a:spcPct val="100000"/>
                        </a:lnSpc>
                        <a:spcAft>
                          <a:spcPts val="0"/>
                        </a:spcAft>
                      </a:pPr>
                      <a:r>
                        <a:rPr lang="en-US" sz="1800">
                          <a:effectLst/>
                        </a:rPr>
                        <a:t>Scores</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Mean square error (MSE)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4781252"/>
                  </a:ext>
                </a:extLst>
              </a:tr>
              <a:tr h="179414">
                <a:tc>
                  <a:txBody>
                    <a:bodyPr/>
                    <a:lstStyle/>
                    <a:p>
                      <a:pPr indent="0" algn="just">
                        <a:lnSpc>
                          <a:spcPct val="100000"/>
                        </a:lnSpc>
                        <a:spcAft>
                          <a:spcPts val="0"/>
                        </a:spcAft>
                      </a:pPr>
                      <a:r>
                        <a:rPr lang="en-US" sz="1800">
                          <a:effectLst/>
                        </a:rPr>
                        <a:t>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mn-lt"/>
                          <a:ea typeface="Calibri" panose="020F0502020204030204" pitchFamily="34" charset="0"/>
                          <a:cs typeface="Times New Roman" panose="02020603050405020304" pitchFamily="18" charset="0"/>
                        </a:rPr>
                        <a:t>0.09134</a:t>
                      </a:r>
                      <a:endParaRPr lang="en-PH"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282758"/>
                  </a:ext>
                </a:extLst>
              </a:tr>
              <a:tr h="179414">
                <a:tc>
                  <a:txBody>
                    <a:bodyPr/>
                    <a:lstStyle/>
                    <a:p>
                      <a:pPr indent="0" algn="just">
                        <a:lnSpc>
                          <a:spcPct val="100000"/>
                        </a:lnSpc>
                        <a:spcAft>
                          <a:spcPts val="0"/>
                        </a:spcAft>
                      </a:pPr>
                      <a:r>
                        <a:rPr lang="en-US" sz="1800">
                          <a:effectLst/>
                        </a:rPr>
                        <a:t>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mn-lt"/>
                          <a:ea typeface="Calibri" panose="020F0502020204030204" pitchFamily="34" charset="0"/>
                          <a:cs typeface="Times New Roman" panose="02020603050405020304" pitchFamily="18" charset="0"/>
                        </a:rPr>
                        <a:t>0.164092</a:t>
                      </a:r>
                      <a:endParaRPr lang="en-PH"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953803"/>
                  </a:ext>
                </a:extLst>
              </a:tr>
              <a:tr h="179414">
                <a:tc>
                  <a:txBody>
                    <a:bodyPr/>
                    <a:lstStyle/>
                    <a:p>
                      <a:pPr indent="0" algn="just">
                        <a:lnSpc>
                          <a:spcPct val="100000"/>
                        </a:lnSpc>
                        <a:spcAft>
                          <a:spcPts val="0"/>
                        </a:spcAft>
                      </a:pPr>
                      <a:r>
                        <a:rPr lang="en-US" sz="1800">
                          <a:effectLst/>
                        </a:rPr>
                        <a:t>F1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ea typeface="Calibri" panose="020F0502020204030204" pitchFamily="34" charset="0"/>
                          <a:cs typeface="Times New Roman" panose="02020603050405020304" pitchFamily="18" charset="0"/>
                        </a:rPr>
                        <a:t>0.137053</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688068"/>
                  </a:ext>
                </a:extLst>
              </a:tr>
            </a:tbl>
          </a:graphicData>
        </a:graphic>
      </p:graphicFrame>
      <p:graphicFrame>
        <p:nvGraphicFramePr>
          <p:cNvPr id="12" name="Table 11">
            <a:extLst>
              <a:ext uri="{FF2B5EF4-FFF2-40B4-BE49-F238E27FC236}">
                <a16:creationId xmlns:a16="http://schemas.microsoft.com/office/drawing/2014/main" id="{D50F95F9-448C-47A3-B162-0D784E4D15EC}"/>
              </a:ext>
            </a:extLst>
          </p:cNvPr>
          <p:cNvGraphicFramePr>
            <a:graphicFrameLocks noGrp="1"/>
          </p:cNvGraphicFramePr>
          <p:nvPr>
            <p:extLst>
              <p:ext uri="{D42A27DB-BD31-4B8C-83A1-F6EECF244321}">
                <p14:modId xmlns:p14="http://schemas.microsoft.com/office/powerpoint/2010/main" val="4074719920"/>
              </p:ext>
            </p:extLst>
          </p:nvPr>
        </p:nvGraphicFramePr>
        <p:xfrm>
          <a:off x="480652" y="5029787"/>
          <a:ext cx="4637040" cy="1119476"/>
        </p:xfrm>
        <a:graphic>
          <a:graphicData uri="http://schemas.openxmlformats.org/drawingml/2006/table">
            <a:tbl>
              <a:tblPr firstRow="1" firstCol="1" bandRow="1">
                <a:tableStyleId>{5C22544A-7EE6-4342-B048-85BDC9FD1C3A}</a:tableStyleId>
              </a:tblPr>
              <a:tblGrid>
                <a:gridCol w="1908587">
                  <a:extLst>
                    <a:ext uri="{9D8B030D-6E8A-4147-A177-3AD203B41FA5}">
                      <a16:colId xmlns:a16="http://schemas.microsoft.com/office/drawing/2014/main" val="1654454836"/>
                    </a:ext>
                  </a:extLst>
                </a:gridCol>
                <a:gridCol w="2728453">
                  <a:extLst>
                    <a:ext uri="{9D8B030D-6E8A-4147-A177-3AD203B41FA5}">
                      <a16:colId xmlns:a16="http://schemas.microsoft.com/office/drawing/2014/main" val="157792356"/>
                    </a:ext>
                  </a:extLst>
                </a:gridCol>
              </a:tblGrid>
              <a:tr h="296516">
                <a:tc>
                  <a:txBody>
                    <a:bodyPr/>
                    <a:lstStyle/>
                    <a:p>
                      <a:pPr indent="0" algn="ctr">
                        <a:lnSpc>
                          <a:spcPct val="100000"/>
                        </a:lnSpc>
                        <a:spcAft>
                          <a:spcPts val="0"/>
                        </a:spcAft>
                      </a:pPr>
                      <a:r>
                        <a:rPr lang="en-US" sz="1800">
                          <a:effectLst/>
                        </a:rPr>
                        <a:t>Scores</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rPr>
                        <a:t>Mean square error (MSE)</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4781252"/>
                  </a:ext>
                </a:extLst>
              </a:tr>
              <a:tr h="179414">
                <a:tc>
                  <a:txBody>
                    <a:bodyPr/>
                    <a:lstStyle/>
                    <a:p>
                      <a:pPr indent="0" algn="just">
                        <a:lnSpc>
                          <a:spcPct val="100000"/>
                        </a:lnSpc>
                        <a:spcAft>
                          <a:spcPts val="0"/>
                        </a:spcAft>
                      </a:pPr>
                      <a:r>
                        <a:rPr lang="en-US" sz="1800">
                          <a:effectLst/>
                        </a:rPr>
                        <a:t>Precision</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mn-lt"/>
                          <a:ea typeface="Calibri" panose="020F0502020204030204" pitchFamily="34" charset="0"/>
                          <a:cs typeface="Times New Roman" panose="02020603050405020304" pitchFamily="18" charset="0"/>
                        </a:rPr>
                        <a:t>0.04968</a:t>
                      </a:r>
                      <a:endParaRPr lang="en-PH"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282758"/>
                  </a:ext>
                </a:extLst>
              </a:tr>
              <a:tr h="179414">
                <a:tc>
                  <a:txBody>
                    <a:bodyPr/>
                    <a:lstStyle/>
                    <a:p>
                      <a:pPr indent="0" algn="just">
                        <a:lnSpc>
                          <a:spcPct val="100000"/>
                        </a:lnSpc>
                        <a:spcAft>
                          <a:spcPts val="0"/>
                        </a:spcAft>
                      </a:pPr>
                      <a:r>
                        <a:rPr lang="en-US" sz="1800">
                          <a:effectLst/>
                        </a:rPr>
                        <a:t>Recall</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a:effectLst/>
                          <a:latin typeface="+mn-lt"/>
                          <a:ea typeface="Calibri" panose="020F0502020204030204" pitchFamily="34" charset="0"/>
                          <a:cs typeface="Times New Roman" panose="02020603050405020304" pitchFamily="18" charset="0"/>
                        </a:rPr>
                        <a:t>0.041404</a:t>
                      </a:r>
                      <a:endParaRPr lang="en-PH"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0953803"/>
                  </a:ext>
                </a:extLst>
              </a:tr>
              <a:tr h="179414">
                <a:tc>
                  <a:txBody>
                    <a:bodyPr/>
                    <a:lstStyle/>
                    <a:p>
                      <a:pPr indent="0" algn="just">
                        <a:lnSpc>
                          <a:spcPct val="100000"/>
                        </a:lnSpc>
                        <a:spcAft>
                          <a:spcPts val="0"/>
                        </a:spcAft>
                      </a:pPr>
                      <a:r>
                        <a:rPr lang="en-US" sz="1800">
                          <a:effectLst/>
                        </a:rPr>
                        <a:t>F1</a:t>
                      </a:r>
                      <a:endParaRPr lang="en-PH"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0" algn="ctr">
                        <a:lnSpc>
                          <a:spcPct val="100000"/>
                        </a:lnSpc>
                        <a:spcAft>
                          <a:spcPts val="0"/>
                        </a:spcAft>
                      </a:pPr>
                      <a:r>
                        <a:rPr lang="en-US" sz="1800" dirty="0">
                          <a:effectLst/>
                          <a:latin typeface="+mn-lt"/>
                          <a:ea typeface="Calibri" panose="020F0502020204030204" pitchFamily="34" charset="0"/>
                          <a:cs typeface="Times New Roman" panose="02020603050405020304" pitchFamily="18" charset="0"/>
                        </a:rPr>
                        <a:t>0.043261</a:t>
                      </a:r>
                      <a:endParaRPr lang="en-PH"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0688068"/>
                  </a:ext>
                </a:extLst>
              </a:tr>
            </a:tbl>
          </a:graphicData>
        </a:graphic>
      </p:graphicFrame>
      <p:sp>
        <p:nvSpPr>
          <p:cNvPr id="13" name="Rectangle 12">
            <a:extLst>
              <a:ext uri="{FF2B5EF4-FFF2-40B4-BE49-F238E27FC236}">
                <a16:creationId xmlns:a16="http://schemas.microsoft.com/office/drawing/2014/main" id="{ED6889A5-61E6-41A5-B554-4E70C2208E81}"/>
              </a:ext>
            </a:extLst>
          </p:cNvPr>
          <p:cNvSpPr/>
          <p:nvPr/>
        </p:nvSpPr>
        <p:spPr>
          <a:xfrm>
            <a:off x="-248828" y="4383456"/>
            <a:ext cx="6096000" cy="646331"/>
          </a:xfrm>
          <a:prstGeom prst="rect">
            <a:avLst/>
          </a:prstGeom>
        </p:spPr>
        <p:txBody>
          <a:bodyPr>
            <a:spAutoFit/>
          </a:bodyPr>
          <a:lstStyle/>
          <a:p>
            <a:pPr algn="ctr"/>
            <a:r>
              <a:rPr lang="en-US" b="1" dirty="0">
                <a:latin typeface="Times New Roman" panose="02020603050405020304" pitchFamily="18" charset="0"/>
                <a:ea typeface="Calibri" panose="020F0502020204030204" pitchFamily="34" charset="0"/>
              </a:rPr>
              <a:t>Table IV‑44. MSEs of </a:t>
            </a:r>
            <a:r>
              <a:rPr lang="en-US" b="1" dirty="0" err="1">
                <a:latin typeface="Times New Roman" panose="02020603050405020304" pitchFamily="18" charset="0"/>
                <a:ea typeface="Calibri" panose="020F0502020204030204" pitchFamily="34" charset="0"/>
              </a:rPr>
              <a:t>Eval</a:t>
            </a:r>
            <a:r>
              <a:rPr lang="en-US" b="1" dirty="0">
                <a:latin typeface="Times New Roman" panose="02020603050405020304" pitchFamily="18" charset="0"/>
                <a:ea typeface="Calibri" panose="020F0502020204030204" pitchFamily="34" charset="0"/>
              </a:rPr>
              <a:t> Scores for Queries (Word Disambiguation)</a:t>
            </a:r>
            <a:endParaRPr lang="en-PH" b="1" dirty="0"/>
          </a:p>
        </p:txBody>
      </p:sp>
      <p:sp>
        <p:nvSpPr>
          <p:cNvPr id="14" name="Rectangle 13">
            <a:extLst>
              <a:ext uri="{FF2B5EF4-FFF2-40B4-BE49-F238E27FC236}">
                <a16:creationId xmlns:a16="http://schemas.microsoft.com/office/drawing/2014/main" id="{A0C80A21-3F97-465E-BB2B-B1DCC4A23FF9}"/>
              </a:ext>
            </a:extLst>
          </p:cNvPr>
          <p:cNvSpPr/>
          <p:nvPr/>
        </p:nvSpPr>
        <p:spPr>
          <a:xfrm>
            <a:off x="5765539" y="2311112"/>
            <a:ext cx="6096000" cy="646331"/>
          </a:xfrm>
          <a:prstGeom prst="rect">
            <a:avLst/>
          </a:prstGeom>
        </p:spPr>
        <p:txBody>
          <a:bodyPr>
            <a:spAutoFit/>
          </a:bodyPr>
          <a:lstStyle/>
          <a:p>
            <a:pPr algn="ctr">
              <a:spcAft>
                <a:spcPts val="0"/>
              </a:spcAft>
            </a:pPr>
            <a:r>
              <a:rPr lang="en-US" b="1">
                <a:latin typeface="Times New Roman" panose="02020603050405020304" pitchFamily="18" charset="0"/>
                <a:ea typeface="Calibri" panose="020F0502020204030204" pitchFamily="34" charset="0"/>
              </a:rPr>
              <a:t>Table IV‑43. MSEs of Eval Scores from Queries (Semantic Search)</a:t>
            </a:r>
            <a:endParaRPr lang="en-PH" b="1" dirty="0">
              <a:latin typeface="Times New Roman" panose="02020603050405020304" pitchFamily="18" charset="0"/>
              <a:ea typeface="Calibri" panose="020F0502020204030204" pitchFamily="34" charset="0"/>
            </a:endParaRPr>
          </a:p>
        </p:txBody>
      </p:sp>
      <p:sp>
        <p:nvSpPr>
          <p:cNvPr id="15" name="Rectangle 14">
            <a:extLst>
              <a:ext uri="{FF2B5EF4-FFF2-40B4-BE49-F238E27FC236}">
                <a16:creationId xmlns:a16="http://schemas.microsoft.com/office/drawing/2014/main" id="{FC723DFB-BA85-40E4-9E2D-5CBB5E286AE4}"/>
              </a:ext>
            </a:extLst>
          </p:cNvPr>
          <p:cNvSpPr/>
          <p:nvPr/>
        </p:nvSpPr>
        <p:spPr>
          <a:xfrm>
            <a:off x="-248828" y="2311111"/>
            <a:ext cx="6096000" cy="646331"/>
          </a:xfrm>
          <a:prstGeom prst="rect">
            <a:avLst/>
          </a:prstGeom>
        </p:spPr>
        <p:txBody>
          <a:bodyPr>
            <a:spAutoFit/>
          </a:bodyPr>
          <a:lstStyle/>
          <a:p>
            <a:pPr algn="ctr">
              <a:spcAft>
                <a:spcPts val="0"/>
              </a:spcAft>
            </a:pPr>
            <a:r>
              <a:rPr lang="en-US" b="1" dirty="0">
                <a:latin typeface="Times New Roman" panose="02020603050405020304" pitchFamily="18" charset="0"/>
                <a:ea typeface="Calibri" panose="020F0502020204030204" pitchFamily="34" charset="0"/>
              </a:rPr>
              <a:t>Table IV‑42. MSEs of </a:t>
            </a:r>
            <a:r>
              <a:rPr lang="en-US" b="1" dirty="0" err="1">
                <a:latin typeface="Times New Roman" panose="02020603050405020304" pitchFamily="18" charset="0"/>
                <a:ea typeface="Calibri" panose="020F0502020204030204" pitchFamily="34" charset="0"/>
              </a:rPr>
              <a:t>Eval</a:t>
            </a:r>
            <a:r>
              <a:rPr lang="en-US" b="1" dirty="0">
                <a:latin typeface="Times New Roman" panose="02020603050405020304" pitchFamily="18" charset="0"/>
                <a:ea typeface="Calibri" panose="020F0502020204030204" pitchFamily="34" charset="0"/>
              </a:rPr>
              <a:t> Scores from Queries (Information Extraction)</a:t>
            </a:r>
            <a:endParaRPr lang="en-PH" b="1" dirty="0">
              <a:latin typeface="Times New Roman" panose="02020603050405020304" pitchFamily="18" charset="0"/>
              <a:ea typeface="Calibri" panose="020F0502020204030204" pitchFamily="34" charset="0"/>
            </a:endParaRPr>
          </a:p>
        </p:txBody>
      </p:sp>
      <p:sp>
        <p:nvSpPr>
          <p:cNvPr id="16" name="Rectangle 15">
            <a:extLst>
              <a:ext uri="{FF2B5EF4-FFF2-40B4-BE49-F238E27FC236}">
                <a16:creationId xmlns:a16="http://schemas.microsoft.com/office/drawing/2014/main" id="{B4CE314B-A41D-4F93-8D95-A94AFE9FC6CE}"/>
              </a:ext>
            </a:extLst>
          </p:cNvPr>
          <p:cNvSpPr/>
          <p:nvPr/>
        </p:nvSpPr>
        <p:spPr>
          <a:xfrm>
            <a:off x="5765539" y="238766"/>
            <a:ext cx="6096000" cy="646331"/>
          </a:xfrm>
          <a:prstGeom prst="rect">
            <a:avLst/>
          </a:prstGeom>
        </p:spPr>
        <p:txBody>
          <a:bodyPr>
            <a:spAutoFit/>
          </a:bodyPr>
          <a:lstStyle/>
          <a:p>
            <a:pPr algn="ctr">
              <a:spcAft>
                <a:spcPts val="0"/>
              </a:spcAft>
            </a:pPr>
            <a:r>
              <a:rPr lang="en-US" b="1" dirty="0">
                <a:latin typeface="Times New Roman" panose="02020603050405020304" pitchFamily="18" charset="0"/>
                <a:ea typeface="Calibri" panose="020F0502020204030204" pitchFamily="34" charset="0"/>
              </a:rPr>
              <a:t>Table IV‑41. MSEs of </a:t>
            </a:r>
            <a:r>
              <a:rPr lang="en-US" b="1" dirty="0" err="1">
                <a:latin typeface="Times New Roman" panose="02020603050405020304" pitchFamily="18" charset="0"/>
                <a:ea typeface="Calibri" panose="020F0502020204030204" pitchFamily="34" charset="0"/>
              </a:rPr>
              <a:t>Eval</a:t>
            </a:r>
            <a:r>
              <a:rPr lang="en-US" b="1" dirty="0">
                <a:latin typeface="Times New Roman" panose="02020603050405020304" pitchFamily="18" charset="0"/>
                <a:ea typeface="Calibri" panose="020F0502020204030204" pitchFamily="34" charset="0"/>
              </a:rPr>
              <a:t> Scores from Queries (Image Processing)</a:t>
            </a:r>
            <a:endParaRPr lang="en-PH" b="1" dirty="0">
              <a:latin typeface="Times New Roman" panose="02020603050405020304" pitchFamily="18" charset="0"/>
              <a:ea typeface="Calibri" panose="020F0502020204030204" pitchFamily="34" charset="0"/>
            </a:endParaRPr>
          </a:p>
        </p:txBody>
      </p:sp>
      <p:sp>
        <p:nvSpPr>
          <p:cNvPr id="18" name="Rectangle 17">
            <a:extLst>
              <a:ext uri="{FF2B5EF4-FFF2-40B4-BE49-F238E27FC236}">
                <a16:creationId xmlns:a16="http://schemas.microsoft.com/office/drawing/2014/main" id="{16DCEBB7-2748-4C93-8EA2-8D0D1A3A6001}"/>
              </a:ext>
            </a:extLst>
          </p:cNvPr>
          <p:cNvSpPr/>
          <p:nvPr/>
        </p:nvSpPr>
        <p:spPr>
          <a:xfrm>
            <a:off x="-165230" y="207401"/>
            <a:ext cx="6096000" cy="646331"/>
          </a:xfrm>
          <a:prstGeom prst="rect">
            <a:avLst/>
          </a:prstGeom>
        </p:spPr>
        <p:txBody>
          <a:bodyPr>
            <a:spAutoFit/>
          </a:bodyPr>
          <a:lstStyle/>
          <a:p>
            <a:pPr algn="ctr"/>
            <a:r>
              <a:rPr lang="en-US" b="1" dirty="0">
                <a:latin typeface="Times New Roman" panose="02020603050405020304" pitchFamily="18" charset="0"/>
                <a:ea typeface="Calibri" panose="020F0502020204030204" pitchFamily="34" charset="0"/>
              </a:rPr>
              <a:t>Table IV‑40. MSEs of </a:t>
            </a:r>
            <a:r>
              <a:rPr lang="en-US" b="1" dirty="0" err="1">
                <a:latin typeface="Times New Roman" panose="02020603050405020304" pitchFamily="18" charset="0"/>
                <a:ea typeface="Calibri" panose="020F0502020204030204" pitchFamily="34" charset="0"/>
              </a:rPr>
              <a:t>Eval</a:t>
            </a:r>
            <a:r>
              <a:rPr lang="en-US" b="1" dirty="0">
                <a:latin typeface="Times New Roman" panose="02020603050405020304" pitchFamily="18" charset="0"/>
                <a:ea typeface="Calibri" panose="020F0502020204030204" pitchFamily="34" charset="0"/>
              </a:rPr>
              <a:t> Scores from Queries (Data Compression</a:t>
            </a:r>
            <a:endParaRPr lang="en-PH" b="1" dirty="0"/>
          </a:p>
        </p:txBody>
      </p:sp>
    </p:spTree>
    <p:extLst>
      <p:ext uri="{BB962C8B-B14F-4D97-AF65-F5344CB8AC3E}">
        <p14:creationId xmlns:p14="http://schemas.microsoft.com/office/powerpoint/2010/main" val="11922864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Summary of Findings</a:t>
            </a:r>
          </a:p>
        </p:txBody>
      </p:sp>
      <p:sp>
        <p:nvSpPr>
          <p:cNvPr id="4" name="Slide Number Placeholder 3"/>
          <p:cNvSpPr>
            <a:spLocks noGrp="1"/>
          </p:cNvSpPr>
          <p:nvPr>
            <p:ph type="sldNum" sz="quarter" idx="12"/>
          </p:nvPr>
        </p:nvSpPr>
        <p:spPr/>
        <p:txBody>
          <a:bodyPr/>
          <a:lstStyle/>
          <a:p>
            <a:fld id="{7E4232D3-2848-4673-BF27-A4C248D94357}" type="slidenum">
              <a:rPr lang="en-US" smtClean="0"/>
              <a:t>22</a:t>
            </a:fld>
            <a:endParaRPr lang="en-US" dirty="0"/>
          </a:p>
        </p:txBody>
      </p:sp>
      <p:pic>
        <p:nvPicPr>
          <p:cNvPr id="5" name="Picture 2" descr="Image result for magnifying glass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38214">
            <a:off x="700752" y="537226"/>
            <a:ext cx="1004333" cy="100265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74847" y="2009235"/>
            <a:ext cx="9784080" cy="461772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dirty="0"/>
              <a:t>The summary of findings discovered and analyzed from the previous section are as follows:</a:t>
            </a:r>
            <a:endParaRPr lang="en-PH" dirty="0"/>
          </a:p>
          <a:p>
            <a:pPr lvl="1"/>
            <a:r>
              <a:rPr lang="en-US" dirty="0"/>
              <a:t>The system with the refinement module offers same accuracy with the original system but it is more efficient in terms of actual running time.</a:t>
            </a:r>
            <a:endParaRPr lang="en-PH" dirty="0"/>
          </a:p>
          <a:p>
            <a:pPr lvl="1"/>
            <a:r>
              <a:rPr lang="en-US" dirty="0"/>
              <a:t>The system with the result history module offers low accuracy as compared to the original system where the searching through the 3</a:t>
            </a:r>
            <a:r>
              <a:rPr lang="en-US" baseline="30000" dirty="0"/>
              <a:t>rd</a:t>
            </a:r>
            <a:r>
              <a:rPr lang="en-US" dirty="0"/>
              <a:t>-order tensor model is processed.</a:t>
            </a:r>
            <a:endParaRPr lang="en-PH" dirty="0"/>
          </a:p>
          <a:p>
            <a:pPr lvl="1"/>
            <a:r>
              <a:rPr lang="en-US" dirty="0"/>
              <a:t>The similarity metric and method used in the result history module depends on lexical matching. Thus, it cannot detect synonym words.</a:t>
            </a:r>
            <a:endParaRPr lang="en-PH" dirty="0"/>
          </a:p>
          <a:p>
            <a:pPr lvl="1"/>
            <a:r>
              <a:rPr lang="en-US" dirty="0"/>
              <a:t>The creation phase with the sorting module needs more space than the original system</a:t>
            </a:r>
            <a:endParaRPr lang="en-PH" dirty="0"/>
          </a:p>
        </p:txBody>
      </p:sp>
    </p:spTree>
    <p:extLst>
      <p:ext uri="{BB962C8B-B14F-4D97-AF65-F5344CB8AC3E}">
        <p14:creationId xmlns:p14="http://schemas.microsoft.com/office/powerpoint/2010/main" val="70716644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CONCLUSION</a:t>
            </a:r>
          </a:p>
        </p:txBody>
      </p:sp>
      <p:sp>
        <p:nvSpPr>
          <p:cNvPr id="4" name="Slide Number Placeholder 3"/>
          <p:cNvSpPr>
            <a:spLocks noGrp="1"/>
          </p:cNvSpPr>
          <p:nvPr>
            <p:ph type="sldNum" sz="quarter" idx="12"/>
          </p:nvPr>
        </p:nvSpPr>
        <p:spPr/>
        <p:txBody>
          <a:bodyPr/>
          <a:lstStyle/>
          <a:p>
            <a:fld id="{7E4232D3-2848-4673-BF27-A4C248D94357}" type="slidenum">
              <a:rPr lang="en-US" smtClean="0"/>
              <a:t>23</a:t>
            </a:fld>
            <a:endParaRPr lang="en-US" dirty="0"/>
          </a:p>
        </p:txBody>
      </p:sp>
      <p:pic>
        <p:nvPicPr>
          <p:cNvPr id="5" name="Picture 2" descr="Image result for magnifying glass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38214">
            <a:off x="700752" y="537226"/>
            <a:ext cx="1004333" cy="100265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74847" y="2009235"/>
            <a:ext cx="9784080" cy="461772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a:lstStyle>
          <a:p>
            <a:r>
              <a:rPr lang="en-US" dirty="0"/>
              <a:t>The accuracy of the proposed system </a:t>
            </a:r>
            <a:r>
              <a:rPr lang="en-US" b="1" dirty="0"/>
              <a:t>stayed the same</a:t>
            </a:r>
          </a:p>
          <a:p>
            <a:r>
              <a:rPr lang="en-US" dirty="0"/>
              <a:t>The actual time or speed is </a:t>
            </a:r>
            <a:r>
              <a:rPr lang="en-US" b="1" dirty="0"/>
              <a:t>decreased by 30%</a:t>
            </a:r>
          </a:p>
          <a:p>
            <a:r>
              <a:rPr lang="en-US" dirty="0"/>
              <a:t>The proposed system garnered a </a:t>
            </a:r>
            <a:r>
              <a:rPr lang="en-US" b="1" dirty="0"/>
              <a:t>mean square error of 0.0136 or 1.36%</a:t>
            </a:r>
          </a:p>
        </p:txBody>
      </p:sp>
    </p:spTree>
    <p:extLst>
      <p:ext uri="{BB962C8B-B14F-4D97-AF65-F5344CB8AC3E}">
        <p14:creationId xmlns:p14="http://schemas.microsoft.com/office/powerpoint/2010/main" val="24604793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RECOMMENDATIONS</a:t>
            </a:r>
          </a:p>
        </p:txBody>
      </p:sp>
      <p:sp>
        <p:nvSpPr>
          <p:cNvPr id="3" name="Content Placeholder 2"/>
          <p:cNvSpPr>
            <a:spLocks noGrp="1"/>
          </p:cNvSpPr>
          <p:nvPr>
            <p:ph idx="1"/>
          </p:nvPr>
        </p:nvSpPr>
        <p:spPr>
          <a:xfrm>
            <a:off x="1202919" y="2011679"/>
            <a:ext cx="9784080" cy="4776299"/>
          </a:xfrm>
        </p:spPr>
        <p:txBody>
          <a:bodyPr>
            <a:normAutofit/>
          </a:bodyPr>
          <a:lstStyle/>
          <a:p>
            <a:pPr marL="0" indent="0">
              <a:buNone/>
            </a:pPr>
            <a:r>
              <a:rPr lang="en-US" sz="2400" dirty="0"/>
              <a:t>If further improvements are to be made on this research study, the proponents would like to recommend the following notes and opinions:</a:t>
            </a:r>
            <a:endParaRPr lang="en-PH" sz="2400" dirty="0"/>
          </a:p>
          <a:p>
            <a:pPr lvl="1"/>
            <a:r>
              <a:rPr lang="en-US" dirty="0"/>
              <a:t>Instead of utilizing the metric used by the proponents, use other third party metrics such as </a:t>
            </a:r>
            <a:r>
              <a:rPr lang="en-US" dirty="0" err="1"/>
              <a:t>Semilar</a:t>
            </a:r>
            <a:r>
              <a:rPr lang="en-US" dirty="0"/>
              <a:t>.</a:t>
            </a:r>
            <a:endParaRPr lang="en-PH" dirty="0"/>
          </a:p>
          <a:p>
            <a:pPr lvl="1"/>
            <a:r>
              <a:rPr lang="en-US" dirty="0"/>
              <a:t>Provide adjustments on the algorithms, either by simplifying or enhancing, in order to acquire better speed and accuracy in the search process.</a:t>
            </a:r>
            <a:endParaRPr lang="en-PH" dirty="0"/>
          </a:p>
          <a:p>
            <a:pPr lvl="1"/>
            <a:r>
              <a:rPr lang="en-US" dirty="0"/>
              <a:t>Provide adjustments on the algorithms being utilized in order to acquire better results on the evaluation tools used such as precision and recall, along with the F1-measure.</a:t>
            </a:r>
            <a:endParaRPr lang="en-PH" dirty="0"/>
          </a:p>
          <a:p>
            <a:pPr lvl="1"/>
            <a:r>
              <a:rPr lang="en-US" dirty="0"/>
              <a:t>Utilize a more specific algorithm other than that used by the proponents.</a:t>
            </a:r>
            <a:endParaRPr lang="en-PH" dirty="0"/>
          </a:p>
          <a:p>
            <a:pPr lvl="1"/>
            <a:r>
              <a:rPr lang="en-US" dirty="0"/>
              <a:t>Take into consideration other file types other than PDF files.</a:t>
            </a:r>
            <a:endParaRPr lang="en-PH" dirty="0"/>
          </a:p>
          <a:p>
            <a:pPr lvl="1"/>
            <a:r>
              <a:rPr lang="en-US" dirty="0"/>
              <a:t>Consider including sentences with special symbols such as hyphens, commas, semicolons, etc.</a:t>
            </a:r>
            <a:endParaRPr lang="en-PH" dirty="0"/>
          </a:p>
          <a:p>
            <a:pPr lvl="1"/>
            <a:r>
              <a:rPr lang="en-US" dirty="0"/>
              <a:t>Limit database by finding a metric that chooses database records to remove.</a:t>
            </a:r>
            <a:endParaRPr lang="en-PH" dirty="0"/>
          </a:p>
        </p:txBody>
      </p:sp>
      <p:sp>
        <p:nvSpPr>
          <p:cNvPr id="4" name="Slide Number Placeholder 3"/>
          <p:cNvSpPr>
            <a:spLocks noGrp="1"/>
          </p:cNvSpPr>
          <p:nvPr>
            <p:ph type="sldNum" sz="quarter" idx="12"/>
          </p:nvPr>
        </p:nvSpPr>
        <p:spPr/>
        <p:txBody>
          <a:bodyPr/>
          <a:lstStyle/>
          <a:p>
            <a:fld id="{7E4232D3-2848-4673-BF27-A4C248D94357}" type="slidenum">
              <a:rPr lang="en-US" smtClean="0"/>
              <a:t>24</a:t>
            </a:fld>
            <a:endParaRPr lang="en-US" dirty="0"/>
          </a:p>
        </p:txBody>
      </p:sp>
      <p:pic>
        <p:nvPicPr>
          <p:cNvPr id="5" name="Picture 2" descr="Image result for magnifying glass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38214">
            <a:off x="700752" y="537226"/>
            <a:ext cx="1004333" cy="100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309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      Introduction</a:t>
            </a:r>
          </a:p>
        </p:txBody>
      </p:sp>
      <p:sp>
        <p:nvSpPr>
          <p:cNvPr id="3" name="Content Placeholder 2"/>
          <p:cNvSpPr>
            <a:spLocks noGrp="1"/>
          </p:cNvSpPr>
          <p:nvPr>
            <p:ph idx="1"/>
          </p:nvPr>
        </p:nvSpPr>
        <p:spPr>
          <a:xfrm>
            <a:off x="6765519" y="2172297"/>
            <a:ext cx="4778781" cy="4206240"/>
          </a:xfrm>
        </p:spPr>
        <p:txBody>
          <a:bodyPr>
            <a:normAutofit/>
          </a:bodyPr>
          <a:lstStyle/>
          <a:p>
            <a:pPr marL="0" indent="0">
              <a:buNone/>
            </a:pPr>
            <a:r>
              <a:rPr lang="en-US" sz="2400" dirty="0"/>
              <a:t>In order to cope with this rapid data growth, techniques were created to find information that the user needed as swiftly and accurately as possible. One of the developed search techniques is </a:t>
            </a:r>
            <a:r>
              <a:rPr lang="en-US" sz="2400" i="1" dirty="0"/>
              <a:t>information retrieval. </a:t>
            </a:r>
          </a:p>
          <a:p>
            <a:pPr marL="0" indent="0">
              <a:buNone/>
            </a:pPr>
            <a:r>
              <a:rPr lang="en-US" sz="2400" dirty="0"/>
              <a:t>IR is a technique that mixes computer science and information science. </a:t>
            </a:r>
          </a:p>
          <a:p>
            <a:pPr>
              <a:buFont typeface="Wingdings" panose="05000000000000000000" pitchFamily="2" charset="2"/>
              <a:buChar char="v"/>
            </a:pPr>
            <a:endParaRPr lang="en-US" sz="2400" dirty="0"/>
          </a:p>
        </p:txBody>
      </p:sp>
      <p:pic>
        <p:nvPicPr>
          <p:cNvPr id="2050" name="Picture 2" descr="Image result for magnifying glass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919" y="353899"/>
            <a:ext cx="1371600" cy="13693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gooooooooogle"/>
          <p:cNvPicPr>
            <a:picLocks noChangeAspect="1" noChangeArrowheads="1"/>
          </p:cNvPicPr>
          <p:nvPr/>
        </p:nvPicPr>
        <p:blipFill rotWithShape="1">
          <a:blip r:embed="rId4">
            <a:extLst>
              <a:ext uri="{28A0092B-C50C-407E-A947-70E740481C1C}">
                <a14:useLocalDpi xmlns:a14="http://schemas.microsoft.com/office/drawing/2010/main" val="0"/>
              </a:ext>
            </a:extLst>
          </a:blip>
          <a:srcRect l="3944" t="5652" r="4278" b="10015"/>
          <a:stretch/>
        </p:blipFill>
        <p:spPr bwMode="auto">
          <a:xfrm>
            <a:off x="863599" y="2387599"/>
            <a:ext cx="5245101" cy="3213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      Introduction</a:t>
            </a:r>
          </a:p>
        </p:txBody>
      </p:sp>
      <p:sp>
        <p:nvSpPr>
          <p:cNvPr id="3" name="Content Placeholder 2"/>
          <p:cNvSpPr>
            <a:spLocks noGrp="1"/>
          </p:cNvSpPr>
          <p:nvPr>
            <p:ph idx="1"/>
          </p:nvPr>
        </p:nvSpPr>
        <p:spPr>
          <a:xfrm>
            <a:off x="1202919" y="2159597"/>
            <a:ext cx="5756681" cy="4206240"/>
          </a:xfrm>
        </p:spPr>
        <p:txBody>
          <a:bodyPr>
            <a:normAutofit/>
          </a:bodyPr>
          <a:lstStyle/>
          <a:p>
            <a:pPr marL="0" indent="0">
              <a:buNone/>
            </a:pPr>
            <a:r>
              <a:rPr lang="en-US" sz="2400" b="1" dirty="0"/>
              <a:t>Information retrieval (IR) </a:t>
            </a:r>
            <a:r>
              <a:rPr lang="en-US" sz="2400" dirty="0"/>
              <a:t>is finding material, usually documents, of an unstructured nature, usually text, that satisfies an information need from within large collections, usually stored on computers.</a:t>
            </a:r>
          </a:p>
          <a:p>
            <a:pPr marL="0" indent="0">
              <a:buNone/>
            </a:pPr>
            <a:r>
              <a:rPr lang="en-US" sz="2400" dirty="0"/>
              <a:t>IR systems are designed to analyze, process and store sources of information and retrieve those that match the user’s query.</a:t>
            </a:r>
          </a:p>
          <a:p>
            <a:pPr>
              <a:buFont typeface="Wingdings" panose="05000000000000000000" pitchFamily="2" charset="2"/>
              <a:buChar char="v"/>
            </a:pPr>
            <a:endParaRPr lang="en-US" sz="2400" dirty="0"/>
          </a:p>
        </p:txBody>
      </p:sp>
      <p:pic>
        <p:nvPicPr>
          <p:cNvPr id="2050" name="Picture 2" descr="Image result for magnifying glass icon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919" y="353899"/>
            <a:ext cx="1371600" cy="136931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information retriev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798" y="1981960"/>
            <a:ext cx="3505201" cy="43838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890" y="2708372"/>
            <a:ext cx="5589767" cy="4206240"/>
          </a:xfrm>
        </p:spPr>
        <p:txBody>
          <a:bodyPr>
            <a:normAutofit/>
          </a:bodyPr>
          <a:lstStyle/>
          <a:p>
            <a:pPr marL="0" indent="0">
              <a:buNone/>
            </a:pPr>
            <a:r>
              <a:rPr lang="en-PH" b="1" dirty="0"/>
              <a:t>Current System</a:t>
            </a:r>
          </a:p>
          <a:p>
            <a:pPr marL="0" indent="0">
              <a:buNone/>
            </a:pPr>
            <a:r>
              <a:rPr lang="en-PH" dirty="0"/>
              <a:t>Ki-</a:t>
            </a:r>
            <a:r>
              <a:rPr lang="en-PH" dirty="0" err="1"/>
              <a:t>Joo</a:t>
            </a:r>
            <a:r>
              <a:rPr lang="en-PH" dirty="0"/>
              <a:t> Hong and Han-</a:t>
            </a:r>
            <a:r>
              <a:rPr lang="en-PH" dirty="0" err="1"/>
              <a:t>Joon</a:t>
            </a:r>
            <a:r>
              <a:rPr lang="en-PH" dirty="0"/>
              <a:t> Kim’s </a:t>
            </a:r>
            <a:r>
              <a:rPr lang="en-PH" i="1" dirty="0"/>
              <a:t>“</a:t>
            </a:r>
            <a:r>
              <a:rPr lang="en-US" i="1" dirty="0"/>
              <a:t>A semantic search technique with Wikipedia-based text representation model”</a:t>
            </a:r>
          </a:p>
          <a:p>
            <a:pPr>
              <a:buFont typeface="Wingdings" panose="05000000000000000000" pitchFamily="2" charset="2"/>
              <a:buChar char="ü"/>
            </a:pPr>
            <a:r>
              <a:rPr lang="en-US" i="1" dirty="0"/>
              <a:t>Aims to disambiguate terms by comparing terms with concepts</a:t>
            </a:r>
          </a:p>
          <a:p>
            <a:pPr marL="0" indent="0">
              <a:buNone/>
            </a:pPr>
            <a:r>
              <a:rPr lang="en-US" i="1" dirty="0"/>
              <a:t>PROBLEM: Efficiency. Uses all of the concepts.</a:t>
            </a:r>
          </a:p>
        </p:txBody>
      </p:sp>
      <p:sp>
        <p:nvSpPr>
          <p:cNvPr id="4" name="Slide Number Placeholder 3"/>
          <p:cNvSpPr>
            <a:spLocks noGrp="1"/>
          </p:cNvSpPr>
          <p:nvPr>
            <p:ph type="sldNum" sz="quarter" idx="12"/>
          </p:nvPr>
        </p:nvSpPr>
        <p:spPr/>
        <p:txBody>
          <a:bodyPr/>
          <a:lstStyle/>
          <a:p>
            <a:fld id="{7E4232D3-2848-4673-BF27-A4C248D94357}" type="slidenum">
              <a:rPr lang="en-US" smtClean="0"/>
              <a:t>5</a:t>
            </a:fld>
            <a:endParaRPr lang="en-US" dirty="0"/>
          </a:p>
        </p:txBody>
      </p:sp>
      <p:pic>
        <p:nvPicPr>
          <p:cNvPr id="6" name="Picture 2" descr="Image result for magnifying glass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919" y="353899"/>
            <a:ext cx="1371600" cy="136931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202919" y="284176"/>
            <a:ext cx="9784080" cy="1508760"/>
          </a:xfrm>
        </p:spPr>
        <p:txBody>
          <a:bodyPr>
            <a:normAutofit/>
          </a:bodyPr>
          <a:lstStyle/>
          <a:p>
            <a:r>
              <a:rPr lang="en-US" sz="6000" dirty="0"/>
              <a:t>      Introduction</a:t>
            </a:r>
          </a:p>
        </p:txBody>
      </p:sp>
      <p:sp>
        <p:nvSpPr>
          <p:cNvPr id="9" name="Content Placeholder 2"/>
          <p:cNvSpPr txBox="1">
            <a:spLocks/>
          </p:cNvSpPr>
          <p:nvPr/>
        </p:nvSpPr>
        <p:spPr>
          <a:xfrm>
            <a:off x="6203090" y="2722878"/>
            <a:ext cx="5589767"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anose="05000000000000000000"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5pPr>
            <a:lvl6pPr marL="128460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6pPr>
            <a:lvl7pPr marL="147193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7pPr>
            <a:lvl8pPr marL="1628775"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8pPr>
            <a:lvl9pPr marL="1805940" indent="-228600" algn="l" defTabSz="914400" rtl="0" eaLnBrk="1" latinLnBrk="0" hangingPunct="1">
              <a:lnSpc>
                <a:spcPct val="90000"/>
              </a:lnSpc>
              <a:spcBef>
                <a:spcPts val="200"/>
              </a:spcBef>
              <a:spcAft>
                <a:spcPts val="400"/>
              </a:spcAft>
              <a:buClr>
                <a:schemeClr val="tx1"/>
              </a:buClr>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b="1" dirty="0"/>
              <a:t>Proposed System</a:t>
            </a:r>
          </a:p>
          <a:p>
            <a:pPr marL="0" indent="0">
              <a:buFont typeface="Wingdings" panose="05000000000000000000" pitchFamily="2" charset="2"/>
              <a:buNone/>
            </a:pPr>
            <a:r>
              <a:rPr lang="en-PH" dirty="0"/>
              <a:t>BCAB’s </a:t>
            </a:r>
            <a:r>
              <a:rPr lang="en-PH" i="1" dirty="0"/>
              <a:t>“</a:t>
            </a:r>
            <a:r>
              <a:rPr lang="en-US" i="1" dirty="0"/>
              <a:t>An IR-based Semantic Search approach on Portable Document Format (PDF) files using Similarity Measure”</a:t>
            </a:r>
          </a:p>
          <a:p>
            <a:pPr marL="0" indent="0">
              <a:buFont typeface="Wingdings" panose="05000000000000000000" pitchFamily="2" charset="2"/>
              <a:buNone/>
            </a:pPr>
            <a:r>
              <a:rPr lang="en-US" dirty="0"/>
              <a:t>SOLUTION: Create result pool, reduced concepts by limiting</a:t>
            </a:r>
            <a:endParaRPr lang="en-PH" dirty="0"/>
          </a:p>
          <a:p>
            <a:pPr marL="0" indent="0">
              <a:buFont typeface="Wingdings" panose="05000000000000000000" pitchFamily="2" charset="2"/>
              <a:buNone/>
            </a:pPr>
            <a:r>
              <a:rPr lang="en-PH" dirty="0"/>
              <a:t>AIM: Faster system while maintaining the existing system’s accuracy.</a:t>
            </a:r>
            <a:endParaRPr lang="en-US" dirty="0"/>
          </a:p>
        </p:txBody>
      </p:sp>
    </p:spTree>
    <p:extLst>
      <p:ext uri="{BB962C8B-B14F-4D97-AF65-F5344CB8AC3E}">
        <p14:creationId xmlns:p14="http://schemas.microsoft.com/office/powerpoint/2010/main" val="18705157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lstStyle/>
          <a:p>
            <a:pPr marL="0" indent="0">
              <a:buNone/>
            </a:pPr>
            <a:r>
              <a:rPr lang="en-US" sz="2800" dirty="0"/>
              <a:t>The study would look into these problems:</a:t>
            </a:r>
            <a:endParaRPr lang="en-PH" sz="2800" dirty="0"/>
          </a:p>
          <a:p>
            <a:pPr lvl="0"/>
            <a:r>
              <a:rPr lang="en-US" sz="2800" dirty="0"/>
              <a:t>What is the actual time of the researchers’ study on documents related to technology specific to Word Disambiguation, Information Extraction, Image Processing, Data Compression, and Semantic Search compared to the actual time of the existing study?</a:t>
            </a:r>
            <a:endParaRPr lang="en-PH" sz="2800" dirty="0"/>
          </a:p>
          <a:p>
            <a:pPr lvl="0"/>
            <a:r>
              <a:rPr lang="en-US" sz="2800" dirty="0"/>
              <a:t>What is the accuracy of the retrieved documents as compared to the accuracy of the approach of the existing study?   </a:t>
            </a:r>
            <a:endParaRPr lang="en-PH" sz="2800" dirty="0"/>
          </a:p>
          <a:p>
            <a:endParaRPr lang="en-PH" dirty="0"/>
          </a:p>
        </p:txBody>
      </p:sp>
      <p:sp>
        <p:nvSpPr>
          <p:cNvPr id="4" name="Slide Number Placeholder 3"/>
          <p:cNvSpPr>
            <a:spLocks noGrp="1"/>
          </p:cNvSpPr>
          <p:nvPr>
            <p:ph type="sldNum" sz="quarter" idx="12"/>
          </p:nvPr>
        </p:nvSpPr>
        <p:spPr/>
        <p:txBody>
          <a:bodyPr/>
          <a:lstStyle/>
          <a:p>
            <a:fld id="{7E4232D3-2848-4673-BF27-A4C248D94357}" type="slidenum">
              <a:rPr lang="en-US" smtClean="0"/>
              <a:t>6</a:t>
            </a:fld>
            <a:endParaRPr lang="en-US" dirty="0"/>
          </a:p>
        </p:txBody>
      </p:sp>
      <p:pic>
        <p:nvPicPr>
          <p:cNvPr id="6" name="Picture 2" descr="Image result for magnifying glass icon transpar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338214">
            <a:off x="700752" y="537226"/>
            <a:ext cx="1004333" cy="1002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69968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System architecture</a:t>
            </a:r>
          </a:p>
        </p:txBody>
      </p:sp>
      <p:sp>
        <p:nvSpPr>
          <p:cNvPr id="6" name="Subtitle 5"/>
          <p:cNvSpPr>
            <a:spLocks noGrp="1"/>
          </p:cNvSpPr>
          <p:nvPr>
            <p:ph type="subTitle" idx="1"/>
          </p:nvPr>
        </p:nvSpPr>
        <p:spPr/>
        <p:txBody>
          <a:bodyPr/>
          <a:lstStyle/>
          <a:p>
            <a:r>
              <a:rPr lang="en-PH" dirty="0"/>
              <a:t>Creation and Search Phases</a:t>
            </a:r>
          </a:p>
        </p:txBody>
      </p:sp>
      <p:sp>
        <p:nvSpPr>
          <p:cNvPr id="4" name="Slide Number Placeholder 3"/>
          <p:cNvSpPr>
            <a:spLocks noGrp="1"/>
          </p:cNvSpPr>
          <p:nvPr>
            <p:ph type="sldNum" sz="quarter" idx="12"/>
          </p:nvPr>
        </p:nvSpPr>
        <p:spPr/>
        <p:txBody>
          <a:bodyPr/>
          <a:lstStyle/>
          <a:p>
            <a:fld id="{7E4232D3-2848-4673-BF27-A4C248D94357}" type="slidenum">
              <a:rPr lang="en-US" smtClean="0"/>
              <a:t>7</a:t>
            </a:fld>
            <a:endParaRPr lang="en-US" dirty="0"/>
          </a:p>
        </p:txBody>
      </p:sp>
    </p:spTree>
    <p:extLst>
      <p:ext uri="{BB962C8B-B14F-4D97-AF65-F5344CB8AC3E}">
        <p14:creationId xmlns:p14="http://schemas.microsoft.com/office/powerpoint/2010/main" val="7103991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20F46-9724-44B4-8540-F4CC95AC3FB1}"/>
              </a:ext>
            </a:extLst>
          </p:cNvPr>
          <p:cNvSpPr/>
          <p:nvPr/>
        </p:nvSpPr>
        <p:spPr>
          <a:xfrm>
            <a:off x="2795555" y="84759"/>
            <a:ext cx="6600890" cy="6688482"/>
          </a:xfrm>
          <a:prstGeom prst="rect">
            <a:avLst/>
          </a:prstGeom>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Slide Number Placeholder 3"/>
          <p:cNvSpPr>
            <a:spLocks noGrp="1"/>
          </p:cNvSpPr>
          <p:nvPr>
            <p:ph type="sldNum" sz="quarter" idx="12"/>
          </p:nvPr>
        </p:nvSpPr>
        <p:spPr/>
        <p:txBody>
          <a:bodyPr/>
          <a:lstStyle/>
          <a:p>
            <a:fld id="{7E4232D3-2848-4673-BF27-A4C248D94357}" type="slidenum">
              <a:rPr lang="en-US" smtClean="0"/>
              <a:t>8</a:t>
            </a:fld>
            <a:endParaRPr lang="en-US" dirty="0"/>
          </a:p>
        </p:txBody>
      </p:sp>
      <p:grpSp>
        <p:nvGrpSpPr>
          <p:cNvPr id="9" name="Group 8">
            <a:extLst>
              <a:ext uri="{FF2B5EF4-FFF2-40B4-BE49-F238E27FC236}">
                <a16:creationId xmlns:a16="http://schemas.microsoft.com/office/drawing/2014/main" id="{F985789F-B669-49B2-A2F1-C98C163C96BE}"/>
              </a:ext>
            </a:extLst>
          </p:cNvPr>
          <p:cNvGrpSpPr/>
          <p:nvPr/>
        </p:nvGrpSpPr>
        <p:grpSpPr>
          <a:xfrm>
            <a:off x="4035568" y="202334"/>
            <a:ext cx="4120866" cy="6453332"/>
            <a:chOff x="3716595" y="88537"/>
            <a:chExt cx="4120866" cy="6453332"/>
          </a:xfrm>
        </p:grpSpPr>
        <p:pic>
          <p:nvPicPr>
            <p:cNvPr id="5" name="Picture 4">
              <a:extLst>
                <a:ext uri="{FF2B5EF4-FFF2-40B4-BE49-F238E27FC236}">
                  <a16:creationId xmlns:a16="http://schemas.microsoft.com/office/drawing/2014/main" id="{EE8C0063-694F-4419-8EE8-92472458E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716595" y="88537"/>
              <a:ext cx="4120866" cy="608400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55F431FC-E3F5-4D03-A3D4-531849251B8E}"/>
                </a:ext>
              </a:extLst>
            </p:cNvPr>
            <p:cNvSpPr/>
            <p:nvPr/>
          </p:nvSpPr>
          <p:spPr>
            <a:xfrm>
              <a:off x="4081659" y="6172537"/>
              <a:ext cx="3390736"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System Architecture of the System</a:t>
              </a:r>
              <a:endParaRPr lang="en-PH" dirty="0"/>
            </a:p>
          </p:txBody>
        </p:sp>
      </p:grpSp>
    </p:spTree>
    <p:extLst>
      <p:ext uri="{BB962C8B-B14F-4D97-AF65-F5344CB8AC3E}">
        <p14:creationId xmlns:p14="http://schemas.microsoft.com/office/powerpoint/2010/main" val="34016418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PH" dirty="0"/>
              <a:t>Creation Phase</a:t>
            </a:r>
          </a:p>
        </p:txBody>
      </p:sp>
      <p:sp>
        <p:nvSpPr>
          <p:cNvPr id="4" name="Subtitle 3"/>
          <p:cNvSpPr>
            <a:spLocks noGrp="1"/>
          </p:cNvSpPr>
          <p:nvPr>
            <p:ph type="subTitle" idx="1"/>
          </p:nvPr>
        </p:nvSpPr>
        <p:spPr/>
        <p:txBody>
          <a:bodyPr/>
          <a:lstStyle/>
          <a:p>
            <a:endParaRPr lang="en-PH" dirty="0"/>
          </a:p>
        </p:txBody>
      </p:sp>
      <p:sp>
        <p:nvSpPr>
          <p:cNvPr id="2" name="Slide Number Placeholder 1"/>
          <p:cNvSpPr>
            <a:spLocks noGrp="1"/>
          </p:cNvSpPr>
          <p:nvPr>
            <p:ph type="sldNum" sz="quarter" idx="12"/>
          </p:nvPr>
        </p:nvSpPr>
        <p:spPr/>
        <p:txBody>
          <a:bodyPr/>
          <a:lstStyle/>
          <a:p>
            <a:fld id="{7E4232D3-2848-4673-BF27-A4C248D94357}" type="slidenum">
              <a:rPr lang="en-US" smtClean="0"/>
              <a:t>9</a:t>
            </a:fld>
            <a:endParaRPr lang="en-US" dirty="0"/>
          </a:p>
        </p:txBody>
      </p:sp>
    </p:spTree>
    <p:extLst>
      <p:ext uri="{BB962C8B-B14F-4D97-AF65-F5344CB8AC3E}">
        <p14:creationId xmlns:p14="http://schemas.microsoft.com/office/powerpoint/2010/main" val="311505821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593</TotalTime>
  <Words>1649</Words>
  <Application>Microsoft Office PowerPoint</Application>
  <PresentationFormat>Widescreen</PresentationFormat>
  <Paragraphs>437</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Corbel</vt:lpstr>
      <vt:lpstr>Times New Roman</vt:lpstr>
      <vt:lpstr>Wingdings</vt:lpstr>
      <vt:lpstr>Banded</vt:lpstr>
      <vt:lpstr>An IR-based Semantic Search approach on Portable Document Format (PDF) files using Similarity Measure</vt:lpstr>
      <vt:lpstr>      Introduction</vt:lpstr>
      <vt:lpstr>      Introduction</vt:lpstr>
      <vt:lpstr>      Introduction</vt:lpstr>
      <vt:lpstr>      Introduction</vt:lpstr>
      <vt:lpstr>Statement of the problem</vt:lpstr>
      <vt:lpstr>System architecture</vt:lpstr>
      <vt:lpstr>PowerPoint Presentation</vt:lpstr>
      <vt:lpstr>Creation Phase</vt:lpstr>
      <vt:lpstr>PowerPoint Presentation</vt:lpstr>
      <vt:lpstr>Search phase</vt:lpstr>
      <vt:lpstr>PowerPoint Presentation</vt:lpstr>
      <vt:lpstr>System demonstration</vt:lpstr>
      <vt:lpstr>Presentation and Analysis of Data and Test Results</vt:lpstr>
      <vt:lpstr>PowerPoint Presentation</vt:lpstr>
      <vt:lpstr>PowerPoint Presentation</vt:lpstr>
      <vt:lpstr>PowerPoint Presentation</vt:lpstr>
      <vt:lpstr>Analysis</vt:lpstr>
      <vt:lpstr>PowerPoint Presentation</vt:lpstr>
      <vt:lpstr>PowerPoint Presentation</vt:lpstr>
      <vt:lpstr>Analysis</vt:lpstr>
      <vt:lpstr>Summary of Findings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IR-based Semantic Search approach on Project Document Files (PDF) using Similarity Measure</dc:title>
  <dc:creator>Carl Jayson Banting</dc:creator>
  <cp:lastModifiedBy>Shivans</cp:lastModifiedBy>
  <cp:revision>113</cp:revision>
  <dcterms:created xsi:type="dcterms:W3CDTF">2017-05-02T12:19:00Z</dcterms:created>
  <dcterms:modified xsi:type="dcterms:W3CDTF">2017-12-11T07:51:07Z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