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7" r:id="rId4"/>
    <p:sldId id="258" r:id="rId5"/>
    <p:sldId id="273" r:id="rId6"/>
    <p:sldId id="274" r:id="rId7"/>
    <p:sldId id="275" r:id="rId8"/>
    <p:sldId id="269" r:id="rId9"/>
    <p:sldId id="276" r:id="rId10"/>
    <p:sldId id="278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>
        <p:scale>
          <a:sx n="62" d="100"/>
          <a:sy n="62" d="100"/>
        </p:scale>
        <p:origin x="19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9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roup 5 (Mohamed, Jacob, Prathna) - March 9, 2022"/>
          <p:cNvSpPr txBox="1">
            <a:spLocks noGrp="1"/>
          </p:cNvSpPr>
          <p:nvPr>
            <p:ph type="body" idx="21"/>
          </p:nvPr>
        </p:nvSpPr>
        <p:spPr>
          <a:xfrm>
            <a:off x="1024086" y="123170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Group </a:t>
            </a:r>
            <a:r>
              <a:rPr lang="en-CA" dirty="0"/>
              <a:t>1</a:t>
            </a:r>
            <a:r>
              <a:rPr dirty="0"/>
              <a:t> (</a:t>
            </a:r>
            <a:r>
              <a:rPr lang="en-CA" dirty="0"/>
              <a:t>Alex C., Alex T., Jacob, </a:t>
            </a:r>
            <a:r>
              <a:rPr dirty="0"/>
              <a:t>Mohamed, </a:t>
            </a:r>
            <a:r>
              <a:rPr lang="en-CA" dirty="0"/>
              <a:t>Patrick </a:t>
            </a:r>
            <a:r>
              <a:rPr dirty="0"/>
              <a:t>) - March </a:t>
            </a:r>
            <a:r>
              <a:rPr lang="en-CA" dirty="0"/>
              <a:t>23</a:t>
            </a:r>
            <a:r>
              <a:rPr dirty="0"/>
              <a:t>, 2022</a:t>
            </a:r>
          </a:p>
        </p:txBody>
      </p:sp>
      <p:sp>
        <p:nvSpPr>
          <p:cNvPr id="153" name="Project 2 - Regression"/>
          <p:cNvSpPr txBox="1">
            <a:spLocks noGrp="1"/>
          </p:cNvSpPr>
          <p:nvPr>
            <p:ph type="ctrTitle"/>
          </p:nvPr>
        </p:nvSpPr>
        <p:spPr>
          <a:xfrm>
            <a:off x="1029242" y="1066231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/>
              <a:t>Project </a:t>
            </a:r>
            <a:r>
              <a:rPr lang="en-CA" dirty="0"/>
              <a:t>3</a:t>
            </a:r>
            <a:r>
              <a:rPr dirty="0"/>
              <a:t> - </a:t>
            </a:r>
            <a:r>
              <a:rPr lang="en-CA" dirty="0"/>
              <a:t>Engineering</a:t>
            </a:r>
            <a:endParaRPr dirty="0"/>
          </a:p>
        </p:txBody>
      </p:sp>
      <p:sp>
        <p:nvSpPr>
          <p:cNvPr id="154" name="Assessing the Effects of Lockdowns and Reopening on Covid-19 Hospitalizations in Quebec (2020 - 2021)"/>
          <p:cNvSpPr txBox="1">
            <a:spLocks noGrp="1"/>
          </p:cNvSpPr>
          <p:nvPr>
            <p:ph type="subTitle" sz="quarter" idx="1"/>
          </p:nvPr>
        </p:nvSpPr>
        <p:spPr>
          <a:xfrm>
            <a:off x="1024088" y="571443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Analyzing Sentiments of Tweets Relating to Russia-Ukraine Conflict </a:t>
            </a:r>
            <a:r>
              <a:rPr dirty="0"/>
              <a:t>(</a:t>
            </a:r>
            <a:r>
              <a:rPr lang="en-CA" dirty="0"/>
              <a:t>February</a:t>
            </a:r>
            <a:r>
              <a:rPr dirty="0"/>
              <a:t> </a:t>
            </a:r>
            <a:r>
              <a:rPr lang="en-CA" dirty="0"/>
              <a:t>21 </a:t>
            </a:r>
            <a:r>
              <a:rPr dirty="0"/>
              <a:t>-</a:t>
            </a:r>
            <a:r>
              <a:rPr lang="en-CA" dirty="0"/>
              <a:t> March 20, </a:t>
            </a:r>
            <a:r>
              <a:rPr dirty="0"/>
              <a:t>202</a:t>
            </a:r>
            <a:r>
              <a:rPr lang="en-CA" dirty="0"/>
              <a:t>2</a:t>
            </a:r>
            <a:r>
              <a:rPr dirty="0"/>
              <a:t>)</a:t>
            </a:r>
          </a:p>
        </p:txBody>
      </p:sp>
      <p:pic>
        <p:nvPicPr>
          <p:cNvPr id="155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294" y="473162"/>
            <a:ext cx="2280674" cy="88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Unknown.jpeg" descr="Unknow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246" y="545295"/>
            <a:ext cx="745135" cy="745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173070-C5C2-D144-9BE9-96CE13B079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24083" t="58044" r="41550" b="20065"/>
          <a:stretch/>
        </p:blipFill>
        <p:spPr>
          <a:xfrm>
            <a:off x="15224760" y="5086496"/>
            <a:ext cx="32416341" cy="12907734"/>
          </a:xfrm>
          <a:prstGeom prst="rect">
            <a:avLst/>
          </a:prstGeom>
          <a:effectLst>
            <a:softEdge rad="1270000"/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spitalization chosen due to more consistent data…">
            <a:extLst>
              <a:ext uri="{FF2B5EF4-FFF2-40B4-BE49-F238E27FC236}">
                <a16:creationId xmlns:a16="http://schemas.microsoft.com/office/drawing/2014/main" id="{7BA370A8-B50C-9442-9DBB-C8C991BAD7E4}"/>
              </a:ext>
            </a:extLst>
          </p:cNvPr>
          <p:cNvSpPr txBox="1">
            <a:spLocks/>
          </p:cNvSpPr>
          <p:nvPr/>
        </p:nvSpPr>
        <p:spPr>
          <a:xfrm>
            <a:off x="1206499" y="4072524"/>
            <a:ext cx="20593627" cy="8697072"/>
          </a:xfrm>
          <a:prstGeom prst="rect">
            <a:avLst/>
          </a:prstGeom>
        </p:spPr>
        <p:txBody>
          <a:bodyPr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CA" dirty="0"/>
              <a:t>Analysis of clusters indicate tweets including ‘Ukraine’ were extremely varied and encompassed different topics (</a:t>
            </a:r>
            <a:r>
              <a:rPr lang="en-CA" dirty="0" err="1"/>
              <a:t>eg.</a:t>
            </a:r>
            <a:r>
              <a:rPr lang="en-CA" dirty="0"/>
              <a:t> refugees, foreign aid, concern about destruction of cultural institutions).</a:t>
            </a:r>
          </a:p>
          <a:p>
            <a:pPr hangingPunct="1"/>
            <a:r>
              <a:rPr lang="en-CA" dirty="0"/>
              <a:t>‘Russia’ and ‘Putin’ were more tightly clustered indicating a stronger homogeneity of sentiment.</a:t>
            </a:r>
          </a:p>
          <a:p>
            <a:pPr hangingPunct="1"/>
            <a:r>
              <a:rPr lang="en-CA" dirty="0" err="1"/>
              <a:t>SentimentAnalysis</a:t>
            </a:r>
            <a:r>
              <a:rPr lang="en-CA" dirty="0"/>
              <a:t>( ) tool not reliable for indicating support for/against one specific side, so aggregation and hypothesis are necessary to interpret data meaningfully.</a:t>
            </a:r>
          </a:p>
          <a:p>
            <a:pPr hangingPunct="1"/>
            <a:endParaRPr lang="en-CA" dirty="0"/>
          </a:p>
          <a:p>
            <a:pPr hangingPunct="1"/>
            <a:endParaRPr lang="en-CA" dirty="0"/>
          </a:p>
        </p:txBody>
      </p:sp>
      <p:sp>
        <p:nvSpPr>
          <p:cNvPr id="4" name="The Data">
            <a:extLst>
              <a:ext uri="{FF2B5EF4-FFF2-40B4-BE49-F238E27FC236}">
                <a16:creationId xmlns:a16="http://schemas.microsoft.com/office/drawing/2014/main" id="{A2A711A2-E898-F340-866B-66A1AB5A84CF}"/>
              </a:ext>
            </a:extLst>
          </p:cNvPr>
          <p:cNvSpPr txBox="1">
            <a:spLocks/>
          </p:cNvSpPr>
          <p:nvPr/>
        </p:nvSpPr>
        <p:spPr>
          <a:xfrm>
            <a:off x="1206500" y="1343962"/>
            <a:ext cx="9779000" cy="1435100"/>
          </a:xfrm>
          <a:prstGeom prst="rect">
            <a:avLst/>
          </a:prstGeom>
        </p:spPr>
        <p:txBody>
          <a:bodyPr/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CA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3196997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otal Hospitalizations in Quebec"/>
          <p:cNvSpPr txBox="1">
            <a:spLocks noGrp="1"/>
          </p:cNvSpPr>
          <p:nvPr>
            <p:ph type="body" idx="21"/>
          </p:nvPr>
        </p:nvSpPr>
        <p:spPr>
          <a:xfrm>
            <a:off x="1206500" y="2637424"/>
            <a:ext cx="9779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85000" lnSpcReduction="10000"/>
          </a:bodyPr>
          <a:lstStyle>
            <a:lvl1pPr defTabSz="742950">
              <a:defRPr sz="4950"/>
            </a:lvl1pPr>
          </a:lstStyle>
          <a:p>
            <a:r>
              <a:rPr lang="en-CA" dirty="0"/>
              <a:t>Tweets from 2022/02/21 to 2022/03/20</a:t>
            </a:r>
            <a:endParaRPr dirty="0"/>
          </a:p>
        </p:txBody>
      </p:sp>
      <p:sp>
        <p:nvSpPr>
          <p:cNvPr id="159" name="Hospitalization chosen due to more consistent data…"/>
          <p:cNvSpPr txBox="1">
            <a:spLocks noGrp="1"/>
          </p:cNvSpPr>
          <p:nvPr>
            <p:ph type="body" sz="half" idx="1"/>
          </p:nvPr>
        </p:nvSpPr>
        <p:spPr>
          <a:xfrm>
            <a:off x="1206500" y="4072524"/>
            <a:ext cx="9779000" cy="86970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CA" dirty="0"/>
              <a:t>Timeframe from Russia’s recognition of disputed territories to present</a:t>
            </a:r>
          </a:p>
          <a:p>
            <a:r>
              <a:rPr lang="en-CA" dirty="0"/>
              <a:t>Used Twitter API and </a:t>
            </a:r>
            <a:r>
              <a:rPr lang="en-CA" dirty="0" err="1"/>
              <a:t>tweepy</a:t>
            </a:r>
            <a:r>
              <a:rPr lang="en-CA" dirty="0"/>
              <a:t> to retrieve 8000 sample tweets</a:t>
            </a:r>
          </a:p>
          <a:p>
            <a:r>
              <a:rPr lang="en-CA" dirty="0" err="1"/>
              <a:t>SentimentIntensityAnalyzer</a:t>
            </a:r>
            <a:r>
              <a:rPr lang="en-CA" dirty="0"/>
              <a:t>( ) from NLTK used to group tweets by polarity score</a:t>
            </a:r>
          </a:p>
          <a:p>
            <a:r>
              <a:rPr lang="en-CA" dirty="0"/>
              <a:t>Pycld2’s detect( ) function allowed us to prune non-English results</a:t>
            </a:r>
          </a:p>
          <a:p>
            <a:endParaRPr lang="en-CA" dirty="0"/>
          </a:p>
          <a:p>
            <a:endParaRPr dirty="0"/>
          </a:p>
        </p:txBody>
      </p:sp>
      <p:sp>
        <p:nvSpPr>
          <p:cNvPr id="160" name="The Data"/>
          <p:cNvSpPr txBox="1">
            <a:spLocks noGrp="1"/>
          </p:cNvSpPr>
          <p:nvPr>
            <p:ph type="title"/>
          </p:nvPr>
        </p:nvSpPr>
        <p:spPr>
          <a:xfrm>
            <a:off x="1206500" y="1343962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7EE3F-4978-BE47-868D-49812FECD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0" t="15550" r="31900" b="14976"/>
          <a:stretch/>
        </p:blipFill>
        <p:spPr>
          <a:xfrm>
            <a:off x="16971248" y="857250"/>
            <a:ext cx="2097802" cy="2133059"/>
          </a:xfrm>
          <a:prstGeom prst="rect">
            <a:avLst/>
          </a:prstGeom>
        </p:spPr>
      </p:pic>
      <p:pic>
        <p:nvPicPr>
          <p:cNvPr id="7" name="Picture 6" descr="A picture containing text, seat, chair&#10;&#10;Description automatically generated">
            <a:extLst>
              <a:ext uri="{FF2B5EF4-FFF2-40B4-BE49-F238E27FC236}">
                <a16:creationId xmlns:a16="http://schemas.microsoft.com/office/drawing/2014/main" id="{98FD47AD-816B-0540-ABFC-79457A8F5D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137" y="7157553"/>
            <a:ext cx="3618345" cy="1721632"/>
          </a:xfrm>
          <a:prstGeom prst="rect">
            <a:avLst/>
          </a:prstGeom>
        </p:spPr>
      </p:pic>
      <p:sp>
        <p:nvSpPr>
          <p:cNvPr id="9" name="Plus 8">
            <a:extLst>
              <a:ext uri="{FF2B5EF4-FFF2-40B4-BE49-F238E27FC236}">
                <a16:creationId xmlns:a16="http://schemas.microsoft.com/office/drawing/2014/main" id="{4B6C73EA-CDE1-E746-8B41-D6A17CDF021E}"/>
              </a:ext>
            </a:extLst>
          </p:cNvPr>
          <p:cNvSpPr/>
          <p:nvPr/>
        </p:nvSpPr>
        <p:spPr>
          <a:xfrm>
            <a:off x="17785581" y="6191815"/>
            <a:ext cx="681458" cy="621330"/>
          </a:xfrm>
          <a:prstGeom prst="mathPlus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948C149-1E2E-2D4B-B09F-DA8B7CA69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606" y="10189331"/>
            <a:ext cx="3099405" cy="1562100"/>
          </a:xfrm>
          <a:prstGeom prst="rect">
            <a:avLst/>
          </a:prstGeom>
        </p:spPr>
      </p:pic>
      <p:sp>
        <p:nvSpPr>
          <p:cNvPr id="19" name="Plus 18">
            <a:extLst>
              <a:ext uri="{FF2B5EF4-FFF2-40B4-BE49-F238E27FC236}">
                <a16:creationId xmlns:a16="http://schemas.microsoft.com/office/drawing/2014/main" id="{AAD5C505-508F-2C4B-9966-FF67EAF3D200}"/>
              </a:ext>
            </a:extLst>
          </p:cNvPr>
          <p:cNvSpPr/>
          <p:nvPr/>
        </p:nvSpPr>
        <p:spPr>
          <a:xfrm>
            <a:off x="17785581" y="9223593"/>
            <a:ext cx="681458" cy="621330"/>
          </a:xfrm>
          <a:prstGeom prst="mathPlus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9FBD55-0975-8849-801C-901FDBF31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9781" y="4109989"/>
            <a:ext cx="1737418" cy="1737418"/>
          </a:xfrm>
          <a:prstGeom prst="rect">
            <a:avLst/>
          </a:prstGeom>
        </p:spPr>
      </p:pic>
      <p:sp>
        <p:nvSpPr>
          <p:cNvPr id="21" name="Plus 20">
            <a:extLst>
              <a:ext uri="{FF2B5EF4-FFF2-40B4-BE49-F238E27FC236}">
                <a16:creationId xmlns:a16="http://schemas.microsoft.com/office/drawing/2014/main" id="{3AC74B89-370A-3E49-B2B4-3780057DC2DF}"/>
              </a:ext>
            </a:extLst>
          </p:cNvPr>
          <p:cNvSpPr/>
          <p:nvPr/>
        </p:nvSpPr>
        <p:spPr>
          <a:xfrm>
            <a:off x="17772741" y="3334717"/>
            <a:ext cx="681458" cy="621330"/>
          </a:xfrm>
          <a:prstGeom prst="mathPlus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B69A5B-EAB4-C944-8A25-E1F05B6906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87" r="21085" b="14414"/>
          <a:stretch/>
        </p:blipFill>
        <p:spPr>
          <a:xfrm>
            <a:off x="17099781" y="4468125"/>
            <a:ext cx="3175999" cy="10869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425E9278-C432-A04A-B1BC-52FC824F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91" y="3988157"/>
            <a:ext cx="4394200" cy="6775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A82FC-DCC3-FD4C-A051-7BB0F31B0F2C}"/>
              </a:ext>
            </a:extLst>
          </p:cNvPr>
          <p:cNvSpPr txBox="1"/>
          <p:nvPr/>
        </p:nvSpPr>
        <p:spPr>
          <a:xfrm>
            <a:off x="16001253" y="10960457"/>
            <a:ext cx="39528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Crosstab of Test Data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2AC52917-6FB8-9246-89A6-295B7713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58" y="3988157"/>
            <a:ext cx="11046178" cy="28956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34792B-50DC-284C-A267-095FDBED8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86" y="8747459"/>
            <a:ext cx="11020114" cy="20161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C57D7-448A-E744-9B03-E70BE408A0DF}"/>
              </a:ext>
            </a:extLst>
          </p:cNvPr>
          <p:cNvSpPr txBox="1"/>
          <p:nvPr/>
        </p:nvSpPr>
        <p:spPr>
          <a:xfrm>
            <a:off x="5197634" y="11196419"/>
            <a:ext cx="53034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Fowlkes-Mallows Score: 48.4%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0B658-BC05-A04A-A04D-5F63306C6F76}"/>
              </a:ext>
            </a:extLst>
          </p:cNvPr>
          <p:cNvSpPr txBox="1"/>
          <p:nvPr/>
        </p:nvSpPr>
        <p:spPr>
          <a:xfrm>
            <a:off x="5872909" y="7316604"/>
            <a:ext cx="39528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 Score: 51.7%</a:t>
            </a:r>
          </a:p>
        </p:txBody>
      </p:sp>
      <p:sp>
        <p:nvSpPr>
          <p:cNvPr id="15" name="The Data">
            <a:extLst>
              <a:ext uri="{FF2B5EF4-FFF2-40B4-BE49-F238E27FC236}">
                <a16:creationId xmlns:a16="http://schemas.microsoft.com/office/drawing/2014/main" id="{C530175E-8F07-A04C-A179-90C9AFFE3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3000" y="1530999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914792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0F63479-B008-D84F-9144-9CB161E7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04" y="463923"/>
            <a:ext cx="21313591" cy="127881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0F63479-B008-D84F-9144-9CB161E7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04" y="463923"/>
            <a:ext cx="21313591" cy="12788154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145AB80D-F37C-244F-8C67-8324A2A31B29}"/>
              </a:ext>
            </a:extLst>
          </p:cNvPr>
          <p:cNvSpPr/>
          <p:nvPr/>
        </p:nvSpPr>
        <p:spPr>
          <a:xfrm>
            <a:off x="4598894" y="9214338"/>
            <a:ext cx="11430000" cy="213498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E3CC7-99FB-3641-9EA3-748D7E9A70F8}"/>
              </a:ext>
            </a:extLst>
          </p:cNvPr>
          <p:cNvSpPr txBox="1"/>
          <p:nvPr/>
        </p:nvSpPr>
        <p:spPr>
          <a:xfrm>
            <a:off x="14910856" y="8855265"/>
            <a:ext cx="1969376" cy="71814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‘Russia’</a:t>
            </a:r>
          </a:p>
        </p:txBody>
      </p:sp>
    </p:spTree>
    <p:extLst>
      <p:ext uri="{BB962C8B-B14F-4D97-AF65-F5344CB8AC3E}">
        <p14:creationId xmlns:p14="http://schemas.microsoft.com/office/powerpoint/2010/main" val="20758989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0F63479-B008-D84F-9144-9CB161E72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04" y="463923"/>
            <a:ext cx="21313591" cy="12788154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0D8622F2-DAD3-A545-BF0C-07F33DE013E5}"/>
              </a:ext>
            </a:extLst>
          </p:cNvPr>
          <p:cNvSpPr/>
          <p:nvPr/>
        </p:nvSpPr>
        <p:spPr>
          <a:xfrm>
            <a:off x="5707117" y="8264770"/>
            <a:ext cx="10231821" cy="2450122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3A02E-38DE-4E46-B1D3-E6E9C2A1AA57}"/>
              </a:ext>
            </a:extLst>
          </p:cNvPr>
          <p:cNvSpPr txBox="1"/>
          <p:nvPr/>
        </p:nvSpPr>
        <p:spPr>
          <a:xfrm>
            <a:off x="14954250" y="7905697"/>
            <a:ext cx="1969376" cy="71814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‘Putin’</a:t>
            </a:r>
          </a:p>
        </p:txBody>
      </p:sp>
    </p:spTree>
    <p:extLst>
      <p:ext uri="{BB962C8B-B14F-4D97-AF65-F5344CB8AC3E}">
        <p14:creationId xmlns:p14="http://schemas.microsoft.com/office/powerpoint/2010/main" val="28848282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0F63479-B008-D84F-9144-9CB161E7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04" y="463923"/>
            <a:ext cx="21313591" cy="12788154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56BA09D7-AE45-2442-9FF3-3FF37CE9DEBD}"/>
              </a:ext>
            </a:extLst>
          </p:cNvPr>
          <p:cNvSpPr/>
          <p:nvPr/>
        </p:nvSpPr>
        <p:spPr>
          <a:xfrm>
            <a:off x="5693940" y="2182917"/>
            <a:ext cx="11434638" cy="7639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BA12F-4AFF-4F4C-9D0A-1BC42CBCEDDC}"/>
              </a:ext>
            </a:extLst>
          </p:cNvPr>
          <p:cNvSpPr txBox="1"/>
          <p:nvPr/>
        </p:nvSpPr>
        <p:spPr>
          <a:xfrm>
            <a:off x="4838700" y="3159315"/>
            <a:ext cx="2192682" cy="71814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‘Ukraine’</a:t>
            </a:r>
          </a:p>
        </p:txBody>
      </p:sp>
    </p:spTree>
    <p:extLst>
      <p:ext uri="{BB962C8B-B14F-4D97-AF65-F5344CB8AC3E}">
        <p14:creationId xmlns:p14="http://schemas.microsoft.com/office/powerpoint/2010/main" val="1440615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5554A-261B-E749-9E7E-E118E7F6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671" y="472515"/>
            <a:ext cx="12927257" cy="12770969"/>
          </a:xfrm>
          <a:prstGeom prst="rect">
            <a:avLst/>
          </a:prstGeom>
        </p:spPr>
      </p:pic>
      <p:sp>
        <p:nvSpPr>
          <p:cNvPr id="5" name="Hospitalization chosen due to more consistent data…">
            <a:extLst>
              <a:ext uri="{FF2B5EF4-FFF2-40B4-BE49-F238E27FC236}">
                <a16:creationId xmlns:a16="http://schemas.microsoft.com/office/drawing/2014/main" id="{FFED2994-C930-9744-BAB6-7295E8EBD238}"/>
              </a:ext>
            </a:extLst>
          </p:cNvPr>
          <p:cNvSpPr txBox="1">
            <a:spLocks/>
          </p:cNvSpPr>
          <p:nvPr/>
        </p:nvSpPr>
        <p:spPr>
          <a:xfrm>
            <a:off x="673100" y="2703697"/>
            <a:ext cx="9779000" cy="10539787"/>
          </a:xfrm>
          <a:prstGeom prst="rect">
            <a:avLst/>
          </a:prstGeom>
        </p:spPr>
        <p:txBody>
          <a:bodyPr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CA" dirty="0" err="1"/>
              <a:t>Unclustered</a:t>
            </a:r>
            <a:r>
              <a:rPr lang="en-CA" dirty="0"/>
              <a:t> data on a 3D scatterplot</a:t>
            </a:r>
          </a:p>
          <a:p>
            <a:pPr hangingPunct="1"/>
            <a:r>
              <a:rPr lang="en-CA" dirty="0"/>
              <a:t>Colour indicates topic</a:t>
            </a:r>
          </a:p>
          <a:p>
            <a:pPr hangingPunct="1"/>
            <a:r>
              <a:rPr lang="en-CA" dirty="0"/>
              <a:t>3 dimensions are positive sentiment, negative sentiment, and compound score</a:t>
            </a:r>
          </a:p>
          <a:p>
            <a:pPr hangingPunct="1"/>
            <a:r>
              <a:rPr lang="en-CA" dirty="0"/>
              <a:t>Supports our finding that Ukraine-centric tweets had wide degree of sentiment surrounding them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14B408-47CE-0944-A1D7-293194FF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06" y="226412"/>
            <a:ext cx="13425488" cy="13263176"/>
          </a:xfrm>
          <a:prstGeom prst="rect">
            <a:avLst/>
          </a:prstGeom>
        </p:spPr>
      </p:pic>
      <p:sp>
        <p:nvSpPr>
          <p:cNvPr id="3" name="Hospitalization chosen due to more consistent data…">
            <a:extLst>
              <a:ext uri="{FF2B5EF4-FFF2-40B4-BE49-F238E27FC236}">
                <a16:creationId xmlns:a16="http://schemas.microsoft.com/office/drawing/2014/main" id="{F0A2E38C-3067-A44B-8F49-F1A97B18BA94}"/>
              </a:ext>
            </a:extLst>
          </p:cNvPr>
          <p:cNvSpPr txBox="1">
            <a:spLocks/>
          </p:cNvSpPr>
          <p:nvPr/>
        </p:nvSpPr>
        <p:spPr>
          <a:xfrm>
            <a:off x="777009" y="4378915"/>
            <a:ext cx="9779000" cy="4958169"/>
          </a:xfrm>
          <a:prstGeom prst="rect">
            <a:avLst/>
          </a:prstGeom>
        </p:spPr>
        <p:txBody>
          <a:bodyPr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CA" dirty="0"/>
              <a:t>3D clustering model</a:t>
            </a:r>
          </a:p>
          <a:p>
            <a:pPr hangingPunct="1"/>
            <a:r>
              <a:rPr lang="en-CA" dirty="0"/>
              <a:t>Supports findings of 2D model</a:t>
            </a:r>
          </a:p>
          <a:p>
            <a:pPr hangingPunct="1"/>
            <a:r>
              <a:rPr lang="en-CA" dirty="0"/>
              <a:t>Shows ‘Putin’ and ‘Russia’ even more clustered together than on 2D axis</a:t>
            </a:r>
          </a:p>
          <a:p>
            <a:pPr hangingPunct="1"/>
            <a:endParaRPr lang="en-CA" dirty="0"/>
          </a:p>
          <a:p>
            <a:pPr hangingPunct="1"/>
            <a:endParaRPr lang="en-CA" dirty="0"/>
          </a:p>
          <a:p>
            <a:pPr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14963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Custom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Neue</vt:lpstr>
      <vt:lpstr>Helvetica Neue Medium</vt:lpstr>
      <vt:lpstr>21_BasicWhite</vt:lpstr>
      <vt:lpstr>Project 3 - Engineering</vt:lpstr>
      <vt:lpstr>The Data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3 - Engineering</dc:title>
  <cp:lastModifiedBy>Jacob Hopper</cp:lastModifiedBy>
  <cp:revision>1</cp:revision>
  <dcterms:modified xsi:type="dcterms:W3CDTF">2022-03-23T15:47:00Z</dcterms:modified>
</cp:coreProperties>
</file>