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7" r:id="rId2"/>
  </p:sldMasterIdLst>
  <p:notesMasterIdLst>
    <p:notesMasterId r:id="rId21"/>
  </p:notesMasterIdLst>
  <p:sldIdLst>
    <p:sldId id="256" r:id="rId3"/>
    <p:sldId id="257" r:id="rId4"/>
    <p:sldId id="266" r:id="rId5"/>
    <p:sldId id="258" r:id="rId6"/>
    <p:sldId id="269" r:id="rId7"/>
    <p:sldId id="270" r:id="rId8"/>
    <p:sldId id="259" r:id="rId9"/>
    <p:sldId id="261" r:id="rId10"/>
    <p:sldId id="262" r:id="rId11"/>
    <p:sldId id="260" r:id="rId12"/>
    <p:sldId id="263" r:id="rId13"/>
    <p:sldId id="271" r:id="rId14"/>
    <p:sldId id="264" r:id="rId15"/>
    <p:sldId id="265" r:id="rId16"/>
    <p:sldId id="267" r:id="rId17"/>
    <p:sldId id="268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4660"/>
  </p:normalViewPr>
  <p:slideViewPr>
    <p:cSldViewPr>
      <p:cViewPr>
        <p:scale>
          <a:sx n="60" d="100"/>
          <a:sy n="60" d="100"/>
        </p:scale>
        <p:origin x="-2124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11BE-2AAC-4A14-A5B4-00BA75A95635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C266-C5F1-442C-9EFE-4B4D3D33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en Ch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4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55324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3" name="Content Placeholder Back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Middle"/>
          <p:cNvSpPr>
            <a:spLocks noGrp="1"/>
          </p:cNvSpPr>
          <p:nvPr>
            <p:ph sz="half" idx="2"/>
          </p:nvPr>
        </p:nvSpPr>
        <p:spPr>
          <a:xfrm>
            <a:off x="27432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Front"/>
          <p:cNvSpPr>
            <a:spLocks noGrp="1"/>
          </p:cNvSpPr>
          <p:nvPr>
            <p:ph sz="half" idx="11"/>
          </p:nvPr>
        </p:nvSpPr>
        <p:spPr>
          <a:xfrm>
            <a:off x="52578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ted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flipH="1">
            <a:off x="2667000" y="0"/>
            <a:ext cx="647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2"/>
          <p:cNvSpPr>
            <a:spLocks noGrp="1"/>
          </p:cNvSpPr>
          <p:nvPr>
            <p:ph sz="quarter" idx="11"/>
          </p:nvPr>
        </p:nvSpPr>
        <p:spPr>
          <a:xfrm>
            <a:off x="3276600" y="0"/>
            <a:ext cx="5867400" cy="685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247900"/>
            <a:ext cx="3276600" cy="2362200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200">
                <a:solidFill>
                  <a:schemeClr val="accent1"/>
                </a:solidFill>
              </a:defRPr>
            </a:lvl3pPr>
            <a:lvl4pPr marL="1371600" indent="0">
              <a:buNone/>
              <a:defRPr sz="2800">
                <a:solidFill>
                  <a:schemeClr val="accent1"/>
                </a:solidFill>
              </a:defRPr>
            </a:lvl4pPr>
            <a:lvl5pPr marL="1828800" indent="0"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Picture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962400" cy="48006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Right Picture"/>
          <p:cNvSpPr>
            <a:spLocks noGrp="1"/>
          </p:cNvSpPr>
          <p:nvPr>
            <p:ph type="pic" sz="quarter" idx="15"/>
          </p:nvPr>
        </p:nvSpPr>
        <p:spPr>
          <a:xfrm>
            <a:off x="4724400" y="1600200"/>
            <a:ext cx="3962400" cy="4800600"/>
          </a:xfrm>
          <a:prstGeom prst="roundRect">
            <a:avLst>
              <a:gd name="adj" fmla="val 75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Logo Top"/>
          <p:cNvSpPr>
            <a:spLocks noGrp="1"/>
          </p:cNvSpPr>
          <p:nvPr>
            <p:ph type="pic" sz="quarter" idx="12"/>
          </p:nvPr>
        </p:nvSpPr>
        <p:spPr>
          <a:xfrm>
            <a:off x="7086600" y="38100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Logo Bottom"/>
          <p:cNvSpPr>
            <a:spLocks noGrp="1"/>
          </p:cNvSpPr>
          <p:nvPr>
            <p:ph type="pic" sz="quarter" idx="16"/>
          </p:nvPr>
        </p:nvSpPr>
        <p:spPr>
          <a:xfrm>
            <a:off x="640080" y="498348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nk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Back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Middle"/>
          <p:cNvSpPr>
            <a:spLocks noGrp="1"/>
          </p:cNvSpPr>
          <p:nvPr>
            <p:ph type="pic" sz="quarter" idx="11"/>
          </p:nvPr>
        </p:nvSpPr>
        <p:spPr>
          <a:xfrm>
            <a:off x="2933700" y="11049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Front"/>
          <p:cNvSpPr>
            <a:spLocks noGrp="1"/>
          </p:cNvSpPr>
          <p:nvPr>
            <p:ph type="pic" sz="quarter" idx="12"/>
          </p:nvPr>
        </p:nvSpPr>
        <p:spPr>
          <a:xfrm>
            <a:off x="5410200" y="18288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2286000" cy="29718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71800" y="3810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0" y="3505200"/>
            <a:ext cx="2286000" cy="2971800"/>
          </a:xfrm>
          <a:prstGeom prst="roundRect">
            <a:avLst>
              <a:gd name="adj" fmla="val 2956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" y="35052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46482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1524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46482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1524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Middle"/>
          <p:cNvSpPr>
            <a:spLocks noGrp="1"/>
          </p:cNvSpPr>
          <p:nvPr>
            <p:ph type="pic" sz="quarter" idx="18"/>
          </p:nvPr>
        </p:nvSpPr>
        <p:spPr>
          <a:xfrm>
            <a:off x="3048000" y="20193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Top Middle"/>
          <p:cNvSpPr>
            <a:spLocks noGrp="1"/>
          </p:cNvSpPr>
          <p:nvPr>
            <p:ph type="pic" sz="quarter" idx="18"/>
          </p:nvPr>
        </p:nvSpPr>
        <p:spPr>
          <a:xfrm>
            <a:off x="3048000" y="5334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Bottom Middle"/>
          <p:cNvSpPr>
            <a:spLocks noGrp="1"/>
          </p:cNvSpPr>
          <p:nvPr>
            <p:ph type="pic" sz="quarter" idx="19"/>
          </p:nvPr>
        </p:nvSpPr>
        <p:spPr>
          <a:xfrm>
            <a:off x="3048000" y="35052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5240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27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60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324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28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6368142"/>
            <a:ext cx="609600" cy="45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71" r:id="rId3"/>
    <p:sldLayoutId id="2147483674" r:id="rId4"/>
    <p:sldLayoutId id="2147483669" r:id="rId5"/>
    <p:sldLayoutId id="2147483670" r:id="rId6"/>
    <p:sldLayoutId id="2147483673" r:id="rId7"/>
    <p:sldLayoutId id="2147483660" r:id="rId8"/>
    <p:sldLayoutId id="2147483672" r:id="rId9"/>
    <p:sldLayoutId id="2147483676" r:id="rId10"/>
    <p:sldLayoutId id="2147483675" r:id="rId11"/>
    <p:sldLayoutId id="2147483688" r:id="rId12"/>
    <p:sldLayoutId id="2147483689" r:id="rId13"/>
    <p:sldLayoutId id="2147483690" r:id="rId14"/>
    <p:sldLayoutId id="2147483677" r:id="rId15"/>
    <p:sldLayoutId id="2147483683" r:id="rId16"/>
    <p:sldLayoutId id="2147483682" r:id="rId17"/>
    <p:sldLayoutId id="2147483681" r:id="rId18"/>
    <p:sldLayoutId id="2147483691" r:id="rId19"/>
    <p:sldLayoutId id="2147483684" r:id="rId20"/>
    <p:sldLayoutId id="2147483685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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hedailywtf.com/Articles/Self-Documenting.aspx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Delancy/RefactoringWorkshop" TargetMode="External"/><Relationship Id="rId2" Type="http://schemas.openxmlformats.org/officeDocument/2006/relationships/hyperlink" Target="https://plus.google.com/hangout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warequotes.com/showquotes.aspx?id=573&amp;name=Fowler,Martin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Turning Water into Wine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Pre-compiler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88981"/>
            <a:ext cx="22860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5484"/>
            <a:ext cx="2181225" cy="20955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17786" y="4724400"/>
            <a:ext cx="819281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dirty="0" smtClean="0"/>
              <a:t>Refactoring Rotten Code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4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13015"/>
              </p:ext>
            </p:extLst>
          </p:nvPr>
        </p:nvGraphicFramePr>
        <p:xfrm>
          <a:off x="304800" y="838200"/>
          <a:ext cx="8534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refactor.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 often.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Studies code, documents.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</a:t>
                      </a:r>
                      <a:r>
                        <a:rPr lang="en-US" baseline="0" dirty="0" smtClean="0"/>
                        <a:t> code to learn it.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code</a:t>
                      </a:r>
                      <a:r>
                        <a:rPr lang="en-US" baseline="0" dirty="0" smtClean="0"/>
                        <a:t> changes.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code changes.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r>
                        <a:rPr lang="en-US" baseline="0" dirty="0" smtClean="0"/>
                        <a:t> time spent doing research.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time spent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 causes regressive bugs.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causes regressive bugs.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a great coder.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 better coder</a:t>
                      </a:r>
                      <a:r>
                        <a:rPr lang="en-US" baseline="0" dirty="0" smtClean="0"/>
                        <a:t> (gives talks at KCDC)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Predictable</a:t>
                      </a:r>
                      <a:r>
                        <a:rPr lang="en-US" baseline="0" dirty="0" smtClean="0"/>
                        <a:t> amount of time spent.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more time spent.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Seen as</a:t>
                      </a:r>
                      <a:r>
                        <a:rPr lang="en-US" baseline="0" dirty="0" smtClean="0"/>
                        <a:t> a good employee.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Seen as a Risk.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31878"/>
            <a:ext cx="8763000" cy="165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814" y="3657600"/>
            <a:ext cx="8763000" cy="2209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483" y="3048000"/>
            <a:ext cx="8763000" cy="2984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14" y="2667000"/>
            <a:ext cx="8763000" cy="3434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814" y="2286000"/>
            <a:ext cx="8763000" cy="384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483" y="1981200"/>
            <a:ext cx="8763000" cy="4301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028" y="1600200"/>
            <a:ext cx="8763000" cy="4645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fictitious Case Study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Balancing act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Risk?</a:t>
            </a:r>
          </a:p>
          <a:p>
            <a:pPr lvl="1"/>
            <a:r>
              <a:rPr lang="en-US" dirty="0" smtClean="0"/>
              <a:t>Benefit?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immediately profitable</a:t>
            </a:r>
          </a:p>
          <a:p>
            <a:pPr lvl="1"/>
            <a:r>
              <a:rPr lang="en-US" dirty="0" smtClean="0"/>
              <a:t>Benefits are long term.</a:t>
            </a:r>
          </a:p>
          <a:p>
            <a:r>
              <a:rPr lang="en-US" dirty="0" smtClean="0"/>
              <a:t>Easier with well written code.</a:t>
            </a:r>
          </a:p>
          <a:p>
            <a:r>
              <a:rPr lang="en-US" dirty="0" smtClean="0"/>
              <a:t>Most code is not well written.</a:t>
            </a:r>
          </a:p>
          <a:p>
            <a:r>
              <a:rPr lang="en-US" dirty="0" smtClean="0"/>
              <a:t>Most code is difficult to refactor safely.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vs. Hacking</a:t>
            </a:r>
            <a:endParaRPr lang="en-US" dirty="0"/>
          </a:p>
        </p:txBody>
      </p:sp>
      <p:pic>
        <p:nvPicPr>
          <p:cNvPr id="1026" name="Picture 2" descr="http://2.bp.blogspot.com/-rZfezMaWrMw/UANZWahvl3I/AAAAAAAAAKk/CE4HpdLXon8/s1600/N7XsF8i5uoommdfhR94Lqx7No1_5001339849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35875"/>
            <a:ext cx="44861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Langton\Desktop\2013-04-27_1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108"/>
            <a:ext cx="6781800" cy="573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dirty="0" smtClean="0"/>
              <a:t>A real life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766" y="5562600"/>
            <a:ext cx="8894378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Performance </a:t>
            </a:r>
            <a:r>
              <a:rPr lang="en-US" sz="2800" dirty="0">
                <a:solidFill>
                  <a:schemeClr val="tx2"/>
                </a:solidFill>
              </a:rPr>
              <a:t>improvement in another area of code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6" y="152400"/>
            <a:ext cx="9159766" cy="50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Actual affects</a:t>
            </a:r>
          </a:p>
          <a:p>
            <a:pPr lvl="1"/>
            <a:r>
              <a:rPr lang="en-US" dirty="0" smtClean="0"/>
              <a:t>Saving deleted all </a:t>
            </a:r>
            <a:r>
              <a:rPr lang="en-US" dirty="0" err="1" smtClean="0"/>
              <a:t>MediaContacts</a:t>
            </a:r>
            <a:r>
              <a:rPr lang="en-US" dirty="0" smtClean="0"/>
              <a:t> within the group.</a:t>
            </a:r>
          </a:p>
          <a:p>
            <a:pPr lvl="1"/>
            <a:r>
              <a:rPr lang="en-US" dirty="0" smtClean="0"/>
              <a:t>Passed QA and client testing.</a:t>
            </a:r>
          </a:p>
          <a:p>
            <a:pPr lvl="1"/>
            <a:r>
              <a:rPr lang="en-US" dirty="0" smtClean="0"/>
              <a:t>Users took 3 weeks to notice.</a:t>
            </a:r>
          </a:p>
          <a:p>
            <a:pPr lvl="1"/>
            <a:r>
              <a:rPr lang="en-US" dirty="0" smtClean="0"/>
              <a:t>31k of 36k records deleted.</a:t>
            </a:r>
          </a:p>
          <a:p>
            <a:pPr lvl="1"/>
            <a:r>
              <a:rPr lang="en-US" dirty="0" smtClean="0"/>
              <a:t>1 week to fix.</a:t>
            </a:r>
          </a:p>
          <a:p>
            <a:pPr lvl="1"/>
            <a:r>
              <a:rPr lang="en-US" dirty="0" smtClean="0"/>
              <a:t>98-99% of data recovered.</a:t>
            </a:r>
          </a:p>
          <a:p>
            <a:pPr lvl="1"/>
            <a:r>
              <a:rPr lang="en-US" dirty="0" smtClean="0"/>
              <a:t>Lowered users confidence level.</a:t>
            </a:r>
            <a:endParaRPr lang="en-US" dirty="0"/>
          </a:p>
          <a:p>
            <a:pPr lvl="1"/>
            <a:r>
              <a:rPr lang="en-US" dirty="0" smtClean="0"/>
              <a:t>Other projects in process suffer.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Unintentional Effects of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211764"/>
          </a:xfrm>
        </p:spPr>
        <p:txBody>
          <a:bodyPr>
            <a:normAutofit/>
          </a:bodyPr>
          <a:lstStyle/>
          <a:p>
            <a:r>
              <a:rPr lang="en-US" dirty="0" smtClean="0"/>
              <a:t>Write code for other people.</a:t>
            </a:r>
          </a:p>
          <a:p>
            <a:pPr lvl="1"/>
            <a:r>
              <a:rPr lang="en-US" dirty="0" smtClean="0"/>
              <a:t>Code review Often.</a:t>
            </a:r>
          </a:p>
          <a:p>
            <a:pPr lvl="1"/>
            <a:r>
              <a:rPr lang="en-US" dirty="0" smtClean="0"/>
              <a:t>Share your code (OSS).</a:t>
            </a:r>
          </a:p>
          <a:p>
            <a:r>
              <a:rPr lang="en-US" dirty="0" smtClean="0"/>
              <a:t>Make code understandable.</a:t>
            </a:r>
          </a:p>
          <a:p>
            <a:pPr lvl="1"/>
            <a:r>
              <a:rPr lang="en-US" dirty="0" smtClean="0"/>
              <a:t>Project structure matters.</a:t>
            </a:r>
          </a:p>
          <a:p>
            <a:pPr lvl="1"/>
            <a:r>
              <a:rPr lang="en-US" dirty="0" smtClean="0"/>
              <a:t>Class and method naming matters.</a:t>
            </a:r>
          </a:p>
          <a:p>
            <a:pPr lvl="1"/>
            <a:r>
              <a:rPr lang="en-US" dirty="0" smtClean="0"/>
              <a:t>Method Signatures are your Road Signs.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make your code rigid to change.</a:t>
            </a:r>
          </a:p>
          <a:p>
            <a:pPr lvl="1"/>
            <a:r>
              <a:rPr lang="en-US" dirty="0" smtClean="0"/>
              <a:t>Changing namespace or class names should never change behavior.</a:t>
            </a:r>
          </a:p>
          <a:p>
            <a:r>
              <a:rPr lang="en-US" dirty="0" smtClean="0"/>
              <a:t>Learn to recognize and implement patterns.</a:t>
            </a:r>
          </a:p>
          <a:p>
            <a:r>
              <a:rPr lang="en-US" dirty="0" smtClean="0"/>
              <a:t>Learn good techniques.</a:t>
            </a:r>
          </a:p>
          <a:p>
            <a:r>
              <a:rPr lang="en-US" dirty="0" smtClean="0"/>
              <a:t>And learn when you’ve taken them too far…</a:t>
            </a:r>
          </a:p>
          <a:p>
            <a:pPr lvl="1"/>
            <a:r>
              <a:rPr lang="en-US" dirty="0">
                <a:hlinkClick r:id="rId2"/>
              </a:rPr>
              <a:t>http://thedailywtf.com/Articles/Self-Documenting.aspx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Colorado Marathon – Ft. Collins, CO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743026" cy="5791200"/>
          </a:xfrm>
        </p:spPr>
      </p:pic>
    </p:spTree>
    <p:extLst>
      <p:ext uri="{BB962C8B-B14F-4D97-AF65-F5344CB8AC3E}">
        <p14:creationId xmlns:p14="http://schemas.microsoft.com/office/powerpoint/2010/main" val="1943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to refactoring…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676399"/>
            <a:ext cx="4972050" cy="35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 facilitators</a:t>
            </a:r>
          </a:p>
          <a:p>
            <a:r>
              <a:rPr lang="en-US" dirty="0" smtClean="0"/>
              <a:t>Patrick Delancy – DEG</a:t>
            </a:r>
          </a:p>
          <a:p>
            <a:r>
              <a:rPr lang="en-US" dirty="0" smtClean="0"/>
              <a:t>Ryan Langton – DEG	</a:t>
            </a:r>
          </a:p>
          <a:p>
            <a:r>
              <a:rPr lang="en-US" dirty="0" smtClean="0"/>
              <a:t>Cory House - </a:t>
            </a:r>
            <a:r>
              <a:rPr lang="en-US" dirty="0" err="1" smtClean="0"/>
              <a:t>VinSolutions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overview</a:t>
            </a:r>
          </a:p>
          <a:p>
            <a:pPr lvl="1"/>
            <a:r>
              <a:rPr lang="en-US" dirty="0" smtClean="0"/>
              <a:t>We will be looking at bad code.</a:t>
            </a:r>
          </a:p>
          <a:p>
            <a:pPr lvl="1"/>
            <a:r>
              <a:rPr lang="en-US" dirty="0" smtClean="0"/>
              <a:t>We will assume all code was not written by YOU.</a:t>
            </a:r>
          </a:p>
          <a:p>
            <a:pPr lvl="1"/>
            <a:r>
              <a:rPr lang="en-US" dirty="0" smtClean="0"/>
              <a:t>Practice.</a:t>
            </a:r>
          </a:p>
          <a:p>
            <a:pPr lvl="2"/>
            <a:r>
              <a:rPr lang="en-US" dirty="0" smtClean="0"/>
              <a:t>The BAD - code smells and anti-patterns.</a:t>
            </a:r>
          </a:p>
          <a:p>
            <a:pPr lvl="2"/>
            <a:r>
              <a:rPr lang="en-US" dirty="0" smtClean="0"/>
              <a:t>The GOOD – patterns and techniques.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review by committee.</a:t>
            </a:r>
          </a:p>
          <a:p>
            <a:pPr lvl="1"/>
            <a:r>
              <a:rPr lang="en-US" dirty="0" smtClean="0"/>
              <a:t>Attendee code sharing opportunity.</a:t>
            </a:r>
          </a:p>
          <a:p>
            <a:pPr lvl="1"/>
            <a:r>
              <a:rPr lang="en-US" dirty="0" smtClean="0"/>
              <a:t>Practice, practice, practice.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04191"/>
              </p:ext>
            </p:extLst>
          </p:nvPr>
        </p:nvGraphicFramePr>
        <p:xfrm>
          <a:off x="381000" y="1523999"/>
          <a:ext cx="7924800" cy="389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5283200"/>
              </a:tblGrid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8am-9:45am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 &amp; Calories Calculator App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9:45am-10am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10am-12pm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Smells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12pm-1pm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1pm-1:45pm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Code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1:45pm-2:45pm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 Techniques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2:45pm-3pm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3pm-4pm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Attendee code sharing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4pm-5pm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Wrap-up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Hangouts for screen sharing.</a:t>
            </a:r>
          </a:p>
          <a:p>
            <a:pPr lvl="1"/>
            <a:r>
              <a:rPr lang="en-US" dirty="0">
                <a:hlinkClick r:id="rId2"/>
              </a:rPr>
              <a:t>https://plus.google.com/hangouts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refactoring workshop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github.com/PatrickDelancy/RefactoringWorkshop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TODO</a:t>
            </a:r>
          </a:p>
          <a:p>
            <a:r>
              <a:rPr lang="en-US" dirty="0" smtClean="0"/>
              <a:t>Be ready to code/refactor!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pic>
        <p:nvPicPr>
          <p:cNvPr id="1026" name="Picture 2" descr="http://www.hahastop.com/pictures/Introdu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5562600" cy="39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143" y="4510660"/>
            <a:ext cx="86158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Where you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What do you want to learn?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Did you bring code?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“</a:t>
            </a:r>
            <a:r>
              <a:rPr lang="en-US" sz="2000" b="1" dirty="0"/>
              <a:t>Refactoring should never appear as a task on a schedule. Keeping code clean is just something that you do all the time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/>
              <a:t>- </a:t>
            </a:r>
            <a:r>
              <a:rPr lang="en-US" sz="2000" i="1" dirty="0" smtClean="0"/>
              <a:t>Uncle Bob Martin, Clean Code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"</a:t>
            </a:r>
            <a:r>
              <a:rPr lang="en-US" sz="2000" b="1" dirty="0"/>
              <a:t>Refactoring changes the program in small steps. If you make a mistake, it is easy to find the bug."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- </a:t>
            </a:r>
            <a:r>
              <a:rPr lang="en-US" sz="2000" i="1" dirty="0">
                <a:hlinkClick r:id="rId2"/>
              </a:rPr>
              <a:t>Martin Fowler</a:t>
            </a:r>
            <a:r>
              <a:rPr lang="en-US" sz="2000" i="1" dirty="0"/>
              <a:t>, Refactoring: Improving the Design of Existing Code </a:t>
            </a:r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b="1" i="1" dirty="0" smtClean="0"/>
              <a:t>“</a:t>
            </a:r>
            <a:r>
              <a:rPr lang="en-US" sz="2000" b="1" dirty="0"/>
              <a:t>Don’t leave “broken windows” (bad designs, wrong decisions, or poor code) unrepaired. Fix each one as soon as it is discovered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 smtClean="0"/>
              <a:t>- </a:t>
            </a:r>
            <a:r>
              <a:rPr lang="en-US" sz="2000" i="1" dirty="0" smtClean="0"/>
              <a:t>Andrew Hunt &amp; David Thomas, The </a:t>
            </a:r>
            <a:r>
              <a:rPr lang="en-US" sz="2000" i="1" dirty="0"/>
              <a:t>Pragmatic Programmer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b="1" dirty="0" smtClean="0"/>
              <a:t>“Red</a:t>
            </a:r>
            <a:r>
              <a:rPr lang="en-US" sz="2000" b="1" dirty="0"/>
              <a:t>, Green, </a:t>
            </a:r>
            <a:r>
              <a:rPr lang="en-US" sz="2000" b="1" dirty="0" smtClean="0"/>
              <a:t>Refactor”</a:t>
            </a:r>
            <a:endParaRPr lang="en-US" sz="2000" b="1" dirty="0"/>
          </a:p>
          <a:p>
            <a:pPr lvl="1"/>
            <a:r>
              <a:rPr lang="en-US" sz="2000" i="1" dirty="0" smtClean="0"/>
              <a:t>TDD</a:t>
            </a:r>
            <a:endParaRPr lang="en-US" sz="2000" i="1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You Should </a:t>
            </a:r>
            <a:r>
              <a:rPr lang="en-US" dirty="0" smtClean="0"/>
              <a:t>Refactor</a:t>
            </a:r>
          </a:p>
          <a:p>
            <a:pPr lvl="1"/>
            <a:r>
              <a:rPr lang="en-US" dirty="0" smtClean="0"/>
              <a:t>Code is never perfect on the first try.</a:t>
            </a:r>
            <a:endParaRPr lang="en-US" dirty="0"/>
          </a:p>
          <a:p>
            <a:pPr lvl="1"/>
            <a:r>
              <a:rPr lang="en-US" dirty="0" smtClean="0"/>
              <a:t>(Business) needs change.</a:t>
            </a:r>
          </a:p>
          <a:p>
            <a:pPr lvl="1"/>
            <a:r>
              <a:rPr lang="en-US" dirty="0" smtClean="0"/>
              <a:t>To remove excess code (DRY)</a:t>
            </a:r>
          </a:p>
          <a:p>
            <a:pPr lvl="1"/>
            <a:r>
              <a:rPr lang="en-US" dirty="0" smtClean="0"/>
              <a:t>To remove dead code.</a:t>
            </a:r>
          </a:p>
          <a:p>
            <a:pPr lvl="1"/>
            <a:r>
              <a:rPr lang="en-US" dirty="0" smtClean="0"/>
              <a:t>So you (and others) can understand it.</a:t>
            </a:r>
          </a:p>
          <a:p>
            <a:pPr lvl="1"/>
            <a:r>
              <a:rPr lang="en-US" dirty="0" smtClean="0"/>
              <a:t>Move RISK.</a:t>
            </a:r>
          </a:p>
          <a:p>
            <a:pPr lvl="1"/>
            <a:r>
              <a:rPr lang="en-US" dirty="0" smtClean="0"/>
              <a:t>Reduce technical debt.</a:t>
            </a:r>
          </a:p>
          <a:p>
            <a:pPr lvl="1"/>
            <a:r>
              <a:rPr lang="en-US" dirty="0" smtClean="0"/>
              <a:t>Improve coding skills.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Shouldn’t Refactor</a:t>
            </a:r>
          </a:p>
          <a:p>
            <a:pPr lvl="1"/>
            <a:r>
              <a:rPr lang="en-US" dirty="0" smtClean="0"/>
              <a:t>Legacy Code IS a minefield.</a:t>
            </a:r>
          </a:p>
          <a:p>
            <a:pPr lvl="1"/>
            <a:r>
              <a:rPr lang="en-US" dirty="0" smtClean="0"/>
              <a:t>Don’t churn code – we don’t want to refactor/rewrite EVERYTHING!</a:t>
            </a:r>
          </a:p>
          <a:p>
            <a:pPr lvl="1"/>
            <a:r>
              <a:rPr lang="en-US" dirty="0" smtClean="0"/>
              <a:t>Not tied to a new feature, improvement or bug fix.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692</TotalTime>
  <Words>598</Words>
  <Application>Microsoft Office PowerPoint</Application>
  <PresentationFormat>On-screen Show (4:3)</PresentationFormat>
  <Paragraphs>141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1_Blank</vt:lpstr>
      <vt:lpstr>Blank</vt:lpstr>
      <vt:lpstr>Refactoring Pre-compiler</vt:lpstr>
      <vt:lpstr>Turning Water into Wine</vt:lpstr>
      <vt:lpstr>Overview</vt:lpstr>
      <vt:lpstr>Turning Water into Wine</vt:lpstr>
      <vt:lpstr>Prerequisites</vt:lpstr>
      <vt:lpstr>Introductions</vt:lpstr>
      <vt:lpstr>Quotes</vt:lpstr>
      <vt:lpstr>Refactoring – Why?</vt:lpstr>
      <vt:lpstr>Refactoring – Why</vt:lpstr>
      <vt:lpstr>A fictitious Case Study </vt:lpstr>
      <vt:lpstr>Refactoring vs. Hacking</vt:lpstr>
      <vt:lpstr>A real life case study</vt:lpstr>
      <vt:lpstr>PowerPoint Presentation</vt:lpstr>
      <vt:lpstr>Unintentional Effects of Refactoring</vt:lpstr>
      <vt:lpstr>Road Map to success</vt:lpstr>
      <vt:lpstr>PowerPoint Presentation</vt:lpstr>
      <vt:lpstr>Colorado Marathon – Ft. Collins, CO</vt:lpstr>
      <vt:lpstr>Finally..</vt:lpstr>
    </vt:vector>
  </TitlesOfParts>
  <Company>Digital Evolution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Workshop</dc:title>
  <dc:creator>Ryan Langton</dc:creator>
  <cp:lastModifiedBy>Ryan Langton</cp:lastModifiedBy>
  <cp:revision>52</cp:revision>
  <dcterms:created xsi:type="dcterms:W3CDTF">2013-04-08T17:16:01Z</dcterms:created>
  <dcterms:modified xsi:type="dcterms:W3CDTF">2013-04-30T13:24:53Z</dcterms:modified>
</cp:coreProperties>
</file>