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7" r:id="rId2"/>
  </p:sldMasterIdLst>
  <p:notesMasterIdLst>
    <p:notesMasterId r:id="rId23"/>
  </p:notesMasterIdLst>
  <p:sldIdLst>
    <p:sldId id="256" r:id="rId3"/>
    <p:sldId id="257" r:id="rId4"/>
    <p:sldId id="266" r:id="rId5"/>
    <p:sldId id="258" r:id="rId6"/>
    <p:sldId id="269" r:id="rId7"/>
    <p:sldId id="270" r:id="rId8"/>
    <p:sldId id="259" r:id="rId9"/>
    <p:sldId id="261" r:id="rId10"/>
    <p:sldId id="262" r:id="rId11"/>
    <p:sldId id="260" r:id="rId12"/>
    <p:sldId id="263" r:id="rId13"/>
    <p:sldId id="271" r:id="rId14"/>
    <p:sldId id="264" r:id="rId15"/>
    <p:sldId id="265" r:id="rId16"/>
    <p:sldId id="274" r:id="rId17"/>
    <p:sldId id="275" r:id="rId18"/>
    <p:sldId id="267" r:id="rId19"/>
    <p:sldId id="268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4660"/>
  </p:normalViewPr>
  <p:slideViewPr>
    <p:cSldViewPr>
      <p:cViewPr>
        <p:scale>
          <a:sx n="60" d="100"/>
          <a:sy n="60" d="100"/>
        </p:scale>
        <p:origin x="-212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6368142"/>
            <a:ext cx="609600" cy="45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hedailywtf.com/Articles/Self-Documenting.aspx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Delancy/RefactoringWorkshop" TargetMode="External"/><Relationship Id="rId2" Type="http://schemas.openxmlformats.org/officeDocument/2006/relationships/hyperlink" Target="https://plus.google.com/hangou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ftwarequotes.com/showquotes.aspx?id=573&amp;name=Fowler,Martin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Turning Water into Wine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Pre-compiler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88981"/>
            <a:ext cx="22860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5484"/>
            <a:ext cx="2181225" cy="20955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17786" y="4724400"/>
            <a:ext cx="819281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Refactoring Rotten Code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04320"/>
              </p:ext>
            </p:extLst>
          </p:nvPr>
        </p:nvGraphicFramePr>
        <p:xfrm>
          <a:off x="304800" y="838200"/>
          <a:ext cx="8534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A (</a:t>
                      </a:r>
                      <a:r>
                        <a:rPr lang="en-US" dirty="0" err="1" smtClean="0"/>
                        <a:t>Patrik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B (Corey)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refactor.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 often.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Studies code,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</a:t>
                      </a:r>
                      <a:r>
                        <a:rPr lang="en-US" baseline="0" dirty="0" smtClean="0"/>
                        <a:t> code to learn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code</a:t>
                      </a:r>
                      <a:r>
                        <a:rPr lang="en-US" baseline="0" dirty="0" smtClean="0"/>
                        <a:t> changes.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code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time spent doing research.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time spent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 causes regressive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causes regressive bugs.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a great coder.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better coder</a:t>
                      </a:r>
                      <a:r>
                        <a:rPr lang="en-US" baseline="0" dirty="0" smtClean="0"/>
                        <a:t> (gives talks at KCDC)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Predictable</a:t>
                      </a:r>
                      <a:r>
                        <a:rPr lang="en-US" baseline="0" dirty="0" smtClean="0"/>
                        <a:t> amount of time spent.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more time spent.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as</a:t>
                      </a:r>
                      <a:r>
                        <a:rPr lang="en-US" baseline="0" dirty="0" smtClean="0"/>
                        <a:t> a good employee.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Seen as a Risk.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31878"/>
            <a:ext cx="8763000" cy="165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814" y="3657600"/>
            <a:ext cx="8763000" cy="220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483" y="3048000"/>
            <a:ext cx="8763000" cy="2984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14" y="2667000"/>
            <a:ext cx="8763000" cy="343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814" y="2286000"/>
            <a:ext cx="8763000" cy="384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483" y="1981200"/>
            <a:ext cx="8763000" cy="430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028" y="1600200"/>
            <a:ext cx="8763000" cy="4645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Tale of 2 Developers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Balancing act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Risk?</a:t>
            </a:r>
          </a:p>
          <a:p>
            <a:pPr lvl="1"/>
            <a:r>
              <a:rPr lang="en-US" dirty="0" smtClean="0"/>
              <a:t>Benefit?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immediately profitable</a:t>
            </a:r>
          </a:p>
          <a:p>
            <a:pPr lvl="1"/>
            <a:r>
              <a:rPr lang="en-US" dirty="0" smtClean="0"/>
              <a:t>Benefits are long term.</a:t>
            </a:r>
          </a:p>
          <a:p>
            <a:r>
              <a:rPr lang="en-US" dirty="0" smtClean="0"/>
              <a:t>Easier with well written code.</a:t>
            </a:r>
          </a:p>
          <a:p>
            <a:r>
              <a:rPr lang="en-US" dirty="0" smtClean="0"/>
              <a:t>Most code is not well written.</a:t>
            </a:r>
          </a:p>
          <a:p>
            <a:r>
              <a:rPr lang="en-US" dirty="0" smtClean="0"/>
              <a:t>Most code is difficult to refactor safely.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vs. Hacking</a:t>
            </a:r>
            <a:endParaRPr lang="en-US" dirty="0"/>
          </a:p>
        </p:txBody>
      </p:sp>
      <p:pic>
        <p:nvPicPr>
          <p:cNvPr id="1026" name="Picture 2" descr="http://2.bp.blogspot.com/-rZfezMaWrMw/UANZWahvl3I/AAAAAAAAAKk/CE4HpdLXon8/s1600/N7XsF8i5uoommdfhR94Lqx7No1_5001339849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35875"/>
            <a:ext cx="44861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Langton\Desktop\2013-04-27_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108"/>
            <a:ext cx="6781800" cy="57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dirty="0" smtClean="0"/>
              <a:t>A real life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66" y="5562600"/>
            <a:ext cx="889437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Performance </a:t>
            </a:r>
            <a:r>
              <a:rPr lang="en-US" sz="2800" dirty="0">
                <a:solidFill>
                  <a:schemeClr val="tx2"/>
                </a:solidFill>
              </a:rPr>
              <a:t>improvement in another area of code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152400"/>
            <a:ext cx="9159766" cy="50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Actual affects</a:t>
            </a:r>
          </a:p>
          <a:p>
            <a:pPr lvl="1"/>
            <a:r>
              <a:rPr lang="en-US" dirty="0" smtClean="0"/>
              <a:t>Saving </a:t>
            </a:r>
            <a:r>
              <a:rPr lang="en-US" dirty="0" smtClean="0"/>
              <a:t>caused </a:t>
            </a:r>
            <a:r>
              <a:rPr lang="en-US" dirty="0" smtClean="0"/>
              <a:t>all </a:t>
            </a:r>
            <a:r>
              <a:rPr lang="en-US" dirty="0" err="1" smtClean="0"/>
              <a:t>MediaContacts</a:t>
            </a:r>
            <a:r>
              <a:rPr lang="en-US" dirty="0" smtClean="0"/>
              <a:t> </a:t>
            </a:r>
            <a:r>
              <a:rPr lang="en-US" dirty="0" smtClean="0"/>
              <a:t>to be removed from the Group.</a:t>
            </a:r>
          </a:p>
          <a:p>
            <a:pPr lvl="1"/>
            <a:r>
              <a:rPr lang="en-US" dirty="0"/>
              <a:t>31k of 36k records deleted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Passed QA and client testing.</a:t>
            </a:r>
          </a:p>
          <a:p>
            <a:pPr lvl="1"/>
            <a:r>
              <a:rPr lang="en-US" dirty="0" smtClean="0"/>
              <a:t>Users took 3 weeks to notice.</a:t>
            </a:r>
          </a:p>
          <a:p>
            <a:pPr lvl="1"/>
            <a:r>
              <a:rPr lang="en-US" dirty="0" smtClean="0"/>
              <a:t>1 </a:t>
            </a:r>
            <a:r>
              <a:rPr lang="en-US" dirty="0" smtClean="0"/>
              <a:t>week to fix.</a:t>
            </a:r>
          </a:p>
          <a:p>
            <a:pPr lvl="1"/>
            <a:r>
              <a:rPr lang="en-US" dirty="0" smtClean="0"/>
              <a:t>Most data recovered.</a:t>
            </a:r>
            <a:endParaRPr lang="en-US" dirty="0" smtClean="0"/>
          </a:p>
          <a:p>
            <a:pPr lvl="1"/>
            <a:r>
              <a:rPr lang="en-US" dirty="0" smtClean="0"/>
              <a:t>Lowered users confidence level.</a:t>
            </a:r>
            <a:endParaRPr lang="en-US" dirty="0"/>
          </a:p>
          <a:p>
            <a:pPr lvl="1"/>
            <a:r>
              <a:rPr lang="en-US" dirty="0" smtClean="0"/>
              <a:t>Other projects </a:t>
            </a:r>
            <a:r>
              <a:rPr lang="en-US" dirty="0" smtClean="0"/>
              <a:t>suffer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Effects of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reduce risk when refactoring.</a:t>
            </a:r>
          </a:p>
          <a:p>
            <a:pPr lvl="1"/>
            <a:r>
              <a:rPr lang="en-US" dirty="0" smtClean="0"/>
              <a:t>Tests! (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MSTest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Legacy code with no tests?</a:t>
            </a:r>
            <a:endParaRPr lang="en-US" dirty="0"/>
          </a:p>
          <a:p>
            <a:pPr lvl="3"/>
            <a:r>
              <a:rPr lang="en-US" dirty="0" smtClean="0"/>
              <a:t>Integration -&gt; Unit</a:t>
            </a:r>
          </a:p>
          <a:p>
            <a:pPr lvl="1"/>
            <a:r>
              <a:rPr lang="en-US" dirty="0" smtClean="0"/>
              <a:t>Minimize impact area</a:t>
            </a:r>
          </a:p>
          <a:p>
            <a:pPr lvl="1"/>
            <a:r>
              <a:rPr lang="en-US" dirty="0" smtClean="0"/>
              <a:t>Make non-destructive changes first (extracting methods/classes, renaming)</a:t>
            </a:r>
          </a:p>
          <a:p>
            <a:r>
              <a:rPr lang="en-US" dirty="0" smtClean="0"/>
              <a:t>Ultimately it is up to you to manage RISK.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88" y="762001"/>
            <a:ext cx="6242303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Light at the End of the Tunnel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685800"/>
            <a:ext cx="2590800" cy="521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that is easy to maintain.</a:t>
            </a:r>
          </a:p>
          <a:p>
            <a:r>
              <a:rPr lang="en-US" dirty="0" smtClean="0"/>
              <a:t>Code that is flexible to change.</a:t>
            </a:r>
          </a:p>
          <a:p>
            <a:r>
              <a:rPr lang="en-US" dirty="0" smtClean="0"/>
              <a:t>Code that you want to re-use.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211764"/>
          </a:xfrm>
        </p:spPr>
        <p:txBody>
          <a:bodyPr>
            <a:normAutofit/>
          </a:bodyPr>
          <a:lstStyle/>
          <a:p>
            <a:r>
              <a:rPr lang="en-US" dirty="0" smtClean="0"/>
              <a:t>Write code for other people.</a:t>
            </a:r>
          </a:p>
          <a:p>
            <a:pPr lvl="1"/>
            <a:r>
              <a:rPr lang="en-US" dirty="0" smtClean="0"/>
              <a:t>Code review Often.</a:t>
            </a:r>
          </a:p>
          <a:p>
            <a:pPr lvl="1"/>
            <a:r>
              <a:rPr lang="en-US" dirty="0" smtClean="0"/>
              <a:t>Share your code (OSS).</a:t>
            </a:r>
          </a:p>
          <a:p>
            <a:r>
              <a:rPr lang="en-US" dirty="0" smtClean="0"/>
              <a:t>Make code understandable.</a:t>
            </a:r>
          </a:p>
          <a:p>
            <a:pPr lvl="1"/>
            <a:r>
              <a:rPr lang="en-US" dirty="0" smtClean="0"/>
              <a:t>Project structure matters.</a:t>
            </a:r>
          </a:p>
          <a:p>
            <a:pPr lvl="1"/>
            <a:r>
              <a:rPr lang="en-US" dirty="0" smtClean="0"/>
              <a:t>Class and method naming matters.</a:t>
            </a:r>
          </a:p>
          <a:p>
            <a:pPr lvl="1"/>
            <a:r>
              <a:rPr lang="en-US" dirty="0" smtClean="0"/>
              <a:t>Method Signatures are your Road Signs.</a:t>
            </a:r>
          </a:p>
          <a:p>
            <a:pPr lvl="1"/>
            <a:r>
              <a:rPr lang="en-US" dirty="0" smtClean="0"/>
              <a:t>Stay away from creating your own conventions.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make </a:t>
            </a:r>
            <a:r>
              <a:rPr lang="en-US" dirty="0" smtClean="0"/>
              <a:t>fragile code.</a:t>
            </a:r>
            <a:endParaRPr lang="en-US" dirty="0" smtClean="0"/>
          </a:p>
          <a:p>
            <a:pPr lvl="1"/>
            <a:r>
              <a:rPr lang="en-US" dirty="0" smtClean="0"/>
              <a:t>Changing namespace or class names should never change behavior.</a:t>
            </a:r>
          </a:p>
          <a:p>
            <a:r>
              <a:rPr lang="en-US" dirty="0" smtClean="0"/>
              <a:t>Learn to recognize and implement patterns.</a:t>
            </a:r>
          </a:p>
          <a:p>
            <a:r>
              <a:rPr lang="en-US" dirty="0" smtClean="0"/>
              <a:t>Learn good techniques.</a:t>
            </a:r>
          </a:p>
          <a:p>
            <a:r>
              <a:rPr lang="en-US" dirty="0" smtClean="0"/>
              <a:t>And learn when you’ve taken them too far…</a:t>
            </a:r>
          </a:p>
          <a:p>
            <a:pPr lvl="1"/>
            <a:r>
              <a:rPr lang="en-US" dirty="0">
                <a:hlinkClick r:id="rId2"/>
              </a:rPr>
              <a:t>http://thedailywtf.com/Articles/Self-Documenting.aspx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Colorado Marathon – Ft. Collins, CO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8743026" cy="5791200"/>
          </a:xfrm>
        </p:spPr>
      </p:pic>
      <p:sp>
        <p:nvSpPr>
          <p:cNvPr id="2" name="TextBox 1"/>
          <p:cNvSpPr txBox="1"/>
          <p:nvPr/>
        </p:nvSpPr>
        <p:spPr>
          <a:xfrm>
            <a:off x="3886200" y="945986"/>
            <a:ext cx="4810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Century Gothic" pitchFamily="34" charset="0"/>
              </a:rPr>
              <a:t>What habits we create today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Century Gothic" pitchFamily="34" charset="0"/>
              </a:rPr>
              <a:t>Make us who we are tomorrow</a:t>
            </a:r>
            <a:endParaRPr lang="en-US" sz="2400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 facilitators</a:t>
            </a:r>
          </a:p>
          <a:p>
            <a:r>
              <a:rPr lang="en-US" dirty="0" smtClean="0"/>
              <a:t>Patrick Delancy – DEG</a:t>
            </a:r>
          </a:p>
          <a:p>
            <a:r>
              <a:rPr lang="en-US" dirty="0" smtClean="0"/>
              <a:t>Ryan Langton – DEG	</a:t>
            </a:r>
          </a:p>
          <a:p>
            <a:r>
              <a:rPr lang="en-US" dirty="0" smtClean="0"/>
              <a:t>Cory House - </a:t>
            </a:r>
            <a:r>
              <a:rPr lang="en-US" dirty="0" err="1" smtClean="0"/>
              <a:t>VinSolutions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to refactoring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76399"/>
            <a:ext cx="4972050" cy="35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overview</a:t>
            </a:r>
          </a:p>
          <a:p>
            <a:pPr lvl="1"/>
            <a:r>
              <a:rPr lang="en-US" dirty="0" smtClean="0"/>
              <a:t>We will be looking at bad code.</a:t>
            </a:r>
          </a:p>
          <a:p>
            <a:pPr lvl="1"/>
            <a:r>
              <a:rPr lang="en-US" dirty="0" smtClean="0"/>
              <a:t>We will assume all code was not written by anyone here.</a:t>
            </a:r>
          </a:p>
          <a:p>
            <a:pPr lvl="1"/>
            <a:r>
              <a:rPr lang="en-US" dirty="0" smtClean="0"/>
              <a:t>The BAD - code smells.</a:t>
            </a:r>
          </a:p>
          <a:p>
            <a:pPr lvl="1"/>
            <a:r>
              <a:rPr lang="en-US" dirty="0" smtClean="0"/>
              <a:t>The GOOD – patterns and techniques.</a:t>
            </a:r>
          </a:p>
          <a:p>
            <a:pPr lvl="1"/>
            <a:r>
              <a:rPr lang="en-US" dirty="0" smtClean="0"/>
              <a:t>Attendee </a:t>
            </a:r>
            <a:r>
              <a:rPr lang="en-US" dirty="0" smtClean="0"/>
              <a:t>code sharing </a:t>
            </a:r>
            <a:r>
              <a:rPr lang="en-US" dirty="0" smtClean="0"/>
              <a:t>opportunity (code review by committee)</a:t>
            </a:r>
            <a:endParaRPr lang="en-US" dirty="0" smtClean="0"/>
          </a:p>
          <a:p>
            <a:pPr lvl="1"/>
            <a:r>
              <a:rPr lang="en-US" dirty="0" smtClean="0"/>
              <a:t>Mix of presentation material, group exercises, and coding.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04191"/>
              </p:ext>
            </p:extLst>
          </p:nvPr>
        </p:nvGraphicFramePr>
        <p:xfrm>
          <a:off x="381000" y="1523999"/>
          <a:ext cx="7924800" cy="389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5283200"/>
              </a:tblGrid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8am-9:45am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 &amp; Calories Calculator App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9:45am-10am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10am-12pm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Smells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12pm-1pm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Code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 Techniques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2:45pm-3pm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3pm-4pm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Attendee code sharing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4pm-5pm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Wrap-up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Hangouts for screen sharing.</a:t>
            </a:r>
          </a:p>
          <a:p>
            <a:pPr lvl="1"/>
            <a:r>
              <a:rPr lang="en-US" dirty="0">
                <a:hlinkClick r:id="rId2"/>
              </a:rPr>
              <a:t>https://plus.google.com/hangouts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refactoring workshop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github.com/PatrickDelancy/RefactoringWorkshop</a:t>
            </a:r>
            <a:endParaRPr lang="en-US" dirty="0"/>
          </a:p>
          <a:p>
            <a:r>
              <a:rPr lang="en-US" dirty="0" smtClean="0"/>
              <a:t>Handouts </a:t>
            </a:r>
          </a:p>
          <a:p>
            <a:pPr lvl="1"/>
            <a:r>
              <a:rPr lang="en-US" dirty="0" smtClean="0"/>
              <a:t>Code smells and anti-patterns</a:t>
            </a:r>
          </a:p>
          <a:p>
            <a:pPr lvl="1"/>
            <a:r>
              <a:rPr lang="en-US" dirty="0" smtClean="0"/>
              <a:t>Principals and best practices</a:t>
            </a:r>
          </a:p>
          <a:p>
            <a:pPr lvl="1"/>
            <a:r>
              <a:rPr lang="en-US" dirty="0" smtClean="0"/>
              <a:t>R#/VS shortcuts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and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pic>
        <p:nvPicPr>
          <p:cNvPr id="1026" name="Picture 2" descr="http://www.hahastop.com/pictures/Introdu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5562600" cy="39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143" y="4510660"/>
            <a:ext cx="8615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Where you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What do you want to learn?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Did you bring code?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“</a:t>
            </a:r>
            <a:r>
              <a:rPr lang="en-US" sz="2000" b="1" dirty="0"/>
              <a:t>Refactoring should never appear as a task on a schedule. Keeping code clean is just something that you do all the time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/>
              <a:t>- </a:t>
            </a:r>
            <a:r>
              <a:rPr lang="en-US" sz="2000" i="1" dirty="0" smtClean="0"/>
              <a:t>Uncle Bob Martin, Clean Code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"</a:t>
            </a:r>
            <a:r>
              <a:rPr lang="en-US" sz="2000" b="1" dirty="0"/>
              <a:t>Refactoring changes the program in small steps. If you make a mistake, it is easy to find the bug."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>
                <a:hlinkClick r:id="rId2"/>
              </a:rPr>
              <a:t>Martin Fowler</a:t>
            </a:r>
            <a:r>
              <a:rPr lang="en-US" sz="2000" i="1" dirty="0"/>
              <a:t>, Refactoring: Improving the Design of Existing Code </a:t>
            </a:r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i="1" dirty="0" smtClean="0"/>
              <a:t>“</a:t>
            </a:r>
            <a:r>
              <a:rPr lang="en-US" sz="2000" b="1" dirty="0"/>
              <a:t>Don’t leave “broken windows” (bad designs, wrong decisions, or poor code) unrepaired. Fix each one as soon as it is discovered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 smtClean="0"/>
              <a:t>- </a:t>
            </a:r>
            <a:r>
              <a:rPr lang="en-US" sz="2000" i="1" dirty="0" smtClean="0"/>
              <a:t>Andrew Hunt &amp; David Thomas, The </a:t>
            </a:r>
            <a:r>
              <a:rPr lang="en-US" sz="2000" i="1" dirty="0"/>
              <a:t>Pragmatic Programmer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b="1" dirty="0" smtClean="0"/>
              <a:t>“Red</a:t>
            </a:r>
            <a:r>
              <a:rPr lang="en-US" sz="2000" b="1" dirty="0"/>
              <a:t>, Green, </a:t>
            </a:r>
            <a:r>
              <a:rPr lang="en-US" sz="2000" b="1" dirty="0" smtClean="0"/>
              <a:t>Refactor”</a:t>
            </a:r>
            <a:endParaRPr lang="en-US" sz="2000" b="1" dirty="0"/>
          </a:p>
          <a:p>
            <a:pPr lvl="1"/>
            <a:r>
              <a:rPr lang="en-US" sz="2000" i="1" dirty="0" smtClean="0"/>
              <a:t>TDD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Should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Code is never perfect on the first try.</a:t>
            </a:r>
            <a:endParaRPr lang="en-US" dirty="0"/>
          </a:p>
          <a:p>
            <a:pPr lvl="1"/>
            <a:r>
              <a:rPr lang="en-US" dirty="0" smtClean="0"/>
              <a:t>(Business) needs change.</a:t>
            </a:r>
          </a:p>
          <a:p>
            <a:pPr lvl="1"/>
            <a:r>
              <a:rPr lang="en-US" dirty="0" smtClean="0"/>
              <a:t>To remove excess code (DRY)</a:t>
            </a:r>
          </a:p>
          <a:p>
            <a:pPr lvl="1"/>
            <a:r>
              <a:rPr lang="en-US" dirty="0" smtClean="0"/>
              <a:t>To remove dead code.</a:t>
            </a:r>
          </a:p>
          <a:p>
            <a:pPr lvl="1"/>
            <a:r>
              <a:rPr lang="en-US" dirty="0" smtClean="0"/>
              <a:t>So you (and others) can understand it.</a:t>
            </a:r>
          </a:p>
          <a:p>
            <a:pPr lvl="1"/>
            <a:r>
              <a:rPr lang="en-US" dirty="0" smtClean="0"/>
              <a:t>Move RISK.</a:t>
            </a:r>
          </a:p>
          <a:p>
            <a:pPr lvl="1"/>
            <a:r>
              <a:rPr lang="en-US" dirty="0" smtClean="0"/>
              <a:t>Reduce technical debt.</a:t>
            </a:r>
          </a:p>
          <a:p>
            <a:pPr lvl="1"/>
            <a:r>
              <a:rPr lang="en-US" dirty="0" smtClean="0"/>
              <a:t>Make it extensible.</a:t>
            </a:r>
          </a:p>
          <a:p>
            <a:pPr lvl="1"/>
            <a:r>
              <a:rPr lang="en-US" dirty="0" smtClean="0"/>
              <a:t>Improve coding skills.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Shouldn’t Refactor</a:t>
            </a:r>
          </a:p>
          <a:p>
            <a:pPr lvl="1"/>
            <a:r>
              <a:rPr lang="en-US" dirty="0" smtClean="0"/>
              <a:t>Legacy Code IS a minefield.</a:t>
            </a:r>
          </a:p>
          <a:p>
            <a:pPr lvl="1"/>
            <a:r>
              <a:rPr lang="en-US" dirty="0" smtClean="0"/>
              <a:t>Don’t churn code – we don’t want to refactor/rewrite EVERYTHING!</a:t>
            </a:r>
          </a:p>
          <a:p>
            <a:pPr lvl="1"/>
            <a:r>
              <a:rPr lang="en-US" dirty="0" smtClean="0"/>
              <a:t>Not tied to a new feature, improvement or bug fix.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763</TotalTime>
  <Words>708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1_Blank</vt:lpstr>
      <vt:lpstr>Blank</vt:lpstr>
      <vt:lpstr>Refactoring Pre-compiler</vt:lpstr>
      <vt:lpstr>Turning Water into Wine</vt:lpstr>
      <vt:lpstr>Overview</vt:lpstr>
      <vt:lpstr>Turning Water into Wine</vt:lpstr>
      <vt:lpstr>Prerequisites and tools</vt:lpstr>
      <vt:lpstr>Introductions</vt:lpstr>
      <vt:lpstr>Quotes</vt:lpstr>
      <vt:lpstr>Refactoring – Why?</vt:lpstr>
      <vt:lpstr>Refactoring – Why</vt:lpstr>
      <vt:lpstr>A Tale of 2 Developers </vt:lpstr>
      <vt:lpstr>Refactoring vs. Hacking</vt:lpstr>
      <vt:lpstr>A real life case study</vt:lpstr>
      <vt:lpstr>PowerPoint Presentation</vt:lpstr>
      <vt:lpstr>Unintentional Effects of Refactoring</vt:lpstr>
      <vt:lpstr>Reducing Risk</vt:lpstr>
      <vt:lpstr>The Light at the End of the Tunnel</vt:lpstr>
      <vt:lpstr>Road Map to success</vt:lpstr>
      <vt:lpstr>Writing Clean Code</vt:lpstr>
      <vt:lpstr>Colorado Marathon – Ft. Collins, CO</vt:lpstr>
      <vt:lpstr>Finally..</vt:lpstr>
    </vt:vector>
  </TitlesOfParts>
  <Company>Digital Evolution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Workshop</dc:title>
  <dc:creator>Ryan Langton</dc:creator>
  <cp:lastModifiedBy>Ryan Langton</cp:lastModifiedBy>
  <cp:revision>61</cp:revision>
  <dcterms:created xsi:type="dcterms:W3CDTF">2013-04-08T17:16:01Z</dcterms:created>
  <dcterms:modified xsi:type="dcterms:W3CDTF">2013-05-02T02:41:37Z</dcterms:modified>
</cp:coreProperties>
</file>