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7" r:id="rId2"/>
  </p:sldMasterIdLst>
  <p:notesMasterIdLst>
    <p:notesMasterId r:id="rId22"/>
  </p:notesMasterIdLst>
  <p:sldIdLst>
    <p:sldId id="256" r:id="rId3"/>
    <p:sldId id="266" r:id="rId4"/>
    <p:sldId id="258" r:id="rId5"/>
    <p:sldId id="257" r:id="rId6"/>
    <p:sldId id="270" r:id="rId7"/>
    <p:sldId id="259" r:id="rId8"/>
    <p:sldId id="261" r:id="rId9"/>
    <p:sldId id="262" r:id="rId10"/>
    <p:sldId id="260" r:id="rId11"/>
    <p:sldId id="263" r:id="rId12"/>
    <p:sldId id="271" r:id="rId13"/>
    <p:sldId id="264" r:id="rId14"/>
    <p:sldId id="265" r:id="rId15"/>
    <p:sldId id="274" r:id="rId16"/>
    <p:sldId id="275" r:id="rId17"/>
    <p:sldId id="267" r:id="rId18"/>
    <p:sldId id="268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2950" autoAdjust="0"/>
  </p:normalViewPr>
  <p:slideViewPr>
    <p:cSldViewPr>
      <p:cViewPr>
        <p:scale>
          <a:sx n="60" d="100"/>
          <a:sy n="60" d="100"/>
        </p:scale>
        <p:origin x="-155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11BE-2AAC-4A14-A5B4-00BA75A95635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BC266-C5F1-442C-9EFE-4B4D3D33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en Ch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2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4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382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55324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1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3" name="Content Placeholder Back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Middle"/>
          <p:cNvSpPr>
            <a:spLocks noGrp="1"/>
          </p:cNvSpPr>
          <p:nvPr>
            <p:ph sz="half" idx="2"/>
          </p:nvPr>
        </p:nvSpPr>
        <p:spPr>
          <a:xfrm>
            <a:off x="2743200" y="13716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Front"/>
          <p:cNvSpPr>
            <a:spLocks noGrp="1"/>
          </p:cNvSpPr>
          <p:nvPr>
            <p:ph sz="half" idx="11"/>
          </p:nvPr>
        </p:nvSpPr>
        <p:spPr>
          <a:xfrm>
            <a:off x="52578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3563256"/>
            <a:ext cx="4267200" cy="2642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ted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9166"/>
            <a:ext cx="9144000" cy="2232422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96000"/>
            <a:ext cx="2667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flipH="1">
            <a:off x="2667000" y="0"/>
            <a:ext cx="6477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362200"/>
            <a:ext cx="2590800" cy="23622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accent3"/>
                </a:solidFill>
              </a:defRPr>
            </a:lvl1pPr>
            <a:lvl2pPr marL="457200" indent="0">
              <a:buNone/>
              <a:defRPr sz="4800">
                <a:solidFill>
                  <a:schemeClr val="accent3"/>
                </a:solidFill>
              </a:defRPr>
            </a:lvl2pPr>
            <a:lvl3pPr marL="914400" indent="0">
              <a:buNone/>
              <a:defRPr sz="4400">
                <a:solidFill>
                  <a:schemeClr val="accent3"/>
                </a:solidFill>
              </a:defRPr>
            </a:lvl3pPr>
            <a:lvl4pPr marL="1371600" indent="0">
              <a:buNone/>
              <a:defRPr sz="4000">
                <a:solidFill>
                  <a:schemeClr val="accent3"/>
                </a:solidFill>
              </a:defRPr>
            </a:lvl4pPr>
            <a:lvl5pPr marL="1828800" indent="0">
              <a:buNone/>
              <a:defRPr sz="4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2895600" y="566738"/>
            <a:ext cx="6019800" cy="55292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lay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12"/>
          <p:cNvSpPr>
            <a:spLocks noGrp="1"/>
          </p:cNvSpPr>
          <p:nvPr>
            <p:ph sz="quarter" idx="11"/>
          </p:nvPr>
        </p:nvSpPr>
        <p:spPr>
          <a:xfrm>
            <a:off x="3276600" y="0"/>
            <a:ext cx="5867400" cy="685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/>
          </p:nvPr>
        </p:nvSpPr>
        <p:spPr>
          <a:xfrm>
            <a:off x="76200" y="2247900"/>
            <a:ext cx="3276600" cy="2362200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</a:defRPr>
            </a:lvl2pPr>
            <a:lvl3pPr marL="914400" indent="0">
              <a:buNone/>
              <a:defRPr sz="3200">
                <a:solidFill>
                  <a:schemeClr val="accent1"/>
                </a:solidFill>
              </a:defRPr>
            </a:lvl3pPr>
            <a:lvl4pPr marL="1371600" indent="0">
              <a:buNone/>
              <a:defRPr sz="2800">
                <a:solidFill>
                  <a:schemeClr val="accent1"/>
                </a:solidFill>
              </a:defRPr>
            </a:lvl4pPr>
            <a:lvl5pPr marL="1828800" indent="0"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2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Left Picture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962400" cy="48006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Right Picture"/>
          <p:cNvSpPr>
            <a:spLocks noGrp="1"/>
          </p:cNvSpPr>
          <p:nvPr>
            <p:ph type="pic" sz="quarter" idx="15"/>
          </p:nvPr>
        </p:nvSpPr>
        <p:spPr>
          <a:xfrm>
            <a:off x="4724400" y="1600200"/>
            <a:ext cx="3962400" cy="4800600"/>
          </a:xfrm>
          <a:prstGeom prst="roundRect">
            <a:avLst>
              <a:gd name="adj" fmla="val 75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Logo Top"/>
          <p:cNvSpPr>
            <a:spLocks noGrp="1"/>
          </p:cNvSpPr>
          <p:nvPr>
            <p:ph type="pic" sz="quarter" idx="12"/>
          </p:nvPr>
        </p:nvSpPr>
        <p:spPr>
          <a:xfrm>
            <a:off x="7086600" y="38100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Logo Bottom"/>
          <p:cNvSpPr>
            <a:spLocks noGrp="1"/>
          </p:cNvSpPr>
          <p:nvPr>
            <p:ph type="pic" sz="quarter" idx="16"/>
          </p:nvPr>
        </p:nvSpPr>
        <p:spPr>
          <a:xfrm>
            <a:off x="640080" y="4983480"/>
            <a:ext cx="1417320" cy="1417320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6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nk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Back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Middle"/>
          <p:cNvSpPr>
            <a:spLocks noGrp="1"/>
          </p:cNvSpPr>
          <p:nvPr>
            <p:ph type="pic" sz="quarter" idx="11"/>
          </p:nvPr>
        </p:nvSpPr>
        <p:spPr>
          <a:xfrm>
            <a:off x="2933700" y="11049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Front"/>
          <p:cNvSpPr>
            <a:spLocks noGrp="1"/>
          </p:cNvSpPr>
          <p:nvPr>
            <p:ph type="pic" sz="quarter" idx="12"/>
          </p:nvPr>
        </p:nvSpPr>
        <p:spPr>
          <a:xfrm>
            <a:off x="5410200" y="1828800"/>
            <a:ext cx="3276600" cy="4724400"/>
          </a:xfrm>
          <a:prstGeom prst="roundRect">
            <a:avLst>
              <a:gd name="adj" fmla="val 2473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2286000" cy="29718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71800" y="3810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0" y="3505200"/>
            <a:ext cx="2286000" cy="2971800"/>
          </a:xfrm>
          <a:prstGeom prst="roundRect">
            <a:avLst>
              <a:gd name="adj" fmla="val 2956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" y="3505200"/>
            <a:ext cx="5715000" cy="2971800"/>
          </a:xfrm>
          <a:prstGeom prst="roundRect">
            <a:avLst>
              <a:gd name="adj" fmla="val 1151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2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46482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152400" y="2286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46482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152400" y="3505200"/>
            <a:ext cx="4343400" cy="30480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Middle"/>
          <p:cNvSpPr>
            <a:spLocks noGrp="1"/>
          </p:cNvSpPr>
          <p:nvPr>
            <p:ph type="pic" sz="quarter" idx="18"/>
          </p:nvPr>
        </p:nvSpPr>
        <p:spPr>
          <a:xfrm>
            <a:off x="3048000" y="20193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6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op Right"/>
          <p:cNvSpPr>
            <a:spLocks noGrp="1"/>
          </p:cNvSpPr>
          <p:nvPr>
            <p:ph type="pic" sz="quarter" idx="15"/>
          </p:nvPr>
        </p:nvSpPr>
        <p:spPr>
          <a:xfrm>
            <a:off x="56388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4" name="Top Left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2" name="Top Middle"/>
          <p:cNvSpPr>
            <a:spLocks noGrp="1"/>
          </p:cNvSpPr>
          <p:nvPr>
            <p:ph type="pic" sz="quarter" idx="18"/>
          </p:nvPr>
        </p:nvSpPr>
        <p:spPr>
          <a:xfrm>
            <a:off x="3048000" y="5334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1" name="Bottom Right"/>
          <p:cNvSpPr>
            <a:spLocks noGrp="1"/>
          </p:cNvSpPr>
          <p:nvPr>
            <p:ph type="pic" sz="quarter" idx="17"/>
          </p:nvPr>
        </p:nvSpPr>
        <p:spPr>
          <a:xfrm>
            <a:off x="56388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0" name="Bottom Left"/>
          <p:cNvSpPr>
            <a:spLocks noGrp="1"/>
          </p:cNvSpPr>
          <p:nvPr>
            <p:ph type="pic" sz="quarter" idx="16"/>
          </p:nvPr>
        </p:nvSpPr>
        <p:spPr>
          <a:xfrm>
            <a:off x="457200" y="36576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8" name="Bottom Middle"/>
          <p:cNvSpPr>
            <a:spLocks noGrp="1"/>
          </p:cNvSpPr>
          <p:nvPr>
            <p:ph type="pic" sz="quarter" idx="19"/>
          </p:nvPr>
        </p:nvSpPr>
        <p:spPr>
          <a:xfrm>
            <a:off x="3048000" y="3505200"/>
            <a:ext cx="3048000" cy="2743200"/>
          </a:xfrm>
          <a:prstGeom prst="roundRect">
            <a:avLst>
              <a:gd name="adj" fmla="val 2628"/>
            </a:avLst>
          </a:prstGeom>
          <a:noFill/>
          <a:ln w="6350" cap="rnd" cmpd="sng">
            <a:noFill/>
          </a:ln>
          <a:effectLst>
            <a:outerShdw blurRad="38100" dist="38100" dir="2700000" algn="tl" rotWithShape="0">
              <a:prstClr val="black">
                <a:alpha val="47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44904" y="2410328"/>
            <a:ext cx="8820653" cy="3657600"/>
            <a:chOff x="344904" y="2410328"/>
            <a:chExt cx="8820653" cy="36576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344904" y="2410328"/>
              <a:ext cx="2093496" cy="3657600"/>
            </a:xfrm>
            <a:prstGeom prst="roundRect">
              <a:avLst>
                <a:gd name="adj" fmla="val 702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31357" y="2410328"/>
              <a:ext cx="6934200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32" y="3276600"/>
            <a:ext cx="6248400" cy="1981200"/>
          </a:xfrm>
        </p:spPr>
        <p:txBody>
          <a:bodyPr anchor="t">
            <a:noAutofit/>
          </a:bodyPr>
          <a:lstStyle>
            <a:lvl1pPr algn="l">
              <a:lnSpc>
                <a:spcPts val="6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32" y="5257800"/>
            <a:ext cx="6248400" cy="381000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2832" y="2867528"/>
            <a:ext cx="6248400" cy="381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17824" y="5819272"/>
            <a:ext cx="6934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7700" y="3038475"/>
            <a:ext cx="1371600" cy="1371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62525"/>
            <a:ext cx="138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5240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38200"/>
            <a:ext cx="86868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228600" y="5532438"/>
            <a:ext cx="8686800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aption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838200"/>
            <a:ext cx="8683171" cy="63976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lang="en-US" sz="60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711"/>
            <a:ext cx="9144000" cy="59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324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2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Change Presentation Title on Insert Ribbon :: Date Here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71" r:id="rId3"/>
    <p:sldLayoutId id="2147483674" r:id="rId4"/>
    <p:sldLayoutId id="2147483669" r:id="rId5"/>
    <p:sldLayoutId id="2147483670" r:id="rId6"/>
    <p:sldLayoutId id="2147483673" r:id="rId7"/>
    <p:sldLayoutId id="2147483660" r:id="rId8"/>
    <p:sldLayoutId id="2147483672" r:id="rId9"/>
    <p:sldLayoutId id="2147483676" r:id="rId10"/>
    <p:sldLayoutId id="2147483675" r:id="rId11"/>
    <p:sldLayoutId id="2147483688" r:id="rId12"/>
    <p:sldLayoutId id="2147483689" r:id="rId13"/>
    <p:sldLayoutId id="2147483690" r:id="rId14"/>
    <p:sldLayoutId id="2147483677" r:id="rId15"/>
    <p:sldLayoutId id="2147483683" r:id="rId16"/>
    <p:sldLayoutId id="2147483682" r:id="rId17"/>
    <p:sldLayoutId id="2147483681" r:id="rId18"/>
    <p:sldLayoutId id="2147483691" r:id="rId19"/>
    <p:sldLayoutId id="2147483684" r:id="rId20"/>
    <p:sldLayoutId id="2147483685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Char char="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hedailywtf.com/Articles/Self-Documenting.aspx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.bp.blogspot.com/-Ha8ELy8Xpsw/UAjCzJ6WAqI/AAAAAAAAE-Y/GHa7ady2qhU/s1600/glass-of-dirty-wa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3418334" cy="44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errycreaxions.webstarts.com/uploads/red_wine_gl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412304"/>
            <a:ext cx="26955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993" y="990600"/>
            <a:ext cx="85344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Turning Water into Wine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Pre-compiler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7786" y="5181600"/>
            <a:ext cx="8192814" cy="70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itchFamily="18" charset="2"/>
              <a:buNone/>
            </a:pPr>
            <a:r>
              <a:rPr lang="en-US" dirty="0" smtClean="0"/>
              <a:t>Refactoring Rotten Code</a:t>
            </a:r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Balancing act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Benefit?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immediately profitable</a:t>
            </a:r>
          </a:p>
          <a:p>
            <a:pPr lvl="1"/>
            <a:r>
              <a:rPr lang="en-US" dirty="0" smtClean="0"/>
              <a:t>Benefits are long term.</a:t>
            </a:r>
          </a:p>
          <a:p>
            <a:r>
              <a:rPr lang="en-US" dirty="0" smtClean="0"/>
              <a:t>Easier with well written code.</a:t>
            </a:r>
          </a:p>
          <a:p>
            <a:r>
              <a:rPr lang="en-US" dirty="0" smtClean="0"/>
              <a:t>Most code is not well written.</a:t>
            </a:r>
          </a:p>
          <a:p>
            <a:r>
              <a:rPr lang="en-US" dirty="0" smtClean="0"/>
              <a:t>Most code is difficult to refactor safely.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vs. Hacking</a:t>
            </a:r>
            <a:endParaRPr lang="en-US" dirty="0"/>
          </a:p>
        </p:txBody>
      </p:sp>
      <p:pic>
        <p:nvPicPr>
          <p:cNvPr id="1026" name="Picture 2" descr="http://2.bp.blogspot.com/-rZfezMaWrMw/UANZWahvl3I/AAAAAAAAAKk/CE4HpdLXon8/s1600/N7XsF8i5uoommdfhR94Lqx7No1_5001339849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35875"/>
            <a:ext cx="448617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Langton\Desktop\2013-04-27_1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204"/>
            <a:ext cx="9144000" cy="773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533400"/>
          </a:xfrm>
        </p:spPr>
        <p:txBody>
          <a:bodyPr/>
          <a:lstStyle/>
          <a:p>
            <a:r>
              <a:rPr lang="en-US" dirty="0" smtClean="0"/>
              <a:t>A real life case study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0" y="3733800"/>
            <a:ext cx="39624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5766" y="5562600"/>
            <a:ext cx="889437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Performance </a:t>
            </a:r>
            <a:r>
              <a:rPr lang="en-US" sz="2800" dirty="0">
                <a:solidFill>
                  <a:schemeClr val="tx2"/>
                </a:solidFill>
              </a:rPr>
              <a:t>improvement in another area of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6" y="152400"/>
            <a:ext cx="9159766" cy="50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Actual affects</a:t>
            </a:r>
          </a:p>
          <a:p>
            <a:pPr lvl="1"/>
            <a:r>
              <a:rPr lang="en-US" dirty="0" smtClean="0"/>
              <a:t>Saving caused all </a:t>
            </a:r>
            <a:r>
              <a:rPr lang="en-US" dirty="0" err="1" smtClean="0"/>
              <a:t>MediaContacts</a:t>
            </a:r>
            <a:r>
              <a:rPr lang="en-US" dirty="0" smtClean="0"/>
              <a:t> to be removed from the Group.</a:t>
            </a:r>
          </a:p>
          <a:p>
            <a:pPr lvl="1"/>
            <a:r>
              <a:rPr lang="en-US" dirty="0"/>
              <a:t>31k of 36k records deleted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Passed QA and client testing.</a:t>
            </a:r>
          </a:p>
          <a:p>
            <a:pPr lvl="1"/>
            <a:r>
              <a:rPr lang="en-US" dirty="0" smtClean="0"/>
              <a:t>Users took 3 weeks to notice.</a:t>
            </a:r>
          </a:p>
          <a:p>
            <a:pPr lvl="1"/>
            <a:r>
              <a:rPr lang="en-US" dirty="0" smtClean="0"/>
              <a:t>1 week to fix.</a:t>
            </a:r>
          </a:p>
          <a:p>
            <a:pPr lvl="1"/>
            <a:r>
              <a:rPr lang="en-US" dirty="0" smtClean="0"/>
              <a:t>Most data recovered.</a:t>
            </a:r>
          </a:p>
          <a:p>
            <a:pPr lvl="1"/>
            <a:r>
              <a:rPr lang="en-US" dirty="0" smtClean="0"/>
              <a:t>Lowered users confidence level.</a:t>
            </a:r>
            <a:endParaRPr lang="en-US" dirty="0"/>
          </a:p>
          <a:p>
            <a:pPr lvl="1"/>
            <a:r>
              <a:rPr lang="en-US" dirty="0" smtClean="0"/>
              <a:t>Other projects suffer.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Effects of 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reduce risk when refactoring.</a:t>
            </a:r>
          </a:p>
          <a:p>
            <a:pPr lvl="1"/>
            <a:r>
              <a:rPr lang="en-US" dirty="0" smtClean="0"/>
              <a:t>Tests!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MSTest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Legacy code with no tests?</a:t>
            </a:r>
            <a:endParaRPr lang="en-US" dirty="0"/>
          </a:p>
          <a:p>
            <a:pPr lvl="3"/>
            <a:r>
              <a:rPr lang="en-US" dirty="0" smtClean="0"/>
              <a:t>Integration -&gt; Unit</a:t>
            </a:r>
          </a:p>
          <a:p>
            <a:pPr lvl="1"/>
            <a:r>
              <a:rPr lang="en-US" dirty="0" smtClean="0"/>
              <a:t>Minimize impact area</a:t>
            </a:r>
          </a:p>
          <a:p>
            <a:pPr lvl="1"/>
            <a:r>
              <a:rPr lang="en-US" dirty="0" smtClean="0"/>
              <a:t>Make non-destructive changes first (extracting methods/classes, renaming)</a:t>
            </a:r>
          </a:p>
          <a:p>
            <a:r>
              <a:rPr lang="en-US" dirty="0" smtClean="0"/>
              <a:t>Ultimately it is up to you to manage RISK.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Light at the End of the Tunnel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93" y="-28904"/>
            <a:ext cx="9162393" cy="7158121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362200" y="2209800"/>
            <a:ext cx="6400800" cy="3382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Symbol" pitchFamily="18" charset="2"/>
              <a:buChar char="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Code that is easy to maintain.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Code that is flexible to change.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Code that you want to re-use.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5211764"/>
          </a:xfrm>
        </p:spPr>
        <p:txBody>
          <a:bodyPr>
            <a:normAutofit/>
          </a:bodyPr>
          <a:lstStyle/>
          <a:p>
            <a:r>
              <a:rPr lang="en-US" dirty="0" smtClean="0"/>
              <a:t>Write code for other people.</a:t>
            </a:r>
          </a:p>
          <a:p>
            <a:pPr lvl="1"/>
            <a:r>
              <a:rPr lang="en-US" dirty="0" smtClean="0"/>
              <a:t>Code review Often.</a:t>
            </a:r>
          </a:p>
          <a:p>
            <a:pPr lvl="1"/>
            <a:r>
              <a:rPr lang="en-US" dirty="0" smtClean="0"/>
              <a:t>Share your code (OSS).</a:t>
            </a:r>
          </a:p>
          <a:p>
            <a:r>
              <a:rPr lang="en-US" dirty="0" smtClean="0"/>
              <a:t>Make code understandable.</a:t>
            </a:r>
          </a:p>
          <a:p>
            <a:pPr lvl="1"/>
            <a:r>
              <a:rPr lang="en-US" dirty="0" smtClean="0"/>
              <a:t>Project structure matters.</a:t>
            </a:r>
          </a:p>
          <a:p>
            <a:pPr lvl="1"/>
            <a:r>
              <a:rPr lang="en-US" dirty="0" smtClean="0"/>
              <a:t>Class and method naming matters.</a:t>
            </a:r>
          </a:p>
          <a:p>
            <a:pPr lvl="1"/>
            <a:r>
              <a:rPr lang="en-US" dirty="0" smtClean="0"/>
              <a:t>Method Signatures are your Road Signs.</a:t>
            </a:r>
          </a:p>
          <a:p>
            <a:pPr lvl="1"/>
            <a:r>
              <a:rPr lang="en-US" dirty="0" smtClean="0"/>
              <a:t>Stay away from creating your own conventions.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make fragile code.</a:t>
            </a:r>
          </a:p>
          <a:p>
            <a:pPr lvl="1"/>
            <a:r>
              <a:rPr lang="en-US" dirty="0" smtClean="0"/>
              <a:t>Changing namespace or class names should never change behavior.</a:t>
            </a:r>
          </a:p>
          <a:p>
            <a:r>
              <a:rPr lang="en-US" dirty="0" smtClean="0"/>
              <a:t>Learn to recognize and implement patterns.</a:t>
            </a:r>
          </a:p>
          <a:p>
            <a:r>
              <a:rPr lang="en-US" dirty="0" smtClean="0"/>
              <a:t>Learn good techniques.</a:t>
            </a:r>
          </a:p>
          <a:p>
            <a:r>
              <a:rPr lang="en-US" dirty="0" smtClean="0"/>
              <a:t>And learn when you’ve taken them too far…</a:t>
            </a:r>
          </a:p>
          <a:p>
            <a:pPr lvl="1"/>
            <a:r>
              <a:rPr lang="en-US" dirty="0">
                <a:hlinkClick r:id="rId2"/>
              </a:rPr>
              <a:t>http://thedailywtf.com/Articles/Self-Documenting.aspx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Clean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want to be?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6" y="0"/>
            <a:ext cx="10353583" cy="6858000"/>
          </a:xfrm>
        </p:spPr>
      </p:pic>
      <p:sp>
        <p:nvSpPr>
          <p:cNvPr id="2" name="TextBox 1"/>
          <p:cNvSpPr txBox="1"/>
          <p:nvPr/>
        </p:nvSpPr>
        <p:spPr>
          <a:xfrm>
            <a:off x="3886200" y="945986"/>
            <a:ext cx="4810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What habits we create today</a:t>
            </a:r>
          </a:p>
          <a:p>
            <a:r>
              <a:rPr lang="en-US" sz="2400" i="1" dirty="0" smtClean="0">
                <a:solidFill>
                  <a:schemeClr val="bg1"/>
                </a:solidFill>
                <a:latin typeface="Century Gothic" pitchFamily="34" charset="0"/>
              </a:rPr>
              <a:t>Make us who we are tomorrow</a:t>
            </a:r>
            <a:endParaRPr lang="en-US" sz="240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619610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7205" y="5715000"/>
            <a:ext cx="3200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get to </a:t>
            </a:r>
            <a:r>
              <a:rPr lang="en-US" dirty="0" smtClean="0">
                <a:solidFill>
                  <a:schemeClr val="bg1"/>
                </a:solidFill>
              </a:rPr>
              <a:t>it…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8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overview</a:t>
            </a:r>
          </a:p>
          <a:p>
            <a:pPr lvl="1"/>
            <a:r>
              <a:rPr lang="en-US" dirty="0" smtClean="0"/>
              <a:t>We will be looking at bad code.</a:t>
            </a:r>
          </a:p>
          <a:p>
            <a:pPr lvl="1"/>
            <a:r>
              <a:rPr lang="en-US" dirty="0" smtClean="0"/>
              <a:t>We will assume all code was not written by anyone here.</a:t>
            </a:r>
          </a:p>
          <a:p>
            <a:pPr lvl="1"/>
            <a:r>
              <a:rPr lang="en-US" dirty="0" smtClean="0"/>
              <a:t>The BAD - code smells.</a:t>
            </a:r>
          </a:p>
          <a:p>
            <a:pPr lvl="1"/>
            <a:r>
              <a:rPr lang="en-US" dirty="0" smtClean="0"/>
              <a:t>The GOOD – patterns and techniques.</a:t>
            </a:r>
          </a:p>
          <a:p>
            <a:pPr lvl="1"/>
            <a:r>
              <a:rPr lang="en-US" dirty="0" smtClean="0"/>
              <a:t>Attendee code sharing opportunity (code review by committee)</a:t>
            </a:r>
          </a:p>
          <a:p>
            <a:pPr lvl="1"/>
            <a:r>
              <a:rPr lang="en-US" dirty="0" smtClean="0"/>
              <a:t>Mix of presentation material, group exercises, and coding.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08431"/>
              </p:ext>
            </p:extLst>
          </p:nvPr>
        </p:nvGraphicFramePr>
        <p:xfrm>
          <a:off x="381000" y="1523999"/>
          <a:ext cx="7924800" cy="389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5283200"/>
              </a:tblGrid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8am-9:45am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 &amp; </a:t>
                      </a:r>
                      <a:r>
                        <a:rPr lang="en-US" dirty="0" smtClean="0"/>
                        <a:t>Walkthrough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9:45am-10am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10am-12pm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Smells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12pm-1pm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1pm-1:45pm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 Code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1:45pm-2:45pm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Refactoring Techniques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2:45pm-3pm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3pm-4pm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Attendee code sharing</a:t>
                      </a:r>
                      <a:endParaRPr lang="en-US" dirty="0"/>
                    </a:p>
                  </a:txBody>
                  <a:tcPr/>
                </a:tc>
              </a:tr>
              <a:tr h="389902">
                <a:tc>
                  <a:txBody>
                    <a:bodyPr/>
                    <a:lstStyle/>
                    <a:p>
                      <a:r>
                        <a:rPr lang="en-US" dirty="0" smtClean="0"/>
                        <a:t>4pm-5pm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Wrap-up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Lab facilitators</a:t>
            </a:r>
          </a:p>
          <a:p>
            <a:r>
              <a:rPr lang="en-US" sz="4800" dirty="0" smtClean="0"/>
              <a:t>Patrick Delancy – DEG</a:t>
            </a:r>
          </a:p>
          <a:p>
            <a:r>
              <a:rPr lang="en-US" sz="4800" dirty="0" smtClean="0"/>
              <a:t>Gabe </a:t>
            </a:r>
            <a:r>
              <a:rPr lang="en-US" sz="4800" dirty="0" smtClean="0"/>
              <a:t>Campbell - </a:t>
            </a:r>
            <a:r>
              <a:rPr lang="en-US" sz="4800" dirty="0" err="1" smtClean="0"/>
              <a:t>Epiq</a:t>
            </a:r>
            <a:endParaRPr lang="en-US" sz="4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Water into Wine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Change Presentation Title on Insert Ribbon ::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6158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2"/>
                </a:solidFill>
              </a:rPr>
              <a:t>Role and Where </a:t>
            </a:r>
            <a:r>
              <a:rPr lang="en-US" sz="4400" dirty="0">
                <a:solidFill>
                  <a:schemeClr val="tx2"/>
                </a:solidFill>
              </a:rPr>
              <a:t>you </a:t>
            </a:r>
            <a:r>
              <a:rPr lang="en-US" sz="4400" dirty="0" smtClean="0">
                <a:solidFill>
                  <a:schemeClr val="tx2"/>
                </a:solidFill>
              </a:rPr>
              <a:t>Work</a:t>
            </a:r>
            <a:endParaRPr lang="en-US" sz="4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What do you </a:t>
            </a:r>
            <a:r>
              <a:rPr lang="en-US" sz="4400" dirty="0" smtClean="0">
                <a:solidFill>
                  <a:schemeClr val="tx2"/>
                </a:solidFill>
              </a:rPr>
              <a:t>want to </a:t>
            </a:r>
            <a:r>
              <a:rPr lang="en-US" sz="4400" dirty="0">
                <a:solidFill>
                  <a:schemeClr val="tx2"/>
                </a:solidFill>
              </a:rPr>
              <a:t>learn?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400" dirty="0">
                <a:solidFill>
                  <a:schemeClr val="tx2"/>
                </a:solidFill>
              </a:rPr>
              <a:t>Did you bring code</a:t>
            </a:r>
            <a:r>
              <a:rPr lang="en-US" sz="4400" dirty="0" smtClean="0">
                <a:solidFill>
                  <a:schemeClr val="tx2"/>
                </a:solidFill>
              </a:rPr>
              <a:t>?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smtClean="0"/>
              <a:t>“</a:t>
            </a:r>
            <a:r>
              <a:rPr lang="en-US" sz="2000" b="1" dirty="0"/>
              <a:t>Refactoring should never appear as a task on a schedule. Keeping code clean is just something that you do all the time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/>
              <a:t>- </a:t>
            </a:r>
            <a:r>
              <a:rPr lang="en-US" sz="2000" i="1" dirty="0" smtClean="0"/>
              <a:t>Uncle Bob Martin, Clean Code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"</a:t>
            </a:r>
            <a:r>
              <a:rPr lang="en-US" sz="2000" b="1" dirty="0"/>
              <a:t>Refactoring changes the program in small steps. If you make a mistake, it is easy to find the bug."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- </a:t>
            </a:r>
            <a:r>
              <a:rPr lang="en-US" sz="2000" i="1" dirty="0"/>
              <a:t>Martin Fowler, Refactoring: Improving the Design of Existing Code 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i="1" dirty="0" smtClean="0"/>
              <a:t>“</a:t>
            </a:r>
            <a:r>
              <a:rPr lang="en-US" sz="2000" b="1" dirty="0"/>
              <a:t>Don’t leave “broken windows” (bad designs, wrong decisions, or poor code) unrepaired. Fix each one as soon as it is discovered</a:t>
            </a:r>
            <a:r>
              <a:rPr lang="en-US" sz="2000" b="1" dirty="0" smtClean="0"/>
              <a:t>.” </a:t>
            </a:r>
            <a:br>
              <a:rPr lang="en-US" sz="2000" b="1" dirty="0" smtClean="0"/>
            </a:br>
            <a:r>
              <a:rPr lang="en-US" sz="2000" dirty="0" smtClean="0"/>
              <a:t>- </a:t>
            </a:r>
            <a:r>
              <a:rPr lang="en-US" sz="2000" i="1" dirty="0" smtClean="0"/>
              <a:t>Andrew Hunt &amp; David Thomas, The </a:t>
            </a:r>
            <a:r>
              <a:rPr lang="en-US" sz="2000" i="1" dirty="0"/>
              <a:t>Pragmatic Programmer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b="1" dirty="0" smtClean="0"/>
              <a:t>“Red</a:t>
            </a:r>
            <a:r>
              <a:rPr lang="en-US" sz="2000" b="1" dirty="0"/>
              <a:t>, Green, </a:t>
            </a:r>
            <a:r>
              <a:rPr lang="en-US" sz="2000" b="1" dirty="0" smtClean="0"/>
              <a:t>Refactor”</a:t>
            </a:r>
            <a:endParaRPr lang="en-US" sz="2000" b="1" dirty="0"/>
          </a:p>
          <a:p>
            <a:pPr lvl="1"/>
            <a:r>
              <a:rPr lang="en-US" sz="2000" i="1" dirty="0" smtClean="0"/>
              <a:t>TDD</a:t>
            </a:r>
            <a:endParaRPr lang="en-US" sz="20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Code is never perfect on the first try.</a:t>
            </a:r>
            <a:endParaRPr lang="en-US" dirty="0"/>
          </a:p>
          <a:p>
            <a:pPr lvl="1"/>
            <a:r>
              <a:rPr lang="en-US" dirty="0" smtClean="0"/>
              <a:t>(Business) needs change.</a:t>
            </a:r>
          </a:p>
          <a:p>
            <a:pPr lvl="1"/>
            <a:r>
              <a:rPr lang="en-US" dirty="0" smtClean="0"/>
              <a:t>To remove excess code (DRY)</a:t>
            </a:r>
          </a:p>
          <a:p>
            <a:pPr lvl="1"/>
            <a:r>
              <a:rPr lang="en-US" dirty="0" smtClean="0"/>
              <a:t>To remove dead code.</a:t>
            </a:r>
          </a:p>
          <a:p>
            <a:pPr lvl="1"/>
            <a:r>
              <a:rPr lang="en-US" dirty="0" smtClean="0"/>
              <a:t>So you (and others) can understand it.</a:t>
            </a:r>
          </a:p>
          <a:p>
            <a:pPr lvl="1"/>
            <a:r>
              <a:rPr lang="en-US" dirty="0" smtClean="0"/>
              <a:t>Move RISK.</a:t>
            </a:r>
          </a:p>
          <a:p>
            <a:pPr lvl="1"/>
            <a:r>
              <a:rPr lang="en-US" dirty="0" smtClean="0"/>
              <a:t>Reduce technical debt.</a:t>
            </a:r>
          </a:p>
          <a:p>
            <a:pPr lvl="1"/>
            <a:r>
              <a:rPr lang="en-US" dirty="0" smtClean="0"/>
              <a:t>Make it extensible.</a:t>
            </a:r>
          </a:p>
          <a:p>
            <a:pPr lvl="1"/>
            <a:r>
              <a:rPr lang="en-US" dirty="0" smtClean="0"/>
              <a:t>Improve coding skills.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Shouldn’t Refactor</a:t>
            </a:r>
          </a:p>
          <a:p>
            <a:pPr lvl="1"/>
            <a:r>
              <a:rPr lang="en-US" dirty="0" smtClean="0"/>
              <a:t>Legacy Code IS a minefield.</a:t>
            </a:r>
          </a:p>
          <a:p>
            <a:pPr lvl="1"/>
            <a:r>
              <a:rPr lang="en-US" dirty="0" smtClean="0"/>
              <a:t>Don’t churn code – we don’t want to refactor/rewrite EVERYTHING!</a:t>
            </a:r>
          </a:p>
          <a:p>
            <a:pPr lvl="1"/>
            <a:r>
              <a:rPr lang="en-US" dirty="0" smtClean="0"/>
              <a:t>Not tied to a new feature, improvement or bug fix.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–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939"/>
              </p:ext>
            </p:extLst>
          </p:nvPr>
        </p:nvGraphicFramePr>
        <p:xfrm>
          <a:off x="304800" y="838200"/>
          <a:ext cx="8534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A (</a:t>
                      </a:r>
                      <a:r>
                        <a:rPr lang="en-US" dirty="0" err="1" smtClean="0"/>
                        <a:t>Partick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B (</a:t>
                      </a:r>
                      <a:r>
                        <a:rPr lang="en-US" dirty="0" err="1" smtClean="0"/>
                        <a:t>Grabe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refactor.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 often.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Studies code,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Refactors</a:t>
                      </a:r>
                      <a:r>
                        <a:rPr lang="en-US" baseline="0" dirty="0" smtClean="0"/>
                        <a:t> code to learn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code</a:t>
                      </a:r>
                      <a:r>
                        <a:rPr lang="en-US" baseline="0" dirty="0" smtClean="0"/>
                        <a:t> changes.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code changes.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r>
                        <a:rPr lang="en-US" baseline="0" dirty="0" smtClean="0"/>
                        <a:t> time spent doing research.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 time spent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coding.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 causes regressive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Often causes regressive bugs.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a great coder.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the better coder</a:t>
                      </a:r>
                      <a:r>
                        <a:rPr lang="en-US" baseline="0" dirty="0" smtClean="0"/>
                        <a:t> (gives talks at KCDC)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Predictable</a:t>
                      </a:r>
                      <a:r>
                        <a:rPr lang="en-US" baseline="0" dirty="0" smtClean="0"/>
                        <a:t> amount of time spent.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more time spent.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Seen as</a:t>
                      </a:r>
                      <a:r>
                        <a:rPr lang="en-US" baseline="0" dirty="0" smtClean="0"/>
                        <a:t> a good employee.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Seen as a Risk.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4131878"/>
            <a:ext cx="8763000" cy="1654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1814" y="3657600"/>
            <a:ext cx="8763000" cy="220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483" y="3048000"/>
            <a:ext cx="8763000" cy="2984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814" y="2667000"/>
            <a:ext cx="8763000" cy="3434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1814" y="2286000"/>
            <a:ext cx="8763000" cy="3844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483" y="1981200"/>
            <a:ext cx="8763000" cy="4301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5028" y="1600200"/>
            <a:ext cx="8763000" cy="4645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2 Developers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DEG">
      <a:dk1>
        <a:sysClr val="windowText" lastClr="000000"/>
      </a:dk1>
      <a:lt1>
        <a:sysClr val="window" lastClr="FFFFFF"/>
      </a:lt1>
      <a:dk2>
        <a:srgbClr val="666666"/>
      </a:dk2>
      <a:lt2>
        <a:srgbClr val="F2F2F2"/>
      </a:lt2>
      <a:accent1>
        <a:srgbClr val="0A81C4"/>
      </a:accent1>
      <a:accent2>
        <a:srgbClr val="D27A2A"/>
      </a:accent2>
      <a:accent3>
        <a:srgbClr val="8DC63F"/>
      </a:accent3>
      <a:accent4>
        <a:srgbClr val="992030"/>
      </a:accent4>
      <a:accent5>
        <a:srgbClr val="FDDD53"/>
      </a:accent5>
      <a:accent6>
        <a:srgbClr val="623E61"/>
      </a:accent6>
      <a:hlink>
        <a:srgbClr val="D27A2A"/>
      </a:hlink>
      <a:folHlink>
        <a:srgbClr val="FAA634"/>
      </a:folHlink>
    </a:clrScheme>
    <a:fontScheme name="D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863</TotalTime>
  <Words>665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1_Blank</vt:lpstr>
      <vt:lpstr>Blank</vt:lpstr>
      <vt:lpstr>Refactoring Pre-compiler</vt:lpstr>
      <vt:lpstr>Overview</vt:lpstr>
      <vt:lpstr>Turning Water into Wine</vt:lpstr>
      <vt:lpstr>Turning Water into Wine</vt:lpstr>
      <vt:lpstr>Introductions</vt:lpstr>
      <vt:lpstr>Quotes</vt:lpstr>
      <vt:lpstr>Refactoring – Why?</vt:lpstr>
      <vt:lpstr>Refactoring – Why</vt:lpstr>
      <vt:lpstr>A Tale of 2 Developers </vt:lpstr>
      <vt:lpstr>Refactoring vs. Hacking</vt:lpstr>
      <vt:lpstr>A real life case study</vt:lpstr>
      <vt:lpstr>PowerPoint Presentation</vt:lpstr>
      <vt:lpstr>Unintentional Effects of Refactoring</vt:lpstr>
      <vt:lpstr>Reducing Risk</vt:lpstr>
      <vt:lpstr>The Light at the End of the Tunnel</vt:lpstr>
      <vt:lpstr>Road Map to success</vt:lpstr>
      <vt:lpstr>Writing Clean Code</vt:lpstr>
      <vt:lpstr>Who do you want to be?</vt:lpstr>
      <vt:lpstr>Finally..</vt:lpstr>
    </vt:vector>
  </TitlesOfParts>
  <Company>Digital Evolution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Workshop</dc:title>
  <dc:creator>Ryan Langton</dc:creator>
  <cp:lastModifiedBy>Patrick Delancy</cp:lastModifiedBy>
  <cp:revision>69</cp:revision>
  <dcterms:created xsi:type="dcterms:W3CDTF">2013-04-08T17:16:01Z</dcterms:created>
  <dcterms:modified xsi:type="dcterms:W3CDTF">2014-05-15T03:45:13Z</dcterms:modified>
</cp:coreProperties>
</file>