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57" r:id="rId2"/>
  </p:sldMasterIdLst>
  <p:notesMasterIdLst>
    <p:notesMasterId r:id="rId22"/>
  </p:notesMasterIdLst>
  <p:sldIdLst>
    <p:sldId id="256" r:id="rId3"/>
    <p:sldId id="257" r:id="rId4"/>
    <p:sldId id="266" r:id="rId5"/>
    <p:sldId id="258" r:id="rId6"/>
    <p:sldId id="269" r:id="rId7"/>
    <p:sldId id="270" r:id="rId8"/>
    <p:sldId id="259" r:id="rId9"/>
    <p:sldId id="261" r:id="rId10"/>
    <p:sldId id="262" r:id="rId11"/>
    <p:sldId id="260" r:id="rId12"/>
    <p:sldId id="263" r:id="rId13"/>
    <p:sldId id="271" r:id="rId14"/>
    <p:sldId id="264" r:id="rId15"/>
    <p:sldId id="265" r:id="rId16"/>
    <p:sldId id="274" r:id="rId17"/>
    <p:sldId id="267" r:id="rId18"/>
    <p:sldId id="268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7" autoAdjust="0"/>
    <p:restoredTop sz="94660"/>
  </p:normalViewPr>
  <p:slideViewPr>
    <p:cSldViewPr>
      <p:cViewPr>
        <p:scale>
          <a:sx n="60" d="100"/>
          <a:sy n="60" d="100"/>
        </p:scale>
        <p:origin x="-2124" y="-7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211BE-2AAC-4A14-A5B4-00BA75A95635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BC266-C5F1-442C-9EFE-4B4D3D33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06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en Ch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44904" y="2410328"/>
            <a:ext cx="8820653" cy="3657600"/>
            <a:chOff x="344904" y="2410328"/>
            <a:chExt cx="8820653" cy="3657600"/>
          </a:xfrm>
        </p:grpSpPr>
        <p:sp>
          <p:nvSpPr>
            <p:cNvPr id="11" name="Rounded Rectangle 10"/>
            <p:cNvSpPr/>
            <p:nvPr userDrawn="1"/>
          </p:nvSpPr>
          <p:spPr>
            <a:xfrm>
              <a:off x="344904" y="2410328"/>
              <a:ext cx="2093496" cy="3657600"/>
            </a:xfrm>
            <a:prstGeom prst="roundRect">
              <a:avLst>
                <a:gd name="adj" fmla="val 702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31357" y="2410328"/>
              <a:ext cx="6934200" cy="3657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2832" y="3276600"/>
            <a:ext cx="6248400" cy="1981200"/>
          </a:xfrm>
        </p:spPr>
        <p:txBody>
          <a:bodyPr anchor="t">
            <a:noAutofit/>
          </a:bodyPr>
          <a:lstStyle>
            <a:lvl1pPr algn="l">
              <a:lnSpc>
                <a:spcPts val="6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2832" y="5257800"/>
            <a:ext cx="6248400" cy="381000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602832" y="2867528"/>
            <a:ext cx="6248400" cy="381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217824" y="5819272"/>
            <a:ext cx="69342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7700" y="3038475"/>
            <a:ext cx="1371600" cy="1371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962525"/>
            <a:ext cx="13811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08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aption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838200"/>
            <a:ext cx="4268788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38200"/>
            <a:ext cx="4270375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1"/>
          </p:nvPr>
        </p:nvSpPr>
        <p:spPr>
          <a:xfrm>
            <a:off x="228600" y="5532438"/>
            <a:ext cx="8686800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123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524000"/>
            <a:ext cx="4268788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38200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4000"/>
            <a:ext cx="4270375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45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838200"/>
            <a:ext cx="4268788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38200"/>
            <a:ext cx="4270375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1"/>
          </p:nvPr>
        </p:nvSpPr>
        <p:spPr>
          <a:xfrm>
            <a:off x="228600" y="5532438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5025" y="5532438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2155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Overlap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sp>
        <p:nvSpPr>
          <p:cNvPr id="3" name="Content Placeholder Back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Middle"/>
          <p:cNvSpPr>
            <a:spLocks noGrp="1"/>
          </p:cNvSpPr>
          <p:nvPr>
            <p:ph sz="half" idx="2"/>
          </p:nvPr>
        </p:nvSpPr>
        <p:spPr>
          <a:xfrm>
            <a:off x="2743200" y="13716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Front"/>
          <p:cNvSpPr>
            <a:spLocks noGrp="1"/>
          </p:cNvSpPr>
          <p:nvPr>
            <p:ph sz="half" idx="11"/>
          </p:nvPr>
        </p:nvSpPr>
        <p:spPr>
          <a:xfrm>
            <a:off x="52578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84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Squa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67200" cy="2642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267200" cy="2642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228600" y="3563256"/>
            <a:ext cx="4267200" cy="2642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half" idx="12"/>
          </p:nvPr>
        </p:nvSpPr>
        <p:spPr>
          <a:xfrm>
            <a:off x="4648200" y="3563256"/>
            <a:ext cx="4267200" cy="2642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74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verla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9711"/>
            <a:ext cx="9144000" cy="5982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9166"/>
            <a:ext cx="9144000" cy="2232422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096000"/>
            <a:ext cx="26670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26670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76200" y="2362200"/>
            <a:ext cx="2590800" cy="236220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accent3"/>
                </a:solidFill>
              </a:defRPr>
            </a:lvl1pPr>
            <a:lvl2pPr marL="457200" indent="0">
              <a:buNone/>
              <a:defRPr sz="4800">
                <a:solidFill>
                  <a:schemeClr val="accent3"/>
                </a:solidFill>
              </a:defRPr>
            </a:lvl2pPr>
            <a:lvl3pPr marL="914400" indent="0">
              <a:buNone/>
              <a:defRPr sz="4400">
                <a:solidFill>
                  <a:schemeClr val="accent3"/>
                </a:solidFill>
              </a:defRPr>
            </a:lvl3pPr>
            <a:lvl4pPr marL="1371600" indent="0">
              <a:buNone/>
              <a:defRPr sz="4000">
                <a:solidFill>
                  <a:schemeClr val="accent3"/>
                </a:solidFill>
              </a:defRPr>
            </a:lvl4pPr>
            <a:lvl5pPr marL="1828800" indent="0">
              <a:buNone/>
              <a:defRPr sz="40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2895600" y="566738"/>
            <a:ext cx="6019800" cy="5529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09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erted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9166"/>
            <a:ext cx="9144000" cy="2232422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096000"/>
            <a:ext cx="26670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 flipH="1">
            <a:off x="2667000" y="0"/>
            <a:ext cx="64770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76200" y="2362200"/>
            <a:ext cx="2590800" cy="236220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accent3"/>
                </a:solidFill>
              </a:defRPr>
            </a:lvl1pPr>
            <a:lvl2pPr marL="457200" indent="0">
              <a:buNone/>
              <a:defRPr sz="4800">
                <a:solidFill>
                  <a:schemeClr val="accent3"/>
                </a:solidFill>
              </a:defRPr>
            </a:lvl2pPr>
            <a:lvl3pPr marL="914400" indent="0">
              <a:buNone/>
              <a:defRPr sz="4400">
                <a:solidFill>
                  <a:schemeClr val="accent3"/>
                </a:solidFill>
              </a:defRPr>
            </a:lvl3pPr>
            <a:lvl4pPr marL="1371600" indent="0">
              <a:buNone/>
              <a:defRPr sz="4000">
                <a:solidFill>
                  <a:schemeClr val="accent3"/>
                </a:solidFill>
              </a:defRPr>
            </a:lvl4pPr>
            <a:lvl5pPr marL="1828800" indent="0">
              <a:buNone/>
              <a:defRPr sz="40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2895600" y="566738"/>
            <a:ext cx="6019800" cy="552926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06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verlay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41148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12"/>
          <p:cNvSpPr>
            <a:spLocks noGrp="1"/>
          </p:cNvSpPr>
          <p:nvPr>
            <p:ph sz="quarter" idx="11"/>
          </p:nvPr>
        </p:nvSpPr>
        <p:spPr>
          <a:xfrm>
            <a:off x="3276600" y="0"/>
            <a:ext cx="5867400" cy="685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/>
          </p:nvPr>
        </p:nvSpPr>
        <p:spPr>
          <a:xfrm>
            <a:off x="76200" y="2247900"/>
            <a:ext cx="3276600" cy="2362200"/>
          </a:xfrm>
        </p:spPr>
        <p:txBody>
          <a:bodyPr anchor="ctr">
            <a:no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</a:defRPr>
            </a:lvl2pPr>
            <a:lvl3pPr marL="914400" indent="0">
              <a:buNone/>
              <a:defRPr sz="3200">
                <a:solidFill>
                  <a:schemeClr val="accent1"/>
                </a:solidFill>
              </a:defRPr>
            </a:lvl3pPr>
            <a:lvl4pPr marL="1371600" indent="0">
              <a:buNone/>
              <a:defRPr sz="2800">
                <a:solidFill>
                  <a:schemeClr val="accent1"/>
                </a:solidFill>
              </a:defRPr>
            </a:lvl4pPr>
            <a:lvl5pPr marL="1828800" indent="0"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24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45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Left Picture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3962400" cy="4800600"/>
          </a:xfrm>
          <a:prstGeom prst="roundRect">
            <a:avLst>
              <a:gd name="adj" fmla="val 1151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9" name="Right Picture"/>
          <p:cNvSpPr>
            <a:spLocks noGrp="1"/>
          </p:cNvSpPr>
          <p:nvPr>
            <p:ph type="pic" sz="quarter" idx="15"/>
          </p:nvPr>
        </p:nvSpPr>
        <p:spPr>
          <a:xfrm>
            <a:off x="4724400" y="1600200"/>
            <a:ext cx="3962400" cy="4800600"/>
          </a:xfrm>
          <a:prstGeom prst="roundRect">
            <a:avLst>
              <a:gd name="adj" fmla="val 753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6" name="Logo Top"/>
          <p:cNvSpPr>
            <a:spLocks noGrp="1"/>
          </p:cNvSpPr>
          <p:nvPr>
            <p:ph type="pic" sz="quarter" idx="12"/>
          </p:nvPr>
        </p:nvSpPr>
        <p:spPr>
          <a:xfrm>
            <a:off x="7086600" y="381000"/>
            <a:ext cx="1417320" cy="1417320"/>
          </a:xfrm>
          <a:prstGeom prst="roundRect">
            <a:avLst>
              <a:gd name="adj" fmla="val 6323"/>
            </a:avLst>
          </a:prstGeom>
          <a:solidFill>
            <a:schemeClr val="bg1"/>
          </a:solidFill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0" name="Logo Bottom"/>
          <p:cNvSpPr>
            <a:spLocks noGrp="1"/>
          </p:cNvSpPr>
          <p:nvPr>
            <p:ph type="pic" sz="quarter" idx="16"/>
          </p:nvPr>
        </p:nvSpPr>
        <p:spPr>
          <a:xfrm>
            <a:off x="640080" y="4983480"/>
            <a:ext cx="1417320" cy="1417320"/>
          </a:xfrm>
          <a:prstGeom prst="roundRect">
            <a:avLst>
              <a:gd name="adj" fmla="val 6323"/>
            </a:avLst>
          </a:prstGeom>
          <a:solidFill>
            <a:schemeClr val="bg1"/>
          </a:solidFill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6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nk iP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44904" y="2410328"/>
            <a:ext cx="8820653" cy="3657600"/>
            <a:chOff x="344904" y="2410328"/>
            <a:chExt cx="8820653" cy="3657600"/>
          </a:xfrm>
        </p:grpSpPr>
        <p:sp>
          <p:nvSpPr>
            <p:cNvPr id="11" name="Rounded Rectangle 10"/>
            <p:cNvSpPr/>
            <p:nvPr userDrawn="1"/>
          </p:nvSpPr>
          <p:spPr>
            <a:xfrm>
              <a:off x="344904" y="2410328"/>
              <a:ext cx="2093496" cy="3657600"/>
            </a:xfrm>
            <a:prstGeom prst="roundRect">
              <a:avLst>
                <a:gd name="adj" fmla="val 702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31357" y="2410328"/>
              <a:ext cx="6934200" cy="3657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2832" y="3276600"/>
            <a:ext cx="6248400" cy="1981200"/>
          </a:xfrm>
        </p:spPr>
        <p:txBody>
          <a:bodyPr anchor="t">
            <a:noAutofit/>
          </a:bodyPr>
          <a:lstStyle>
            <a:lvl1pPr algn="l">
              <a:lnSpc>
                <a:spcPts val="6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2832" y="5257800"/>
            <a:ext cx="6248400" cy="381000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602832" y="2867528"/>
            <a:ext cx="6248400" cy="381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217824" y="5819272"/>
            <a:ext cx="69342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7700" y="3038475"/>
            <a:ext cx="1371600" cy="1371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962525"/>
            <a:ext cx="13811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45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Back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3276600" cy="4724400"/>
          </a:xfrm>
          <a:prstGeom prst="roundRect">
            <a:avLst>
              <a:gd name="adj" fmla="val 2473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1" name="Middle"/>
          <p:cNvSpPr>
            <a:spLocks noGrp="1"/>
          </p:cNvSpPr>
          <p:nvPr>
            <p:ph type="pic" sz="quarter" idx="11"/>
          </p:nvPr>
        </p:nvSpPr>
        <p:spPr>
          <a:xfrm>
            <a:off x="2933700" y="1104900"/>
            <a:ext cx="3276600" cy="4724400"/>
          </a:xfrm>
          <a:prstGeom prst="roundRect">
            <a:avLst>
              <a:gd name="adj" fmla="val 2473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2" name="Front"/>
          <p:cNvSpPr>
            <a:spLocks noGrp="1"/>
          </p:cNvSpPr>
          <p:nvPr>
            <p:ph type="pic" sz="quarter" idx="12"/>
          </p:nvPr>
        </p:nvSpPr>
        <p:spPr>
          <a:xfrm>
            <a:off x="5410200" y="1828800"/>
            <a:ext cx="3276600" cy="4724400"/>
          </a:xfrm>
          <a:prstGeom prst="roundRect">
            <a:avLst>
              <a:gd name="adj" fmla="val 2473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6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2286000" cy="29718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71800" y="381000"/>
            <a:ext cx="5715000" cy="2971800"/>
          </a:xfrm>
          <a:prstGeom prst="roundRect">
            <a:avLst>
              <a:gd name="adj" fmla="val 1151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400800" y="3505200"/>
            <a:ext cx="2286000" cy="2971800"/>
          </a:xfrm>
          <a:prstGeom prst="roundRect">
            <a:avLst>
              <a:gd name="adj" fmla="val 2956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57200" y="3505200"/>
            <a:ext cx="5715000" cy="2971800"/>
          </a:xfrm>
          <a:prstGeom prst="roundRect">
            <a:avLst>
              <a:gd name="adj" fmla="val 1151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2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op Right"/>
          <p:cNvSpPr>
            <a:spLocks noGrp="1"/>
          </p:cNvSpPr>
          <p:nvPr>
            <p:ph type="pic" sz="quarter" idx="15"/>
          </p:nvPr>
        </p:nvSpPr>
        <p:spPr>
          <a:xfrm>
            <a:off x="4648200" y="228600"/>
            <a:ext cx="4343400" cy="30480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4" name="Top Left"/>
          <p:cNvSpPr>
            <a:spLocks noGrp="1"/>
          </p:cNvSpPr>
          <p:nvPr>
            <p:ph type="pic" sz="quarter" idx="10"/>
          </p:nvPr>
        </p:nvSpPr>
        <p:spPr>
          <a:xfrm>
            <a:off x="152400" y="228600"/>
            <a:ext cx="4343400" cy="30480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1" name="Bottom Right"/>
          <p:cNvSpPr>
            <a:spLocks noGrp="1"/>
          </p:cNvSpPr>
          <p:nvPr>
            <p:ph type="pic" sz="quarter" idx="17"/>
          </p:nvPr>
        </p:nvSpPr>
        <p:spPr>
          <a:xfrm>
            <a:off x="4648200" y="3505200"/>
            <a:ext cx="4343400" cy="30480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0" name="Bottom Left"/>
          <p:cNvSpPr>
            <a:spLocks noGrp="1"/>
          </p:cNvSpPr>
          <p:nvPr>
            <p:ph type="pic" sz="quarter" idx="16"/>
          </p:nvPr>
        </p:nvSpPr>
        <p:spPr>
          <a:xfrm>
            <a:off x="152400" y="3505200"/>
            <a:ext cx="4343400" cy="30480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6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Bottom Right"/>
          <p:cNvSpPr>
            <a:spLocks noGrp="1"/>
          </p:cNvSpPr>
          <p:nvPr>
            <p:ph type="pic" sz="quarter" idx="17"/>
          </p:nvPr>
        </p:nvSpPr>
        <p:spPr>
          <a:xfrm>
            <a:off x="5638800" y="36576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4" name="Top Left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9" name="Top Right"/>
          <p:cNvSpPr>
            <a:spLocks noGrp="1"/>
          </p:cNvSpPr>
          <p:nvPr>
            <p:ph type="pic" sz="quarter" idx="15"/>
          </p:nvPr>
        </p:nvSpPr>
        <p:spPr>
          <a:xfrm>
            <a:off x="5638800" y="3810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0" name="Bottom Left"/>
          <p:cNvSpPr>
            <a:spLocks noGrp="1"/>
          </p:cNvSpPr>
          <p:nvPr>
            <p:ph type="pic" sz="quarter" idx="16"/>
          </p:nvPr>
        </p:nvSpPr>
        <p:spPr>
          <a:xfrm>
            <a:off x="457200" y="36576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2" name="Middle"/>
          <p:cNvSpPr>
            <a:spLocks noGrp="1"/>
          </p:cNvSpPr>
          <p:nvPr>
            <p:ph type="pic" sz="quarter" idx="18"/>
          </p:nvPr>
        </p:nvSpPr>
        <p:spPr>
          <a:xfrm>
            <a:off x="3048000" y="20193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96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op Right"/>
          <p:cNvSpPr>
            <a:spLocks noGrp="1"/>
          </p:cNvSpPr>
          <p:nvPr>
            <p:ph type="pic" sz="quarter" idx="15"/>
          </p:nvPr>
        </p:nvSpPr>
        <p:spPr>
          <a:xfrm>
            <a:off x="5638800" y="3810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4" name="Top Left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2" name="Top Middle"/>
          <p:cNvSpPr>
            <a:spLocks noGrp="1"/>
          </p:cNvSpPr>
          <p:nvPr>
            <p:ph type="pic" sz="quarter" idx="18"/>
          </p:nvPr>
        </p:nvSpPr>
        <p:spPr>
          <a:xfrm>
            <a:off x="3048000" y="5334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1" name="Bottom Right"/>
          <p:cNvSpPr>
            <a:spLocks noGrp="1"/>
          </p:cNvSpPr>
          <p:nvPr>
            <p:ph type="pic" sz="quarter" idx="17"/>
          </p:nvPr>
        </p:nvSpPr>
        <p:spPr>
          <a:xfrm>
            <a:off x="5638800" y="36576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0" name="Bottom Left"/>
          <p:cNvSpPr>
            <a:spLocks noGrp="1"/>
          </p:cNvSpPr>
          <p:nvPr>
            <p:ph type="pic" sz="quarter" idx="16"/>
          </p:nvPr>
        </p:nvSpPr>
        <p:spPr>
          <a:xfrm>
            <a:off x="457200" y="36576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8" name="Bottom Middle"/>
          <p:cNvSpPr>
            <a:spLocks noGrp="1"/>
          </p:cNvSpPr>
          <p:nvPr>
            <p:ph type="pic" sz="quarter" idx="19"/>
          </p:nvPr>
        </p:nvSpPr>
        <p:spPr>
          <a:xfrm>
            <a:off x="3048000" y="35052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08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hite 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44904" y="2410328"/>
            <a:ext cx="8820653" cy="3657600"/>
            <a:chOff x="344904" y="2410328"/>
            <a:chExt cx="8820653" cy="3657600"/>
          </a:xfrm>
        </p:grpSpPr>
        <p:sp>
          <p:nvSpPr>
            <p:cNvPr id="11" name="Rounded Rectangle 10"/>
            <p:cNvSpPr/>
            <p:nvPr userDrawn="1"/>
          </p:nvSpPr>
          <p:spPr>
            <a:xfrm>
              <a:off x="344904" y="2410328"/>
              <a:ext cx="2093496" cy="3657600"/>
            </a:xfrm>
            <a:prstGeom prst="roundRect">
              <a:avLst>
                <a:gd name="adj" fmla="val 702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31357" y="2410328"/>
              <a:ext cx="6934200" cy="3657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2832" y="3276600"/>
            <a:ext cx="6248400" cy="1981200"/>
          </a:xfrm>
        </p:spPr>
        <p:txBody>
          <a:bodyPr anchor="t">
            <a:noAutofit/>
          </a:bodyPr>
          <a:lstStyle>
            <a:lvl1pPr algn="l">
              <a:lnSpc>
                <a:spcPts val="6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2832" y="5257800"/>
            <a:ext cx="6248400" cy="381000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602832" y="2867528"/>
            <a:ext cx="6248400" cy="381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217824" y="5819272"/>
            <a:ext cx="69342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7700" y="3038475"/>
            <a:ext cx="1371600" cy="1371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962525"/>
            <a:ext cx="13811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45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94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76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0"/>
            <a:ext cx="86868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838200"/>
            <a:ext cx="8683171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599" y="1524000"/>
            <a:ext cx="86868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5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838200"/>
            <a:ext cx="86868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1"/>
          </p:nvPr>
        </p:nvSpPr>
        <p:spPr>
          <a:xfrm>
            <a:off x="228600" y="5532438"/>
            <a:ext cx="8686800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5273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67200" cy="5287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267200" cy="5287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23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aption 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838200"/>
            <a:ext cx="8683171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524000"/>
            <a:ext cx="4268788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4000"/>
            <a:ext cx="4270375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38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5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6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80" r:id="rId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lang="en-US" sz="6000" kern="120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9711"/>
            <a:ext cx="9144000" cy="598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23242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686800" cy="5287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495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6368142"/>
            <a:ext cx="609600" cy="454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8" r:id="rId2"/>
    <p:sldLayoutId id="2147483671" r:id="rId3"/>
    <p:sldLayoutId id="2147483674" r:id="rId4"/>
    <p:sldLayoutId id="2147483669" r:id="rId5"/>
    <p:sldLayoutId id="2147483670" r:id="rId6"/>
    <p:sldLayoutId id="2147483673" r:id="rId7"/>
    <p:sldLayoutId id="2147483660" r:id="rId8"/>
    <p:sldLayoutId id="2147483672" r:id="rId9"/>
    <p:sldLayoutId id="2147483676" r:id="rId10"/>
    <p:sldLayoutId id="2147483675" r:id="rId11"/>
    <p:sldLayoutId id="2147483688" r:id="rId12"/>
    <p:sldLayoutId id="2147483689" r:id="rId13"/>
    <p:sldLayoutId id="2147483690" r:id="rId14"/>
    <p:sldLayoutId id="2147483677" r:id="rId15"/>
    <p:sldLayoutId id="2147483683" r:id="rId16"/>
    <p:sldLayoutId id="2147483682" r:id="rId17"/>
    <p:sldLayoutId id="2147483681" r:id="rId18"/>
    <p:sldLayoutId id="2147483691" r:id="rId19"/>
    <p:sldLayoutId id="2147483684" r:id="rId20"/>
    <p:sldLayoutId id="2147483685" r:id="rId2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Symbol" pitchFamily="18" charset="2"/>
        <a:buChar char="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thedailywtf.com/Articles/Self-Documenting.aspx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trickDelancy/RefactoringWorkshop" TargetMode="External"/><Relationship Id="rId2" Type="http://schemas.openxmlformats.org/officeDocument/2006/relationships/hyperlink" Target="https://plus.google.com/hangouts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ftwarequotes.com/showquotes.aspx?id=573&amp;name=Fowler,Martin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609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Turning Water into Wine</a:t>
            </a:r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Pre-compiler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488981"/>
            <a:ext cx="2286000" cy="1790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365484"/>
            <a:ext cx="2181225" cy="2095500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417786" y="4724400"/>
            <a:ext cx="819281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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itchFamily="18" charset="2"/>
              <a:buNone/>
            </a:pPr>
            <a:r>
              <a:rPr lang="en-US" dirty="0" smtClean="0"/>
              <a:t>Refactoring Rotten Code</a:t>
            </a:r>
          </a:p>
          <a:p>
            <a:pPr marL="0" indent="0">
              <a:buFont typeface="Symbol" pitchFamily="18" charset="2"/>
              <a:buNone/>
            </a:pPr>
            <a:endParaRPr lang="en-US" dirty="0" smtClean="0"/>
          </a:p>
          <a:p>
            <a:pPr marL="0" indent="0">
              <a:buFont typeface="Symbol" pitchFamily="18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447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013015"/>
              </p:ext>
            </p:extLst>
          </p:nvPr>
        </p:nvGraphicFramePr>
        <p:xfrm>
          <a:off x="304800" y="838200"/>
          <a:ext cx="85344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Developer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Developer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Does not</a:t>
                      </a:r>
                      <a:r>
                        <a:rPr lang="en-US" baseline="0" dirty="0" smtClean="0"/>
                        <a:t> refactor.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Refactors often.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Studies code, documents.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Refactors</a:t>
                      </a:r>
                      <a:r>
                        <a:rPr lang="en-US" baseline="0" dirty="0" smtClean="0"/>
                        <a:t> code to learn it.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Minimal code</a:t>
                      </a:r>
                      <a:r>
                        <a:rPr lang="en-US" baseline="0" dirty="0" smtClean="0"/>
                        <a:t> changes.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Major code changes.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90%</a:t>
                      </a:r>
                      <a:r>
                        <a:rPr lang="en-US" baseline="0" dirty="0" smtClean="0"/>
                        <a:t> time spent doing research.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 time spent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coding.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Never causes regressive bugs.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Often causes regressive bugs.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 a great coder.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the better coder</a:t>
                      </a:r>
                      <a:r>
                        <a:rPr lang="en-US" baseline="0" dirty="0" smtClean="0"/>
                        <a:t> (gives talks at KCDC)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Predictable</a:t>
                      </a:r>
                      <a:r>
                        <a:rPr lang="en-US" baseline="0" dirty="0" smtClean="0"/>
                        <a:t> amount of time spent.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Much</a:t>
                      </a:r>
                      <a:r>
                        <a:rPr lang="en-US" baseline="0" dirty="0" smtClean="0"/>
                        <a:t> more time spent.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Seen as</a:t>
                      </a:r>
                      <a:r>
                        <a:rPr lang="en-US" baseline="0" dirty="0" smtClean="0"/>
                        <a:t> a good employee.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Seen as a Risk.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4131878"/>
            <a:ext cx="8763000" cy="1654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1814" y="3657600"/>
            <a:ext cx="8763000" cy="22097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6483" y="3048000"/>
            <a:ext cx="8763000" cy="2984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1814" y="2667000"/>
            <a:ext cx="8763000" cy="3434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1814" y="2286000"/>
            <a:ext cx="8763000" cy="3844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6483" y="1981200"/>
            <a:ext cx="8763000" cy="43013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5028" y="1600200"/>
            <a:ext cx="8763000" cy="4645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fictitious Case Study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06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38200"/>
            <a:ext cx="88392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Balancing act</a:t>
            </a:r>
          </a:p>
          <a:p>
            <a:pPr lvl="1"/>
            <a:r>
              <a:rPr lang="en-US" dirty="0" smtClean="0"/>
              <a:t>When?</a:t>
            </a:r>
          </a:p>
          <a:p>
            <a:pPr lvl="1"/>
            <a:r>
              <a:rPr lang="en-US" dirty="0" smtClean="0"/>
              <a:t>Risk?</a:t>
            </a:r>
          </a:p>
          <a:p>
            <a:pPr lvl="1"/>
            <a:r>
              <a:rPr lang="en-US" dirty="0" smtClean="0"/>
              <a:t>Benefit?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 immediately profitable</a:t>
            </a:r>
          </a:p>
          <a:p>
            <a:pPr lvl="1"/>
            <a:r>
              <a:rPr lang="en-US" dirty="0" smtClean="0"/>
              <a:t>Benefits are long term.</a:t>
            </a:r>
          </a:p>
          <a:p>
            <a:r>
              <a:rPr lang="en-US" dirty="0" smtClean="0"/>
              <a:t>Easier with well written code.</a:t>
            </a:r>
          </a:p>
          <a:p>
            <a:r>
              <a:rPr lang="en-US" dirty="0" smtClean="0"/>
              <a:t>Most code is not well written.</a:t>
            </a:r>
          </a:p>
          <a:p>
            <a:r>
              <a:rPr lang="en-US" dirty="0" smtClean="0"/>
              <a:t>Most code is difficult to refactor safely.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vs. Hacking</a:t>
            </a:r>
            <a:endParaRPr lang="en-US" dirty="0"/>
          </a:p>
        </p:txBody>
      </p:sp>
      <p:pic>
        <p:nvPicPr>
          <p:cNvPr id="1026" name="Picture 2" descr="http://2.bp.blogspot.com/-rZfezMaWrMw/UANZWahvl3I/AAAAAAAAAKk/CE4HpdLXon8/s1600/N7XsF8i5uoommdfhR94Lqx7No1_50013398495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35875"/>
            <a:ext cx="448617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71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Langton\Desktop\2013-04-27_14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7108"/>
            <a:ext cx="6781800" cy="573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533400"/>
          </a:xfrm>
        </p:spPr>
        <p:txBody>
          <a:bodyPr/>
          <a:lstStyle/>
          <a:p>
            <a:r>
              <a:rPr lang="en-US" dirty="0" smtClean="0"/>
              <a:t>A real life 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7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5766" y="5562600"/>
            <a:ext cx="8894378" cy="71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Performance </a:t>
            </a:r>
            <a:r>
              <a:rPr lang="en-US" sz="2800" dirty="0">
                <a:solidFill>
                  <a:schemeClr val="tx2"/>
                </a:solidFill>
              </a:rPr>
              <a:t>improvement in another area of code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66" y="152400"/>
            <a:ext cx="9159766" cy="509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Actual affects</a:t>
            </a:r>
          </a:p>
          <a:p>
            <a:pPr lvl="1"/>
            <a:r>
              <a:rPr lang="en-US" dirty="0" smtClean="0"/>
              <a:t>Saving deleted all </a:t>
            </a:r>
            <a:r>
              <a:rPr lang="en-US" dirty="0" err="1" smtClean="0"/>
              <a:t>MediaContacts</a:t>
            </a:r>
            <a:r>
              <a:rPr lang="en-US" dirty="0" smtClean="0"/>
              <a:t> within the group.</a:t>
            </a:r>
          </a:p>
          <a:p>
            <a:pPr lvl="1"/>
            <a:r>
              <a:rPr lang="en-US" dirty="0" smtClean="0"/>
              <a:t>Passed QA and client testing.</a:t>
            </a:r>
          </a:p>
          <a:p>
            <a:pPr lvl="1"/>
            <a:r>
              <a:rPr lang="en-US" dirty="0" smtClean="0"/>
              <a:t>Users took 3 weeks to notice.</a:t>
            </a:r>
          </a:p>
          <a:p>
            <a:pPr lvl="1"/>
            <a:r>
              <a:rPr lang="en-US" dirty="0" smtClean="0"/>
              <a:t>31k of 36k records deleted.</a:t>
            </a:r>
          </a:p>
          <a:p>
            <a:pPr lvl="1"/>
            <a:r>
              <a:rPr lang="en-US" dirty="0" smtClean="0"/>
              <a:t>1 week to fix.</a:t>
            </a:r>
          </a:p>
          <a:p>
            <a:pPr lvl="1"/>
            <a:r>
              <a:rPr lang="en-US" dirty="0" smtClean="0"/>
              <a:t>98-99% of data recovered.</a:t>
            </a:r>
          </a:p>
          <a:p>
            <a:pPr lvl="1"/>
            <a:r>
              <a:rPr lang="en-US" dirty="0" smtClean="0"/>
              <a:t>Lowered users confidence level.</a:t>
            </a:r>
            <a:endParaRPr lang="en-US" dirty="0"/>
          </a:p>
          <a:p>
            <a:pPr lvl="1"/>
            <a:r>
              <a:rPr lang="en-US" dirty="0" smtClean="0"/>
              <a:t>Other projects in process suffer.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Unintentional Effects of Refactoring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3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Ways to reduce risk when refactoring.</a:t>
            </a:r>
          </a:p>
          <a:p>
            <a:pPr lvl="1"/>
            <a:r>
              <a:rPr lang="en-US" dirty="0" smtClean="0"/>
              <a:t>Tests! (</a:t>
            </a:r>
            <a:r>
              <a:rPr lang="en-US" dirty="0" err="1" smtClean="0"/>
              <a:t>Nunit</a:t>
            </a:r>
            <a:r>
              <a:rPr lang="en-US" dirty="0" smtClean="0"/>
              <a:t>, </a:t>
            </a:r>
            <a:r>
              <a:rPr lang="en-US" dirty="0" err="1" smtClean="0"/>
              <a:t>MSTest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Legacy code with no tests?</a:t>
            </a:r>
            <a:endParaRPr lang="en-US" dirty="0"/>
          </a:p>
          <a:p>
            <a:pPr lvl="3"/>
            <a:r>
              <a:rPr lang="en-US" dirty="0" smtClean="0"/>
              <a:t>Integration -&gt; Unit</a:t>
            </a:r>
          </a:p>
          <a:p>
            <a:pPr lvl="1"/>
            <a:r>
              <a:rPr lang="en-US" dirty="0" smtClean="0"/>
              <a:t>Minimize impact area</a:t>
            </a:r>
          </a:p>
          <a:p>
            <a:pPr lvl="1"/>
            <a:r>
              <a:rPr lang="en-US" dirty="0" smtClean="0"/>
              <a:t>Make non-destructive changes first (extracting methods/classes, renaming)</a:t>
            </a:r>
          </a:p>
          <a:p>
            <a:r>
              <a:rPr lang="en-US" dirty="0" smtClean="0"/>
              <a:t>Ultimately it is up to you to manage RISK.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9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5211764"/>
          </a:xfrm>
        </p:spPr>
        <p:txBody>
          <a:bodyPr>
            <a:normAutofit/>
          </a:bodyPr>
          <a:lstStyle/>
          <a:p>
            <a:r>
              <a:rPr lang="en-US" dirty="0" smtClean="0"/>
              <a:t>Write code for other people.</a:t>
            </a:r>
          </a:p>
          <a:p>
            <a:pPr lvl="1"/>
            <a:r>
              <a:rPr lang="en-US" dirty="0" smtClean="0"/>
              <a:t>Code review Often.</a:t>
            </a:r>
          </a:p>
          <a:p>
            <a:pPr lvl="1"/>
            <a:r>
              <a:rPr lang="en-US" dirty="0" smtClean="0"/>
              <a:t>Share your code (OSS).</a:t>
            </a:r>
          </a:p>
          <a:p>
            <a:r>
              <a:rPr lang="en-US" dirty="0" smtClean="0"/>
              <a:t>Make code understandable.</a:t>
            </a:r>
          </a:p>
          <a:p>
            <a:pPr lvl="1"/>
            <a:r>
              <a:rPr lang="en-US" dirty="0" smtClean="0"/>
              <a:t>Project structure matters.</a:t>
            </a:r>
          </a:p>
          <a:p>
            <a:pPr lvl="1"/>
            <a:r>
              <a:rPr lang="en-US" dirty="0" smtClean="0"/>
              <a:t>Class and method naming matters.</a:t>
            </a:r>
          </a:p>
          <a:p>
            <a:pPr lvl="1"/>
            <a:r>
              <a:rPr lang="en-US" dirty="0" smtClean="0"/>
              <a:t>Method Signatures are your Road Signs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Stay away from creating your own conventions.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 to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2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make your code rigid to change.</a:t>
            </a:r>
          </a:p>
          <a:p>
            <a:pPr lvl="1"/>
            <a:r>
              <a:rPr lang="en-US" dirty="0" smtClean="0"/>
              <a:t>Changing namespace or class names should never change behavior.</a:t>
            </a:r>
          </a:p>
          <a:p>
            <a:r>
              <a:rPr lang="en-US" dirty="0" smtClean="0"/>
              <a:t>Learn to recognize and implement patterns.</a:t>
            </a:r>
          </a:p>
          <a:p>
            <a:r>
              <a:rPr lang="en-US" dirty="0" smtClean="0"/>
              <a:t>Learn good techniques.</a:t>
            </a:r>
          </a:p>
          <a:p>
            <a:r>
              <a:rPr lang="en-US" dirty="0" smtClean="0"/>
              <a:t>And learn when you’ve taken them too far…</a:t>
            </a:r>
          </a:p>
          <a:p>
            <a:pPr lvl="1"/>
            <a:r>
              <a:rPr lang="en-US" dirty="0">
                <a:hlinkClick r:id="rId2"/>
              </a:rPr>
              <a:t>http://thedailywtf.com/Articles/Self-Documenting.aspx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Clean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8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Colorado Marathon – Ft. Collins, CO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"/>
            <a:ext cx="8743026" cy="5791200"/>
          </a:xfrm>
        </p:spPr>
      </p:pic>
    </p:spTree>
    <p:extLst>
      <p:ext uri="{BB962C8B-B14F-4D97-AF65-F5344CB8AC3E}">
        <p14:creationId xmlns:p14="http://schemas.microsoft.com/office/powerpoint/2010/main" val="1943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get to refactoring…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1676399"/>
            <a:ext cx="4972050" cy="354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8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Lab facilitators</a:t>
            </a:r>
          </a:p>
          <a:p>
            <a:r>
              <a:rPr lang="en-US" dirty="0" smtClean="0"/>
              <a:t>Patrick Delancy – DEG</a:t>
            </a:r>
          </a:p>
          <a:p>
            <a:r>
              <a:rPr lang="en-US" dirty="0" smtClean="0"/>
              <a:t>Ryan Langton – DEG	</a:t>
            </a:r>
          </a:p>
          <a:p>
            <a:r>
              <a:rPr lang="en-US" dirty="0" smtClean="0"/>
              <a:t>Cory House - </a:t>
            </a:r>
            <a:r>
              <a:rPr lang="en-US" dirty="0" err="1" smtClean="0"/>
              <a:t>VinSolutions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Water into Wine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6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 overview</a:t>
            </a:r>
          </a:p>
          <a:p>
            <a:pPr lvl="1"/>
            <a:r>
              <a:rPr lang="en-US" dirty="0" smtClean="0"/>
              <a:t>We will be looking at bad code.</a:t>
            </a:r>
          </a:p>
          <a:p>
            <a:pPr lvl="1"/>
            <a:r>
              <a:rPr lang="en-US" dirty="0" smtClean="0"/>
              <a:t>We will assume all code was not written by YOU.</a:t>
            </a:r>
          </a:p>
          <a:p>
            <a:pPr lvl="1"/>
            <a:r>
              <a:rPr lang="en-US" dirty="0" smtClean="0"/>
              <a:t>Overview</a:t>
            </a:r>
            <a:endParaRPr lang="en-US" dirty="0" smtClean="0"/>
          </a:p>
          <a:p>
            <a:pPr lvl="2"/>
            <a:r>
              <a:rPr lang="en-US" dirty="0" smtClean="0"/>
              <a:t>AM - The </a:t>
            </a:r>
            <a:r>
              <a:rPr lang="en-US" dirty="0" smtClean="0"/>
              <a:t>BAD - code </a:t>
            </a:r>
            <a:r>
              <a:rPr lang="en-US" dirty="0" smtClean="0"/>
              <a:t>smells.</a:t>
            </a:r>
            <a:endParaRPr lang="en-US" dirty="0" smtClean="0"/>
          </a:p>
          <a:p>
            <a:pPr lvl="2"/>
            <a:r>
              <a:rPr lang="en-US" dirty="0" smtClean="0"/>
              <a:t>PM - The </a:t>
            </a:r>
            <a:r>
              <a:rPr lang="en-US" dirty="0" smtClean="0"/>
              <a:t>GOOD – patterns and techniques.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ode review by committee.</a:t>
            </a:r>
          </a:p>
          <a:p>
            <a:pPr lvl="1"/>
            <a:r>
              <a:rPr lang="en-US" dirty="0" smtClean="0"/>
              <a:t>Attendee code sharing opportunity.</a:t>
            </a:r>
          </a:p>
          <a:p>
            <a:pPr lvl="1"/>
            <a:r>
              <a:rPr lang="en-US" dirty="0" smtClean="0"/>
              <a:t>Practice, practice, practice.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8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Workshop Schedule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Water into Wine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504191"/>
              </p:ext>
            </p:extLst>
          </p:nvPr>
        </p:nvGraphicFramePr>
        <p:xfrm>
          <a:off x="381000" y="1523999"/>
          <a:ext cx="7924800" cy="3899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/>
                <a:gridCol w="5283200"/>
              </a:tblGrid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8am-9:45am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 &amp; Calories Calculator App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9:45am-10am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Break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10am-12pm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r>
                        <a:rPr lang="en-US" baseline="0" dirty="0" smtClean="0"/>
                        <a:t> Smells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12pm-1pm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Lunch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1pm-1:45pm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Clean Code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1:45pm-2:45pm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Refactoring Techniques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2:45pm-3pm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Break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3pm-4pm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Attendee code sharing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4pm-5pm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Wrap-up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19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Hangouts for screen sharing.</a:t>
            </a:r>
          </a:p>
          <a:p>
            <a:pPr lvl="1"/>
            <a:r>
              <a:rPr lang="en-US" dirty="0">
                <a:hlinkClick r:id="rId2"/>
              </a:rPr>
              <a:t>https://plus.google.com/hangouts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refactoring workshop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github.com/PatrickDelancy/RefactoringWorkshop</a:t>
            </a:r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 err="1" smtClean="0"/>
              <a:t>DropBox</a:t>
            </a:r>
            <a:endParaRPr lang="en-US" dirty="0" smtClean="0"/>
          </a:p>
          <a:p>
            <a:pPr lvl="1"/>
            <a:r>
              <a:rPr lang="en-US" dirty="0" smtClean="0"/>
              <a:t>TODO</a:t>
            </a:r>
          </a:p>
          <a:p>
            <a:r>
              <a:rPr lang="en-US" dirty="0" smtClean="0"/>
              <a:t>Be ready to code/refactor!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pic>
        <p:nvPicPr>
          <p:cNvPr id="1026" name="Picture 2" descr="http://www.hahastop.com/pictures/Introduc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5562600" cy="397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8143" y="4510660"/>
            <a:ext cx="861585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Name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Where you Work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What do you want to learn?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Did you bring code?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4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i="1" dirty="0" smtClean="0"/>
              <a:t>“</a:t>
            </a:r>
            <a:r>
              <a:rPr lang="en-US" sz="2000" b="1" dirty="0"/>
              <a:t>Refactoring should never appear as a task on a schedule. Keeping code clean is just something that you do all the time</a:t>
            </a:r>
            <a:r>
              <a:rPr lang="en-US" sz="2000" b="1" dirty="0" smtClean="0"/>
              <a:t>.” </a:t>
            </a:r>
            <a:br>
              <a:rPr lang="en-US" sz="2000" b="1" dirty="0" smtClean="0"/>
            </a:br>
            <a:r>
              <a:rPr lang="en-US" sz="2000" dirty="0"/>
              <a:t>- </a:t>
            </a:r>
            <a:r>
              <a:rPr lang="en-US" sz="2000" i="1" dirty="0" smtClean="0"/>
              <a:t>Uncle Bob Martin, Clean Code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"</a:t>
            </a:r>
            <a:r>
              <a:rPr lang="en-US" sz="2000" b="1" dirty="0"/>
              <a:t>Refactoring changes the program in small steps. If you make a mistake, it is easy to find the bug."</a:t>
            </a:r>
            <a:r>
              <a:rPr lang="en-US" sz="2000" dirty="0"/>
              <a:t> </a:t>
            </a:r>
            <a:br>
              <a:rPr lang="en-US" sz="2000" dirty="0"/>
            </a:br>
            <a:r>
              <a:rPr lang="en-US" sz="2000" dirty="0"/>
              <a:t>- </a:t>
            </a:r>
            <a:r>
              <a:rPr lang="en-US" sz="2000" i="1" dirty="0">
                <a:hlinkClick r:id="rId2"/>
              </a:rPr>
              <a:t>Martin Fowler</a:t>
            </a:r>
            <a:r>
              <a:rPr lang="en-US" sz="2000" i="1" dirty="0"/>
              <a:t>, Refactoring: Improving the Design of Existing Code </a:t>
            </a:r>
          </a:p>
          <a:p>
            <a:pPr marL="0" indent="0">
              <a:buNone/>
            </a:pPr>
            <a:endParaRPr lang="en-US" sz="2000" i="1" dirty="0" smtClean="0"/>
          </a:p>
          <a:p>
            <a:r>
              <a:rPr lang="en-US" sz="2000" b="1" i="1" dirty="0" smtClean="0"/>
              <a:t>“</a:t>
            </a:r>
            <a:r>
              <a:rPr lang="en-US" sz="2000" b="1" dirty="0"/>
              <a:t>Don’t leave “broken windows” (bad designs, wrong decisions, or poor code) unrepaired. Fix each one as soon as it is discovered</a:t>
            </a:r>
            <a:r>
              <a:rPr lang="en-US" sz="2000" b="1" dirty="0" smtClean="0"/>
              <a:t>.” </a:t>
            </a:r>
            <a:br>
              <a:rPr lang="en-US" sz="2000" b="1" dirty="0" smtClean="0"/>
            </a:br>
            <a:r>
              <a:rPr lang="en-US" sz="2000" dirty="0" smtClean="0"/>
              <a:t>- </a:t>
            </a:r>
            <a:r>
              <a:rPr lang="en-US" sz="2000" i="1" dirty="0" smtClean="0"/>
              <a:t>Andrew Hunt &amp; David Thomas, The </a:t>
            </a:r>
            <a:r>
              <a:rPr lang="en-US" sz="2000" i="1" dirty="0"/>
              <a:t>Pragmatic Programmer</a:t>
            </a:r>
            <a:endParaRPr lang="en-US" sz="2000" i="1" dirty="0" smtClean="0"/>
          </a:p>
          <a:p>
            <a:endParaRPr lang="en-US" sz="2000" i="1" dirty="0"/>
          </a:p>
          <a:p>
            <a:r>
              <a:rPr lang="en-US" sz="2000" b="1" dirty="0" smtClean="0"/>
              <a:t>“Red</a:t>
            </a:r>
            <a:r>
              <a:rPr lang="en-US" sz="2000" b="1" dirty="0"/>
              <a:t>, Green, </a:t>
            </a:r>
            <a:r>
              <a:rPr lang="en-US" sz="2000" b="1" dirty="0" smtClean="0"/>
              <a:t>Refactor”</a:t>
            </a:r>
            <a:endParaRPr lang="en-US" sz="2000" b="1" dirty="0"/>
          </a:p>
          <a:p>
            <a:pPr lvl="1"/>
            <a:r>
              <a:rPr lang="en-US" sz="2000" i="1" dirty="0" smtClean="0"/>
              <a:t>TDD</a:t>
            </a:r>
            <a:endParaRPr lang="en-US" sz="2000" i="1" dirty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21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You Should </a:t>
            </a:r>
            <a:r>
              <a:rPr lang="en-US" dirty="0" smtClean="0"/>
              <a:t>Refactor</a:t>
            </a:r>
          </a:p>
          <a:p>
            <a:pPr lvl="1"/>
            <a:r>
              <a:rPr lang="en-US" dirty="0" smtClean="0"/>
              <a:t>Code is never perfect on the first try.</a:t>
            </a:r>
            <a:endParaRPr lang="en-US" dirty="0"/>
          </a:p>
          <a:p>
            <a:pPr lvl="1"/>
            <a:r>
              <a:rPr lang="en-US" dirty="0" smtClean="0"/>
              <a:t>(Business) needs change.</a:t>
            </a:r>
          </a:p>
          <a:p>
            <a:pPr lvl="1"/>
            <a:r>
              <a:rPr lang="en-US" dirty="0" smtClean="0"/>
              <a:t>To remove excess code (DRY)</a:t>
            </a:r>
          </a:p>
          <a:p>
            <a:pPr lvl="1"/>
            <a:r>
              <a:rPr lang="en-US" dirty="0" smtClean="0"/>
              <a:t>To remove dead code.</a:t>
            </a:r>
          </a:p>
          <a:p>
            <a:pPr lvl="1"/>
            <a:r>
              <a:rPr lang="en-US" dirty="0" smtClean="0"/>
              <a:t>So you (and others) can understand it.</a:t>
            </a:r>
          </a:p>
          <a:p>
            <a:pPr lvl="1"/>
            <a:r>
              <a:rPr lang="en-US" dirty="0" smtClean="0"/>
              <a:t>Move RISK.</a:t>
            </a:r>
          </a:p>
          <a:p>
            <a:pPr lvl="1"/>
            <a:r>
              <a:rPr lang="en-US" dirty="0" smtClean="0"/>
              <a:t>Reduce technical debt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Make it extensible.</a:t>
            </a:r>
            <a:endParaRPr lang="en-US" dirty="0" smtClean="0"/>
          </a:p>
          <a:p>
            <a:pPr lvl="1"/>
            <a:r>
              <a:rPr lang="en-US" dirty="0" smtClean="0"/>
              <a:t>Improve coding skills.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–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8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You Shouldn’t Refactor</a:t>
            </a:r>
          </a:p>
          <a:p>
            <a:pPr lvl="1"/>
            <a:r>
              <a:rPr lang="en-US" dirty="0" smtClean="0"/>
              <a:t>Legacy Code IS a minefield.</a:t>
            </a:r>
          </a:p>
          <a:p>
            <a:pPr lvl="1"/>
            <a:r>
              <a:rPr lang="en-US" dirty="0" smtClean="0"/>
              <a:t>Don’t churn code – we don’t want to refactor/rewrite EVERYTHING!</a:t>
            </a:r>
          </a:p>
          <a:p>
            <a:pPr lvl="1"/>
            <a:r>
              <a:rPr lang="en-US" dirty="0" smtClean="0"/>
              <a:t>Not tied to a new feature, improvement or bug fix.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– Why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3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ank">
  <a:themeElements>
    <a:clrScheme name="DEG">
      <a:dk1>
        <a:sysClr val="windowText" lastClr="000000"/>
      </a:dk1>
      <a:lt1>
        <a:sysClr val="window" lastClr="FFFFFF"/>
      </a:lt1>
      <a:dk2>
        <a:srgbClr val="666666"/>
      </a:dk2>
      <a:lt2>
        <a:srgbClr val="F2F2F2"/>
      </a:lt2>
      <a:accent1>
        <a:srgbClr val="0A81C4"/>
      </a:accent1>
      <a:accent2>
        <a:srgbClr val="D27A2A"/>
      </a:accent2>
      <a:accent3>
        <a:srgbClr val="8DC63F"/>
      </a:accent3>
      <a:accent4>
        <a:srgbClr val="992030"/>
      </a:accent4>
      <a:accent5>
        <a:srgbClr val="FDDD53"/>
      </a:accent5>
      <a:accent6>
        <a:srgbClr val="623E61"/>
      </a:accent6>
      <a:hlink>
        <a:srgbClr val="D27A2A"/>
      </a:hlink>
      <a:folHlink>
        <a:srgbClr val="FAA634"/>
      </a:folHlink>
    </a:clrScheme>
    <a:fontScheme name="DE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DEG">
      <a:dk1>
        <a:sysClr val="windowText" lastClr="000000"/>
      </a:dk1>
      <a:lt1>
        <a:sysClr val="window" lastClr="FFFFFF"/>
      </a:lt1>
      <a:dk2>
        <a:srgbClr val="666666"/>
      </a:dk2>
      <a:lt2>
        <a:srgbClr val="F2F2F2"/>
      </a:lt2>
      <a:accent1>
        <a:srgbClr val="0A81C4"/>
      </a:accent1>
      <a:accent2>
        <a:srgbClr val="D27A2A"/>
      </a:accent2>
      <a:accent3>
        <a:srgbClr val="8DC63F"/>
      </a:accent3>
      <a:accent4>
        <a:srgbClr val="992030"/>
      </a:accent4>
      <a:accent5>
        <a:srgbClr val="FDDD53"/>
      </a:accent5>
      <a:accent6>
        <a:srgbClr val="623E61"/>
      </a:accent6>
      <a:hlink>
        <a:srgbClr val="D27A2A"/>
      </a:hlink>
      <a:folHlink>
        <a:srgbClr val="FAA634"/>
      </a:folHlink>
    </a:clrScheme>
    <a:fontScheme name="DE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705</TotalTime>
  <Words>664</Words>
  <Application>Microsoft Office PowerPoint</Application>
  <PresentationFormat>On-screen Show (4:3)</PresentationFormat>
  <Paragraphs>152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1_Blank</vt:lpstr>
      <vt:lpstr>Blank</vt:lpstr>
      <vt:lpstr>Refactoring Pre-compiler</vt:lpstr>
      <vt:lpstr>Turning Water into Wine</vt:lpstr>
      <vt:lpstr>Overview</vt:lpstr>
      <vt:lpstr>Turning Water into Wine</vt:lpstr>
      <vt:lpstr>Prerequisites</vt:lpstr>
      <vt:lpstr>Introductions</vt:lpstr>
      <vt:lpstr>Quotes</vt:lpstr>
      <vt:lpstr>Refactoring – Why?</vt:lpstr>
      <vt:lpstr>Refactoring – Why</vt:lpstr>
      <vt:lpstr>A fictitious Case Study </vt:lpstr>
      <vt:lpstr>Refactoring vs. Hacking</vt:lpstr>
      <vt:lpstr>A real life case study</vt:lpstr>
      <vt:lpstr>PowerPoint Presentation</vt:lpstr>
      <vt:lpstr>Unintentional Effects of Refactoring</vt:lpstr>
      <vt:lpstr>Reducing Risk</vt:lpstr>
      <vt:lpstr>Road Map to success</vt:lpstr>
      <vt:lpstr>Writing Clean Code</vt:lpstr>
      <vt:lpstr>Colorado Marathon – Ft. Collins, CO</vt:lpstr>
      <vt:lpstr>Finally..</vt:lpstr>
    </vt:vector>
  </TitlesOfParts>
  <Company>Digital Evolution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 Workshop</dc:title>
  <dc:creator>Ryan Langton</dc:creator>
  <cp:lastModifiedBy>Ryan Langton</cp:lastModifiedBy>
  <cp:revision>54</cp:revision>
  <dcterms:created xsi:type="dcterms:W3CDTF">2013-04-08T17:16:01Z</dcterms:created>
  <dcterms:modified xsi:type="dcterms:W3CDTF">2013-05-01T12:49:28Z</dcterms:modified>
</cp:coreProperties>
</file>