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7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4660"/>
  </p:normalViewPr>
  <p:slideViewPr>
    <p:cSldViewPr>
      <p:cViewPr>
        <p:scale>
          <a:sx n="60" d="100"/>
          <a:sy n="60" d="100"/>
        </p:scale>
        <p:origin x="-2124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11BE-2AAC-4A14-A5B4-00BA75A95635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C266-C5F1-442C-9EFE-4B4D3D33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en Ch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4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55324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3" name="Content Placeholder Back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Middle"/>
          <p:cNvSpPr>
            <a:spLocks noGrp="1"/>
          </p:cNvSpPr>
          <p:nvPr>
            <p:ph sz="half" idx="2"/>
          </p:nvPr>
        </p:nvSpPr>
        <p:spPr>
          <a:xfrm>
            <a:off x="27432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Front"/>
          <p:cNvSpPr>
            <a:spLocks noGrp="1"/>
          </p:cNvSpPr>
          <p:nvPr>
            <p:ph sz="half" idx="11"/>
          </p:nvPr>
        </p:nvSpPr>
        <p:spPr>
          <a:xfrm>
            <a:off x="52578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la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verted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flipH="1">
            <a:off x="2667000" y="0"/>
            <a:ext cx="647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lay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2"/>
          <p:cNvSpPr>
            <a:spLocks noGrp="1"/>
          </p:cNvSpPr>
          <p:nvPr>
            <p:ph sz="quarter" idx="11"/>
          </p:nvPr>
        </p:nvSpPr>
        <p:spPr>
          <a:xfrm>
            <a:off x="3276600" y="0"/>
            <a:ext cx="5867400" cy="685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247900"/>
            <a:ext cx="3276600" cy="2362200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200">
                <a:solidFill>
                  <a:schemeClr val="accent1"/>
                </a:solidFill>
              </a:defRPr>
            </a:lvl3pPr>
            <a:lvl4pPr marL="1371600" indent="0">
              <a:buNone/>
              <a:defRPr sz="2800">
                <a:solidFill>
                  <a:schemeClr val="accent1"/>
                </a:solidFill>
              </a:defRPr>
            </a:lvl4pPr>
            <a:lvl5pPr marL="1828800" indent="0"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Picture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962400" cy="48006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Right Picture"/>
          <p:cNvSpPr>
            <a:spLocks noGrp="1"/>
          </p:cNvSpPr>
          <p:nvPr>
            <p:ph type="pic" sz="quarter" idx="15"/>
          </p:nvPr>
        </p:nvSpPr>
        <p:spPr>
          <a:xfrm>
            <a:off x="4724400" y="1600200"/>
            <a:ext cx="3962400" cy="4800600"/>
          </a:xfrm>
          <a:prstGeom prst="roundRect">
            <a:avLst>
              <a:gd name="adj" fmla="val 75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Logo Top"/>
          <p:cNvSpPr>
            <a:spLocks noGrp="1"/>
          </p:cNvSpPr>
          <p:nvPr>
            <p:ph type="pic" sz="quarter" idx="12"/>
          </p:nvPr>
        </p:nvSpPr>
        <p:spPr>
          <a:xfrm>
            <a:off x="7086600" y="38100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Logo Bottom"/>
          <p:cNvSpPr>
            <a:spLocks noGrp="1"/>
          </p:cNvSpPr>
          <p:nvPr>
            <p:ph type="pic" sz="quarter" idx="16"/>
          </p:nvPr>
        </p:nvSpPr>
        <p:spPr>
          <a:xfrm>
            <a:off x="640080" y="498348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nk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Back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Middle"/>
          <p:cNvSpPr>
            <a:spLocks noGrp="1"/>
          </p:cNvSpPr>
          <p:nvPr>
            <p:ph type="pic" sz="quarter" idx="11"/>
          </p:nvPr>
        </p:nvSpPr>
        <p:spPr>
          <a:xfrm>
            <a:off x="2933700" y="11049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Front"/>
          <p:cNvSpPr>
            <a:spLocks noGrp="1"/>
          </p:cNvSpPr>
          <p:nvPr>
            <p:ph type="pic" sz="quarter" idx="12"/>
          </p:nvPr>
        </p:nvSpPr>
        <p:spPr>
          <a:xfrm>
            <a:off x="5410200" y="18288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2286000" cy="29718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71800" y="3810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0" y="3505200"/>
            <a:ext cx="2286000" cy="2971800"/>
          </a:xfrm>
          <a:prstGeom prst="roundRect">
            <a:avLst>
              <a:gd name="adj" fmla="val 2956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" y="35052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46482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1524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46482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1524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Middle"/>
          <p:cNvSpPr>
            <a:spLocks noGrp="1"/>
          </p:cNvSpPr>
          <p:nvPr>
            <p:ph type="pic" sz="quarter" idx="18"/>
          </p:nvPr>
        </p:nvSpPr>
        <p:spPr>
          <a:xfrm>
            <a:off x="3048000" y="20193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Top Middle"/>
          <p:cNvSpPr>
            <a:spLocks noGrp="1"/>
          </p:cNvSpPr>
          <p:nvPr>
            <p:ph type="pic" sz="quarter" idx="18"/>
          </p:nvPr>
        </p:nvSpPr>
        <p:spPr>
          <a:xfrm>
            <a:off x="3048000" y="5334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Bottom Middle"/>
          <p:cNvSpPr>
            <a:spLocks noGrp="1"/>
          </p:cNvSpPr>
          <p:nvPr>
            <p:ph type="pic" sz="quarter" idx="19"/>
          </p:nvPr>
        </p:nvSpPr>
        <p:spPr>
          <a:xfrm>
            <a:off x="3048000" y="35052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5240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27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60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324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28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6368142"/>
            <a:ext cx="609600" cy="45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71" r:id="rId3"/>
    <p:sldLayoutId id="2147483674" r:id="rId4"/>
    <p:sldLayoutId id="2147483669" r:id="rId5"/>
    <p:sldLayoutId id="2147483670" r:id="rId6"/>
    <p:sldLayoutId id="2147483673" r:id="rId7"/>
    <p:sldLayoutId id="2147483660" r:id="rId8"/>
    <p:sldLayoutId id="2147483672" r:id="rId9"/>
    <p:sldLayoutId id="2147483676" r:id="rId10"/>
    <p:sldLayoutId id="2147483675" r:id="rId11"/>
    <p:sldLayoutId id="2147483688" r:id="rId12"/>
    <p:sldLayoutId id="2147483689" r:id="rId13"/>
    <p:sldLayoutId id="2147483690" r:id="rId14"/>
    <p:sldLayoutId id="2147483677" r:id="rId15"/>
    <p:sldLayoutId id="2147483683" r:id="rId16"/>
    <p:sldLayoutId id="2147483682" r:id="rId17"/>
    <p:sldLayoutId id="2147483681" r:id="rId18"/>
    <p:sldLayoutId id="2147483691" r:id="rId19"/>
    <p:sldLayoutId id="2147483684" r:id="rId20"/>
    <p:sldLayoutId id="2147483685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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warequotes.com/showquotes.aspx?id=573&amp;name=Fowler,Marti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Turning Water into Wine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Pre-compiler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88981"/>
            <a:ext cx="22860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5484"/>
            <a:ext cx="2181225" cy="20955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17786" y="4724400"/>
            <a:ext cx="819281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dirty="0" smtClean="0"/>
              <a:t>Refactoring Rotten Code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4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Why the code change</a:t>
            </a:r>
          </a:p>
          <a:p>
            <a:pPr lvl="1"/>
            <a:r>
              <a:rPr lang="en-US" dirty="0" smtClean="0"/>
              <a:t>Performance refactoring made in another area of code, assumed </a:t>
            </a:r>
            <a:r>
              <a:rPr lang="en-US" dirty="0" err="1" smtClean="0"/>
              <a:t>modelbuilder</a:t>
            </a:r>
            <a:r>
              <a:rPr lang="en-US" dirty="0" smtClean="0"/>
              <a:t> call was no longer needed.</a:t>
            </a:r>
          </a:p>
          <a:p>
            <a:r>
              <a:rPr lang="en-US" dirty="0" smtClean="0"/>
              <a:t>Actual affects</a:t>
            </a:r>
          </a:p>
          <a:p>
            <a:pPr lvl="1"/>
            <a:r>
              <a:rPr lang="en-US" dirty="0" smtClean="0"/>
              <a:t>Saving of this form caused all </a:t>
            </a:r>
            <a:r>
              <a:rPr lang="en-US" dirty="0" err="1" smtClean="0"/>
              <a:t>MediaContacts</a:t>
            </a:r>
            <a:r>
              <a:rPr lang="en-US" dirty="0" smtClean="0"/>
              <a:t> within the group to be wiped out.</a:t>
            </a:r>
          </a:p>
          <a:p>
            <a:pPr lvl="1"/>
            <a:r>
              <a:rPr lang="en-US" dirty="0" smtClean="0"/>
              <a:t>Because the code was changed in an area other than the original enhancement, the code made it through QA and client testing.</a:t>
            </a:r>
          </a:p>
          <a:p>
            <a:pPr lvl="1"/>
            <a:r>
              <a:rPr lang="en-US" dirty="0" smtClean="0"/>
              <a:t>Users took 3 weeks before they noticed the bug.</a:t>
            </a:r>
          </a:p>
          <a:p>
            <a:pPr lvl="1"/>
            <a:r>
              <a:rPr lang="en-US" dirty="0" smtClean="0"/>
              <a:t>31k of 36k records deleted over this 3 week span.</a:t>
            </a:r>
          </a:p>
          <a:p>
            <a:pPr lvl="1"/>
            <a:r>
              <a:rPr lang="en-US" dirty="0" smtClean="0"/>
              <a:t>1 week of developer and QA time to craft and test a fix, loss of income.</a:t>
            </a:r>
          </a:p>
          <a:p>
            <a:pPr lvl="1"/>
            <a:r>
              <a:rPr lang="en-US" dirty="0" smtClean="0"/>
              <a:t>98-99% of data recovered.</a:t>
            </a:r>
          </a:p>
          <a:p>
            <a:pPr lvl="1"/>
            <a:r>
              <a:rPr lang="en-US" dirty="0" smtClean="0"/>
              <a:t>Users confidence level drops in the development team.</a:t>
            </a:r>
            <a:endParaRPr lang="en-US" dirty="0"/>
          </a:p>
          <a:p>
            <a:pPr lvl="1"/>
            <a:r>
              <a:rPr lang="en-US" dirty="0" smtClean="0"/>
              <a:t>Other projects in process suffer.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Unintentional Effects of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Intro Slide</a:t>
            </a:r>
          </a:p>
          <a:p>
            <a:r>
              <a:rPr lang="en-US" dirty="0" smtClean="0"/>
              <a:t>Patrick Delancy</a:t>
            </a:r>
          </a:p>
          <a:p>
            <a:r>
              <a:rPr lang="en-US" dirty="0" smtClean="0"/>
              <a:t>Corey House</a:t>
            </a:r>
          </a:p>
          <a:p>
            <a:r>
              <a:rPr lang="en-US" dirty="0" smtClean="0"/>
              <a:t>Ryan Langton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84575"/>
              </p:ext>
            </p:extLst>
          </p:nvPr>
        </p:nvGraphicFramePr>
        <p:xfrm>
          <a:off x="381000" y="1523999"/>
          <a:ext cx="7924800" cy="482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5283200"/>
              </a:tblGrid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8am-8:45am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</a:t>
                      </a:r>
                      <a:endParaRPr lang="en-US" dirty="0"/>
                    </a:p>
                  </a:txBody>
                  <a:tcPr/>
                </a:tc>
              </a:tr>
              <a:tr h="672981">
                <a:tc>
                  <a:txBody>
                    <a:bodyPr/>
                    <a:lstStyle/>
                    <a:p>
                      <a:r>
                        <a:rPr lang="en-US" dirty="0" smtClean="0"/>
                        <a:t>8:45am-9:45am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r>
                        <a:rPr lang="en-US" baseline="0" dirty="0" smtClean="0"/>
                        <a:t> Code Smells – areas of code that need refactoring.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9:45am-10am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10:00am-12pm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</a:t>
                      </a:r>
                      <a:r>
                        <a:rPr lang="en-US" baseline="0" dirty="0" smtClean="0"/>
                        <a:t> Sample Application - </a:t>
                      </a:r>
                      <a:r>
                        <a:rPr lang="en-US" dirty="0" smtClean="0"/>
                        <a:t>Code Challenges</a:t>
                      </a:r>
                      <a:r>
                        <a:rPr lang="en-US" baseline="0" dirty="0" smtClean="0"/>
                        <a:t> and Group Code discussion.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12pm-1pm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1pm-1:45pm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 Clean Code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1:45pm-2:45pm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 practice and assistance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2:45pm-3pm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3pm-4pm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 refactored</a:t>
                      </a:r>
                      <a:r>
                        <a:rPr lang="en-US" baseline="0" dirty="0" smtClean="0"/>
                        <a:t> code, challenges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4pm-5pm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Conclusions – final 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"Refactoring changes the program in small steps. If you make a mistake, it is easy to find the bug."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- </a:t>
            </a:r>
            <a:r>
              <a:rPr lang="en-US" sz="2000" i="1" dirty="0">
                <a:hlinkClick r:id="rId2"/>
              </a:rPr>
              <a:t>Martin Fowler</a:t>
            </a:r>
            <a:r>
              <a:rPr lang="en-US" sz="2000" i="1" dirty="0"/>
              <a:t>, Refactoring: Improving the Design of Existing Code </a:t>
            </a:r>
            <a:endParaRPr lang="en-US" sz="2000" i="1" dirty="0" smtClean="0"/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b="1" dirty="0"/>
              <a:t>"When you feel the need to write a comment, first try to refactor the code so that any comment becomes </a:t>
            </a:r>
            <a:r>
              <a:rPr lang="en-US" sz="2000" b="1" dirty="0" smtClean="0"/>
              <a:t>superfluous</a:t>
            </a:r>
            <a:r>
              <a:rPr lang="en-US" sz="2000" b="1" dirty="0"/>
              <a:t>."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- </a:t>
            </a:r>
            <a:r>
              <a:rPr lang="en-US" sz="2000" i="1" dirty="0">
                <a:hlinkClick r:id="rId2"/>
              </a:rPr>
              <a:t>Martin Fowler</a:t>
            </a:r>
            <a:r>
              <a:rPr lang="en-US" sz="2000" i="1" dirty="0"/>
              <a:t>, Refactoring: Improving the Design of Existing </a:t>
            </a:r>
            <a:r>
              <a:rPr lang="en-US" sz="2000" i="1" dirty="0" smtClean="0"/>
              <a:t>Code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Uncle Bob quote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Broken windows quote (Pragmatic programmer?)</a:t>
            </a:r>
          </a:p>
          <a:p>
            <a:endParaRPr lang="en-US" sz="2000" i="1" dirty="0"/>
          </a:p>
          <a:p>
            <a:r>
              <a:rPr lang="en-US" sz="2000" b="1" dirty="0" smtClean="0"/>
              <a:t>“Red</a:t>
            </a:r>
            <a:r>
              <a:rPr lang="en-US" sz="2000" b="1" dirty="0"/>
              <a:t>, Green, </a:t>
            </a:r>
            <a:r>
              <a:rPr lang="en-US" sz="2000" b="1" dirty="0" smtClean="0"/>
              <a:t>Refactor”</a:t>
            </a:r>
            <a:endParaRPr lang="en-US" sz="2000" b="1" dirty="0"/>
          </a:p>
          <a:p>
            <a:pPr lvl="1"/>
            <a:r>
              <a:rPr lang="en-US" sz="1600" i="1" dirty="0" smtClean="0"/>
              <a:t>Source Unknown, about TDD</a:t>
            </a:r>
            <a:endParaRPr lang="en-US" sz="1600" i="1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You Should </a:t>
            </a:r>
            <a:r>
              <a:rPr lang="en-US" dirty="0" smtClean="0"/>
              <a:t>Refactor</a:t>
            </a:r>
          </a:p>
          <a:p>
            <a:pPr lvl="1"/>
            <a:r>
              <a:rPr lang="en-US" dirty="0"/>
              <a:t>You don’t write perfect code the first time, ever.</a:t>
            </a:r>
          </a:p>
          <a:p>
            <a:pPr lvl="1"/>
            <a:r>
              <a:rPr lang="en-US" dirty="0" smtClean="0"/>
              <a:t>As a code base grows, it should evolve to meet needs. 	</a:t>
            </a:r>
          </a:p>
          <a:p>
            <a:pPr lvl="2"/>
            <a:r>
              <a:rPr lang="en-US" dirty="0" smtClean="0"/>
              <a:t>Excess code is removed.</a:t>
            </a:r>
          </a:p>
          <a:p>
            <a:pPr lvl="1"/>
            <a:r>
              <a:rPr lang="en-US" dirty="0" smtClean="0"/>
              <a:t>So you (and others) can understand it.</a:t>
            </a:r>
          </a:p>
          <a:p>
            <a:pPr lvl="1"/>
            <a:r>
              <a:rPr lang="en-US" dirty="0"/>
              <a:t>To move high risk to isolated areas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Keep technical debt low.</a:t>
            </a:r>
          </a:p>
          <a:p>
            <a:pPr lvl="1"/>
            <a:r>
              <a:rPr lang="en-US" dirty="0" smtClean="0"/>
              <a:t>To improve coding skills.</a:t>
            </a:r>
          </a:p>
          <a:p>
            <a:pPr lvl="2"/>
            <a:r>
              <a:rPr lang="en-US" dirty="0" smtClean="0"/>
              <a:t>You are coding as opposed to researching.</a:t>
            </a:r>
          </a:p>
          <a:p>
            <a:pPr lvl="2"/>
            <a:r>
              <a:rPr lang="en-US" dirty="0" smtClean="0"/>
              <a:t>Learn to recognize bad code (rigid, inflexible, fragile)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Shouldn’t Refactor</a:t>
            </a:r>
          </a:p>
          <a:p>
            <a:pPr lvl="1"/>
            <a:r>
              <a:rPr lang="en-US" dirty="0" smtClean="0"/>
              <a:t>Approach code as if it’s a minefield, every change to code should be handled very carefully.</a:t>
            </a:r>
          </a:p>
          <a:p>
            <a:pPr lvl="1"/>
            <a:r>
              <a:rPr lang="en-US" dirty="0" smtClean="0"/>
              <a:t>Churn code for no tangible benefit.</a:t>
            </a:r>
          </a:p>
          <a:p>
            <a:pPr lvl="1"/>
            <a:r>
              <a:rPr lang="en-US" dirty="0" smtClean="0"/>
              <a:t>When producing no identifiable feature or improvement for users.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70424"/>
              </p:ext>
            </p:extLst>
          </p:nvPr>
        </p:nvGraphicFramePr>
        <p:xfrm>
          <a:off x="304800" y="838200"/>
          <a:ext cx="8534400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refactor.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 often.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Studies existing code diligently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until he learns it</a:t>
                      </a:r>
                      <a:r>
                        <a:rPr lang="en-US" baseline="0" dirty="0" smtClean="0"/>
                        <a:t> well enough to make the necessary change.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non destructive refactoring to learn code (renames often, extracts methods, classes)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Strict</a:t>
                      </a:r>
                      <a:r>
                        <a:rPr lang="en-US" baseline="0" dirty="0" smtClean="0"/>
                        <a:t> about changing the minimum amount of code.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portions of code changed with each enhancement</a:t>
                      </a:r>
                      <a:r>
                        <a:rPr lang="en-US" baseline="0" dirty="0" smtClean="0"/>
                        <a:t> or fix.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Spends 90% of his time researching </a:t>
                      </a:r>
                      <a:r>
                        <a:rPr lang="en-US" baseline="0" dirty="0" smtClean="0"/>
                        <a:t>(charting,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), 10% coding.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Spends 90% of his time coding, 10% researching.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 causes regressive bugs.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causes regressive bugs.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a great coder.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 better coder</a:t>
                      </a:r>
                      <a:r>
                        <a:rPr lang="en-US" baseline="0" dirty="0" smtClean="0"/>
                        <a:t> (gives talks at KCDC)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Spends X amount of time on</a:t>
                      </a:r>
                      <a:r>
                        <a:rPr lang="en-US" baseline="0" dirty="0" smtClean="0"/>
                        <a:t> a bug fix.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</a:t>
                      </a:r>
                      <a:r>
                        <a:rPr lang="en-US" baseline="0" dirty="0" smtClean="0"/>
                        <a:t> 150% time as Developer A on a bug fix.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Seen as</a:t>
                      </a:r>
                      <a:r>
                        <a:rPr lang="en-US" baseline="0" dirty="0" smtClean="0"/>
                        <a:t> a good employee.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Seen as a Risk.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5481145"/>
            <a:ext cx="876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814" y="4724401"/>
            <a:ext cx="8763000" cy="121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483" y="4114801"/>
            <a:ext cx="8763000" cy="1918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14" y="3810000"/>
            <a:ext cx="8763000" cy="2291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814" y="3124201"/>
            <a:ext cx="8763000" cy="3005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483" y="2438400"/>
            <a:ext cx="8763000" cy="384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028" y="1600200"/>
            <a:ext cx="8763000" cy="4645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Study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Refactoring is a balancing act</a:t>
            </a:r>
          </a:p>
          <a:p>
            <a:pPr lvl="1"/>
            <a:r>
              <a:rPr lang="en-US" dirty="0" smtClean="0"/>
              <a:t>When is it appropriate to refactor?</a:t>
            </a:r>
          </a:p>
          <a:p>
            <a:pPr lvl="1"/>
            <a:r>
              <a:rPr lang="en-US" dirty="0" smtClean="0"/>
              <a:t>How much risk is involved?</a:t>
            </a:r>
          </a:p>
          <a:p>
            <a:pPr lvl="1"/>
            <a:r>
              <a:rPr lang="en-US" dirty="0" smtClean="0"/>
              <a:t>How can I mitigate the risk?</a:t>
            </a:r>
          </a:p>
          <a:p>
            <a:r>
              <a:rPr lang="en-US" dirty="0" smtClean="0"/>
              <a:t>Refactoring is not immediately profitable</a:t>
            </a:r>
          </a:p>
          <a:p>
            <a:pPr lvl="1"/>
            <a:r>
              <a:rPr lang="en-US" dirty="0" smtClean="0"/>
              <a:t>Benefits are long term.</a:t>
            </a:r>
          </a:p>
          <a:p>
            <a:r>
              <a:rPr lang="en-US" dirty="0" smtClean="0"/>
              <a:t>Refactoring is easier with code that has followed good principals of testing and separation of responsibilities.</a:t>
            </a:r>
          </a:p>
          <a:p>
            <a:r>
              <a:rPr lang="en-US" dirty="0" smtClean="0"/>
              <a:t>Most code written does not follow these rules.</a:t>
            </a:r>
          </a:p>
          <a:p>
            <a:r>
              <a:rPr lang="en-US" dirty="0" smtClean="0"/>
              <a:t>Most code written is difficult to refactor safely.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vs. Hacking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98"/>
            <a:ext cx="9144000" cy="6201102"/>
          </a:xfrm>
        </p:spPr>
      </p:pic>
    </p:spTree>
    <p:extLst>
      <p:ext uri="{BB962C8B-B14F-4D97-AF65-F5344CB8AC3E}">
        <p14:creationId xmlns:p14="http://schemas.microsoft.com/office/powerpoint/2010/main" val="4862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497</TotalTime>
  <Words>585</Words>
  <Application>Microsoft Office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1_Blank</vt:lpstr>
      <vt:lpstr>Blank</vt:lpstr>
      <vt:lpstr>Refactoring Pre-compiler</vt:lpstr>
      <vt:lpstr>Turning Water into Wine</vt:lpstr>
      <vt:lpstr>Turning Water into Wine</vt:lpstr>
      <vt:lpstr>Quotes</vt:lpstr>
      <vt:lpstr>Refactoring – Why?</vt:lpstr>
      <vt:lpstr>Refactoring – Why</vt:lpstr>
      <vt:lpstr>A Case Study </vt:lpstr>
      <vt:lpstr>Refactoring vs. Hacking</vt:lpstr>
      <vt:lpstr>PowerPoint Presentation</vt:lpstr>
      <vt:lpstr>Unintentional Effects of Refactoring</vt:lpstr>
    </vt:vector>
  </TitlesOfParts>
  <Company>Digital Evolution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Workshop</dc:title>
  <dc:creator>Ryan Langton</dc:creator>
  <cp:lastModifiedBy>Ryan Langton</cp:lastModifiedBy>
  <cp:revision>25</cp:revision>
  <dcterms:created xsi:type="dcterms:W3CDTF">2013-04-08T17:16:01Z</dcterms:created>
  <dcterms:modified xsi:type="dcterms:W3CDTF">2013-04-26T16:16:00Z</dcterms:modified>
</cp:coreProperties>
</file>