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1"/>
  </p:notesMasterIdLst>
  <p:sldIdLst>
    <p:sldId id="288" r:id="rId3"/>
    <p:sldId id="300" r:id="rId4"/>
    <p:sldId id="295" r:id="rId5"/>
    <p:sldId id="301" r:id="rId6"/>
    <p:sldId id="296" r:id="rId7"/>
    <p:sldId id="297" r:id="rId8"/>
    <p:sldId id="298" r:id="rId9"/>
    <p:sldId id="299" r:id="rId10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3333" autoAdjust="0"/>
  </p:normalViewPr>
  <p:slideViewPr>
    <p:cSldViewPr>
      <p:cViewPr varScale="1">
        <p:scale>
          <a:sx n="103" d="100"/>
          <a:sy n="103" d="100"/>
        </p:scale>
        <p:origin x="16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800FA04D-2E81-48EA-8123-CC4B6137EA50}"/>
  </pc:docChgLst>
  <pc:docChgLst>
    <pc:chgData name="Oisin Cawley" userId="c7ebb277-34aa-421f-b739-032ced270c1a" providerId="ADAL" clId="{D16697C2-54C8-4E57-BECB-D4DBC15B1FA6}"/>
  </pc:docChgLst>
  <pc:docChgLst>
    <pc:chgData name="Oisin Cawley" userId="c7ebb277-34aa-421f-b739-032ced270c1a" providerId="ADAL" clId="{55135EB6-9B61-4161-8482-D251EE3BEF99}"/>
  </pc:docChgLst>
  <pc:docChgLst>
    <pc:chgData name="Oisin Cawley" userId="c7ebb277-34aa-421f-b739-032ced270c1a" providerId="ADAL" clId="{E85CD2B2-58F4-4487-9EC8-385C0533692D}"/>
    <pc:docChg chg="addSld modSld sldOrd">
      <pc:chgData name="Oisin Cawley" userId="c7ebb277-34aa-421f-b739-032ced270c1a" providerId="ADAL" clId="{E85CD2B2-58F4-4487-9EC8-385C0533692D}" dt="2022-03-21T15:26:46.935" v="115" actId="6549"/>
      <pc:docMkLst>
        <pc:docMk/>
      </pc:docMkLst>
      <pc:sldChg chg="modSp ord modAnim">
        <pc:chgData name="Oisin Cawley" userId="c7ebb277-34aa-421f-b739-032ced270c1a" providerId="ADAL" clId="{E85CD2B2-58F4-4487-9EC8-385C0533692D}" dt="2022-03-21T15:24:19.357" v="30" actId="6549"/>
        <pc:sldMkLst>
          <pc:docMk/>
          <pc:sldMk cId="23993437" sldId="295"/>
        </pc:sldMkLst>
        <pc:spChg chg="mod">
          <ac:chgData name="Oisin Cawley" userId="c7ebb277-34aa-421f-b739-032ced270c1a" providerId="ADAL" clId="{E85CD2B2-58F4-4487-9EC8-385C0533692D}" dt="2022-03-21T15:23:43.365" v="15" actId="6549"/>
          <ac:spMkLst>
            <pc:docMk/>
            <pc:sldMk cId="23993437" sldId="295"/>
            <ac:spMk id="2" creationId="{00000000-0000-0000-0000-000000000000}"/>
          </ac:spMkLst>
        </pc:spChg>
        <pc:spChg chg="mod">
          <ac:chgData name="Oisin Cawley" userId="c7ebb277-34aa-421f-b739-032ced270c1a" providerId="ADAL" clId="{E85CD2B2-58F4-4487-9EC8-385C0533692D}" dt="2022-03-21T15:24:19.357" v="30" actId="6549"/>
          <ac:spMkLst>
            <pc:docMk/>
            <pc:sldMk cId="23993437" sldId="295"/>
            <ac:spMk id="3" creationId="{00000000-0000-0000-0000-000000000000}"/>
          </ac:spMkLst>
        </pc:spChg>
        <pc:picChg chg="mod">
          <ac:chgData name="Oisin Cawley" userId="c7ebb277-34aa-421f-b739-032ced270c1a" providerId="ADAL" clId="{E85CD2B2-58F4-4487-9EC8-385C0533692D}" dt="2022-03-21T15:24:17.224" v="29" actId="1035"/>
          <ac:picMkLst>
            <pc:docMk/>
            <pc:sldMk cId="23993437" sldId="295"/>
            <ac:picMk id="1026" creationId="{6A6C71B3-B20F-4FDD-BC7E-D78D863B64C0}"/>
          </ac:picMkLst>
        </pc:picChg>
        <pc:picChg chg="mod">
          <ac:chgData name="Oisin Cawley" userId="c7ebb277-34aa-421f-b739-032ced270c1a" providerId="ADAL" clId="{E85CD2B2-58F4-4487-9EC8-385C0533692D}" dt="2022-03-21T15:24:17.224" v="29" actId="1035"/>
          <ac:picMkLst>
            <pc:docMk/>
            <pc:sldMk cId="23993437" sldId="295"/>
            <ac:picMk id="1028" creationId="{E44427B2-EFCE-4C17-89BD-DDF1F92F17A3}"/>
          </ac:picMkLst>
        </pc:picChg>
      </pc:sldChg>
      <pc:sldChg chg="modSp ord modAnim">
        <pc:chgData name="Oisin Cawley" userId="c7ebb277-34aa-421f-b739-032ced270c1a" providerId="ADAL" clId="{E85CD2B2-58F4-4487-9EC8-385C0533692D}" dt="2022-03-21T15:26:46.935" v="115" actId="6549"/>
        <pc:sldMkLst>
          <pc:docMk/>
          <pc:sldMk cId="495065289" sldId="300"/>
        </pc:sldMkLst>
        <pc:spChg chg="mod">
          <ac:chgData name="Oisin Cawley" userId="c7ebb277-34aa-421f-b739-032ced270c1a" providerId="ADAL" clId="{E85CD2B2-58F4-4487-9EC8-385C0533692D}" dt="2022-03-21T15:23:05.517" v="11" actId="20577"/>
          <ac:spMkLst>
            <pc:docMk/>
            <pc:sldMk cId="495065289" sldId="300"/>
            <ac:spMk id="2" creationId="{00000000-0000-0000-0000-000000000000}"/>
          </ac:spMkLst>
        </pc:spChg>
        <pc:spChg chg="mod">
          <ac:chgData name="Oisin Cawley" userId="c7ebb277-34aa-421f-b739-032ced270c1a" providerId="ADAL" clId="{E85CD2B2-58F4-4487-9EC8-385C0533692D}" dt="2022-03-21T15:26:46.935" v="115" actId="6549"/>
          <ac:spMkLst>
            <pc:docMk/>
            <pc:sldMk cId="495065289" sldId="300"/>
            <ac:spMk id="3" creationId="{00000000-0000-0000-0000-000000000000}"/>
          </ac:spMkLst>
        </pc:spChg>
      </pc:sldChg>
      <pc:sldChg chg="modSp add">
        <pc:chgData name="Oisin Cawley" userId="c7ebb277-34aa-421f-b739-032ced270c1a" providerId="ADAL" clId="{E85CD2B2-58F4-4487-9EC8-385C0533692D}" dt="2022-03-21T15:25:34.473" v="114" actId="20577"/>
        <pc:sldMkLst>
          <pc:docMk/>
          <pc:sldMk cId="1301311777" sldId="301"/>
        </pc:sldMkLst>
        <pc:spChg chg="mod">
          <ac:chgData name="Oisin Cawley" userId="c7ebb277-34aa-421f-b739-032ced270c1a" providerId="ADAL" clId="{E85CD2B2-58F4-4487-9EC8-385C0533692D}" dt="2022-03-21T15:25:34.473" v="114" actId="20577"/>
          <ac:spMkLst>
            <pc:docMk/>
            <pc:sldMk cId="1301311777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435280" cy="5327650"/>
          </a:xfrm>
        </p:spPr>
        <p:txBody>
          <a:bodyPr rtlCol="0">
            <a:normAutofit/>
          </a:bodyPr>
          <a:lstStyle/>
          <a:p>
            <a:pPr indent="-274320" algn="ctr" fontAlgn="auto">
              <a:spcAft>
                <a:spcPts val="0"/>
              </a:spcAft>
              <a:defRPr/>
            </a:pPr>
            <a:endParaRPr lang="en-GB" sz="2800" dirty="0">
              <a:ea typeface="+mn-ea"/>
              <a:cs typeface="Arial" charset="0"/>
            </a:endParaRPr>
          </a:p>
          <a:p>
            <a:pPr indent="-274320" algn="ctr" fontAlgn="auto">
              <a:spcAft>
                <a:spcPts val="0"/>
              </a:spcAft>
              <a:defRPr/>
            </a:pPr>
            <a:endParaRPr lang="en-GB" sz="2800" dirty="0">
              <a:cs typeface="Arial" charset="0"/>
            </a:endParaRPr>
          </a:p>
          <a:p>
            <a:pPr indent="-274320" algn="ctr" fontAlgn="auto">
              <a:spcAft>
                <a:spcPts val="0"/>
              </a:spcAft>
              <a:buNone/>
              <a:defRPr/>
            </a:pP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Calibri" pitchFamily="34" charset="0"/>
                <a:cs typeface="Calibri" pitchFamily="34" charset="0"/>
              </a:rPr>
              <a:t>Deep Reinforcement Learning</a:t>
            </a:r>
            <a:endParaRPr lang="en-GB" sz="1800" b="1" dirty="0">
              <a:solidFill>
                <a:schemeClr val="accent5">
                  <a:lumMod val="75000"/>
                </a:schemeClr>
              </a:solidFill>
              <a:latin typeface="+mj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Q-Learning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11256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/>
              <a:t>Recall one of the issues with q-learning:</a:t>
            </a:r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dirty="0"/>
              <a:t>Does not generalise very well</a:t>
            </a:r>
          </a:p>
          <a:p>
            <a:pPr marL="0" lvl="1" indent="0">
              <a:buClr>
                <a:srgbClr val="00B050"/>
              </a:buClr>
              <a:buNone/>
            </a:pPr>
            <a:endParaRPr lang="en-IE" sz="2200" dirty="0"/>
          </a:p>
          <a:p>
            <a:pPr marL="0" lvl="1" indent="0">
              <a:buClr>
                <a:srgbClr val="00B050"/>
              </a:buClr>
              <a:buNone/>
            </a:pPr>
            <a:r>
              <a:rPr lang="en-IE" sz="2200" dirty="0"/>
              <a:t>This is because it tries to learn a q-value for every (state, action) pair.</a:t>
            </a:r>
          </a:p>
          <a:p>
            <a:pPr marL="0" lvl="1" indent="0">
              <a:buClr>
                <a:srgbClr val="00B050"/>
              </a:buClr>
              <a:buNone/>
            </a:pPr>
            <a:r>
              <a:rPr lang="en-IE" sz="2200" dirty="0"/>
              <a:t>This becomes problematic when our environment (states, actions) become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506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Deep 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3"/>
            <a:ext cx="8235975" cy="4896545"/>
          </a:xfrm>
        </p:spPr>
        <p:txBody>
          <a:bodyPr/>
          <a:lstStyle/>
          <a:p>
            <a:pPr marL="0" lvl="1" indent="0">
              <a:buClr>
                <a:srgbClr val="00B050"/>
              </a:buClr>
              <a:buNone/>
            </a:pPr>
            <a:r>
              <a:rPr lang="en-IE" sz="2000" dirty="0"/>
              <a:t>One alternative is to train a neural network via Backpropagation.</a:t>
            </a:r>
          </a:p>
          <a:p>
            <a:pPr marL="0" lvl="1" indent="0">
              <a:buClr>
                <a:srgbClr val="00B050"/>
              </a:buClr>
              <a:buNone/>
            </a:pPr>
            <a:r>
              <a:rPr lang="en-IE" sz="2000" dirty="0"/>
              <a:t>For example: Balancing Cartpole problem</a:t>
            </a:r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endParaRPr lang="en-IE" sz="2000" dirty="0"/>
          </a:p>
          <a:p>
            <a:pPr marL="0" lvl="1" indent="0">
              <a:buClr>
                <a:srgbClr val="00B050"/>
              </a:buClr>
              <a:buNone/>
            </a:pPr>
            <a:r>
              <a:rPr lang="en-IE" sz="2000" dirty="0"/>
              <a:t>But how do we generate training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  <p:pic>
        <p:nvPicPr>
          <p:cNvPr id="1026" name="Picture 2" descr="Using Reinforcement Learning and Cross Entropy to play and conquer CartPole  v1 | by Rafal Plis | Medium">
            <a:extLst>
              <a:ext uri="{FF2B5EF4-FFF2-40B4-BE49-F238E27FC236}">
                <a16:creationId xmlns:a16="http://schemas.microsoft.com/office/drawing/2014/main" id="{6A6C71B3-B20F-4FDD-BC7E-D78D863B6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77" y="2287656"/>
            <a:ext cx="4824536" cy="24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pole_icon">
            <a:extLst>
              <a:ext uri="{FF2B5EF4-FFF2-40B4-BE49-F238E27FC236}">
                <a16:creationId xmlns:a16="http://schemas.microsoft.com/office/drawing/2014/main" id="{E44427B2-EFCE-4C17-89BD-DDF1F92F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7" y="2204864"/>
            <a:ext cx="2458789" cy="24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Q-Learning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112568"/>
          </a:xfrm>
        </p:spPr>
        <p:txBody>
          <a:bodyPr/>
          <a:lstStyle/>
          <a:p>
            <a:pPr marL="0" lvl="1" indent="0">
              <a:buClr>
                <a:srgbClr val="00B050"/>
              </a:buClr>
              <a:buNone/>
            </a:pPr>
            <a:r>
              <a:rPr lang="en-IE" sz="2200" dirty="0"/>
              <a:t>In large environments, with many state/action pairs, q-learning becomes unusable.</a:t>
            </a:r>
          </a:p>
          <a:p>
            <a:pPr marL="0" lvl="1" indent="0">
              <a:buClr>
                <a:srgbClr val="00B050"/>
              </a:buClr>
              <a:buNone/>
            </a:pPr>
            <a:endParaRPr lang="en-IE" sz="2200" dirty="0"/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dirty="0"/>
              <a:t>We would like a function that could approximate the q-values based on some training, instead of having to learn them all.</a:t>
            </a:r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dirty="0"/>
              <a:t>A neural network is ideal for this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131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Deep Q-Learning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112568"/>
          </a:xfrm>
        </p:spPr>
        <p:txBody>
          <a:bodyPr/>
          <a:lstStyle/>
          <a:p>
            <a:r>
              <a:rPr lang="en-IE" sz="2400" dirty="0"/>
              <a:t>So, Deep Reinforcement Learning is standard reinforcement learning where a deep neural network is used to approximate either a policy or a value function.</a:t>
            </a:r>
          </a:p>
          <a:p>
            <a:endParaRPr lang="en-IE" sz="2400" dirty="0"/>
          </a:p>
          <a:p>
            <a:r>
              <a:rPr lang="en-US" sz="2400" b="1" dirty="0"/>
              <a:t>Core idea</a:t>
            </a:r>
            <a:r>
              <a:rPr lang="en-US" sz="2400" dirty="0"/>
              <a:t>: In Deep Q-Learning we want the neural network (</a:t>
            </a:r>
            <a:r>
              <a:rPr lang="en-US" sz="2400" b="1" dirty="0"/>
              <a:t>DQN</a:t>
            </a:r>
            <a:r>
              <a:rPr lang="en-US" sz="2400" dirty="0"/>
              <a:t>) to learn a non-linear hierarchy of features or feature representation that gives accurate q-value estimates.</a:t>
            </a:r>
          </a:p>
          <a:p>
            <a:endParaRPr lang="en-IE" sz="2400" dirty="0"/>
          </a:p>
          <a:p>
            <a:pPr marL="0" indent="0">
              <a:buNone/>
            </a:pPr>
            <a:endParaRPr lang="en-I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94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Deep Q-Learning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112568"/>
          </a:xfrm>
        </p:spPr>
        <p:txBody>
          <a:bodyPr/>
          <a:lstStyle/>
          <a:p>
            <a:r>
              <a:rPr lang="en-US" sz="2000" dirty="0"/>
              <a:t>The neural network has a separate output neuron for each possible action, and generates the q-value estimate for each action given the input state.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E" sz="2000" dirty="0"/>
          </a:p>
          <a:p>
            <a:pPr marL="0" indent="0">
              <a:buNone/>
            </a:pPr>
            <a:endParaRPr lang="en-I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E9171B-D0E1-43D0-90BC-F3E9A81D9ED2}"/>
              </a:ext>
            </a:extLst>
          </p:cNvPr>
          <p:cNvSpPr/>
          <p:nvPr/>
        </p:nvSpPr>
        <p:spPr>
          <a:xfrm>
            <a:off x="1875570" y="35915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192385-7A35-40F6-9700-1FFC22FDD0DF}"/>
              </a:ext>
            </a:extLst>
          </p:cNvPr>
          <p:cNvSpPr/>
          <p:nvPr/>
        </p:nvSpPr>
        <p:spPr>
          <a:xfrm>
            <a:off x="1875570" y="39137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038A4F-62E4-49D0-A75A-B88EAE1F4C91}"/>
              </a:ext>
            </a:extLst>
          </p:cNvPr>
          <p:cNvSpPr/>
          <p:nvPr/>
        </p:nvSpPr>
        <p:spPr>
          <a:xfrm>
            <a:off x="1875570" y="42359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8E34CF-1266-418C-9508-147324243D6A}"/>
              </a:ext>
            </a:extLst>
          </p:cNvPr>
          <p:cNvSpPr/>
          <p:nvPr/>
        </p:nvSpPr>
        <p:spPr>
          <a:xfrm>
            <a:off x="1875570" y="45581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43F69F-C9A4-499D-B375-A99021214F0C}"/>
              </a:ext>
            </a:extLst>
          </p:cNvPr>
          <p:cNvSpPr/>
          <p:nvPr/>
        </p:nvSpPr>
        <p:spPr>
          <a:xfrm>
            <a:off x="1875570" y="48803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1F3FEA-762F-4C36-9C0B-0AE3BBFB0492}"/>
              </a:ext>
            </a:extLst>
          </p:cNvPr>
          <p:cNvSpPr/>
          <p:nvPr/>
        </p:nvSpPr>
        <p:spPr>
          <a:xfrm>
            <a:off x="2595650" y="35915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0C7A90-59F4-4A6C-9BEF-B8E708418D78}"/>
              </a:ext>
            </a:extLst>
          </p:cNvPr>
          <p:cNvSpPr/>
          <p:nvPr/>
        </p:nvSpPr>
        <p:spPr>
          <a:xfrm>
            <a:off x="2595650" y="39137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4F808-B079-44A1-87AF-F216572825FA}"/>
              </a:ext>
            </a:extLst>
          </p:cNvPr>
          <p:cNvSpPr/>
          <p:nvPr/>
        </p:nvSpPr>
        <p:spPr>
          <a:xfrm>
            <a:off x="2595650" y="42359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268D4A-55CC-432C-AEA3-2A64A3A6B41E}"/>
              </a:ext>
            </a:extLst>
          </p:cNvPr>
          <p:cNvSpPr/>
          <p:nvPr/>
        </p:nvSpPr>
        <p:spPr>
          <a:xfrm>
            <a:off x="2595650" y="45581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9FFC40-9C8B-4CEB-9464-0ED05AB2F4B8}"/>
              </a:ext>
            </a:extLst>
          </p:cNvPr>
          <p:cNvSpPr/>
          <p:nvPr/>
        </p:nvSpPr>
        <p:spPr>
          <a:xfrm>
            <a:off x="2595650" y="48803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D5B4FB-90D8-4904-9E8F-E9F2A56F3A23}"/>
              </a:ext>
            </a:extLst>
          </p:cNvPr>
          <p:cNvSpPr/>
          <p:nvPr/>
        </p:nvSpPr>
        <p:spPr>
          <a:xfrm>
            <a:off x="3315730" y="37355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AC54E2-FF34-4983-8639-978688C7AF2F}"/>
              </a:ext>
            </a:extLst>
          </p:cNvPr>
          <p:cNvSpPr/>
          <p:nvPr/>
        </p:nvSpPr>
        <p:spPr>
          <a:xfrm>
            <a:off x="3315730" y="40577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C098B6-0C20-4C3F-8CA1-EC9418BF23D9}"/>
              </a:ext>
            </a:extLst>
          </p:cNvPr>
          <p:cNvSpPr/>
          <p:nvPr/>
        </p:nvSpPr>
        <p:spPr>
          <a:xfrm>
            <a:off x="3315730" y="43799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2CDBA4-BFE6-4280-AE39-FDC77F2B3E0F}"/>
              </a:ext>
            </a:extLst>
          </p:cNvPr>
          <p:cNvSpPr/>
          <p:nvPr/>
        </p:nvSpPr>
        <p:spPr>
          <a:xfrm>
            <a:off x="3315730" y="47021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B39582-352A-4B20-98DB-5B497CC9DD78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019586" y="366353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6C92D-C573-4287-8965-C9E0C937B7FC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019586" y="398574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6F01D4-A3B1-4EC7-A3CC-B5DB8837EE83}"/>
              </a:ext>
            </a:extLst>
          </p:cNvPr>
          <p:cNvCxnSpPr>
            <a:cxnSpLocks/>
          </p:cNvCxnSpPr>
          <p:nvPr/>
        </p:nvCxnSpPr>
        <p:spPr>
          <a:xfrm>
            <a:off x="2019586" y="430428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141E5A-E175-422B-B13B-A4A64CFD2B58}"/>
              </a:ext>
            </a:extLst>
          </p:cNvPr>
          <p:cNvCxnSpPr>
            <a:cxnSpLocks/>
          </p:cNvCxnSpPr>
          <p:nvPr/>
        </p:nvCxnSpPr>
        <p:spPr>
          <a:xfrm>
            <a:off x="2019586" y="463015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3DB09B-8B12-43AE-AC6E-49277EBF0BE1}"/>
              </a:ext>
            </a:extLst>
          </p:cNvPr>
          <p:cNvCxnSpPr>
            <a:cxnSpLocks/>
          </p:cNvCxnSpPr>
          <p:nvPr/>
        </p:nvCxnSpPr>
        <p:spPr>
          <a:xfrm>
            <a:off x="2019586" y="495235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EA49A9-4B04-445D-AD42-238B3605AF20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739666" y="3663538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8A631C-58AE-46CC-BC6D-C2BB0138207F}"/>
              </a:ext>
            </a:extLst>
          </p:cNvPr>
          <p:cNvCxnSpPr>
            <a:cxnSpLocks/>
          </p:cNvCxnSpPr>
          <p:nvPr/>
        </p:nvCxnSpPr>
        <p:spPr>
          <a:xfrm>
            <a:off x="2739666" y="3985742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B36712-E69E-45DC-B24B-C3317AC4821A}"/>
              </a:ext>
            </a:extLst>
          </p:cNvPr>
          <p:cNvCxnSpPr>
            <a:cxnSpLocks/>
          </p:cNvCxnSpPr>
          <p:nvPr/>
        </p:nvCxnSpPr>
        <p:spPr>
          <a:xfrm>
            <a:off x="2739666" y="4304282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67B8CD-78E5-44EF-B5B1-409DFB38948C}"/>
              </a:ext>
            </a:extLst>
          </p:cNvPr>
          <p:cNvCxnSpPr>
            <a:cxnSpLocks/>
          </p:cNvCxnSpPr>
          <p:nvPr/>
        </p:nvCxnSpPr>
        <p:spPr>
          <a:xfrm>
            <a:off x="2739666" y="4636274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AADCE0-0421-40AA-A7A6-C8AD2B9532FB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2739666" y="4825083"/>
            <a:ext cx="597155" cy="1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661C5-B128-4D7B-AC79-A3B6E203F4B2}"/>
              </a:ext>
            </a:extLst>
          </p:cNvPr>
          <p:cNvCxnSpPr>
            <a:cxnSpLocks/>
          </p:cNvCxnSpPr>
          <p:nvPr/>
        </p:nvCxnSpPr>
        <p:spPr>
          <a:xfrm flipV="1">
            <a:off x="2718575" y="4487494"/>
            <a:ext cx="597155" cy="1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859914-1270-43DA-BEA7-FBA67A4D4A65}"/>
              </a:ext>
            </a:extLst>
          </p:cNvPr>
          <p:cNvCxnSpPr>
            <a:cxnSpLocks/>
          </p:cNvCxnSpPr>
          <p:nvPr/>
        </p:nvCxnSpPr>
        <p:spPr>
          <a:xfrm flipV="1">
            <a:off x="2729121" y="4169647"/>
            <a:ext cx="597155" cy="1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257E4E-229D-4996-8F94-5ADD846DD1D7}"/>
              </a:ext>
            </a:extLst>
          </p:cNvPr>
          <p:cNvCxnSpPr>
            <a:cxnSpLocks/>
          </p:cNvCxnSpPr>
          <p:nvPr/>
        </p:nvCxnSpPr>
        <p:spPr>
          <a:xfrm flipV="1">
            <a:off x="2718574" y="3839104"/>
            <a:ext cx="597155" cy="1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2A9C4-8202-46CD-937A-BED7B2E34220}"/>
              </a:ext>
            </a:extLst>
          </p:cNvPr>
          <p:cNvCxnSpPr>
            <a:cxnSpLocks/>
          </p:cNvCxnSpPr>
          <p:nvPr/>
        </p:nvCxnSpPr>
        <p:spPr>
          <a:xfrm flipV="1">
            <a:off x="2009040" y="3709144"/>
            <a:ext cx="586610" cy="25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A5BEE-807C-406D-AD10-6496CFA4D739}"/>
              </a:ext>
            </a:extLst>
          </p:cNvPr>
          <p:cNvCxnSpPr>
            <a:cxnSpLocks/>
          </p:cNvCxnSpPr>
          <p:nvPr/>
        </p:nvCxnSpPr>
        <p:spPr>
          <a:xfrm flipV="1">
            <a:off x="2021944" y="4032090"/>
            <a:ext cx="586610" cy="25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930600-0926-47D2-93CB-1A817643C9A4}"/>
              </a:ext>
            </a:extLst>
          </p:cNvPr>
          <p:cNvCxnSpPr>
            <a:cxnSpLocks/>
          </p:cNvCxnSpPr>
          <p:nvPr/>
        </p:nvCxnSpPr>
        <p:spPr>
          <a:xfrm flipV="1">
            <a:off x="2029463" y="4363569"/>
            <a:ext cx="586610" cy="25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0BDBC6-D8B5-4E80-B31A-F2AC6C006F8D}"/>
              </a:ext>
            </a:extLst>
          </p:cNvPr>
          <p:cNvCxnSpPr>
            <a:cxnSpLocks/>
          </p:cNvCxnSpPr>
          <p:nvPr/>
        </p:nvCxnSpPr>
        <p:spPr>
          <a:xfrm flipV="1">
            <a:off x="2023857" y="4684381"/>
            <a:ext cx="586610" cy="25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06C42E-536E-4F79-A44F-A444A8531FEC}"/>
              </a:ext>
            </a:extLst>
          </p:cNvPr>
          <p:cNvCxnSpPr/>
          <p:nvPr/>
        </p:nvCxnSpPr>
        <p:spPr>
          <a:xfrm>
            <a:off x="1299506" y="36645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EF9685-62EA-4D9E-A65B-7367099C5E08}"/>
              </a:ext>
            </a:extLst>
          </p:cNvPr>
          <p:cNvCxnSpPr/>
          <p:nvPr/>
        </p:nvCxnSpPr>
        <p:spPr>
          <a:xfrm>
            <a:off x="1299506" y="398574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867B35-05BC-4054-8402-B7CA3A9FA4C1}"/>
              </a:ext>
            </a:extLst>
          </p:cNvPr>
          <p:cNvCxnSpPr/>
          <p:nvPr/>
        </p:nvCxnSpPr>
        <p:spPr>
          <a:xfrm>
            <a:off x="1299506" y="430282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CDD314-10D6-4CB0-BB82-DCB609117EF6}"/>
              </a:ext>
            </a:extLst>
          </p:cNvPr>
          <p:cNvCxnSpPr/>
          <p:nvPr/>
        </p:nvCxnSpPr>
        <p:spPr>
          <a:xfrm>
            <a:off x="1299506" y="463295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DA807-1A3B-4567-8CB6-87B318133DEE}"/>
              </a:ext>
            </a:extLst>
          </p:cNvPr>
          <p:cNvCxnSpPr/>
          <p:nvPr/>
        </p:nvCxnSpPr>
        <p:spPr>
          <a:xfrm>
            <a:off x="1299506" y="495143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FF3C01-4513-44BD-929A-649F2E3E2984}"/>
              </a:ext>
            </a:extLst>
          </p:cNvPr>
          <p:cNvCxnSpPr>
            <a:cxnSpLocks/>
          </p:cNvCxnSpPr>
          <p:nvPr/>
        </p:nvCxnSpPr>
        <p:spPr>
          <a:xfrm>
            <a:off x="3459746" y="3813724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9D768C-AD3D-41D5-8A77-4319DD3405F0}"/>
              </a:ext>
            </a:extLst>
          </p:cNvPr>
          <p:cNvCxnSpPr>
            <a:cxnSpLocks/>
          </p:cNvCxnSpPr>
          <p:nvPr/>
        </p:nvCxnSpPr>
        <p:spPr>
          <a:xfrm>
            <a:off x="3459746" y="4129759"/>
            <a:ext cx="396044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0322AA-5363-4534-884B-6CC05F709263}"/>
              </a:ext>
            </a:extLst>
          </p:cNvPr>
          <p:cNvCxnSpPr>
            <a:cxnSpLocks/>
          </p:cNvCxnSpPr>
          <p:nvPr/>
        </p:nvCxnSpPr>
        <p:spPr>
          <a:xfrm flipV="1">
            <a:off x="3459746" y="4443589"/>
            <a:ext cx="396044" cy="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1A97F4-2759-4DDC-B736-DC32E2AED6ED}"/>
              </a:ext>
            </a:extLst>
          </p:cNvPr>
          <p:cNvCxnSpPr>
            <a:cxnSpLocks/>
          </p:cNvCxnSpPr>
          <p:nvPr/>
        </p:nvCxnSpPr>
        <p:spPr>
          <a:xfrm>
            <a:off x="3459746" y="4774166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E15FE4-BDC1-4628-BBD3-16DACAB1385E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2019586" y="3663538"/>
            <a:ext cx="597155" cy="2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909153-FE2E-40CF-90FA-7A2E300E174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987949" y="3731883"/>
            <a:ext cx="628792" cy="52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7B7E90-FEC9-4B92-B92A-1944C611DB3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67335" y="3735674"/>
            <a:ext cx="649406" cy="84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A36B51-D725-4EEA-9A56-3D9A4F551A81}"/>
              </a:ext>
            </a:extLst>
          </p:cNvPr>
          <p:cNvCxnSpPr>
            <a:cxnSpLocks/>
            <a:stCxn id="6" idx="4"/>
            <a:endCxn id="16" idx="1"/>
          </p:cNvCxnSpPr>
          <p:nvPr/>
        </p:nvCxnSpPr>
        <p:spPr>
          <a:xfrm>
            <a:off x="1947578" y="3735546"/>
            <a:ext cx="669163" cy="116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922942-53F9-4226-9A2E-D06B0E836894}"/>
              </a:ext>
            </a:extLst>
          </p:cNvPr>
          <p:cNvCxnSpPr>
            <a:cxnSpLocks/>
          </p:cNvCxnSpPr>
          <p:nvPr/>
        </p:nvCxnSpPr>
        <p:spPr>
          <a:xfrm>
            <a:off x="2029463" y="4000656"/>
            <a:ext cx="597155" cy="2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869B6E-AB77-4F7B-9C20-CBD105DECAD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009040" y="4032995"/>
            <a:ext cx="586610" cy="59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E44F95-CA93-4C2C-BDFF-AE463F5CD6E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978072" y="4059710"/>
            <a:ext cx="617578" cy="89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9A2D15-383C-4591-8BEF-A8DC132F5CA1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998495" y="3750461"/>
            <a:ext cx="607701" cy="5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72E738-8EB7-43C2-B00A-43207A2F5D4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989549" y="3714455"/>
            <a:ext cx="627192" cy="8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EC14B0-659D-4736-BC3C-6CB2C18B84C5}"/>
              </a:ext>
            </a:extLst>
          </p:cNvPr>
          <p:cNvCxnSpPr>
            <a:cxnSpLocks/>
            <a:stCxn id="11" idx="7"/>
            <a:endCxn id="12" idx="4"/>
          </p:cNvCxnSpPr>
          <p:nvPr/>
        </p:nvCxnSpPr>
        <p:spPr>
          <a:xfrm flipV="1">
            <a:off x="1998495" y="3735546"/>
            <a:ext cx="669163" cy="116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8AB811-16C9-4ECE-86DB-E1329FD0B815}"/>
              </a:ext>
            </a:extLst>
          </p:cNvPr>
          <p:cNvCxnSpPr>
            <a:cxnSpLocks/>
            <a:stCxn id="9" idx="6"/>
            <a:endCxn id="15" idx="1"/>
          </p:cNvCxnSpPr>
          <p:nvPr/>
        </p:nvCxnSpPr>
        <p:spPr>
          <a:xfrm>
            <a:off x="2019586" y="4307946"/>
            <a:ext cx="597155" cy="2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12C260-12CD-4F00-83D7-AFB7E9A5E802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1998495" y="4358863"/>
            <a:ext cx="618246" cy="54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0C119B-92CD-4306-86F1-E4E378F7B825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1998495" y="4036659"/>
            <a:ext cx="618246" cy="54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45FAA5-BEC6-4A26-880A-7BA5DB51419F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1998495" y="4681067"/>
            <a:ext cx="618246" cy="22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72CCE9-1529-46B5-B225-EE4BA12F0D1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1998495" y="4069401"/>
            <a:ext cx="627649" cy="8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DCD0342-CFA2-43D8-B200-03041FFD3E9F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2019586" y="4358863"/>
            <a:ext cx="597155" cy="59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6972C61-A2CA-4DF7-AB7F-01BE70A137A0}"/>
              </a:ext>
            </a:extLst>
          </p:cNvPr>
          <p:cNvCxnSpPr>
            <a:cxnSpLocks/>
            <a:stCxn id="12" idx="5"/>
            <a:endCxn id="18" idx="1"/>
          </p:cNvCxnSpPr>
          <p:nvPr/>
        </p:nvCxnSpPr>
        <p:spPr>
          <a:xfrm>
            <a:off x="2718575" y="3714455"/>
            <a:ext cx="618246" cy="36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C6D9B7-D1E5-43F1-AD17-FB084772FA4D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2718575" y="3714455"/>
            <a:ext cx="618246" cy="68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986C82-D5DE-477F-A96A-64B4AF83AE38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2718575" y="3714455"/>
            <a:ext cx="618246" cy="100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1993D7-730F-4AF1-94E0-DBE18BDDA66E}"/>
              </a:ext>
            </a:extLst>
          </p:cNvPr>
          <p:cNvCxnSpPr>
            <a:cxnSpLocks/>
            <a:stCxn id="13" idx="5"/>
            <a:endCxn id="19" idx="2"/>
          </p:cNvCxnSpPr>
          <p:nvPr/>
        </p:nvCxnSpPr>
        <p:spPr>
          <a:xfrm>
            <a:off x="2718575" y="4036659"/>
            <a:ext cx="597155" cy="41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84728C3-2FA5-4DA0-84A5-74AAB0B15700}"/>
              </a:ext>
            </a:extLst>
          </p:cNvPr>
          <p:cNvCxnSpPr>
            <a:cxnSpLocks/>
            <a:stCxn id="13" idx="5"/>
            <a:endCxn id="20" idx="2"/>
          </p:cNvCxnSpPr>
          <p:nvPr/>
        </p:nvCxnSpPr>
        <p:spPr>
          <a:xfrm>
            <a:off x="2718575" y="4036659"/>
            <a:ext cx="597155" cy="7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CBB947-2758-4254-AAFB-57A6118A728F}"/>
              </a:ext>
            </a:extLst>
          </p:cNvPr>
          <p:cNvCxnSpPr>
            <a:cxnSpLocks/>
            <a:stCxn id="14" idx="7"/>
            <a:endCxn id="17" idx="3"/>
          </p:cNvCxnSpPr>
          <p:nvPr/>
        </p:nvCxnSpPr>
        <p:spPr>
          <a:xfrm flipV="1">
            <a:off x="2718575" y="3858471"/>
            <a:ext cx="618246" cy="39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E74F-7346-4A7C-B25A-63F3D8FEADD3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2718575" y="4358863"/>
            <a:ext cx="618246" cy="36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B05B69-3D35-46E6-8C65-50D15E31B26E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2718575" y="3879562"/>
            <a:ext cx="669163" cy="69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2DB29C6-6888-4979-9967-E458CC9FBC19}"/>
              </a:ext>
            </a:extLst>
          </p:cNvPr>
          <p:cNvCxnSpPr>
            <a:cxnSpLocks/>
            <a:stCxn id="15" idx="7"/>
            <a:endCxn id="18" idx="3"/>
          </p:cNvCxnSpPr>
          <p:nvPr/>
        </p:nvCxnSpPr>
        <p:spPr>
          <a:xfrm flipV="1">
            <a:off x="2718575" y="4180675"/>
            <a:ext cx="618246" cy="39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FEA612-4DE6-42A6-B54D-A1ACEF5102AA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2718575" y="3881793"/>
            <a:ext cx="607701" cy="101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BEF04C-D510-4AA3-A36A-D5A4F35EC2C9}"/>
              </a:ext>
            </a:extLst>
          </p:cNvPr>
          <p:cNvCxnSpPr>
            <a:cxnSpLocks/>
            <a:stCxn id="16" idx="7"/>
            <a:endCxn id="18" idx="3"/>
          </p:cNvCxnSpPr>
          <p:nvPr/>
        </p:nvCxnSpPr>
        <p:spPr>
          <a:xfrm flipV="1">
            <a:off x="2718575" y="4180675"/>
            <a:ext cx="618246" cy="7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156CB0D-011C-49AB-A9DB-CEBCE7CFE342}"/>
              </a:ext>
            </a:extLst>
          </p:cNvPr>
          <p:cNvCxnSpPr>
            <a:cxnSpLocks/>
            <a:stCxn id="16" idx="6"/>
            <a:endCxn id="19" idx="3"/>
          </p:cNvCxnSpPr>
          <p:nvPr/>
        </p:nvCxnSpPr>
        <p:spPr>
          <a:xfrm flipV="1">
            <a:off x="2739666" y="4502879"/>
            <a:ext cx="597155" cy="44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92C0FC46-AD73-4FAB-A577-875C3999D8CF}"/>
              </a:ext>
            </a:extLst>
          </p:cNvPr>
          <p:cNvSpPr/>
          <p:nvPr/>
        </p:nvSpPr>
        <p:spPr>
          <a:xfrm>
            <a:off x="867458" y="3591529"/>
            <a:ext cx="360040" cy="14328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State</a:t>
            </a: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27048C0A-175D-4F3E-BD58-FA9B1C33C12B}"/>
              </a:ext>
            </a:extLst>
          </p:cNvPr>
          <p:cNvSpPr/>
          <p:nvPr/>
        </p:nvSpPr>
        <p:spPr>
          <a:xfrm>
            <a:off x="3901339" y="3732890"/>
            <a:ext cx="1025834" cy="1530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q-value action 1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04EC948-5522-4C58-BB92-566DB6097952}"/>
              </a:ext>
            </a:extLst>
          </p:cNvPr>
          <p:cNvSpPr/>
          <p:nvPr/>
        </p:nvSpPr>
        <p:spPr>
          <a:xfrm>
            <a:off x="3901339" y="4045552"/>
            <a:ext cx="1025834" cy="1530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q-value action 2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12094B2-0963-44F7-A824-A392CBF3F7FC}"/>
              </a:ext>
            </a:extLst>
          </p:cNvPr>
          <p:cNvSpPr/>
          <p:nvPr/>
        </p:nvSpPr>
        <p:spPr>
          <a:xfrm>
            <a:off x="3906205" y="4353552"/>
            <a:ext cx="1025834" cy="1530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q-value action 3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4950C36A-7FC9-4E7E-83C7-DE33665947F5}"/>
              </a:ext>
            </a:extLst>
          </p:cNvPr>
          <p:cNvSpPr/>
          <p:nvPr/>
        </p:nvSpPr>
        <p:spPr>
          <a:xfrm>
            <a:off x="3901339" y="4666154"/>
            <a:ext cx="1025834" cy="1530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q-value action 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8274050-52E8-4E5F-9DE5-5E07DF11DB5A}"/>
              </a:ext>
            </a:extLst>
          </p:cNvPr>
          <p:cNvSpPr/>
          <p:nvPr/>
        </p:nvSpPr>
        <p:spPr>
          <a:xfrm>
            <a:off x="723442" y="3008139"/>
            <a:ext cx="485667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2F1833E-862B-4CE3-97DC-E45768CAF439}"/>
              </a:ext>
            </a:extLst>
          </p:cNvPr>
          <p:cNvSpPr txBox="1"/>
          <p:nvPr/>
        </p:nvSpPr>
        <p:spPr>
          <a:xfrm>
            <a:off x="683568" y="3008139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+mn-lt"/>
              </a:rPr>
              <a:t>Agent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81ECFE2-048F-4ECF-924B-60CCD21B7B87}"/>
              </a:ext>
            </a:extLst>
          </p:cNvPr>
          <p:cNvSpPr/>
          <p:nvPr/>
        </p:nvSpPr>
        <p:spPr>
          <a:xfrm>
            <a:off x="7052405" y="3013913"/>
            <a:ext cx="1552044" cy="23042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692FFE-026C-4549-9736-9AD7C52D8658}"/>
              </a:ext>
            </a:extLst>
          </p:cNvPr>
          <p:cNvSpPr txBox="1"/>
          <p:nvPr/>
        </p:nvSpPr>
        <p:spPr>
          <a:xfrm>
            <a:off x="7268430" y="3921620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>
                <a:latin typeface="+mn-lt"/>
              </a:rPr>
              <a:t>Environment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74B0CADB-4701-4CDD-AA5F-D9B4DEA00975}"/>
              </a:ext>
            </a:extLst>
          </p:cNvPr>
          <p:cNvCxnSpPr>
            <a:cxnSpLocks/>
          </p:cNvCxnSpPr>
          <p:nvPr/>
        </p:nvCxnSpPr>
        <p:spPr>
          <a:xfrm>
            <a:off x="5292080" y="4282488"/>
            <a:ext cx="1760324" cy="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63801C24-5806-4310-AA1D-7E1FF7AA37D5}"/>
              </a:ext>
            </a:extLst>
          </p:cNvPr>
          <p:cNvSpPr txBox="1"/>
          <p:nvPr/>
        </p:nvSpPr>
        <p:spPr>
          <a:xfrm>
            <a:off x="5884307" y="3644464"/>
            <a:ext cx="9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latin typeface="+mn-lt"/>
              </a:rPr>
              <a:t>Take action with highest q-value</a:t>
            </a:r>
          </a:p>
        </p:txBody>
      </p: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49FE6D79-46DB-40DD-B3EF-7EB8FA76783E}"/>
              </a:ext>
            </a:extLst>
          </p:cNvPr>
          <p:cNvCxnSpPr>
            <a:cxnSpLocks/>
            <a:stCxn id="165" idx="2"/>
            <a:endCxn id="1029" idx="2"/>
          </p:cNvCxnSpPr>
          <p:nvPr/>
        </p:nvCxnSpPr>
        <p:spPr>
          <a:xfrm rot="5400000" flipH="1">
            <a:off x="4291046" y="1780789"/>
            <a:ext cx="293813" cy="6780949"/>
          </a:xfrm>
          <a:prstGeom prst="bentConnector3">
            <a:avLst>
              <a:gd name="adj1" fmla="val -122982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CC4BED37-28DB-470D-9E75-D0AE9FC3A876}"/>
              </a:ext>
            </a:extLst>
          </p:cNvPr>
          <p:cNvCxnSpPr>
            <a:cxnSpLocks/>
            <a:stCxn id="165" idx="0"/>
            <a:endCxn id="1031" idx="0"/>
          </p:cNvCxnSpPr>
          <p:nvPr/>
        </p:nvCxnSpPr>
        <p:spPr>
          <a:xfrm rot="16200000" flipV="1">
            <a:off x="5487215" y="672701"/>
            <a:ext cx="5774" cy="4676650"/>
          </a:xfrm>
          <a:prstGeom prst="bentConnector3">
            <a:avLst>
              <a:gd name="adj1" fmla="val 763512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BE1B902-5033-4649-AAD0-D6D10031E6C3}"/>
              </a:ext>
            </a:extLst>
          </p:cNvPr>
          <p:cNvSpPr txBox="1"/>
          <p:nvPr/>
        </p:nvSpPr>
        <p:spPr>
          <a:xfrm>
            <a:off x="3956062" y="5713511"/>
            <a:ext cx="1302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latin typeface="+mn-lt"/>
              </a:rPr>
              <a:t>Observe state 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6CD971-D218-45E8-9567-4CBE2CBF7A8A}"/>
              </a:ext>
            </a:extLst>
          </p:cNvPr>
          <p:cNvSpPr txBox="1"/>
          <p:nvPr/>
        </p:nvSpPr>
        <p:spPr>
          <a:xfrm>
            <a:off x="5389941" y="2556345"/>
            <a:ext cx="83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latin typeface="+mn-lt"/>
              </a:rPr>
              <a:t>Reward r</a:t>
            </a: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7F6B46AE-9678-4553-86C8-5AA0143511C7}"/>
              </a:ext>
            </a:extLst>
          </p:cNvPr>
          <p:cNvSpPr/>
          <p:nvPr/>
        </p:nvSpPr>
        <p:spPr>
          <a:xfrm>
            <a:off x="4980135" y="3641462"/>
            <a:ext cx="226046" cy="1255059"/>
          </a:xfrm>
          <a:custGeom>
            <a:avLst/>
            <a:gdLst>
              <a:gd name="connsiteX0" fmla="*/ 19568 w 226046"/>
              <a:gd name="connsiteY0" fmla="*/ 0 h 1255059"/>
              <a:gd name="connsiteX1" fmla="*/ 4820 w 226046"/>
              <a:gd name="connsiteY1" fmla="*/ 81116 h 1255059"/>
              <a:gd name="connsiteX2" fmla="*/ 93310 w 226046"/>
              <a:gd name="connsiteY2" fmla="*/ 162232 h 1255059"/>
              <a:gd name="connsiteX3" fmla="*/ 41691 w 226046"/>
              <a:gd name="connsiteY3" fmla="*/ 258096 h 1255059"/>
              <a:gd name="connsiteX4" fmla="*/ 49065 w 226046"/>
              <a:gd name="connsiteY4" fmla="*/ 412954 h 1255059"/>
              <a:gd name="connsiteX5" fmla="*/ 130181 w 226046"/>
              <a:gd name="connsiteY5" fmla="*/ 479322 h 1255059"/>
              <a:gd name="connsiteX6" fmla="*/ 49065 w 226046"/>
              <a:gd name="connsiteY6" fmla="*/ 582561 h 1255059"/>
              <a:gd name="connsiteX7" fmla="*/ 49065 w 226046"/>
              <a:gd name="connsiteY7" fmla="*/ 707922 h 1255059"/>
              <a:gd name="connsiteX8" fmla="*/ 226046 w 226046"/>
              <a:gd name="connsiteY8" fmla="*/ 789038 h 1255059"/>
              <a:gd name="connsiteX9" fmla="*/ 49065 w 226046"/>
              <a:gd name="connsiteY9" fmla="*/ 892277 h 1255059"/>
              <a:gd name="connsiteX10" fmla="*/ 41691 w 226046"/>
              <a:gd name="connsiteY10" fmla="*/ 1025013 h 1255059"/>
              <a:gd name="connsiteX11" fmla="*/ 122807 w 226046"/>
              <a:gd name="connsiteY11" fmla="*/ 1120877 h 1255059"/>
              <a:gd name="connsiteX12" fmla="*/ 41691 w 226046"/>
              <a:gd name="connsiteY12" fmla="*/ 1187245 h 1255059"/>
              <a:gd name="connsiteX13" fmla="*/ 41691 w 226046"/>
              <a:gd name="connsiteY13" fmla="*/ 1253613 h 125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6046" h="1255059">
                <a:moveTo>
                  <a:pt x="19568" y="0"/>
                </a:moveTo>
                <a:cubicBezTo>
                  <a:pt x="6049" y="27038"/>
                  <a:pt x="-7470" y="54077"/>
                  <a:pt x="4820" y="81116"/>
                </a:cubicBezTo>
                <a:cubicBezTo>
                  <a:pt x="17110" y="108155"/>
                  <a:pt x="87165" y="132735"/>
                  <a:pt x="93310" y="162232"/>
                </a:cubicBezTo>
                <a:cubicBezTo>
                  <a:pt x="99455" y="191729"/>
                  <a:pt x="49065" y="216309"/>
                  <a:pt x="41691" y="258096"/>
                </a:cubicBezTo>
                <a:cubicBezTo>
                  <a:pt x="34317" y="299883"/>
                  <a:pt x="34317" y="376083"/>
                  <a:pt x="49065" y="412954"/>
                </a:cubicBezTo>
                <a:cubicBezTo>
                  <a:pt x="63813" y="449825"/>
                  <a:pt x="130181" y="451054"/>
                  <a:pt x="130181" y="479322"/>
                </a:cubicBezTo>
                <a:cubicBezTo>
                  <a:pt x="130181" y="507590"/>
                  <a:pt x="62584" y="544461"/>
                  <a:pt x="49065" y="582561"/>
                </a:cubicBezTo>
                <a:cubicBezTo>
                  <a:pt x="35546" y="620661"/>
                  <a:pt x="19568" y="673509"/>
                  <a:pt x="49065" y="707922"/>
                </a:cubicBezTo>
                <a:cubicBezTo>
                  <a:pt x="78562" y="742335"/>
                  <a:pt x="226046" y="758312"/>
                  <a:pt x="226046" y="789038"/>
                </a:cubicBezTo>
                <a:cubicBezTo>
                  <a:pt x="226046" y="819764"/>
                  <a:pt x="79791" y="852948"/>
                  <a:pt x="49065" y="892277"/>
                </a:cubicBezTo>
                <a:cubicBezTo>
                  <a:pt x="18339" y="931606"/>
                  <a:pt x="29401" y="986913"/>
                  <a:pt x="41691" y="1025013"/>
                </a:cubicBezTo>
                <a:cubicBezTo>
                  <a:pt x="53981" y="1063113"/>
                  <a:pt x="122807" y="1093838"/>
                  <a:pt x="122807" y="1120877"/>
                </a:cubicBezTo>
                <a:cubicBezTo>
                  <a:pt x="122807" y="1147916"/>
                  <a:pt x="55210" y="1165123"/>
                  <a:pt x="41691" y="1187245"/>
                </a:cubicBezTo>
                <a:cubicBezTo>
                  <a:pt x="28172" y="1209367"/>
                  <a:pt x="41691" y="1264674"/>
                  <a:pt x="41691" y="1253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9555490-318F-457D-B03A-1CB5829E70E2}"/>
              </a:ext>
            </a:extLst>
          </p:cNvPr>
          <p:cNvSpPr txBox="1"/>
          <p:nvPr/>
        </p:nvSpPr>
        <p:spPr>
          <a:xfrm>
            <a:off x="3851502" y="3265239"/>
            <a:ext cx="112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+mn-lt"/>
              </a:rPr>
              <a:t>Policy </a:t>
            </a:r>
            <a:r>
              <a:rPr lang="el-GR" sz="1400" dirty="0">
                <a:latin typeface="+mn-lt"/>
              </a:rPr>
              <a:t>π</a:t>
            </a:r>
            <a:r>
              <a:rPr lang="en-IE" sz="1400" dirty="0">
                <a:latin typeface="+mn-lt"/>
              </a:rPr>
              <a:t>(s, a)</a:t>
            </a:r>
          </a:p>
        </p:txBody>
      </p:sp>
    </p:spTree>
    <p:extLst>
      <p:ext uri="{BB962C8B-B14F-4D97-AF65-F5344CB8AC3E}">
        <p14:creationId xmlns:p14="http://schemas.microsoft.com/office/powerpoint/2010/main" val="26843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Deep Q-Learning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112568"/>
          </a:xfrm>
        </p:spPr>
        <p:txBody>
          <a:bodyPr/>
          <a:lstStyle/>
          <a:p>
            <a:r>
              <a:rPr lang="en-US" sz="2000" dirty="0"/>
              <a:t>The neural network is trained using mini-batch stochastic gradient updates and experience replay.</a:t>
            </a:r>
          </a:p>
          <a:p>
            <a:endParaRPr lang="en-US" sz="2000" dirty="0"/>
          </a:p>
          <a:p>
            <a:r>
              <a:rPr lang="en-US" sz="2000" dirty="0"/>
              <a:t>Just like with Flappy Brid, we generate test data to train the neural network</a:t>
            </a:r>
          </a:p>
          <a:p>
            <a:pPr lvl="1"/>
            <a:r>
              <a:rPr lang="en-US" sz="1800" dirty="0"/>
              <a:t>Inputs are the state of the environment</a:t>
            </a:r>
          </a:p>
          <a:p>
            <a:pPr lvl="1"/>
            <a:r>
              <a:rPr lang="en-US" sz="1800" dirty="0"/>
              <a:t>Outputs are the desired q-values for the state/action pair, determined by the bellman equation.</a:t>
            </a:r>
          </a:p>
          <a:p>
            <a:endParaRPr lang="en-US" sz="2000" dirty="0"/>
          </a:p>
          <a:p>
            <a:r>
              <a:rPr lang="en-US" sz="2000" dirty="0"/>
              <a:t>Backpropagation then learns the appropriate network weights</a:t>
            </a:r>
          </a:p>
          <a:p>
            <a:endParaRPr lang="en-US" sz="2000" dirty="0"/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240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 with Deep Q-Learning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80920" cy="5112568"/>
          </a:xfrm>
        </p:spPr>
        <p:txBody>
          <a:bodyPr/>
          <a:lstStyle/>
          <a:p>
            <a:r>
              <a:rPr lang="en-IE" sz="2000" dirty="0"/>
              <a:t>Normally when training via backpropagation, our target outputs remain unchanged. In flappy Bird, if I am below the gap I will always flap.</a:t>
            </a:r>
          </a:p>
          <a:p>
            <a:r>
              <a:rPr lang="en-IE" sz="2000" dirty="0"/>
              <a:t>However, in Deep Q-Learning we are constantly changing the target output value (q-value)</a:t>
            </a:r>
          </a:p>
          <a:p>
            <a:pPr lvl="1"/>
            <a:r>
              <a:rPr lang="en-IE" sz="1600" dirty="0"/>
              <a:t>It has been shown then that the updates to the network are strongly correlated and therefore training is unstable.</a:t>
            </a:r>
          </a:p>
          <a:p>
            <a:endParaRPr lang="en-IE" sz="2000" dirty="0"/>
          </a:p>
          <a:p>
            <a:r>
              <a:rPr lang="en-IE" sz="2000" dirty="0"/>
              <a:t>To combat this we employ </a:t>
            </a:r>
            <a:r>
              <a:rPr lang="en-IE" sz="2000" b="1" dirty="0"/>
              <a:t>Experience Replay</a:t>
            </a:r>
            <a:r>
              <a:rPr lang="en-IE" sz="2000" dirty="0"/>
              <a:t>.</a:t>
            </a:r>
          </a:p>
          <a:p>
            <a:pPr lvl="1"/>
            <a:r>
              <a:rPr lang="en-IE" sz="1600" dirty="0"/>
              <a:t>As we train the network, we store the previous states and actions in memory (replay memory)</a:t>
            </a:r>
          </a:p>
          <a:p>
            <a:pPr lvl="1"/>
            <a:r>
              <a:rPr lang="en-IE" sz="1600" dirty="0"/>
              <a:t>The network is not updated by the current row</a:t>
            </a:r>
          </a:p>
          <a:p>
            <a:pPr lvl="1"/>
            <a:r>
              <a:rPr lang="en-IE" sz="1600" dirty="0"/>
              <a:t>Instead we take a random sample from replay memory and use it to update the network</a:t>
            </a:r>
          </a:p>
          <a:p>
            <a:pPr lvl="1"/>
            <a:r>
              <a:rPr lang="en-IE" sz="1600" dirty="0"/>
              <a:t>This helps to decorrelate the network updates with the inputs</a:t>
            </a:r>
          </a:p>
          <a:p>
            <a:pPr lvl="1"/>
            <a:r>
              <a:rPr lang="en-IE" sz="1600"/>
              <a:t>However</a:t>
            </a:r>
            <a:r>
              <a:rPr lang="en-IE" sz="1600" dirty="0"/>
              <a:t>, this approach uses more memory and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05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23402</TotalTime>
  <Words>451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Custom Design</vt:lpstr>
      <vt:lpstr>1_Custom Design</vt:lpstr>
      <vt:lpstr>PowerPoint Presentation</vt:lpstr>
      <vt:lpstr>Q-Learning</vt:lpstr>
      <vt:lpstr>Deep Learning</vt:lpstr>
      <vt:lpstr>Q-Learning</vt:lpstr>
      <vt:lpstr>Deep Q-Learning</vt:lpstr>
      <vt:lpstr>Deep Q-Learning</vt:lpstr>
      <vt:lpstr>Deep Q-Learning</vt:lpstr>
      <vt:lpstr>Issues with Deep Q-Learning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1754</cp:revision>
  <dcterms:created xsi:type="dcterms:W3CDTF">2007-05-08T17:20:09Z</dcterms:created>
  <dcterms:modified xsi:type="dcterms:W3CDTF">2022-03-21T15:27:34Z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