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260" r:id="rId2"/>
  </p:sldIdLst>
  <p:sldSz cx="6858000" cy="9144000" type="letter"/>
  <p:notesSz cx="7010400" cy="9296400"/>
  <p:custDataLst>
    <p:tags r:id="rId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Lawrence" initials="SL" lastIdx="3" clrIdx="0">
    <p:extLst>
      <p:ext uri="{19B8F6BF-5375-455C-9EA6-DF929625EA0E}">
        <p15:presenceInfo xmlns:p15="http://schemas.microsoft.com/office/powerpoint/2012/main" userId="S-1-5-21-4226757787-2080697864-660606538-149324" providerId="AD"/>
      </p:ext>
    </p:extLst>
  </p:cmAuthor>
  <p:cmAuthor id="2" name="Sarah Lawrence" initials="SL [2]" lastIdx="1" clrIdx="1">
    <p:extLst>
      <p:ext uri="{19B8F6BF-5375-455C-9EA6-DF929625EA0E}">
        <p15:presenceInfo xmlns:p15="http://schemas.microsoft.com/office/powerpoint/2012/main" userId="Sarah Lawren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4E5B73"/>
    <a:srgbClr val="3F2A55"/>
    <a:srgbClr val="DD7976"/>
    <a:srgbClr val="EDEEF2"/>
    <a:srgbClr val="E2E1E6"/>
    <a:srgbClr val="E2E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46" autoAdjust="0"/>
  </p:normalViewPr>
  <p:slideViewPr>
    <p:cSldViewPr snapToGrid="0">
      <p:cViewPr varScale="1">
        <p:scale>
          <a:sx n="84" d="100"/>
          <a:sy n="84" d="100"/>
        </p:scale>
        <p:origin x="4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0" y="1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2B336-1EF8-4057-AF31-AC6B21441B59}" type="datetimeFigureOut">
              <a:rPr lang="en-CA" smtClean="0"/>
              <a:t>2020-10-22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28863" y="1162050"/>
            <a:ext cx="23526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6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6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40" y="8829676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71111-07D7-438C-BBA9-79894153F9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2868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28863" y="1162050"/>
            <a:ext cx="23526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71111-07D7-438C-BBA9-79894153F9A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1308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DC7A-75DB-4B30-89CC-9D45B11954FD}" type="datetimeFigureOut">
              <a:rPr lang="en-CA" smtClean="0"/>
              <a:t>2020-10-22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927A-72E4-41C7-82CB-1A9C6B17EE6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705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DC7A-75DB-4B30-89CC-9D45B11954FD}" type="datetimeFigureOut">
              <a:rPr lang="en-CA" smtClean="0"/>
              <a:t>2020-10-22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927A-72E4-41C7-82CB-1A9C6B17EE6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939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DC7A-75DB-4B30-89CC-9D45B11954FD}" type="datetimeFigureOut">
              <a:rPr lang="en-CA" smtClean="0"/>
              <a:t>2020-10-22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927A-72E4-41C7-82CB-1A9C6B17EE6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0899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DC7A-75DB-4B30-89CC-9D45B11954FD}" type="datetimeFigureOut">
              <a:rPr lang="en-CA" smtClean="0"/>
              <a:t>2020-10-22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927A-72E4-41C7-82CB-1A9C6B17EE6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083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DC7A-75DB-4B30-89CC-9D45B11954FD}" type="datetimeFigureOut">
              <a:rPr lang="en-CA" smtClean="0"/>
              <a:t>2020-10-22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927A-72E4-41C7-82CB-1A9C6B17EE6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9226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DC7A-75DB-4B30-89CC-9D45B11954FD}" type="datetimeFigureOut">
              <a:rPr lang="en-CA" smtClean="0"/>
              <a:t>2020-10-22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927A-72E4-41C7-82CB-1A9C6B17EE6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6944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DC7A-75DB-4B30-89CC-9D45B11954FD}" type="datetimeFigureOut">
              <a:rPr lang="en-CA" smtClean="0"/>
              <a:t>2020-10-22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927A-72E4-41C7-82CB-1A9C6B17EE6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02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DC7A-75DB-4B30-89CC-9D45B11954FD}" type="datetimeFigureOut">
              <a:rPr lang="en-CA" smtClean="0"/>
              <a:t>2020-10-22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927A-72E4-41C7-82CB-1A9C6B17EE6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451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DC7A-75DB-4B30-89CC-9D45B11954FD}" type="datetimeFigureOut">
              <a:rPr lang="en-CA" smtClean="0"/>
              <a:t>2020-10-22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927A-72E4-41C7-82CB-1A9C6B17EE6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7164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DC7A-75DB-4B30-89CC-9D45B11954FD}" type="datetimeFigureOut">
              <a:rPr lang="en-CA" smtClean="0"/>
              <a:t>2020-10-22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927A-72E4-41C7-82CB-1A9C6B17EE6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853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DC7A-75DB-4B30-89CC-9D45B11954FD}" type="datetimeFigureOut">
              <a:rPr lang="en-CA" smtClean="0"/>
              <a:t>2020-10-22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927A-72E4-41C7-82CB-1A9C6B17EE6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421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3DC7A-75DB-4B30-89CC-9D45B11954FD}" type="datetimeFigureOut">
              <a:rPr lang="en-CA" smtClean="0"/>
              <a:t>2020-10-22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6927A-72E4-41C7-82CB-1A9C6B17EE60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704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image" Target="../media/image2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image" Target="../media/image4.png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image" Target="../media/image1.png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image" Target="../media/image3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notesSlide" Target="../notesSlides/notesSlide1.xml"/><Relationship Id="rId30" Type="http://schemas.openxmlformats.org/officeDocument/2006/relationships/hyperlink" Target="mailto:respectfulandinclusiveworkplaces-milieuxdetravailrespectueuxetin@canada.c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2A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" y="-31750"/>
            <a:ext cx="6858000" cy="386762"/>
          </a:xfrm>
        </p:spPr>
        <p:txBody>
          <a:bodyPr>
            <a:noAutofit/>
          </a:bodyPr>
          <a:lstStyle/>
          <a:p>
            <a:r>
              <a:rPr lang="fr-CA" sz="2000" b="1" dirty="0" smtClean="0">
                <a:solidFill>
                  <a:srgbClr val="F9F9F9"/>
                </a:solidFill>
                <a:latin typeface="Georgia" panose="02040502050405020303" pitchFamily="18" charset="0"/>
              </a:rPr>
              <a:t>ANALYSER LES </a:t>
            </a:r>
            <a:r>
              <a:rPr lang="fr-CA" sz="2000" b="1" dirty="0">
                <a:solidFill>
                  <a:srgbClr val="F9F9F9"/>
                </a:solidFill>
                <a:latin typeface="Georgia" panose="02040502050405020303" pitchFamily="18" charset="0"/>
              </a:rPr>
              <a:t>PRÉJUGÉS INCONSCIENTS</a:t>
            </a:r>
          </a:p>
        </p:txBody>
      </p:sp>
      <p:sp>
        <p:nvSpPr>
          <p:cNvPr id="16" name="Rectangle 15" title="Décoratif"/>
          <p:cNvSpPr/>
          <p:nvPr>
            <p:custDataLst>
              <p:tags r:id="rId2"/>
            </p:custDataLst>
          </p:nvPr>
        </p:nvSpPr>
        <p:spPr>
          <a:xfrm>
            <a:off x="81062" y="851479"/>
            <a:ext cx="6695876" cy="7918211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200" dirty="0">
              <a:solidFill>
                <a:srgbClr val="E2EBFA"/>
              </a:solidFill>
            </a:endParaRPr>
          </a:p>
        </p:txBody>
      </p:sp>
      <p:sp>
        <p:nvSpPr>
          <p:cNvPr id="12" name="Rectangle 11" title="Décoratif"/>
          <p:cNvSpPr/>
          <p:nvPr>
            <p:custDataLst>
              <p:tags r:id="rId3"/>
            </p:custDataLst>
          </p:nvPr>
        </p:nvSpPr>
        <p:spPr>
          <a:xfrm>
            <a:off x="81062" y="355013"/>
            <a:ext cx="6695876" cy="892342"/>
          </a:xfrm>
          <a:prstGeom prst="rect">
            <a:avLst/>
          </a:prstGeom>
          <a:solidFill>
            <a:srgbClr val="4E5B7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CA" sz="1050" dirty="0">
              <a:solidFill>
                <a:srgbClr val="4E5B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 descr="Image d'icône représentant la pensée" title="Icône d'une tête avec des engrenages à l'intérieur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175284" y="444377"/>
            <a:ext cx="591270" cy="677059"/>
          </a:xfrm>
          <a:prstGeom prst="rect">
            <a:avLst/>
          </a:prstGeom>
        </p:spPr>
      </p:pic>
      <p:sp>
        <p:nvSpPr>
          <p:cNvPr id="3" name="TextBox 2"/>
          <p:cNvSpPr txBox="1"/>
          <p:nvPr>
            <p:custDataLst>
              <p:tags r:id="rId5"/>
            </p:custDataLst>
          </p:nvPr>
        </p:nvSpPr>
        <p:spPr>
          <a:xfrm>
            <a:off x="786680" y="405875"/>
            <a:ext cx="601330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A" sz="1100" dirty="0">
                <a:solidFill>
                  <a:srgbClr val="F9F9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 cours virtuel de quatre </a:t>
            </a:r>
            <a:r>
              <a:rPr lang="fr-CA" sz="1100" dirty="0" smtClean="0">
                <a:solidFill>
                  <a:srgbClr val="F9F9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séances </a:t>
            </a:r>
            <a:r>
              <a:rPr lang="fr-CA" sz="1100" dirty="0" smtClean="0">
                <a:solidFill>
                  <a:srgbClr val="F9F9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 un </a:t>
            </a:r>
            <a:r>
              <a:rPr lang="fr-CA" sz="1100" dirty="0" smtClean="0">
                <a:solidFill>
                  <a:srgbClr val="F9F9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outil d’apprentissage essentiel qui </a:t>
            </a:r>
            <a:r>
              <a:rPr lang="fr-CA" sz="1100" dirty="0">
                <a:solidFill>
                  <a:srgbClr val="F9F9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permettra aux participants d’approfondir leurs connaissances et leur compréhension des préjugés inconscients </a:t>
            </a:r>
            <a:r>
              <a:rPr lang="fr-CA" sz="1100" dirty="0" smtClean="0">
                <a:solidFill>
                  <a:srgbClr val="F9F9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 sein de la </a:t>
            </a:r>
            <a:r>
              <a:rPr lang="fr-CA" sz="1100" dirty="0">
                <a:solidFill>
                  <a:srgbClr val="F9F9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fonction publique fédérale afin de les aider à prendre conscience de leurs préjugés et à les gérer pour promouvoir un milieu de travail respectueux et inclusif.</a:t>
            </a:r>
          </a:p>
        </p:txBody>
      </p:sp>
      <p:sp>
        <p:nvSpPr>
          <p:cNvPr id="21" name="TextBox 20"/>
          <p:cNvSpPr txBox="1"/>
          <p:nvPr>
            <p:custDataLst>
              <p:tags r:id="rId6"/>
            </p:custDataLst>
          </p:nvPr>
        </p:nvSpPr>
        <p:spPr>
          <a:xfrm>
            <a:off x="59803" y="1285111"/>
            <a:ext cx="4235572" cy="307777"/>
          </a:xfrm>
          <a:prstGeom prst="rect">
            <a:avLst/>
          </a:prstGeom>
          <a:solidFill>
            <a:srgbClr val="3F2A55"/>
          </a:solidFill>
          <a:ln w="19050">
            <a:solidFill>
              <a:srgbClr val="3F2A55"/>
            </a:solidFill>
          </a:ln>
        </p:spPr>
        <p:txBody>
          <a:bodyPr wrap="square" rtlCol="0">
            <a:spAutoFit/>
          </a:bodyPr>
          <a:lstStyle/>
          <a:p>
            <a:r>
              <a:rPr lang="fr-CA" sz="1400" b="1" spc="300" dirty="0">
                <a:solidFill>
                  <a:srgbClr val="F9F9F9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PRÉJUGÉS INCONSCIENTS</a:t>
            </a:r>
          </a:p>
        </p:txBody>
      </p:sp>
      <p:sp>
        <p:nvSpPr>
          <p:cNvPr id="2" name="TextBox 1"/>
          <p:cNvSpPr txBox="1"/>
          <p:nvPr>
            <p:custDataLst>
              <p:tags r:id="rId7"/>
            </p:custDataLst>
          </p:nvPr>
        </p:nvSpPr>
        <p:spPr>
          <a:xfrm>
            <a:off x="54915" y="1649442"/>
            <a:ext cx="66296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CA" sz="1100" b="1" dirty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Définition : </a:t>
            </a:r>
            <a:r>
              <a:rPr lang="fr-CA" sz="1100" dirty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 préjugés inconscients, on entend des pensées involontaires et subtiles et des attitudes et des croyances enracinées que nous avons tous. </a:t>
            </a:r>
          </a:p>
          <a:p>
            <a:r>
              <a:rPr lang="fr-CA" sz="1100" b="1" dirty="0">
                <a:solidFill>
                  <a:srgbClr val="4E5B73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Comment cela fonctionne : </a:t>
            </a:r>
            <a:r>
              <a:rPr lang="fr-CA" sz="1100" dirty="0">
                <a:solidFill>
                  <a:srgbClr val="4E5B73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Notre cerveau prend des raccourcis en fonction de nos </a:t>
            </a:r>
            <a:r>
              <a:rPr lang="fr-CA" sz="1100" dirty="0" smtClean="0">
                <a:solidFill>
                  <a:srgbClr val="4E5B73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expériences </a:t>
            </a:r>
            <a:r>
              <a:rPr lang="fr-CA" sz="1100" dirty="0">
                <a:solidFill>
                  <a:srgbClr val="4E5B73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personnelles </a:t>
            </a:r>
            <a:r>
              <a:rPr lang="fr-CA" sz="1100" dirty="0" smtClean="0">
                <a:solidFill>
                  <a:srgbClr val="4E5B73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et </a:t>
            </a:r>
            <a:r>
              <a:rPr lang="fr-CA" sz="1100" dirty="0">
                <a:solidFill>
                  <a:srgbClr val="4E5B73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 tendance à catégoriser les gens en fonction de caractéristiques </a:t>
            </a:r>
            <a:r>
              <a:rPr lang="fr-CA" sz="1100" dirty="0" smtClean="0">
                <a:solidFill>
                  <a:srgbClr val="4E5B73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comme : </a:t>
            </a:r>
            <a:r>
              <a:rPr lang="fr-CA" sz="1100" dirty="0">
                <a:solidFill>
                  <a:srgbClr val="4E5B73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l’</a:t>
            </a:r>
            <a:r>
              <a:rPr lang="fr-CA" sz="1100" b="1" dirty="0">
                <a:solidFill>
                  <a:srgbClr val="4E5B73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âge, </a:t>
            </a:r>
            <a:endParaRPr lang="fr-CA" sz="1100" b="1" dirty="0" smtClean="0">
              <a:solidFill>
                <a:srgbClr val="4E5B73"/>
              </a:solidFill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r>
              <a:rPr lang="fr-CA" sz="1100" b="1" dirty="0" smtClean="0">
                <a:solidFill>
                  <a:srgbClr val="4E5B73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le sexe, la race, la religion, l’orientation sexuelle et les capacités et les handicaps</a:t>
            </a:r>
            <a:r>
              <a:rPr lang="fr-CA" sz="1100" dirty="0" smtClean="0">
                <a:solidFill>
                  <a:srgbClr val="4E5B73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  <a:endParaRPr lang="fr-CA" sz="1100" dirty="0">
              <a:solidFill>
                <a:srgbClr val="4E5B73"/>
              </a:solidFill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23" name="Picture 22" title="Icône du cerveau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110" y="2042812"/>
            <a:ext cx="585828" cy="585828"/>
          </a:xfrm>
          <a:prstGeom prst="rect">
            <a:avLst/>
          </a:prstGeom>
        </p:spPr>
      </p:pic>
      <p:cxnSp>
        <p:nvCxnSpPr>
          <p:cNvPr id="28" name="Straight Connector 27" title="Décoratif"/>
          <p:cNvCxnSpPr/>
          <p:nvPr>
            <p:custDataLst>
              <p:tags r:id="rId9"/>
            </p:custDataLst>
          </p:nvPr>
        </p:nvCxnSpPr>
        <p:spPr>
          <a:xfrm flipV="1">
            <a:off x="150340" y="2711002"/>
            <a:ext cx="6557321" cy="12745"/>
          </a:xfrm>
          <a:prstGeom prst="line">
            <a:avLst/>
          </a:prstGeom>
          <a:ln w="28575">
            <a:solidFill>
              <a:srgbClr val="DD7976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>
            <p:custDataLst>
              <p:tags r:id="rId10"/>
            </p:custDataLst>
          </p:nvPr>
        </p:nvSpPr>
        <p:spPr>
          <a:xfrm>
            <a:off x="73407" y="2771898"/>
            <a:ext cx="4221968" cy="307777"/>
          </a:xfrm>
          <a:prstGeom prst="rect">
            <a:avLst/>
          </a:prstGeom>
          <a:solidFill>
            <a:srgbClr val="3F2A55"/>
          </a:solidFill>
          <a:ln w="19050">
            <a:solidFill>
              <a:srgbClr val="3F2A55"/>
            </a:solidFill>
          </a:ln>
        </p:spPr>
        <p:txBody>
          <a:bodyPr wrap="square" rtlCol="0">
            <a:spAutoFit/>
          </a:bodyPr>
          <a:lstStyle/>
          <a:p>
            <a:r>
              <a:rPr lang="fr-CA" sz="1400" b="1" spc="300" dirty="0">
                <a:solidFill>
                  <a:srgbClr val="F9F9F9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RÉSULTATS D’APPRENTISSAGE</a:t>
            </a:r>
          </a:p>
        </p:txBody>
      </p:sp>
      <p:sp>
        <p:nvSpPr>
          <p:cNvPr id="29" name="TextBox 28"/>
          <p:cNvSpPr txBox="1"/>
          <p:nvPr>
            <p:custDataLst>
              <p:tags r:id="rId11"/>
            </p:custDataLst>
          </p:nvPr>
        </p:nvSpPr>
        <p:spPr>
          <a:xfrm>
            <a:off x="77235" y="3107984"/>
            <a:ext cx="670353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b="1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Après avoir suivi le cours, les participants seront en mesure </a:t>
            </a:r>
            <a:r>
              <a:rPr lang="fr-CA" sz="1100" b="1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fr-CA" sz="1100" b="1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1050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comprendre </a:t>
            </a:r>
            <a:r>
              <a:rPr lang="fr-CA" sz="1050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 que sont les préjugés et reconnaître les multiples formes de préjugés;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1050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montrer </a:t>
            </a:r>
            <a:r>
              <a:rPr lang="fr-CA" sz="1050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plus </a:t>
            </a:r>
            <a:r>
              <a:rPr lang="fr-CA" sz="1050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conscient et réfléchir aux répercussions des préjugés inconscients en milieu de travail sur les personnes concernées, y compris sur vous-même;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1050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comprendre </a:t>
            </a:r>
            <a:r>
              <a:rPr lang="fr-CA" sz="1050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</a:t>
            </a:r>
            <a:r>
              <a:rPr lang="fr-CA" sz="1050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d’utiliser </a:t>
            </a:r>
            <a:r>
              <a:rPr lang="fr-CA" sz="1050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 boîte à outils de conseils, d’outils et de stratégies pour mieux reconnaître et atténuer les préjugés inconscients.</a:t>
            </a:r>
            <a:endParaRPr lang="fr-CA" sz="1050" dirty="0">
              <a:solidFill>
                <a:srgbClr val="4E5B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 title="Décoratif"/>
          <p:cNvCxnSpPr/>
          <p:nvPr>
            <p:custDataLst>
              <p:tags r:id="rId12"/>
            </p:custDataLst>
          </p:nvPr>
        </p:nvCxnSpPr>
        <p:spPr>
          <a:xfrm flipV="1">
            <a:off x="150340" y="4225697"/>
            <a:ext cx="6557321" cy="12745"/>
          </a:xfrm>
          <a:prstGeom prst="line">
            <a:avLst/>
          </a:prstGeom>
          <a:ln w="28575">
            <a:solidFill>
              <a:srgbClr val="DD7976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>
            <p:custDataLst>
              <p:tags r:id="rId13"/>
            </p:custDataLst>
          </p:nvPr>
        </p:nvSpPr>
        <p:spPr>
          <a:xfrm>
            <a:off x="59803" y="4298571"/>
            <a:ext cx="4235572" cy="307777"/>
          </a:xfrm>
          <a:prstGeom prst="rect">
            <a:avLst/>
          </a:prstGeom>
          <a:solidFill>
            <a:srgbClr val="3F2A55"/>
          </a:solidFill>
          <a:ln w="19050">
            <a:solidFill>
              <a:srgbClr val="3F2A55"/>
            </a:solidFill>
          </a:ln>
        </p:spPr>
        <p:txBody>
          <a:bodyPr wrap="square" rtlCol="0">
            <a:spAutoFit/>
          </a:bodyPr>
          <a:lstStyle/>
          <a:p>
            <a:r>
              <a:rPr lang="fr-CA" sz="1400" b="1" spc="300" dirty="0">
                <a:solidFill>
                  <a:srgbClr val="F9F9F9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SUJETS</a:t>
            </a:r>
          </a:p>
        </p:txBody>
      </p:sp>
      <p:sp>
        <p:nvSpPr>
          <p:cNvPr id="41" name="TextBox 40"/>
          <p:cNvSpPr txBox="1"/>
          <p:nvPr>
            <p:custDataLst>
              <p:tags r:id="rId14"/>
            </p:custDataLst>
          </p:nvPr>
        </p:nvSpPr>
        <p:spPr>
          <a:xfrm>
            <a:off x="73408" y="4629475"/>
            <a:ext cx="3288372" cy="169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b="1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 1 : Introduction </a:t>
            </a:r>
            <a:r>
              <a:rPr lang="fr-CA" sz="1100" b="1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 </a:t>
            </a:r>
            <a:r>
              <a:rPr lang="fr-CA" sz="1100" b="1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heures)</a:t>
            </a:r>
            <a:endParaRPr lang="fr-CA" sz="1100" b="1" dirty="0" smtClean="0">
              <a:solidFill>
                <a:srgbClr val="4E5B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2800" indent="-172800">
              <a:buFont typeface="Arial" panose="020B0604020202020204" pitchFamily="34" charset="0"/>
              <a:buChar char="•"/>
            </a:pPr>
            <a:r>
              <a:rPr lang="fr-CA" sz="1100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 de bienvenue et présentations</a:t>
            </a:r>
          </a:p>
          <a:p>
            <a:pPr marL="172800" indent="-172800">
              <a:buFont typeface="Arial" panose="020B0604020202020204" pitchFamily="34" charset="0"/>
              <a:buChar char="•"/>
            </a:pPr>
            <a:r>
              <a:rPr lang="fr-CA" sz="1100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Aperçu du cours et objectifs d’apprentissage </a:t>
            </a:r>
          </a:p>
          <a:p>
            <a:pPr marL="172800" indent="-172800">
              <a:buFont typeface="Arial" panose="020B0604020202020204" pitchFamily="34" charset="0"/>
              <a:buChar char="•"/>
            </a:pPr>
            <a:r>
              <a:rPr lang="fr-CA" sz="1100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Contexte du gouvernement du Canada</a:t>
            </a:r>
          </a:p>
          <a:p>
            <a:pPr marL="172800" indent="-1728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CA" sz="1100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différents visages de la diversité</a:t>
            </a:r>
          </a:p>
          <a:p>
            <a:r>
              <a:rPr lang="fr-CA" sz="1200" b="1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 2 : Tout sur les préjugés </a:t>
            </a:r>
            <a:r>
              <a:rPr lang="fr-CA" sz="1100" b="1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 heures)</a:t>
            </a:r>
          </a:p>
          <a:p>
            <a:pPr marL="172800" indent="-172800">
              <a:buFont typeface="Arial" panose="020B0604020202020204" pitchFamily="34" charset="0"/>
              <a:buChar char="•"/>
            </a:pPr>
            <a:r>
              <a:rPr lang="fr-CA" sz="1100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Préjugés (qui, quoi, où)</a:t>
            </a:r>
          </a:p>
          <a:p>
            <a:pPr marL="172800" indent="-172800">
              <a:buFont typeface="Arial" panose="020B0604020202020204" pitchFamily="34" charset="0"/>
              <a:buChar char="•"/>
            </a:pPr>
            <a:r>
              <a:rPr lang="fr-CA" sz="1100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Expressions témoignant de préjugés </a:t>
            </a:r>
          </a:p>
          <a:p>
            <a:pPr marL="172800" indent="-172800">
              <a:buFont typeface="Arial" panose="020B0604020202020204" pitchFamily="34" charset="0"/>
              <a:buChar char="•"/>
            </a:pPr>
            <a:r>
              <a:rPr lang="fr-CA" sz="1100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Préjugés en milieu de travail</a:t>
            </a:r>
            <a:endParaRPr lang="fr-CA" sz="1100" dirty="0">
              <a:solidFill>
                <a:srgbClr val="4E5B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>
            <p:custDataLst>
              <p:tags r:id="rId15"/>
            </p:custDataLst>
          </p:nvPr>
        </p:nvSpPr>
        <p:spPr>
          <a:xfrm>
            <a:off x="3158139" y="4608773"/>
            <a:ext cx="3720524" cy="1992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 b="1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 3</a:t>
            </a:r>
            <a:r>
              <a:rPr lang="fr-CA" sz="1200" b="1" dirty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: Stratégies et outils pour atténuer les préjugés </a:t>
            </a:r>
            <a:r>
              <a:rPr lang="fr-CA" sz="1100" b="1" dirty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 heures)</a:t>
            </a:r>
          </a:p>
          <a:p>
            <a:pPr marL="172800" indent="-172800">
              <a:buFont typeface="Arial" panose="020B0604020202020204" pitchFamily="34" charset="0"/>
              <a:buChar char="•"/>
            </a:pPr>
            <a:r>
              <a:rPr lang="fr-CA" sz="1100" dirty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Continuum du leadership </a:t>
            </a:r>
            <a:r>
              <a:rPr lang="fr-CA" sz="1100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inclusif</a:t>
            </a:r>
          </a:p>
          <a:p>
            <a:pPr marL="172800" indent="-172800">
              <a:buFont typeface="Arial" panose="020B0604020202020204" pitchFamily="34" charset="0"/>
              <a:buChar char="•"/>
            </a:pPr>
            <a:r>
              <a:rPr lang="fr-CA" sz="1100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Stratégies et conseils pour des attitudes et des comportements inclusifs</a:t>
            </a:r>
          </a:p>
          <a:p>
            <a:r>
              <a:rPr lang="fr-CA" sz="1200" b="1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 </a:t>
            </a:r>
            <a:r>
              <a:rPr lang="fr-CA" sz="1200" b="1" dirty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 : </a:t>
            </a:r>
            <a:r>
              <a:rPr lang="fr-CA" sz="1200" b="1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Renforcer votre apprentissage </a:t>
            </a:r>
            <a:r>
              <a:rPr lang="fr-CA" sz="1100" b="1" dirty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 heures)</a:t>
            </a:r>
          </a:p>
          <a:p>
            <a:pPr marL="172800" indent="-172800">
              <a:buFont typeface="Arial" panose="020B0604020202020204" pitchFamily="34" charset="0"/>
              <a:buChar char="•"/>
            </a:pPr>
            <a:r>
              <a:rPr lang="fr-CA" sz="1100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Reconnaître </a:t>
            </a:r>
            <a:r>
              <a:rPr lang="fr-CA" sz="1100" dirty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fr-CA" sz="1100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préjugés</a:t>
            </a:r>
          </a:p>
          <a:p>
            <a:pPr marL="172800" indent="-172800">
              <a:buFont typeface="Arial" panose="020B0604020202020204" pitchFamily="34" charset="0"/>
              <a:buChar char="•"/>
            </a:pPr>
            <a:r>
              <a:rPr lang="fr-CA" sz="1100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Obstacles systémiques</a:t>
            </a:r>
          </a:p>
          <a:p>
            <a:pPr marL="172800" indent="-172800">
              <a:buFont typeface="Arial" panose="020B0604020202020204" pitchFamily="34" charset="0"/>
              <a:buChar char="•"/>
            </a:pPr>
            <a:r>
              <a:rPr lang="fr-CA" sz="1100" dirty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Atténuer les préjugés</a:t>
            </a:r>
          </a:p>
          <a:p>
            <a:pPr marL="172800" indent="-172800">
              <a:buFont typeface="Arial" panose="020B0604020202020204" pitchFamily="34" charset="0"/>
              <a:buChar char="•"/>
            </a:pPr>
            <a:r>
              <a:rPr lang="fr-CA" sz="1100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Adoption </a:t>
            </a:r>
            <a:r>
              <a:rPr lang="fr-CA" sz="1100" dirty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pratiques inclusives</a:t>
            </a:r>
          </a:p>
          <a:p>
            <a:endParaRPr lang="fr-CA" sz="1050" dirty="0">
              <a:solidFill>
                <a:srgbClr val="4E5B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 title="Décoratif"/>
          <p:cNvCxnSpPr/>
          <p:nvPr>
            <p:custDataLst>
              <p:tags r:id="rId16"/>
            </p:custDataLst>
          </p:nvPr>
        </p:nvCxnSpPr>
        <p:spPr>
          <a:xfrm flipV="1">
            <a:off x="150340" y="6430156"/>
            <a:ext cx="6557321" cy="12745"/>
          </a:xfrm>
          <a:prstGeom prst="line">
            <a:avLst/>
          </a:prstGeom>
          <a:ln w="28575">
            <a:solidFill>
              <a:srgbClr val="DD7976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>
            <p:custDataLst>
              <p:tags r:id="rId17"/>
            </p:custDataLst>
          </p:nvPr>
        </p:nvSpPr>
        <p:spPr>
          <a:xfrm>
            <a:off x="81061" y="6491052"/>
            <a:ext cx="4214314" cy="307777"/>
          </a:xfrm>
          <a:prstGeom prst="rect">
            <a:avLst/>
          </a:prstGeom>
          <a:solidFill>
            <a:srgbClr val="3F2A55"/>
          </a:solidFill>
          <a:ln w="19050">
            <a:solidFill>
              <a:srgbClr val="3F2A55"/>
            </a:solidFill>
          </a:ln>
        </p:spPr>
        <p:txBody>
          <a:bodyPr wrap="square" rtlCol="0">
            <a:spAutoFit/>
          </a:bodyPr>
          <a:lstStyle/>
          <a:p>
            <a:r>
              <a:rPr lang="fr-CA" sz="1400" b="1" spc="300" dirty="0">
                <a:solidFill>
                  <a:srgbClr val="F9F9F9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FORMULE</a:t>
            </a:r>
          </a:p>
        </p:txBody>
      </p:sp>
      <p:sp>
        <p:nvSpPr>
          <p:cNvPr id="27" name="TextBox 26"/>
          <p:cNvSpPr txBox="1"/>
          <p:nvPr>
            <p:custDataLst>
              <p:tags r:id="rId18"/>
            </p:custDataLst>
          </p:nvPr>
        </p:nvSpPr>
        <p:spPr>
          <a:xfrm>
            <a:off x="40810" y="6814321"/>
            <a:ext cx="67763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2800" indent="-172800">
              <a:buFont typeface="Arial" panose="020B0604020202020204" pitchFamily="34" charset="0"/>
              <a:buChar char="•"/>
            </a:pPr>
            <a:r>
              <a:rPr lang="fr-CA" sz="1000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cours dure deux semaines et comprend deux </a:t>
            </a:r>
            <a:r>
              <a:rPr lang="fr-CA" sz="1000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séances </a:t>
            </a:r>
            <a:r>
              <a:rPr lang="fr-CA" sz="1000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deux heures chacune par semaine. </a:t>
            </a:r>
          </a:p>
          <a:p>
            <a:pPr marL="172800" indent="-172800">
              <a:buFont typeface="Arial" panose="020B0604020202020204" pitchFamily="34" charset="0"/>
              <a:buChar char="•"/>
            </a:pPr>
            <a:r>
              <a:rPr lang="fr-CA" sz="1000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Tous les documents de cours sont accessibles </a:t>
            </a:r>
            <a:r>
              <a:rPr lang="fr-CA" sz="1000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 </a:t>
            </a:r>
            <a:r>
              <a:rPr lang="fr-CA" sz="1000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Moodle.</a:t>
            </a:r>
          </a:p>
          <a:p>
            <a:pPr marL="172800" indent="-172800">
              <a:buFont typeface="Arial" panose="020B0604020202020204" pitchFamily="34" charset="0"/>
              <a:buChar char="•"/>
            </a:pPr>
            <a:r>
              <a:rPr lang="fr-CA" sz="1000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se serve de la plateforme d’apprentissage virtuel en ligne de l’École pour les séances. </a:t>
            </a:r>
          </a:p>
          <a:p>
            <a:pPr marL="172800" indent="-172800">
              <a:buFont typeface="Arial" panose="020B0604020202020204" pitchFamily="34" charset="0"/>
              <a:buChar char="•"/>
            </a:pPr>
            <a:r>
              <a:rPr lang="fr-CA" sz="1000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séances en direct sont un mélange de </a:t>
            </a:r>
            <a:r>
              <a:rPr lang="fr-CA" sz="1000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webinaires </a:t>
            </a:r>
            <a:r>
              <a:rPr lang="fr-CA" sz="1000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de </a:t>
            </a:r>
            <a:r>
              <a:rPr lang="fr-CA" sz="1000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discussions </a:t>
            </a:r>
            <a:r>
              <a:rPr lang="fr-CA" sz="1000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direct.</a:t>
            </a:r>
          </a:p>
          <a:p>
            <a:pPr marL="172800" indent="-172800">
              <a:buFont typeface="Arial" panose="020B0604020202020204" pitchFamily="34" charset="0"/>
              <a:buChar char="•"/>
            </a:pPr>
            <a:r>
              <a:rPr lang="fr-CA" sz="1000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parties de webinaire ont une certaine interaction. On s’attend à ce que les participants suivent les instructions de l’animateur et répondent à divers sondages tout au long de chaque séance.</a:t>
            </a:r>
          </a:p>
          <a:p>
            <a:pPr marL="172800" indent="-172800">
              <a:buFont typeface="Arial" panose="020B0604020202020204" pitchFamily="34" charset="0"/>
              <a:buChar char="•"/>
            </a:pPr>
            <a:r>
              <a:rPr lang="fr-CA" sz="1000" dirty="0" smtClean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parties de discussion comportes un degré élevé d’interaction. On s’attend à ce que les participants participent à la conversation. </a:t>
            </a:r>
          </a:p>
        </p:txBody>
      </p:sp>
      <p:cxnSp>
        <p:nvCxnSpPr>
          <p:cNvPr id="45" name="Straight Connector 44" title="Décoratif"/>
          <p:cNvCxnSpPr/>
          <p:nvPr>
            <p:custDataLst>
              <p:tags r:id="rId19"/>
            </p:custDataLst>
          </p:nvPr>
        </p:nvCxnSpPr>
        <p:spPr>
          <a:xfrm flipV="1">
            <a:off x="150340" y="8132510"/>
            <a:ext cx="6557321" cy="12745"/>
          </a:xfrm>
          <a:prstGeom prst="line">
            <a:avLst/>
          </a:prstGeom>
          <a:ln w="28575">
            <a:solidFill>
              <a:srgbClr val="DD7976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>
            <p:custDataLst>
              <p:tags r:id="rId20"/>
            </p:custDataLst>
          </p:nvPr>
        </p:nvSpPr>
        <p:spPr>
          <a:xfrm>
            <a:off x="66605" y="8178426"/>
            <a:ext cx="4224942" cy="307777"/>
          </a:xfrm>
          <a:prstGeom prst="rect">
            <a:avLst/>
          </a:prstGeom>
          <a:solidFill>
            <a:srgbClr val="3F2A55"/>
          </a:solidFill>
          <a:ln w="19050">
            <a:solidFill>
              <a:srgbClr val="3F2A55"/>
            </a:solidFill>
          </a:ln>
        </p:spPr>
        <p:txBody>
          <a:bodyPr wrap="square" rtlCol="0">
            <a:spAutoFit/>
          </a:bodyPr>
          <a:lstStyle/>
          <a:p>
            <a:r>
              <a:rPr lang="fr-CA" sz="1400" b="1" spc="300" dirty="0">
                <a:solidFill>
                  <a:srgbClr val="F9F9F9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PUBLIC CIBLE</a:t>
            </a:r>
          </a:p>
        </p:txBody>
      </p:sp>
      <p:sp>
        <p:nvSpPr>
          <p:cNvPr id="26" name="TextBox 25"/>
          <p:cNvSpPr txBox="1"/>
          <p:nvPr>
            <p:custDataLst>
              <p:tags r:id="rId21"/>
            </p:custDataLst>
          </p:nvPr>
        </p:nvSpPr>
        <p:spPr>
          <a:xfrm>
            <a:off x="94666" y="8531439"/>
            <a:ext cx="6703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>
                <a:solidFill>
                  <a:srgbClr val="4E5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Tous les fonctionnaires fédéraux. </a:t>
            </a:r>
          </a:p>
        </p:txBody>
      </p:sp>
      <p:sp>
        <p:nvSpPr>
          <p:cNvPr id="5" name="TextBox 4">
            <a:hlinkClick r:id="rId30"/>
          </p:cNvPr>
          <p:cNvSpPr txBox="1"/>
          <p:nvPr>
            <p:custDataLst>
              <p:tags r:id="rId22"/>
            </p:custDataLst>
          </p:nvPr>
        </p:nvSpPr>
        <p:spPr>
          <a:xfrm>
            <a:off x="4397071" y="8170386"/>
            <a:ext cx="2310590" cy="584775"/>
          </a:xfrm>
          <a:prstGeom prst="rect">
            <a:avLst/>
          </a:prstGeom>
          <a:solidFill>
            <a:srgbClr val="4E5B73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800" b="1" dirty="0">
                <a:solidFill>
                  <a:srgbClr val="F9F9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vous avez des questions au sujet du </a:t>
            </a:r>
            <a:r>
              <a:rPr lang="fr-CA" sz="800" b="1" dirty="0" smtClean="0">
                <a:solidFill>
                  <a:srgbClr val="F9F9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cours, veuillez </a:t>
            </a:r>
            <a:r>
              <a:rPr lang="fr-CA" sz="800" b="1" dirty="0">
                <a:solidFill>
                  <a:srgbClr val="F9F9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communiquer avec :</a:t>
            </a:r>
          </a:p>
          <a:p>
            <a:pPr algn="ctr"/>
            <a:r>
              <a:rPr lang="fr-CA" sz="800" u="sng" dirty="0" smtClean="0">
                <a:solidFill>
                  <a:srgbClr val="F9F9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respectfulandinclusiveworkplaces-milieuxdetravailrespectueuxetin@canada.ca</a:t>
            </a:r>
            <a:r>
              <a:rPr lang="fr-CA" sz="800" b="1" dirty="0" smtClean="0">
                <a:solidFill>
                  <a:srgbClr val="F9F9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CA" sz="800" dirty="0" smtClean="0">
                <a:solidFill>
                  <a:srgbClr val="F9F9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CA" sz="800" dirty="0">
              <a:solidFill>
                <a:srgbClr val="F9F9F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5" descr="Logo de l'École de la fonction publique du Canada" title="École de la fonction publique du Canada 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06660"/>
            <a:ext cx="1800476" cy="304843"/>
          </a:xfrm>
          <a:prstGeom prst="rect">
            <a:avLst/>
          </a:prstGeom>
        </p:spPr>
      </p:pic>
      <p:pic>
        <p:nvPicPr>
          <p:cNvPr id="11" name="Picture 10" title="Logo du Canada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15" y="8659167"/>
            <a:ext cx="1014985" cy="532959"/>
          </a:xfrm>
          <a:prstGeom prst="rect">
            <a:avLst/>
          </a:prstGeom>
        </p:spPr>
      </p:pic>
      <p:sp>
        <p:nvSpPr>
          <p:cNvPr id="7" name="ZoneTexte 6"/>
          <p:cNvSpPr txBox="1"/>
          <p:nvPr>
            <p:custDataLst>
              <p:tags r:id="rId25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25189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1579311|-10846711|-14797230|-8244963|-11249614|SPAC&quot;,&quot;Id&quot;:&quot;5ece8e304244323674883712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F2A55"/>
      </a:hlink>
      <a:folHlink>
        <a:srgbClr val="DD797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4591</TotalTime>
  <Words>467</Words>
  <Application>Microsoft Office PowerPoint</Application>
  <PresentationFormat>Format US (216 x 279 mm)</PresentationFormat>
  <Paragraphs>41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Georgia</vt:lpstr>
      <vt:lpstr>Office Theme</vt:lpstr>
      <vt:lpstr>ANALYSER LES PRÉJUGÉS INCONSCIENTS</vt:lpstr>
    </vt:vector>
  </TitlesOfParts>
  <Company>Gouvernement du Canada | Government of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de bord pour le cours Comprendre et décortiquer les préjugés inconscients</dc:title>
  <dc:creator>Kenza Bouchaara</dc:creator>
  <cp:lastModifiedBy>Luis Moisa</cp:lastModifiedBy>
  <cp:revision>219</cp:revision>
  <cp:lastPrinted>2019-11-18T16:45:01Z</cp:lastPrinted>
  <dcterms:created xsi:type="dcterms:W3CDTF">2019-10-01T18:47:21Z</dcterms:created>
  <dcterms:modified xsi:type="dcterms:W3CDTF">2020-10-22T15:12:00Z</dcterms:modified>
</cp:coreProperties>
</file>