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8.xml" ContentType="application/vnd.openxmlformats-officedocument.presentationml.notesSlide+xml"/>
  <Override PartName="/ppt/tags/tag52.xml" ContentType="application/vnd.openxmlformats-officedocument.presentationml.tags+xml"/>
  <Override PartName="/ppt/notesSlides/notesSlide9.xml" ContentType="application/vnd.openxmlformats-officedocument.presentationml.notesSlide+xml"/>
  <Override PartName="/ppt/tags/tag53.xml" ContentType="application/vnd.openxmlformats-officedocument.presentationml.tags+xml"/>
  <Override PartName="/ppt/notesSlides/notesSlide10.xml" ContentType="application/vnd.openxmlformats-officedocument.presentationml.notesSlide+xml"/>
  <Override PartName="/ppt/tags/tag54.xml" ContentType="application/vnd.openxmlformats-officedocument.presentationml.tags+xml"/>
  <Override PartName="/ppt/notesSlides/notesSlide11.xml" ContentType="application/vnd.openxmlformats-officedocument.presentationml.notesSlide+xml"/>
  <Override PartName="/ppt/tags/tag55.xml" ContentType="application/vnd.openxmlformats-officedocument.presentationml.tags+xml"/>
  <Override PartName="/ppt/notesSlides/notesSlide12.xml" ContentType="application/vnd.openxmlformats-officedocument.presentationml.notesSlide+xml"/>
  <Override PartName="/ppt/tags/tag5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07" r:id="rId2"/>
    <p:sldId id="408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</p:sldIdLst>
  <p:sldSz cx="24387175" cy="13716000"/>
  <p:notesSz cx="7010400" cy="9296400"/>
  <p:custDataLst>
    <p:tags r:id="rId19"/>
  </p:custDataLst>
  <p:defaultTextStyle>
    <a:defPPr>
      <a:defRPr lang="fr-FR"/>
    </a:defPPr>
    <a:lvl1pPr marL="0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61" userDrawn="1">
          <p15:clr>
            <a:srgbClr val="A4A3A4"/>
          </p15:clr>
        </p15:guide>
        <p15:guide id="2" orient="horz" pos="6216" userDrawn="1">
          <p15:clr>
            <a:srgbClr val="A4A3A4"/>
          </p15:clr>
        </p15:guide>
        <p15:guide id="3" pos="76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élanie Rourke" initials="MR" lastIdx="9" clrIdx="0">
    <p:extLst>
      <p:ext uri="{19B8F6BF-5375-455C-9EA6-DF929625EA0E}">
        <p15:presenceInfo xmlns:p15="http://schemas.microsoft.com/office/powerpoint/2012/main" userId="S-1-5-21-4226757787-2080697864-660606538-146197" providerId="AD"/>
      </p:ext>
    </p:extLst>
  </p:cmAuthor>
  <p:cmAuthor id="2" name="Luis Moisa" initials="LM" lastIdx="1" clrIdx="1">
    <p:extLst>
      <p:ext uri="{19B8F6BF-5375-455C-9EA6-DF929625EA0E}">
        <p15:presenceInfo xmlns:p15="http://schemas.microsoft.com/office/powerpoint/2012/main" userId="S-1-5-21-4226757787-2080697864-660606538-1481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2A55"/>
    <a:srgbClr val="000000"/>
    <a:srgbClr val="4E5B73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0" autoAdjust="0"/>
    <p:restoredTop sz="77618" autoAdjust="0"/>
  </p:normalViewPr>
  <p:slideViewPr>
    <p:cSldViewPr snapToGrid="0" snapToObjects="1">
      <p:cViewPr varScale="1">
        <p:scale>
          <a:sx n="43" d="100"/>
          <a:sy n="43" d="100"/>
        </p:scale>
        <p:origin x="668" y="56"/>
      </p:cViewPr>
      <p:guideLst>
        <p:guide orient="horz" pos="5561"/>
        <p:guide orient="horz" pos="6216"/>
        <p:guide pos="768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84404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7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951EA8B-6097-3C40-A2A9-D1A81574A2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021394-C298-9242-AEC6-42A2E746FC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D2F266-A183-A947-8D16-3FCF859B7092}" type="datetimeFigureOut">
              <a:rPr lang="en-CA" smtClean="0"/>
              <a:t>2020-10-07</a:t>
            </a:fld>
            <a:endParaRPr lang="en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0A2F57-EBB5-0C47-ABE0-A9DA7ED360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009F76-9FEA-2A44-8E2E-FB8543AA51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BF2D903-EF84-0146-ACDB-F5DB8CBE6E7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588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158CEB4-EE8A-4691-9754-0377ED3C856A}" type="datetimeFigureOut">
              <a:rPr lang="en-CA" smtClean="0"/>
              <a:t>2020-10-07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2C9A2A-8FEE-4857-A891-DC1BF433456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28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131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8349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77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8814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4572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2341ddfb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52341ddfb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666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14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05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081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59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Avant de commencer votre cours, veuillez vous familiariser avec les outils de la classe virtuelle de </a:t>
            </a:r>
            <a:r>
              <a:rPr lang="fr-FR" dirty="0" err="1" smtClean="0"/>
              <a:t>WebEx</a:t>
            </a:r>
            <a:r>
              <a:rPr lang="fr-FR" dirty="0" smtClean="0"/>
              <a:t>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384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92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2100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570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859537" y="1938528"/>
            <a:ext cx="13716000" cy="7225367"/>
          </a:xfrm>
        </p:spPr>
        <p:txBody>
          <a:bodyPr anchor="b"/>
          <a:lstStyle>
            <a:lvl1pPr>
              <a:defRPr sz="11200" u="none">
                <a:solidFill>
                  <a:srgbClr val="FFFFFF"/>
                </a:solidFill>
              </a:defRPr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59536" y="9437879"/>
            <a:ext cx="13716000" cy="2265171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noProof="0"/>
              <a:t>Click to edit master text style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70" y="750145"/>
            <a:ext cx="5905330" cy="6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9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5866" y="2342445"/>
            <a:ext cx="10488409" cy="3515928"/>
          </a:xfrm>
        </p:spPr>
        <p:txBody>
          <a:bodyPr/>
          <a:lstStyle/>
          <a:p>
            <a:r>
              <a:rPr lang="en-CA" noProof="0"/>
              <a:t>Click to edit master title style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noProof="0" smtClean="0"/>
              <a:t>‹#›</a:t>
            </a:fld>
            <a:endParaRPr lang="en-CA" noProof="0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53551" y="6524978"/>
            <a:ext cx="10490724" cy="5178072"/>
          </a:xfrm>
        </p:spPr>
        <p:txBody>
          <a:bodyPr/>
          <a:lstStyle/>
          <a:p>
            <a:pPr lvl="0"/>
            <a:r>
              <a:rPr lang="en-CA" noProof="0" dirty="0"/>
              <a:t>Click to edit master text style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  <p:sp>
        <p:nvSpPr>
          <p:cNvPr id="11" name="Espace réservé pour une image  10"/>
          <p:cNvSpPr>
            <a:spLocks noGrp="1"/>
          </p:cNvSpPr>
          <p:nvPr>
            <p:ph type="pic" sz="quarter" idx="13"/>
          </p:nvPr>
        </p:nvSpPr>
        <p:spPr>
          <a:xfrm>
            <a:off x="13462000" y="609601"/>
            <a:ext cx="10442575" cy="11093450"/>
          </a:xfrm>
        </p:spPr>
        <p:txBody>
          <a:bodyPr/>
          <a:lstStyle>
            <a:lvl1pPr algn="ctr">
              <a:defRPr/>
            </a:lvl1pPr>
          </a:lstStyle>
          <a:p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0141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fr-CA" smtClean="0"/>
              <a:t>‹#›</a:t>
            </a:fld>
            <a:endParaRPr lang="fr-CA" dirty="0"/>
          </a:p>
        </p:txBody>
      </p:sp>
      <p:sp>
        <p:nvSpPr>
          <p:cNvPr id="7" name="Espace réservé pour une image  10"/>
          <p:cNvSpPr>
            <a:spLocks noGrp="1"/>
          </p:cNvSpPr>
          <p:nvPr>
            <p:ph type="pic" sz="quarter" idx="13" hasCustomPrompt="1"/>
          </p:nvPr>
        </p:nvSpPr>
        <p:spPr>
          <a:xfrm>
            <a:off x="63" y="0"/>
            <a:ext cx="24387048" cy="12051792"/>
          </a:xfrm>
        </p:spPr>
        <p:txBody>
          <a:bodyPr anchor="ctr"/>
          <a:lstStyle>
            <a:lvl1pPr algn="ctr">
              <a:defRPr sz="4800" baseline="0">
                <a:latin typeface="+mj-lt"/>
              </a:defRPr>
            </a:lvl1pPr>
          </a:lstStyle>
          <a:p>
            <a:r>
              <a:rPr lang="en-CA" noProof="0" dirty="0"/>
              <a:t>Click on icon to insert image </a:t>
            </a:r>
            <a:br>
              <a:rPr lang="en-CA" noProof="0" dirty="0"/>
            </a:br>
            <a:r>
              <a:rPr lang="en-CA" noProof="0" dirty="0"/>
              <a:t>or drag and drop</a:t>
            </a:r>
          </a:p>
        </p:txBody>
      </p:sp>
    </p:spTree>
    <p:extLst>
      <p:ext uri="{BB962C8B-B14F-4D97-AF65-F5344CB8AC3E}">
        <p14:creationId xmlns:p14="http://schemas.microsoft.com/office/powerpoint/2010/main" val="386356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noProof="0" smtClean="0"/>
              <a:t>‹#›</a:t>
            </a:fld>
            <a:endParaRPr lang="en-CA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2386647" y="842096"/>
            <a:ext cx="19613880" cy="6692900"/>
          </a:xfrm>
        </p:spPr>
        <p:txBody>
          <a:bodyPr anchor="b"/>
          <a:lstStyle>
            <a:lvl1pPr marL="3175" indent="0" algn="ctr">
              <a:buFont typeface="Arial"/>
              <a:buNone/>
              <a:tabLst/>
              <a:defRPr sz="4800" b="0" i="1">
                <a:solidFill>
                  <a:srgbClr val="3F2A56"/>
                </a:solidFill>
                <a:latin typeface="+mj-lt"/>
              </a:defRPr>
            </a:lvl1pPr>
            <a:lvl2pPr marL="3175" indent="0" algn="ctr">
              <a:buNone/>
              <a:tabLst/>
              <a:defRPr sz="4800" b="0" i="1">
                <a:solidFill>
                  <a:srgbClr val="3F2A56"/>
                </a:solidFill>
                <a:latin typeface="+mj-lt"/>
              </a:defRPr>
            </a:lvl2pPr>
            <a:lvl3pPr marL="3175" indent="0" algn="ctr">
              <a:buNone/>
              <a:tabLst/>
              <a:defRPr sz="4800" b="0" i="1">
                <a:solidFill>
                  <a:srgbClr val="3F2A56"/>
                </a:solidFill>
                <a:latin typeface="+mj-lt"/>
              </a:defRPr>
            </a:lvl3pPr>
            <a:lvl4pPr marL="3175" indent="0" algn="ctr">
              <a:buNone/>
              <a:tabLst/>
              <a:defRPr sz="4800" b="0" i="1">
                <a:solidFill>
                  <a:srgbClr val="3F2A56"/>
                </a:solidFill>
                <a:latin typeface="+mj-lt"/>
              </a:defRPr>
            </a:lvl4pPr>
            <a:lvl5pPr marL="3175" indent="0" algn="ctr">
              <a:buFont typeface="Arial"/>
              <a:buNone/>
              <a:tabLst/>
              <a:defRPr sz="4800" b="0" i="1">
                <a:solidFill>
                  <a:srgbClr val="3F2A56"/>
                </a:solidFill>
                <a:latin typeface="+mj-lt"/>
              </a:defRPr>
            </a:lvl5pPr>
          </a:lstStyle>
          <a:p>
            <a:pPr lvl="0"/>
            <a:r>
              <a:rPr lang="en-CA" noProof="0" dirty="0"/>
              <a:t>Click to edit master text style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385275" y="8882192"/>
            <a:ext cx="19616624" cy="639762"/>
          </a:xfrm>
        </p:spPr>
        <p:txBody>
          <a:bodyPr anchor="ctr"/>
          <a:lstStyle>
            <a:lvl1pPr marL="514350" indent="-514350" algn="ctr">
              <a:buFont typeface="Lucida Grande"/>
              <a:buChar char="—"/>
              <a:defRPr sz="32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30369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859537" y="1942353"/>
            <a:ext cx="13716000" cy="7225367"/>
          </a:xfrm>
        </p:spPr>
        <p:txBody>
          <a:bodyPr anchor="b"/>
          <a:lstStyle>
            <a:lvl1pPr>
              <a:defRPr sz="11200" u="none">
                <a:solidFill>
                  <a:srgbClr val="FFFFFF"/>
                </a:solidFill>
              </a:defRPr>
            </a:lvl1pPr>
          </a:lstStyle>
          <a:p>
            <a:r>
              <a:rPr lang="en-CA" noProof="0"/>
              <a:t>Click to edit master title style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59536" y="9437879"/>
            <a:ext cx="13716000" cy="2265171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noProof="0"/>
              <a:t>Click to edit master text style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70" y="750145"/>
            <a:ext cx="5905330" cy="6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2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859537" y="1942353"/>
            <a:ext cx="13716000" cy="7225367"/>
          </a:xfrm>
        </p:spPr>
        <p:txBody>
          <a:bodyPr anchor="b"/>
          <a:lstStyle>
            <a:lvl1pPr>
              <a:defRPr sz="11200" u="none">
                <a:solidFill>
                  <a:srgbClr val="FFFFFF"/>
                </a:solidFill>
              </a:defRPr>
            </a:lvl1pPr>
          </a:lstStyle>
          <a:p>
            <a:r>
              <a:rPr lang="en-CA" noProof="0"/>
              <a:t>Click to edit master title style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59536" y="9437879"/>
            <a:ext cx="13716000" cy="2265171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noProof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48683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noProof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CA" noProof="0" dirty="0"/>
              <a:t>Click to edit master text style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noProof="0" smtClean="0"/>
              <a:t>‹#›</a:t>
            </a:fld>
            <a:endParaRPr lang="en-CA" noProof="0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9" y="12864240"/>
            <a:ext cx="4157881" cy="47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1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5866" y="381001"/>
            <a:ext cx="22675443" cy="2175372"/>
          </a:xfrm>
        </p:spPr>
        <p:txBody>
          <a:bodyPr/>
          <a:lstStyle/>
          <a:p>
            <a:r>
              <a:rPr lang="en-CA" noProof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53551" y="3200405"/>
            <a:ext cx="10972800" cy="8497754"/>
          </a:xfrm>
        </p:spPr>
        <p:txBody>
          <a:bodyPr/>
          <a:lstStyle/>
          <a:p>
            <a:pPr lvl="0"/>
            <a:r>
              <a:rPr lang="en-CA" noProof="0" dirty="0"/>
              <a:t>Click to edit master text style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noProof="0" smtClean="0"/>
              <a:t>‹#›</a:t>
            </a:fld>
            <a:endParaRPr lang="en-CA" noProof="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12558509" y="3200405"/>
            <a:ext cx="10972800" cy="8497754"/>
          </a:xfrm>
        </p:spPr>
        <p:txBody>
          <a:bodyPr/>
          <a:lstStyle/>
          <a:p>
            <a:pPr lvl="0"/>
            <a:r>
              <a:rPr lang="en-CA" noProof="0" dirty="0"/>
              <a:t>Click to edit master text style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528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noProof="0"/>
              <a:t>Click to edit master title style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noProof="0" smtClean="0"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104923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Break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9537" y="2203306"/>
            <a:ext cx="17373600" cy="6860253"/>
          </a:xfrm>
        </p:spPr>
        <p:txBody>
          <a:bodyPr anchor="b"/>
          <a:lstStyle>
            <a:lvl1pPr algn="l">
              <a:defRPr sz="7600" b="0" cap="none"/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59536" y="9443261"/>
            <a:ext cx="17373600" cy="2110164"/>
          </a:xfrm>
        </p:spPr>
        <p:txBody>
          <a:bodyPr anchor="t"/>
          <a:lstStyle>
            <a:lvl1pPr marL="0" indent="0">
              <a:buNone/>
              <a:defRPr sz="3600" b="1">
                <a:solidFill>
                  <a:schemeClr val="accent2"/>
                </a:solidFill>
              </a:defRPr>
            </a:lvl1pPr>
            <a:lvl2pPr marL="12192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52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657783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877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09630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31556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53482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75408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noProof="0" dirty="0"/>
              <a:t>Click to edit master text style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noProof="0" smtClean="0"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34117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Break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9537" y="2203306"/>
            <a:ext cx="17373600" cy="6860253"/>
          </a:xfrm>
        </p:spPr>
        <p:txBody>
          <a:bodyPr anchor="b"/>
          <a:lstStyle>
            <a:lvl1pPr algn="l">
              <a:defRPr sz="7600" b="0" cap="none"/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59536" y="9443261"/>
            <a:ext cx="17373600" cy="2110164"/>
          </a:xfrm>
        </p:spPr>
        <p:txBody>
          <a:bodyPr anchor="t"/>
          <a:lstStyle>
            <a:lvl1pPr marL="0" indent="0">
              <a:buNone/>
              <a:defRPr sz="3600" b="1">
                <a:solidFill>
                  <a:schemeClr val="accent2"/>
                </a:solidFill>
              </a:defRPr>
            </a:lvl1pPr>
            <a:lvl2pPr marL="12192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52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657783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877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09630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31556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53482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75408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noProof="0" dirty="0"/>
              <a:t>Click to edit master text style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noProof="0" smtClean="0"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27139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Break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9537" y="2203306"/>
            <a:ext cx="17373600" cy="6860253"/>
          </a:xfrm>
        </p:spPr>
        <p:txBody>
          <a:bodyPr anchor="b"/>
          <a:lstStyle>
            <a:lvl1pPr algn="l">
              <a:defRPr sz="7600" b="0" cap="none"/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59536" y="9443261"/>
            <a:ext cx="17373600" cy="2110164"/>
          </a:xfrm>
        </p:spPr>
        <p:txBody>
          <a:bodyPr anchor="t"/>
          <a:lstStyle>
            <a:lvl1pPr marL="0" indent="0">
              <a:buNone/>
              <a:defRPr sz="3600" b="1">
                <a:solidFill>
                  <a:schemeClr val="accent2"/>
                </a:solidFill>
              </a:defRPr>
            </a:lvl1pPr>
            <a:lvl2pPr marL="12192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52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657783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877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09630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31556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53482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75408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noProof="0" dirty="0"/>
              <a:t>Click to edit master text style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noProof="0" smtClean="0"/>
              <a:t>‹#›</a:t>
            </a:fld>
            <a:endParaRPr lang="en-CA" noProof="0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9" y="12864240"/>
            <a:ext cx="4157881" cy="47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0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55866" y="381001"/>
            <a:ext cx="22675443" cy="158194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CA" noProof="0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53551" y="3200405"/>
            <a:ext cx="22680073" cy="84977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noProof="0" dirty="0"/>
              <a:t>Click to edit master text style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788387" y="12935621"/>
            <a:ext cx="810400" cy="38200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fld id="{7088BEF1-D3AD-E34F-A3B9-A73E884A7AB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96519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0" r:id="rId5"/>
    <p:sldLayoutId id="2147483654" r:id="rId6"/>
    <p:sldLayoutId id="2147483651" r:id="rId7"/>
    <p:sldLayoutId id="2147483662" r:id="rId8"/>
    <p:sldLayoutId id="2147483663" r:id="rId9"/>
    <p:sldLayoutId id="2147483652" r:id="rId10"/>
    <p:sldLayoutId id="2147483661" r:id="rId11"/>
    <p:sldLayoutId id="2147483655" r:id="rId12"/>
  </p:sldLayoutIdLst>
  <p:hf hdr="0" ftr="0" dt="0"/>
  <p:txStyles>
    <p:titleStyle>
      <a:lvl1pPr algn="l" defTabSz="1219261" rtl="0" eaLnBrk="1" latinLnBrk="0" hangingPunct="1">
        <a:lnSpc>
          <a:spcPct val="90000"/>
        </a:lnSpc>
        <a:spcBef>
          <a:spcPts val="0"/>
        </a:spcBef>
        <a:buNone/>
        <a:defRPr sz="75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4235" indent="0" algn="l" defTabSz="1219261" rtl="0" eaLnBrk="1" latinLnBrk="0" hangingPunct="1">
        <a:spcBef>
          <a:spcPts val="0"/>
        </a:spcBef>
        <a:buFont typeface="Arial"/>
        <a:buNone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455613" algn="l" defTabSz="1219261" rtl="0" eaLnBrk="1" latinLnBrk="0" hangingPunct="1">
        <a:spcBef>
          <a:spcPts val="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915988" indent="-455613" algn="l" defTabSz="1219261" rtl="0" eaLnBrk="1" latinLnBrk="0" hangingPunct="1">
        <a:spcBef>
          <a:spcPts val="0"/>
        </a:spcBef>
        <a:buFont typeface="Arial"/>
        <a:buChar char="•"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4775" indent="-463550" algn="l" defTabSz="1219261" rtl="0" eaLnBrk="1" latinLnBrk="0" hangingPunct="1">
        <a:spcBef>
          <a:spcPts val="0"/>
        </a:spcBef>
        <a:buFont typeface="Arial"/>
        <a:buChar char="•"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235" indent="0" algn="l" defTabSz="1219261" rtl="0" eaLnBrk="1" latinLnBrk="0" hangingPunct="1">
        <a:spcBef>
          <a:spcPts val="0"/>
        </a:spcBef>
        <a:buFont typeface="Arial"/>
        <a:buNone/>
        <a:defRPr sz="3600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6705935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5196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457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718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61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522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783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044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305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66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827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088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74">
          <p15:clr>
            <a:srgbClr val="F26B43"/>
          </p15:clr>
        </p15:guide>
        <p15:guide id="2" pos="539">
          <p15:clr>
            <a:srgbClr val="F26B43"/>
          </p15:clr>
        </p15:guide>
        <p15:guide id="3" pos="1482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3.xml"/><Relationship Id="rId6" Type="http://schemas.openxmlformats.org/officeDocument/2006/relationships/image" Target="../media/image18.png"/><Relationship Id="rId5" Type="http://schemas.openxmlformats.org/officeDocument/2006/relationships/image" Target="../media/image2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sv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5.xml"/><Relationship Id="rId6" Type="http://schemas.openxmlformats.org/officeDocument/2006/relationships/image" Target="../media/image260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6.xml"/><Relationship Id="rId5" Type="http://schemas.openxmlformats.org/officeDocument/2006/relationships/image" Target="../media/image220.sv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3" Type="http://schemas.openxmlformats.org/officeDocument/2006/relationships/tags" Target="../tags/tag29.xml"/><Relationship Id="rId21" Type="http://schemas.openxmlformats.org/officeDocument/2006/relationships/tags" Target="../tags/tag47.xml"/><Relationship Id="rId42" Type="http://schemas.openxmlformats.org/officeDocument/2006/relationships/image" Target="../media/image30.svg"/><Relationship Id="rId47" Type="http://schemas.openxmlformats.org/officeDocument/2006/relationships/image" Target="../media/image16.png"/><Relationship Id="rId34" Type="http://schemas.openxmlformats.org/officeDocument/2006/relationships/image" Target="../media/image22.svg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image" Target="../media/image10.png"/><Relationship Id="rId46" Type="http://schemas.openxmlformats.org/officeDocument/2006/relationships/image" Target="../media/image15.png"/><Relationship Id="rId38" Type="http://schemas.openxmlformats.org/officeDocument/2006/relationships/image" Target="../media/image26.svg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tags" Target="../tags/tag46.xml"/><Relationship Id="rId41" Type="http://schemas.openxmlformats.org/officeDocument/2006/relationships/image" Target="../media/image11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notesSlide" Target="../notesSlides/notesSlide7.xml"/><Relationship Id="rId40" Type="http://schemas.openxmlformats.org/officeDocument/2006/relationships/image" Target="../media/image28.svg"/><Relationship Id="rId45" Type="http://schemas.openxmlformats.org/officeDocument/2006/relationships/image" Target="../media/image14.png"/><Relationship Id="rId32" Type="http://schemas.openxmlformats.org/officeDocument/2006/relationships/image" Target="../media/image20.svg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slideLayout" Target="../slideLayouts/slideLayout4.xml"/><Relationship Id="rId28" Type="http://schemas.openxmlformats.org/officeDocument/2006/relationships/image" Target="../media/image16.svg"/><Relationship Id="rId36" Type="http://schemas.openxmlformats.org/officeDocument/2006/relationships/image" Target="../media/image24.svg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44" Type="http://schemas.openxmlformats.org/officeDocument/2006/relationships/image" Target="../media/image13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tags" Target="../tags/tag48.xml"/><Relationship Id="rId43" Type="http://schemas.openxmlformats.org/officeDocument/2006/relationships/image" Target="../media/image12.png"/><Relationship Id="rId30" Type="http://schemas.openxmlformats.org/officeDocument/2006/relationships/image" Target="../media/image18.svg"/><Relationship Id="rId48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41" Type="http://schemas.openxmlformats.org/officeDocument/2006/relationships/image" Target="../media/image18.png"/><Relationship Id="rId1" Type="http://schemas.openxmlformats.org/officeDocument/2006/relationships/tags" Target="../tags/tag49.xml"/><Relationship Id="rId6" Type="http://schemas.openxmlformats.org/officeDocument/2006/relationships/image" Target="../media/image10.png"/><Relationship Id="rId40" Type="http://schemas.openxmlformats.org/officeDocument/2006/relationships/image" Target="../media/image28.sv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59537" y="1938528"/>
            <a:ext cx="13716000" cy="7225367"/>
          </a:xfrm>
        </p:spPr>
        <p:txBody>
          <a:bodyPr/>
          <a:lstStyle/>
          <a:p>
            <a:r>
              <a:rPr lang="fr-CA" sz="9600" dirty="0" smtClean="0"/>
              <a:t>Analyser</a:t>
            </a:r>
            <a:r>
              <a:rPr lang="fr-CA" sz="9600" dirty="0"/>
              <a:t> </a:t>
            </a:r>
            <a:r>
              <a:rPr lang="fr-CA" sz="9600" dirty="0" smtClean="0"/>
              <a:t>les </a:t>
            </a:r>
            <a:r>
              <a:rPr lang="fr-CA" sz="9600" dirty="0"/>
              <a:t>préjugés inconscients</a:t>
            </a:r>
          </a:p>
        </p:txBody>
      </p:sp>
      <p:sp>
        <p:nvSpPr>
          <p:cNvPr id="5" name="Shape 143" title="decorative"/>
          <p:cNvSpPr/>
          <p:nvPr>
            <p:custDataLst>
              <p:tags r:id="rId2"/>
            </p:custDataLst>
          </p:nvPr>
        </p:nvSpPr>
        <p:spPr>
          <a:xfrm>
            <a:off x="859536" y="9370329"/>
            <a:ext cx="8395539" cy="4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fr-C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59536" y="9889067"/>
            <a:ext cx="13716000" cy="1813983"/>
          </a:xfrm>
        </p:spPr>
        <p:txBody>
          <a:bodyPr/>
          <a:lstStyle/>
          <a:p>
            <a:r>
              <a:rPr lang="fr-CA" sz="5400" spc="300" dirty="0" smtClean="0"/>
              <a:t>Introduction et lectures préalables</a:t>
            </a:r>
            <a:endParaRPr lang="fr-CA" sz="5400" spc="300" dirty="0"/>
          </a:p>
        </p:txBody>
      </p:sp>
    </p:spTree>
    <p:extLst>
      <p:ext uri="{BB962C8B-B14F-4D97-AF65-F5344CB8AC3E}">
        <p14:creationId xmlns:p14="http://schemas.microsoft.com/office/powerpoint/2010/main" val="3563083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z="8000" dirty="0" smtClean="0"/>
              <a:t>Discuter avec d'autres personnes </a:t>
            </a:r>
            <a:endParaRPr lang="fr-CA" dirty="0"/>
          </a:p>
        </p:txBody>
      </p:sp>
      <p:sp>
        <p:nvSpPr>
          <p:cNvPr id="7" name="Shape 143" title="Decorative"/>
          <p:cNvSpPr/>
          <p:nvPr>
            <p:custDataLst>
              <p:tags r:id="rId1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552" y="3200405"/>
            <a:ext cx="14358740" cy="8497754"/>
          </a:xfrm>
        </p:spPr>
        <p:txBody>
          <a:bodyPr/>
          <a:lstStyle/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5400" dirty="0" smtClean="0"/>
              <a:t>Utilisez le clavardage (Chat) pour interagir avec l'enseignant du cours et les autres participants.</a:t>
            </a:r>
            <a:endParaRPr lang="fr-CA" sz="5400" dirty="0"/>
          </a:p>
        </p:txBody>
      </p:sp>
      <p:pic>
        <p:nvPicPr>
          <p:cNvPr id="10" name="Picture 1" descr="Voici une capture d'écran du volet comprenant la liste des participants à une session WebEx. Dans le coin supérieur gauche, il est indiqué &quot;Participants&quot; avec une flèche déroulante. En dessous, il y a la mention &quot;Speaker&quot;. En dessous du mot &quot;Speaker&quot;, il est écrit ce qui suit : &quot;Panéliste:1&quot; avec une flèche déroulante. En dessous, il y a le nom &quot;Isa David&quot; avec les mots &quot;(Organisateur, moi)&quot; à côté du nom. À l'extrême droite du nom, il y a un bouton de microphone pour que les participants puissent se mettre en sourdine et se désensibiliser. En dessous, on peut lire ce qui suit : &quot;Participant&quot; : 0&quot; avec une flèche déroulante. En bas du panneau, il y a plusieurs icônes, dont l'icône &quot;Raise Your Hand&quot;, une coche verte, un X rouge et un émoji souriant. En dessous des icônes se trouve le mot &quot;Chat&quot; avec une flèche orientée vers la droite." title="Capture d'écran du volet Participant de WebEx"/>
          <p:cNvPicPr>
            <a:picLocks noChangeAspect="1"/>
          </p:cNvPicPr>
          <p:nvPr/>
        </p:nvPicPr>
        <p:blipFill rotWithShape="1">
          <a:blip r:embed="rId4"/>
          <a:srcRect l="73169" t="12726"/>
          <a:stretch/>
        </p:blipFill>
        <p:spPr bwMode="auto">
          <a:xfrm>
            <a:off x="17485428" y="2368711"/>
            <a:ext cx="5810068" cy="9266182"/>
          </a:xfrm>
          <a:prstGeom prst="rect">
            <a:avLst/>
          </a:prstGeom>
          <a:noFill/>
          <a:ln w="9525">
            <a:solidFill>
              <a:schemeClr val="accent5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30;p19" descr="Ce rectangle souligne le mot &quot;Chat&quot; pour mettre en évidence la façon d'utiliser la fonction de chat. " title="Schéma du rectangle - Fonction de chat"/>
          <p:cNvSpPr/>
          <p:nvPr/>
        </p:nvSpPr>
        <p:spPr>
          <a:xfrm>
            <a:off x="17249614" y="10717029"/>
            <a:ext cx="6281696" cy="991891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DA7A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endParaRPr lang="fr-CA" sz="1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fr-CA" smtClean="0"/>
              <a:t>10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475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z="8000" dirty="0" smtClean="0"/>
              <a:t>Poser une question</a:t>
            </a:r>
            <a:endParaRPr lang="fr-CA" dirty="0"/>
          </a:p>
        </p:txBody>
      </p:sp>
      <p:sp>
        <p:nvSpPr>
          <p:cNvPr id="7" name="Shape 143" title="Decorative"/>
          <p:cNvSpPr/>
          <p:nvPr>
            <p:custDataLst>
              <p:tags r:id="rId1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552" y="3200405"/>
            <a:ext cx="14358740" cy="8497754"/>
          </a:xfrm>
        </p:spPr>
        <p:txBody>
          <a:bodyPr/>
          <a:lstStyle/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5400" dirty="0" smtClean="0"/>
              <a:t>Dans le panel des participants, levez votre main virtuelle si vous souhaitez rétablir le son et poser une question ou partager un commentaire.</a:t>
            </a:r>
          </a:p>
          <a:p>
            <a:pPr>
              <a:buClr>
                <a:schemeClr val="accent3"/>
              </a:buClr>
            </a:pPr>
            <a:endParaRPr lang="fr-CA" sz="4800" dirty="0"/>
          </a:p>
        </p:txBody>
      </p:sp>
      <p:grpSp>
        <p:nvGrpSpPr>
          <p:cNvPr id="10" name="Group 9" descr="An image of a hand" title="Raise your hand icon">
            <a:extLst>
              <a:ext uri="{FF2B5EF4-FFF2-40B4-BE49-F238E27FC236}">
                <a16:creationId xmlns:a16="http://schemas.microsoft.com/office/drawing/2014/main" id="{BF6DBE0B-217C-410F-866B-B75D931C9A52}"/>
              </a:ext>
            </a:extLst>
          </p:cNvPr>
          <p:cNvGrpSpPr/>
          <p:nvPr/>
        </p:nvGrpSpPr>
        <p:grpSpPr>
          <a:xfrm>
            <a:off x="6153667" y="6835931"/>
            <a:ext cx="3758510" cy="2175088"/>
            <a:chOff x="2221671" y="7364335"/>
            <a:chExt cx="3758999" cy="2175372"/>
          </a:xfrm>
        </p:grpSpPr>
        <p:pic>
          <p:nvPicPr>
            <p:cNvPr id="11" name="Graphic 54" descr="Raised hand" title="Icon of a raised hand">
              <a:extLst>
                <a:ext uri="{FF2B5EF4-FFF2-40B4-BE49-F238E27FC236}">
                  <a16:creationId xmlns:a16="http://schemas.microsoft.com/office/drawing/2014/main" id="{DD250DD3-5A42-4A1A-BEA3-E4DBAB7E7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3185491" y="7624119"/>
              <a:ext cx="1507538" cy="16455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E31337-3F64-44B8-B124-AC32CD8C88AE}"/>
                </a:ext>
              </a:extLst>
            </p:cNvPr>
            <p:cNvSpPr/>
            <p:nvPr/>
          </p:nvSpPr>
          <p:spPr>
            <a:xfrm>
              <a:off x="2221671" y="7364335"/>
              <a:ext cx="3758999" cy="217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828800"/>
              <a:endParaRPr lang="fr-CA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4" name="Picture 1" descr="Voici une capture d'écran du volet comprenant la liste des participants à une session WebEx. Dans le coin supérieur gauche, il est indiqué &quot;Participants&quot; avec une flèche déroulante. En dessous, il y a la mention &quot;Speaker&quot;. En dessous du mot &quot;Speaker&quot;, il est écrit ce qui suit : &quot;Panéliste:1&quot; avec une flèche déroulante. En dessous, il y a le nom &quot;Isa David&quot; avec les mots &quot;(Organisateur, moi)&quot; à côté du nom. À l'extrême droite du nom, il y a un bouton de microphone pour que les participants puissent se mettre en sourdine et se désensibiliser. En dessous, on peut lire ce qui suit : &quot;Participant&quot; : 0&quot; avec une flèche déroulante. En bas du panneau, il y a plusieurs icônes, dont l'icône &quot;Raise Your Hand&quot;, une coche verte, un X rouge et un émoji souriant. En dessous des icônes se trouve le mot &quot;Chat&quot; avec une flèche orientée vers la droite." title="Capture d'écran du volet Participant de WebEx"/>
          <p:cNvPicPr>
            <a:picLocks noChangeAspect="1"/>
          </p:cNvPicPr>
          <p:nvPr/>
        </p:nvPicPr>
        <p:blipFill rotWithShape="1">
          <a:blip r:embed="rId6"/>
          <a:srcRect l="73169" t="12726"/>
          <a:stretch/>
        </p:blipFill>
        <p:spPr bwMode="auto">
          <a:xfrm>
            <a:off x="17345867" y="2374878"/>
            <a:ext cx="5810068" cy="9266182"/>
          </a:xfrm>
          <a:prstGeom prst="rect">
            <a:avLst/>
          </a:prstGeom>
          <a:noFill/>
          <a:ln w="9525">
            <a:solidFill>
              <a:schemeClr val="accent5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30;p19" descr="Ce rectangle délimite l'icône &quot;Elevez votre main&quot; pour représenter l'endroit où vous devez cliquer si vous voulez lever votre main virtuelle. " title="Schéma du rectangle - Levez la main"/>
          <p:cNvSpPr/>
          <p:nvPr/>
        </p:nvSpPr>
        <p:spPr>
          <a:xfrm>
            <a:off x="17234115" y="9856922"/>
            <a:ext cx="898902" cy="604434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DA7A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endParaRPr lang="fr-CA" sz="1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fr-CA" smtClean="0"/>
              <a:t>11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433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z="8000" dirty="0" smtClean="0"/>
              <a:t>Définir un statut</a:t>
            </a:r>
            <a:endParaRPr lang="fr-CA" dirty="0"/>
          </a:p>
        </p:txBody>
      </p:sp>
      <p:sp>
        <p:nvSpPr>
          <p:cNvPr id="7" name="Shape 143" title="Decorative"/>
          <p:cNvSpPr/>
          <p:nvPr>
            <p:custDataLst>
              <p:tags r:id="rId1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552" y="3200405"/>
            <a:ext cx="14358740" cy="8497754"/>
          </a:xfrm>
        </p:spPr>
        <p:txBody>
          <a:bodyPr/>
          <a:lstStyle/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5400" dirty="0" smtClean="0"/>
              <a:t>Sélectionnez l’émoticône qui </a:t>
            </a:r>
            <a:r>
              <a:rPr lang="fr-CA" sz="5400" b="1" dirty="0" smtClean="0"/>
              <a:t>applaudit</a:t>
            </a:r>
            <a:r>
              <a:rPr lang="fr-CA" sz="5400" dirty="0" smtClean="0"/>
              <a:t> pour montrer votre soutien.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fr-CA" sz="5400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5400" dirty="0" smtClean="0"/>
              <a:t>Sélectionnez </a:t>
            </a:r>
            <a:r>
              <a:rPr lang="fr-CA" sz="5400" dirty="0"/>
              <a:t>l’émoticône </a:t>
            </a:r>
            <a:r>
              <a:rPr lang="fr-CA" sz="5400" dirty="0" smtClean="0"/>
              <a:t>de </a:t>
            </a:r>
            <a:r>
              <a:rPr lang="fr-CA" sz="5400" b="1" dirty="0" smtClean="0"/>
              <a:t>la tasse à café </a:t>
            </a:r>
            <a:r>
              <a:rPr lang="fr-CA" sz="5400" dirty="0" smtClean="0"/>
              <a:t>si vous avez besoin de vous éloigner ou lors de la pause.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fr-CA" sz="5400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5400" dirty="0" smtClean="0"/>
              <a:t>Sélectionnez l'un des autres l’émoticônes pour nous dire comment vous vous sentez.</a:t>
            </a:r>
          </a:p>
          <a:p>
            <a:pPr>
              <a:buClr>
                <a:schemeClr val="accent3"/>
              </a:buClr>
            </a:pPr>
            <a:endParaRPr lang="fr-CA" sz="5400" dirty="0" smtClean="0"/>
          </a:p>
          <a:p>
            <a:pPr>
              <a:buClr>
                <a:schemeClr val="accent3"/>
              </a:buClr>
            </a:pPr>
            <a:endParaRPr lang="fr-CA" sz="4800" dirty="0"/>
          </a:p>
        </p:txBody>
      </p:sp>
      <p:pic>
        <p:nvPicPr>
          <p:cNvPr id="8" name="Picture 7" descr="Voici une capture d'écran du volet comprenant la liste des participants à une session WebEx. Dans le coin supérieur gauche, il est indiqué &quot;Participants&quot; avec une flèche déroulante. En dessous, il y a la mention &quot;Speaker&quot;. En dessous du mot &quot;Speaker&quot;, il est écrit ce qui suit : &quot;Panéliste:1&quot; avec une flèche déroulante. En dessous, il y a le nom &quot;Isa David&quot; avec les mots &quot;(Organisateur, moi)&quot; à côté du nom. À l'extrême droite du nom, il y a un bouton de microphone pour que les participants puissent se mettre en sourdine et se désensibiliser. En dessous, on peut lire ce qui suit : &quot;Participant&quot; : 0&quot; avec une flèche déroulante. En bas du panneau, il y a plusieurs icônes, dont l'icône &quot;Raise Your Hand&quot;, une coche verte, un X rouge et un émoji souriant. En dessous des icônes se trouve le mot &quot;Chat&quot; avec une flèche orientée vers la droite." title="Capture d'écran du volet Participant de WebEx"/>
          <p:cNvPicPr>
            <a:picLocks noChangeAspect="1"/>
          </p:cNvPicPr>
          <p:nvPr/>
        </p:nvPicPr>
        <p:blipFill rotWithShape="1">
          <a:blip r:embed="rId4"/>
          <a:srcRect l="73015" t="13505" b="17808"/>
          <a:stretch/>
        </p:blipFill>
        <p:spPr>
          <a:xfrm>
            <a:off x="16066736" y="1838359"/>
            <a:ext cx="6952152" cy="8653177"/>
          </a:xfrm>
          <a:prstGeom prst="rect">
            <a:avLst/>
          </a:prstGeom>
          <a:ln>
            <a:solidFill>
              <a:schemeClr val="accent5"/>
            </a:solidFill>
            <a:prstDash val="dash"/>
          </a:ln>
        </p:spPr>
      </p:pic>
      <p:sp>
        <p:nvSpPr>
          <p:cNvPr id="4" name="Rounded Rectangle 3" descr="Ce rectangle décrit la fonction emoji pour représenter la façon de sélectionner différents emojis dans WebEx. " title="Schéma du rectangle - Emojis"/>
          <p:cNvSpPr/>
          <p:nvPr/>
        </p:nvSpPr>
        <p:spPr>
          <a:xfrm>
            <a:off x="17590577" y="7718157"/>
            <a:ext cx="3084163" cy="2293749"/>
          </a:xfrm>
          <a:prstGeom prst="roundRect">
            <a:avLst/>
          </a:prstGeom>
          <a:noFill/>
          <a:ln w="57150">
            <a:solidFill>
              <a:srgbClr val="DA7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fr-CA" smtClean="0"/>
              <a:t>12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774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Tableau blanc - </a:t>
            </a:r>
            <a:r>
              <a:rPr lang="fr-CA" altLang="en-US" sz="8000" dirty="0" smtClean="0">
                <a:latin typeface="Georgia" panose="02040502050405020303" pitchFamily="18" charset="0"/>
              </a:rPr>
              <a:t>Outils d’annotation</a:t>
            </a:r>
            <a:endParaRPr lang="fr-CA" altLang="en-US" sz="7200" dirty="0">
              <a:latin typeface="Georgia" panose="02040502050405020303" pitchFamily="18" charset="0"/>
            </a:endParaRPr>
          </a:p>
        </p:txBody>
      </p:sp>
      <p:sp>
        <p:nvSpPr>
          <p:cNvPr id="7" name="Shape 143" title="Decorative"/>
          <p:cNvSpPr/>
          <p:nvPr>
            <p:custDataLst>
              <p:tags r:id="rId1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fr-CA" dirty="0"/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853551" y="3265845"/>
            <a:ext cx="23142029" cy="8497754"/>
          </a:xfrm>
        </p:spPr>
        <p:txBody>
          <a:bodyPr/>
          <a:lstStyle/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4400" dirty="0" smtClean="0"/>
              <a:t>En haut à gauche de votre écran, utilisez les outils d’annotation pour interagir sur les diapositives ou sur le tableau blanc:</a:t>
            </a:r>
            <a:endParaRPr lang="fr-CA" sz="5400" dirty="0" smtClean="0"/>
          </a:p>
          <a:p>
            <a:pPr>
              <a:buClr>
                <a:schemeClr val="accent3"/>
              </a:buClr>
            </a:pPr>
            <a:endParaRPr lang="fr-CA" sz="4800" dirty="0"/>
          </a:p>
        </p:txBody>
      </p:sp>
      <p:pic>
        <p:nvPicPr>
          <p:cNvPr id="40" name="Picture 1" descr="Voici une capture d'écran du côté supérieur gauche de l'écran dans WebEx où les participants peuvent trouver les outils d'annotation. " title="Capture d'écran des outils d'annotation"/>
          <p:cNvPicPr>
            <a:picLocks noChangeAspect="1"/>
          </p:cNvPicPr>
          <p:nvPr/>
        </p:nvPicPr>
        <p:blipFill rotWithShape="1">
          <a:blip r:embed="rId4"/>
          <a:srcRect t="5730" r="59829" b="82810"/>
          <a:stretch/>
        </p:blipFill>
        <p:spPr bwMode="auto">
          <a:xfrm>
            <a:off x="4649390" y="5016929"/>
            <a:ext cx="14014381" cy="1956554"/>
          </a:xfrm>
          <a:prstGeom prst="rect">
            <a:avLst/>
          </a:prstGeom>
          <a:noFill/>
          <a:ln w="9525">
            <a:solidFill>
              <a:schemeClr val="accent5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43">
            <a:extLst>
              <a:ext uri="{FF2B5EF4-FFF2-40B4-BE49-F238E27FC236}">
                <a16:creationId xmlns:a16="http://schemas.microsoft.com/office/drawing/2014/main" id="{6BD1FC4C-D472-4AFB-B2ED-429CE59B521D}"/>
              </a:ext>
            </a:extLst>
          </p:cNvPr>
          <p:cNvSpPr txBox="1"/>
          <p:nvPr/>
        </p:nvSpPr>
        <p:spPr>
          <a:xfrm>
            <a:off x="586142" y="7624935"/>
            <a:ext cx="3279744" cy="98488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fr-FR"/>
            </a:defPPr>
            <a:lvl1pPr marL="0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3200" dirty="0" smtClean="0"/>
              <a:t>Placer une flèche </a:t>
            </a:r>
          </a:p>
          <a:p>
            <a:pPr algn="ctr"/>
            <a:r>
              <a:rPr lang="fr-CA" sz="3200" dirty="0" smtClean="0"/>
              <a:t>avec votre nom</a:t>
            </a:r>
            <a:endParaRPr lang="fr-CA" sz="3200" dirty="0"/>
          </a:p>
        </p:txBody>
      </p:sp>
      <p:grpSp>
        <p:nvGrpSpPr>
          <p:cNvPr id="74" name="Group 73" title="Icône de flèche">
            <a:extLst>
              <a:ext uri="{FF2B5EF4-FFF2-40B4-BE49-F238E27FC236}">
                <a16:creationId xmlns:a16="http://schemas.microsoft.com/office/drawing/2014/main" id="{48694433-F3A2-47B3-B972-B478961A0F4D}"/>
              </a:ext>
            </a:extLst>
          </p:cNvPr>
          <p:cNvGrpSpPr/>
          <p:nvPr/>
        </p:nvGrpSpPr>
        <p:grpSpPr>
          <a:xfrm>
            <a:off x="461435" y="8788413"/>
            <a:ext cx="3257874" cy="1961002"/>
            <a:chOff x="195260" y="4404983"/>
            <a:chExt cx="3758999" cy="2175372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BEFBEAE-4593-4500-9B92-2353C242C161}"/>
                </a:ext>
              </a:extLst>
            </p:cNvPr>
            <p:cNvSpPr/>
            <p:nvPr/>
          </p:nvSpPr>
          <p:spPr>
            <a:xfrm>
              <a:off x="195260" y="4404983"/>
              <a:ext cx="3758999" cy="217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 dirty="0"/>
            </a:p>
          </p:txBody>
        </p:sp>
        <p:sp>
          <p:nvSpPr>
            <p:cNvPr id="138" name="Arrow: Right 11" title="Flèche">
              <a:extLst>
                <a:ext uri="{FF2B5EF4-FFF2-40B4-BE49-F238E27FC236}">
                  <a16:creationId xmlns:a16="http://schemas.microsoft.com/office/drawing/2014/main" id="{3F90019D-FF1E-407B-8649-FAFF714446AC}"/>
                </a:ext>
              </a:extLst>
            </p:cNvPr>
            <p:cNvSpPr/>
            <p:nvPr/>
          </p:nvSpPr>
          <p:spPr>
            <a:xfrm>
              <a:off x="576776" y="4909625"/>
              <a:ext cx="2940147" cy="1266092"/>
            </a:xfrm>
            <a:prstGeom prst="rightArrow">
              <a:avLst>
                <a:gd name="adj1" fmla="val 38918"/>
                <a:gd name="adj2" fmla="val 103865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 dirty="0"/>
            </a:p>
          </p:txBody>
        </p:sp>
      </p:grpSp>
      <p:sp>
        <p:nvSpPr>
          <p:cNvPr id="75" name="TextBox 44">
            <a:extLst>
              <a:ext uri="{FF2B5EF4-FFF2-40B4-BE49-F238E27FC236}">
                <a16:creationId xmlns:a16="http://schemas.microsoft.com/office/drawing/2014/main" id="{26940B49-2739-4A6A-AB33-D32265ACC4BB}"/>
              </a:ext>
            </a:extLst>
          </p:cNvPr>
          <p:cNvSpPr txBox="1"/>
          <p:nvPr/>
        </p:nvSpPr>
        <p:spPr>
          <a:xfrm>
            <a:off x="4649390" y="7639200"/>
            <a:ext cx="2095125" cy="98488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fr-FR"/>
            </a:defPPr>
            <a:lvl1pPr marL="0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3200" dirty="0" smtClean="0"/>
              <a:t>Écrire sur   </a:t>
            </a:r>
          </a:p>
          <a:p>
            <a:pPr algn="ctr"/>
            <a:r>
              <a:rPr lang="fr-CA" sz="3200" dirty="0" smtClean="0"/>
              <a:t>l’écran</a:t>
            </a:r>
            <a:endParaRPr lang="fr-CA" sz="3600" dirty="0"/>
          </a:p>
        </p:txBody>
      </p:sp>
      <p:grpSp>
        <p:nvGrpSpPr>
          <p:cNvPr id="76" name="Group 75" title="Icône de texte">
            <a:extLst>
              <a:ext uri="{FF2B5EF4-FFF2-40B4-BE49-F238E27FC236}">
                <a16:creationId xmlns:a16="http://schemas.microsoft.com/office/drawing/2014/main" id="{7ED48941-6325-4ED4-B488-D6FDE5E7996B}"/>
              </a:ext>
            </a:extLst>
          </p:cNvPr>
          <p:cNvGrpSpPr/>
          <p:nvPr/>
        </p:nvGrpSpPr>
        <p:grpSpPr>
          <a:xfrm>
            <a:off x="3876850" y="8788413"/>
            <a:ext cx="3257874" cy="1996304"/>
            <a:chOff x="4186321" y="4399838"/>
            <a:chExt cx="3758999" cy="2175372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8CC227A-CB82-4200-9EDC-02427A7B9737}"/>
                </a:ext>
              </a:extLst>
            </p:cNvPr>
            <p:cNvSpPr/>
            <p:nvPr/>
          </p:nvSpPr>
          <p:spPr>
            <a:xfrm>
              <a:off x="4186321" y="4399838"/>
              <a:ext cx="3758999" cy="217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 dirty="0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88CA0F2-2F52-470C-BBD7-9A58584D1A97}"/>
                </a:ext>
              </a:extLst>
            </p:cNvPr>
            <p:cNvGrpSpPr/>
            <p:nvPr/>
          </p:nvGrpSpPr>
          <p:grpSpPr>
            <a:xfrm>
              <a:off x="5085353" y="4735704"/>
              <a:ext cx="2032900" cy="1660438"/>
              <a:chOff x="5134766" y="4652160"/>
              <a:chExt cx="1869383" cy="1660438"/>
            </a:xfrm>
            <a:solidFill>
              <a:schemeClr val="tx1"/>
            </a:solidFill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C983C5F-1A7C-4086-B948-C485C4D0CFD3}"/>
                  </a:ext>
                </a:extLst>
              </p:cNvPr>
              <p:cNvSpPr/>
              <p:nvPr/>
            </p:nvSpPr>
            <p:spPr>
              <a:xfrm>
                <a:off x="5134766" y="4652160"/>
                <a:ext cx="1869383" cy="30053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219261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438522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657783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4877044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6096305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7315566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8534827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9754088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CA" dirty="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83C57ACB-93C1-41C6-8C47-63866A926781}"/>
                  </a:ext>
                </a:extLst>
              </p:cNvPr>
              <p:cNvSpPr/>
              <p:nvPr/>
            </p:nvSpPr>
            <p:spPr>
              <a:xfrm rot="5400000">
                <a:off x="5271125" y="5344524"/>
                <a:ext cx="1660438" cy="27570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219261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438522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657783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4877044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6096305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7315566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8534827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9754088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CA" dirty="0"/>
              </a:p>
            </p:txBody>
          </p:sp>
        </p:grpSp>
      </p:grpSp>
      <p:sp>
        <p:nvSpPr>
          <p:cNvPr id="77" name="TextBox 45">
            <a:extLst>
              <a:ext uri="{FF2B5EF4-FFF2-40B4-BE49-F238E27FC236}">
                <a16:creationId xmlns:a16="http://schemas.microsoft.com/office/drawing/2014/main" id="{E78A5381-4F18-4B19-B8F0-A2C641E04328}"/>
              </a:ext>
            </a:extLst>
          </p:cNvPr>
          <p:cNvSpPr txBox="1"/>
          <p:nvPr/>
        </p:nvSpPr>
        <p:spPr>
          <a:xfrm>
            <a:off x="7414419" y="7663144"/>
            <a:ext cx="2943884" cy="98488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fr-FR"/>
            </a:defPPr>
            <a:lvl1pPr marL="0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3200" dirty="0" smtClean="0"/>
              <a:t>Tracer une ligne</a:t>
            </a:r>
          </a:p>
          <a:p>
            <a:pPr algn="ctr"/>
            <a:r>
              <a:rPr lang="fr-CA" sz="3200" dirty="0" smtClean="0"/>
              <a:t>sur l’écran</a:t>
            </a:r>
            <a:endParaRPr lang="fr-CA" sz="3600" dirty="0"/>
          </a:p>
        </p:txBody>
      </p:sp>
      <p:grpSp>
        <p:nvGrpSpPr>
          <p:cNvPr id="78" name="Group 77" title="Icône de ligne">
            <a:extLst>
              <a:ext uri="{FF2B5EF4-FFF2-40B4-BE49-F238E27FC236}">
                <a16:creationId xmlns:a16="http://schemas.microsoft.com/office/drawing/2014/main" id="{766718E6-31BE-44D3-B794-5938A0948EF4}"/>
              </a:ext>
            </a:extLst>
          </p:cNvPr>
          <p:cNvGrpSpPr/>
          <p:nvPr/>
        </p:nvGrpSpPr>
        <p:grpSpPr>
          <a:xfrm>
            <a:off x="7292265" y="8767244"/>
            <a:ext cx="3257874" cy="1996305"/>
            <a:chOff x="8177382" y="4404121"/>
            <a:chExt cx="3758999" cy="217537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D69FFB0-5639-4789-90FA-1676E7D59EE2}"/>
                </a:ext>
              </a:extLst>
            </p:cNvPr>
            <p:cNvSpPr/>
            <p:nvPr/>
          </p:nvSpPr>
          <p:spPr>
            <a:xfrm>
              <a:off x="8177382" y="4404121"/>
              <a:ext cx="3758999" cy="217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 dirty="0"/>
            </a:p>
          </p:txBody>
        </p:sp>
        <p:sp>
          <p:nvSpPr>
            <p:cNvPr id="113" name="Rectangle 112" title="Ligne">
              <a:extLst>
                <a:ext uri="{FF2B5EF4-FFF2-40B4-BE49-F238E27FC236}">
                  <a16:creationId xmlns:a16="http://schemas.microsoft.com/office/drawing/2014/main" id="{26267717-CB36-4BF1-8AA3-4FBB50549D96}"/>
                </a:ext>
              </a:extLst>
            </p:cNvPr>
            <p:cNvSpPr/>
            <p:nvPr/>
          </p:nvSpPr>
          <p:spPr>
            <a:xfrm rot="19286794">
              <a:off x="8884498" y="5387987"/>
              <a:ext cx="2327444" cy="2284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 dirty="0"/>
            </a:p>
          </p:txBody>
        </p:sp>
      </p:grpSp>
      <p:sp>
        <p:nvSpPr>
          <p:cNvPr id="79" name="TextBox 46">
            <a:extLst>
              <a:ext uri="{FF2B5EF4-FFF2-40B4-BE49-F238E27FC236}">
                <a16:creationId xmlns:a16="http://schemas.microsoft.com/office/drawing/2014/main" id="{963A99AB-B819-46CB-8FCC-ADC2224B189F}"/>
              </a:ext>
            </a:extLst>
          </p:cNvPr>
          <p:cNvSpPr txBox="1"/>
          <p:nvPr/>
        </p:nvSpPr>
        <p:spPr>
          <a:xfrm>
            <a:off x="10690592" y="7624934"/>
            <a:ext cx="3421579" cy="98488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fr-FR"/>
            </a:defPPr>
            <a:lvl1pPr marL="0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3200" dirty="0" smtClean="0"/>
              <a:t>Tracer des formes </a:t>
            </a:r>
          </a:p>
          <a:p>
            <a:pPr algn="ctr"/>
            <a:r>
              <a:rPr lang="fr-CA" sz="3200" dirty="0" smtClean="0"/>
              <a:t>Sur l'écran</a:t>
            </a:r>
            <a:endParaRPr lang="fr-CA" sz="3600" dirty="0"/>
          </a:p>
        </p:txBody>
      </p:sp>
      <p:grpSp>
        <p:nvGrpSpPr>
          <p:cNvPr id="80" name="Group 79" title="Icône carrée">
            <a:extLst>
              <a:ext uri="{FF2B5EF4-FFF2-40B4-BE49-F238E27FC236}">
                <a16:creationId xmlns:a16="http://schemas.microsoft.com/office/drawing/2014/main" id="{0CF497A5-F73C-4EA8-BED8-448BF5523271}"/>
              </a:ext>
            </a:extLst>
          </p:cNvPr>
          <p:cNvGrpSpPr/>
          <p:nvPr/>
        </p:nvGrpSpPr>
        <p:grpSpPr>
          <a:xfrm>
            <a:off x="10690592" y="8752977"/>
            <a:ext cx="3222995" cy="1996305"/>
            <a:chOff x="12168443" y="4404983"/>
            <a:chExt cx="3758999" cy="2175372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84635E6-656D-4C2E-99B6-314B5AC19601}"/>
                </a:ext>
              </a:extLst>
            </p:cNvPr>
            <p:cNvSpPr/>
            <p:nvPr/>
          </p:nvSpPr>
          <p:spPr>
            <a:xfrm>
              <a:off x="12168443" y="4404983"/>
              <a:ext cx="3758999" cy="217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 dirty="0"/>
            </a:p>
          </p:txBody>
        </p:sp>
        <p:sp>
          <p:nvSpPr>
            <p:cNvPr id="111" name="Rectangle 110" title="Carré">
              <a:extLst>
                <a:ext uri="{FF2B5EF4-FFF2-40B4-BE49-F238E27FC236}">
                  <a16:creationId xmlns:a16="http://schemas.microsoft.com/office/drawing/2014/main" id="{AF1A6226-D7F3-40E7-956B-917017907B02}"/>
                </a:ext>
              </a:extLst>
            </p:cNvPr>
            <p:cNvSpPr/>
            <p:nvPr/>
          </p:nvSpPr>
          <p:spPr>
            <a:xfrm>
              <a:off x="12928209" y="4652160"/>
              <a:ext cx="2222696" cy="166043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 dirty="0"/>
            </a:p>
          </p:txBody>
        </p:sp>
      </p:grpSp>
      <p:sp>
        <p:nvSpPr>
          <p:cNvPr id="81" name="TextBox 47">
            <a:extLst>
              <a:ext uri="{FF2B5EF4-FFF2-40B4-BE49-F238E27FC236}">
                <a16:creationId xmlns:a16="http://schemas.microsoft.com/office/drawing/2014/main" id="{6FC1B6F4-1034-4931-898A-8121F76E3128}"/>
              </a:ext>
            </a:extLst>
          </p:cNvPr>
          <p:cNvSpPr txBox="1"/>
          <p:nvPr/>
        </p:nvSpPr>
        <p:spPr>
          <a:xfrm>
            <a:off x="14669237" y="7605536"/>
            <a:ext cx="2117567" cy="98488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fr-FR"/>
            </a:defPPr>
            <a:lvl1pPr marL="0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3200" dirty="0" smtClean="0"/>
              <a:t>Changer la </a:t>
            </a:r>
          </a:p>
          <a:p>
            <a:pPr algn="ctr"/>
            <a:r>
              <a:rPr lang="fr-CA" sz="3200" dirty="0" smtClean="0"/>
              <a:t>couleur</a:t>
            </a:r>
            <a:endParaRPr lang="fr-CA" sz="3200" dirty="0">
              <a:cs typeface="Arial"/>
            </a:endParaRPr>
          </a:p>
        </p:txBody>
      </p:sp>
      <p:grpSp>
        <p:nvGrpSpPr>
          <p:cNvPr id="82" name="Group 81" title="Icône pour changer de couleur">
            <a:extLst>
              <a:ext uri="{FF2B5EF4-FFF2-40B4-BE49-F238E27FC236}">
                <a16:creationId xmlns:a16="http://schemas.microsoft.com/office/drawing/2014/main" id="{D8C99AF7-99BD-4767-8995-F17EABE3CAB9}"/>
              </a:ext>
            </a:extLst>
          </p:cNvPr>
          <p:cNvGrpSpPr/>
          <p:nvPr/>
        </p:nvGrpSpPr>
        <p:grpSpPr>
          <a:xfrm>
            <a:off x="14081022" y="8731942"/>
            <a:ext cx="3222995" cy="1996305"/>
            <a:chOff x="8871529" y="4529229"/>
            <a:chExt cx="3758999" cy="217537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835221F-AA27-4A33-845D-869B9B8459B0}"/>
                </a:ext>
              </a:extLst>
            </p:cNvPr>
            <p:cNvSpPr/>
            <p:nvPr/>
          </p:nvSpPr>
          <p:spPr>
            <a:xfrm>
              <a:off x="8871529" y="4529229"/>
              <a:ext cx="3758999" cy="217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 dirty="0"/>
            </a:p>
          </p:txBody>
        </p:sp>
        <p:sp>
          <p:nvSpPr>
            <p:cNvPr id="108" name="Rectangle 107" title="Rouge">
              <a:extLst>
                <a:ext uri="{FF2B5EF4-FFF2-40B4-BE49-F238E27FC236}">
                  <a16:creationId xmlns:a16="http://schemas.microsoft.com/office/drawing/2014/main" id="{9062A4D5-7248-4721-8322-D6E8CA6B71D7}"/>
                </a:ext>
              </a:extLst>
            </p:cNvPr>
            <p:cNvSpPr/>
            <p:nvPr/>
          </p:nvSpPr>
          <p:spPr>
            <a:xfrm>
              <a:off x="9639680" y="4750386"/>
              <a:ext cx="2222696" cy="1660438"/>
            </a:xfrm>
            <a:prstGeom prst="rect">
              <a:avLst/>
            </a:prstGeom>
            <a:solidFill>
              <a:srgbClr val="FF0000"/>
            </a:solidFill>
            <a:ln w="762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36997FA-6A15-4C19-ACE6-B661138E30F2}"/>
                </a:ext>
              </a:extLst>
            </p:cNvPr>
            <p:cNvSpPr/>
            <p:nvPr/>
          </p:nvSpPr>
          <p:spPr>
            <a:xfrm rot="10800000">
              <a:off x="11053483" y="5754385"/>
              <a:ext cx="795314" cy="6564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3600" dirty="0" smtClean="0"/>
                <a:t>^</a:t>
              </a:r>
              <a:endParaRPr lang="fr-CA" sz="3600" dirty="0"/>
            </a:p>
          </p:txBody>
        </p:sp>
      </p:grpSp>
      <p:sp>
        <p:nvSpPr>
          <p:cNvPr id="83" name="TextBox 48">
            <a:extLst>
              <a:ext uri="{FF2B5EF4-FFF2-40B4-BE49-F238E27FC236}">
                <a16:creationId xmlns:a16="http://schemas.microsoft.com/office/drawing/2014/main" id="{9B557C95-7D73-4B34-85B6-1A8A0C167E4B}"/>
              </a:ext>
            </a:extLst>
          </p:cNvPr>
          <p:cNvSpPr txBox="1"/>
          <p:nvPr/>
        </p:nvSpPr>
        <p:spPr>
          <a:xfrm>
            <a:off x="17926736" y="7639200"/>
            <a:ext cx="2414122" cy="98488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>
            <a:defPPr>
              <a:defRPr lang="fr-FR"/>
            </a:defPPr>
            <a:lvl1pPr marL="0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3200" dirty="0" smtClean="0"/>
              <a:t>Dessiner sur </a:t>
            </a:r>
          </a:p>
          <a:p>
            <a:pPr algn="ctr"/>
            <a:r>
              <a:rPr lang="fr-CA" sz="3200" dirty="0" smtClean="0"/>
              <a:t>l’écran</a:t>
            </a:r>
            <a:endParaRPr lang="fr-CA" sz="3200" dirty="0"/>
          </a:p>
        </p:txBody>
      </p:sp>
      <p:grpSp>
        <p:nvGrpSpPr>
          <p:cNvPr id="84" name="Group 83" title="Icône de la gomme">
            <a:extLst>
              <a:ext uri="{FF2B5EF4-FFF2-40B4-BE49-F238E27FC236}">
                <a16:creationId xmlns:a16="http://schemas.microsoft.com/office/drawing/2014/main" id="{0098E2C7-F5CF-47D5-9F13-BB8123CA9095}"/>
              </a:ext>
            </a:extLst>
          </p:cNvPr>
          <p:cNvGrpSpPr/>
          <p:nvPr/>
        </p:nvGrpSpPr>
        <p:grpSpPr>
          <a:xfrm>
            <a:off x="17455949" y="8731941"/>
            <a:ext cx="3222995" cy="1996305"/>
            <a:chOff x="16159504" y="4394693"/>
            <a:chExt cx="3758999" cy="217537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2AE96AF-E6BC-488A-AF5F-B3A3FD2A4D32}"/>
                </a:ext>
              </a:extLst>
            </p:cNvPr>
            <p:cNvSpPr/>
            <p:nvPr/>
          </p:nvSpPr>
          <p:spPr>
            <a:xfrm>
              <a:off x="16159504" y="4394693"/>
              <a:ext cx="3758999" cy="217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 dirty="0"/>
            </a:p>
          </p:txBody>
        </p:sp>
        <p:pic>
          <p:nvPicPr>
            <p:cNvPr id="92" name="Graphic 20" title="Crayon">
              <a:extLst>
                <a:ext uri="{FF2B5EF4-FFF2-40B4-BE49-F238E27FC236}">
                  <a16:creationId xmlns:a16="http://schemas.microsoft.com/office/drawing/2014/main" id="{33558846-A958-4E70-804A-F3CDB73E8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lc="http://schemas.openxmlformats.org/drawingml/2006/lockedCanvas"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6983472" y="4482297"/>
              <a:ext cx="2039815" cy="2039815"/>
            </a:xfrm>
            <a:prstGeom prst="rect">
              <a:avLst/>
            </a:prstGeom>
          </p:spPr>
        </p:pic>
      </p:grpSp>
      <p:sp>
        <p:nvSpPr>
          <p:cNvPr id="85" name="TextBox 49">
            <a:extLst>
              <a:ext uri="{FF2B5EF4-FFF2-40B4-BE49-F238E27FC236}">
                <a16:creationId xmlns:a16="http://schemas.microsoft.com/office/drawing/2014/main" id="{F41A0CB7-1211-457C-8047-01415A15BFEE}"/>
              </a:ext>
            </a:extLst>
          </p:cNvPr>
          <p:cNvSpPr txBox="1"/>
          <p:nvPr/>
        </p:nvSpPr>
        <p:spPr>
          <a:xfrm>
            <a:off x="21808430" y="7861304"/>
            <a:ext cx="129099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fr-FR"/>
            </a:defPPr>
            <a:lvl1pPr marL="0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3200" dirty="0" smtClean="0"/>
              <a:t>Effacer</a:t>
            </a:r>
            <a:endParaRPr lang="fr-CA" sz="3200" dirty="0"/>
          </a:p>
        </p:txBody>
      </p:sp>
      <p:grpSp>
        <p:nvGrpSpPr>
          <p:cNvPr id="86" name="Group 85" title="Icône de la gomme">
            <a:extLst>
              <a:ext uri="{FF2B5EF4-FFF2-40B4-BE49-F238E27FC236}">
                <a16:creationId xmlns:a16="http://schemas.microsoft.com/office/drawing/2014/main" id="{D1A2BEE5-F2D1-443A-9552-41E4E9872364}"/>
              </a:ext>
            </a:extLst>
          </p:cNvPr>
          <p:cNvGrpSpPr/>
          <p:nvPr/>
        </p:nvGrpSpPr>
        <p:grpSpPr>
          <a:xfrm>
            <a:off x="20842431" y="8658055"/>
            <a:ext cx="3222995" cy="2091227"/>
            <a:chOff x="13639810" y="4391329"/>
            <a:chExt cx="3758999" cy="2266672"/>
          </a:xfrm>
        </p:grpSpPr>
        <p:sp>
          <p:nvSpPr>
            <p:cNvPr id="87" name="Rectangle 86" title="Effacer">
              <a:extLst>
                <a:ext uri="{FF2B5EF4-FFF2-40B4-BE49-F238E27FC236}">
                  <a16:creationId xmlns:a16="http://schemas.microsoft.com/office/drawing/2014/main" id="{1C2C43A1-83ED-4047-9CD6-B5D32A5B9461}"/>
                </a:ext>
              </a:extLst>
            </p:cNvPr>
            <p:cNvSpPr/>
            <p:nvPr/>
          </p:nvSpPr>
          <p:spPr>
            <a:xfrm>
              <a:off x="13639810" y="4482629"/>
              <a:ext cx="3758999" cy="217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 dirty="0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4E712C0-E040-434B-AFBB-CA101A9E3F67}"/>
                </a:ext>
              </a:extLst>
            </p:cNvPr>
            <p:cNvGrpSpPr/>
            <p:nvPr/>
          </p:nvGrpSpPr>
          <p:grpSpPr>
            <a:xfrm>
              <a:off x="14672097" y="4391329"/>
              <a:ext cx="1738556" cy="2189731"/>
              <a:chOff x="14822356" y="4328889"/>
              <a:chExt cx="1401540" cy="2189731"/>
            </a:xfrm>
          </p:grpSpPr>
          <p:pic>
            <p:nvPicPr>
              <p:cNvPr id="89" name="Graphic 31" title="Effacer">
                <a:extLst>
                  <a:ext uri="{FF2B5EF4-FFF2-40B4-BE49-F238E27FC236}">
                    <a16:creationId xmlns:a16="http://schemas.microsoft.com/office/drawing/2014/main" id="{E13DE907-FD02-45A8-995D-A496AFD38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lc="http://schemas.openxmlformats.org/drawingml/2006/lockedCanvas"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 rot="1279482">
                <a:off x="14822356" y="4328889"/>
                <a:ext cx="1393906" cy="2189731"/>
              </a:xfrm>
              <a:prstGeom prst="rect">
                <a:avLst/>
              </a:prstGeom>
            </p:spPr>
          </p:pic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145B150-D46B-49F0-9056-35CFA290DE04}"/>
                  </a:ext>
                </a:extLst>
              </p:cNvPr>
              <p:cNvSpPr/>
              <p:nvPr/>
            </p:nvSpPr>
            <p:spPr>
              <a:xfrm rot="19776334">
                <a:off x="15277803" y="5872201"/>
                <a:ext cx="946093" cy="455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219261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438522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657783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4877044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6096305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7315566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8534827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9754088" algn="l" defTabSz="1219261" rtl="0" eaLnBrk="1" latinLnBrk="0" hangingPunct="1">
                  <a:defRPr sz="4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CA" dirty="0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fr-CA" smtClean="0"/>
              <a:t>13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6783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z="7200" dirty="0" smtClean="0">
                <a:latin typeface="Georgia" panose="02040502050405020303" pitchFamily="18" charset="0"/>
              </a:rPr>
              <a:t>Outils d’annotation </a:t>
            </a:r>
            <a:r>
              <a:rPr lang="fr-CA" dirty="0" smtClean="0"/>
              <a:t>: L'écriture à l'écran</a:t>
            </a:r>
            <a:endParaRPr lang="fr-CA" dirty="0"/>
          </a:p>
        </p:txBody>
      </p:sp>
      <p:sp>
        <p:nvSpPr>
          <p:cNvPr id="7" name="Shape 143" title="Decorative"/>
          <p:cNvSpPr/>
          <p:nvPr>
            <p:custDataLst>
              <p:tags r:id="rId1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552" y="3200405"/>
            <a:ext cx="14358740" cy="8497754"/>
          </a:xfrm>
        </p:spPr>
        <p:txBody>
          <a:bodyPr/>
          <a:lstStyle/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4800" dirty="0" smtClean="0"/>
              <a:t>Cliquez sur le menu Édition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fr-CA" sz="4800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4800" dirty="0" smtClean="0"/>
              <a:t>Cliquez sur </a:t>
            </a:r>
            <a:r>
              <a:rPr lang="fr-CA" sz="4800" b="1" dirty="0" smtClean="0"/>
              <a:t>Police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fr-CA" sz="4800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4800" dirty="0" smtClean="0"/>
              <a:t>Utiliser </a:t>
            </a:r>
            <a:r>
              <a:rPr lang="fr-CA" sz="4800" b="1" dirty="0" smtClean="0"/>
              <a:t>26</a:t>
            </a:r>
            <a:r>
              <a:rPr lang="fr-CA" sz="4800" dirty="0" smtClean="0"/>
              <a:t> comme taille de la police.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fr-CA" sz="4800" b="1" dirty="0" smtClean="0">
              <a:cs typeface="Arial"/>
            </a:endParaRPr>
          </a:p>
          <a:p>
            <a:pPr>
              <a:buClr>
                <a:schemeClr val="accent3"/>
              </a:buClr>
            </a:pPr>
            <a:endParaRPr lang="fr-CA" sz="4800" dirty="0"/>
          </a:p>
        </p:txBody>
      </p:sp>
      <p:pic>
        <p:nvPicPr>
          <p:cNvPr id="93" name="Graphic 4" title="Icône du bloc-notes">
            <a:extLst>
              <a:ext uri="{FF2B5EF4-FFF2-40B4-BE49-F238E27FC236}">
                <a16:creationId xmlns:a16="http://schemas.microsoft.com/office/drawing/2014/main" id="{DF6A1644-D1EE-4BB7-AB77-9C32809B0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5816553" y="3200405"/>
            <a:ext cx="6627811" cy="662781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fr-CA" smtClean="0"/>
              <a:t>14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0443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3551" y="2609123"/>
            <a:ext cx="22680073" cy="8497754"/>
          </a:xfrm>
        </p:spPr>
        <p:txBody>
          <a:bodyPr/>
          <a:lstStyle/>
          <a:p>
            <a:pPr marL="0" algn="ctr"/>
            <a:r>
              <a:rPr lang="fr-CA" sz="8000" b="1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Si vous éprouvez des difficultés techniques pendant la séance, </a:t>
            </a:r>
            <a:r>
              <a:rPr lang="fr-CA" sz="8000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envoyez un message privé à l‘organisateur de </a:t>
            </a:r>
            <a:r>
              <a:rPr lang="fr-CA" sz="800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votre séance </a:t>
            </a:r>
            <a:r>
              <a:rPr lang="fr-CA" sz="8000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sur le </a:t>
            </a:r>
            <a:r>
              <a:rPr lang="fr-CA" sz="8000" b="1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clavardage</a:t>
            </a:r>
            <a:r>
              <a:rPr lang="fr-CA" sz="8000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(Chat) à tout moment.</a:t>
            </a:r>
          </a:p>
          <a:p>
            <a:pPr marL="0" algn="ctr"/>
            <a:endParaRPr lang="fr-CA" sz="8000" dirty="0" smtClean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algn="ctr">
              <a:buClr>
                <a:schemeClr val="lt1"/>
              </a:buClr>
              <a:buSzPts val="2400"/>
            </a:pPr>
            <a:r>
              <a:rPr lang="fr-CA" sz="8000" dirty="0" smtClean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Bonne séance!</a:t>
            </a:r>
          </a:p>
          <a:p>
            <a:pPr marL="0" algn="ctr">
              <a:buClr>
                <a:schemeClr val="lt1"/>
              </a:buClr>
              <a:buSzPts val="2400"/>
            </a:pPr>
            <a:endParaRPr lang="fr-CA" sz="8000" dirty="0" smtClean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4729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"/>
    </mc:Choice>
    <mc:Fallback xmlns="">
      <p:transition spd="slow" advTm="1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Ordre du jour</a:t>
            </a:r>
          </a:p>
        </p:txBody>
      </p:sp>
      <p:sp>
        <p:nvSpPr>
          <p:cNvPr id="6" name="Shape 143" title="décoratif"/>
          <p:cNvSpPr/>
          <p:nvPr>
            <p:custDataLst>
              <p:tags r:id="rId2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4800" dirty="0"/>
              <a:t>Objectifs d’apprentissage du </a:t>
            </a:r>
            <a:r>
              <a:rPr lang="fr-CA" sz="4800" dirty="0" smtClean="0"/>
              <a:t>cours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fr-CA" sz="4800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4800" dirty="0" smtClean="0"/>
              <a:t>Contrat du cours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fr-CA" sz="4800" dirty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4800" dirty="0"/>
              <a:t>Aperçu du </a:t>
            </a:r>
            <a:r>
              <a:rPr lang="fr-CA" sz="4800" dirty="0" smtClean="0"/>
              <a:t>cours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fr-CA" sz="4800" dirty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4800" dirty="0"/>
              <a:t>Comment naviguer dans </a:t>
            </a:r>
            <a:r>
              <a:rPr lang="fr-CA" sz="4800" dirty="0" err="1"/>
              <a:t>WebEx</a:t>
            </a:r>
            <a:endParaRPr lang="fr-CA" sz="4800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fr-CA" sz="3200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fr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088BEF1-D3AD-E34F-A3B9-A73E884A7AB2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0066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Objectifs </a:t>
            </a:r>
            <a:r>
              <a:rPr lang="fr-CA" dirty="0" smtClean="0"/>
              <a:t>d’apprentissage du cours</a:t>
            </a:r>
            <a:endParaRPr lang="fr-CA" dirty="0"/>
          </a:p>
        </p:txBody>
      </p:sp>
      <p:sp>
        <p:nvSpPr>
          <p:cNvPr id="7" name="Shape 143" title="Decorative"/>
          <p:cNvSpPr/>
          <p:nvPr>
            <p:custDataLst>
              <p:tags r:id="rId2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53551" y="3200405"/>
            <a:ext cx="20787249" cy="8497754"/>
          </a:xfrm>
        </p:spPr>
        <p:txBody>
          <a:bodyPr/>
          <a:lstStyle/>
          <a:p>
            <a:pPr marL="575735" indent="-571500">
              <a:spcAft>
                <a:spcPts val="3600"/>
              </a:spcAft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fr-CA" sz="4400" dirty="0" smtClean="0"/>
              <a:t>À la fin du cours, vous pourrez :</a:t>
            </a:r>
          </a:p>
          <a:p>
            <a:pPr marL="1612900" lvl="1" indent="-711200">
              <a:spcAft>
                <a:spcPts val="3600"/>
              </a:spcAft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4000" dirty="0"/>
              <a:t>c</a:t>
            </a:r>
            <a:r>
              <a:rPr lang="fr-CA" sz="4000" dirty="0" smtClean="0"/>
              <a:t>omprendre ce que sont les préjugés et reconnaître les nombreuses formes de préjugés;</a:t>
            </a:r>
          </a:p>
          <a:p>
            <a:pPr marL="1612900" lvl="1" indent="-711200">
              <a:spcAft>
                <a:spcPts val="3600"/>
              </a:spcAft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4000" dirty="0" smtClean="0"/>
              <a:t>être plus conscient et réfléchir aux répercussions des préjugés inconscients en milieu de travail sur les personnes touchées, y compris sur vous-même;</a:t>
            </a:r>
          </a:p>
          <a:p>
            <a:pPr marL="1612900" lvl="1" indent="-711200">
              <a:spcAft>
                <a:spcPts val="3600"/>
              </a:spcAft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4000" dirty="0" smtClean="0"/>
              <a:t>comprendre et utiliser une boîte à outils de conseils, d’astuces et de stratégies pour mieux reconnaître et atténuer les préjugés inconscients.</a:t>
            </a:r>
          </a:p>
          <a:p>
            <a:pPr marL="1612900" lvl="1" indent="-711200">
              <a:spcAft>
                <a:spcPts val="1800"/>
              </a:spcAft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fr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088BEF1-D3AD-E34F-A3B9-A73E884A7AB2}" type="slidenum">
              <a:rPr lang="fr-CA" smtClean="0"/>
              <a:t>3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5303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5866" y="570942"/>
            <a:ext cx="22675443" cy="1581942"/>
          </a:xfrm>
        </p:spPr>
        <p:txBody>
          <a:bodyPr/>
          <a:lstStyle/>
          <a:p>
            <a:r>
              <a:rPr lang="fr-CA" dirty="0"/>
              <a:t>Comment nous voulons apprendre, interagir et communiquer...</a:t>
            </a:r>
          </a:p>
        </p:txBody>
      </p:sp>
      <p:sp>
        <p:nvSpPr>
          <p:cNvPr id="7" name="Shape 143" title="Decorative"/>
          <p:cNvSpPr/>
          <p:nvPr>
            <p:custDataLst>
              <p:tags r:id="rId2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dirty="0" smtClean="0"/>
              <a:t>Écouter attentivement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fr-CA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dirty="0" smtClean="0"/>
              <a:t>Avoir l’esprit ouvert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fr-CA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dirty="0" smtClean="0"/>
              <a:t>Faire preuve de respect et de civisme même si on est en désaccord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fr-CA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dirty="0" smtClean="0"/>
              <a:t>Poser des questions et remettre en question ses propres suppositions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fr-CA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dirty="0" smtClean="0"/>
              <a:t>Respecter la confidentialité des renseignements divulgués par ses collègues (« Ce qui se passe à Vegas reste à Vegas »).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fr-CA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dirty="0" smtClean="0"/>
              <a:t>Entreprendre un parcours d’autoréflexion et d’apprentissage.</a:t>
            </a:r>
            <a:endParaRPr lang="fr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088BEF1-D3AD-E34F-A3B9-A73E884A7AB2}" type="slidenum">
              <a:rPr lang="fr-CA" smtClean="0"/>
              <a:t>4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1824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Ce que ce cours offre et n’offre pas</a:t>
            </a:r>
            <a:endParaRPr lang="fr-CA" dirty="0"/>
          </a:p>
        </p:txBody>
      </p:sp>
      <p:sp>
        <p:nvSpPr>
          <p:cNvPr id="7" name="Shape 143" title="Decorative"/>
          <p:cNvSpPr/>
          <p:nvPr>
            <p:custDataLst>
              <p:tags r:id="rId2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fr-CA" dirty="0"/>
          </a:p>
        </p:txBody>
      </p:sp>
      <p:graphicFrame>
        <p:nvGraphicFramePr>
          <p:cNvPr id="3" name="Content Placeholder 2" descr="Le tableau représente ce que le cours couvre par rapport à ce qui n'est pas couvert. Le tableau est séparé en deux colonnes. La première colonne de gauche s'intitule &quot;Ce cours OFFRE la possibilité de...&quot; et la deuxième colonne de droite &quot;Ce cours N'OFFRE PAS la possibilité de...&quot;. Sous la première colonne intitulée &quot;Ce cours OFFRE la possibilité de...&quot;, on trouve ce qui suit &quot;Renforcer la sensibilisation autour des préjugés inconscients&quot;; &quot;Encourager de l'autoréflexion continuelle&quot;; &quot;Fournir une plate-forme permettant aux participants de s'engager dans un cheminement d'apprentissage personnel&quot; ; &quot;Créer un espace sécuritaire pour que les participants puissent discuter des préjugés inconscients et des barrières systémiques&quot;.&#10;Les éléments suivants sont énumérés dans la deuxième colonne intitulée &quot;Ce cours N'OFFRE PAS la possibilité de...&quot; : &quot;Adresser le harcèlement et la violence sur le lieu de travail&quot; ; &quot;Discuter du racisme et de la discrimination&quot; ; &quot;Fournir des stratégies pour aider à combattre le racisme et la discrimination sur le lieu de travail&quot; ; &quot;Fournir des explications poussées sur l'élimination des barrières systémiques dans le milieu de travail au Gouvernement du Canada&quot;." title="Tableau: Ce que ce cours offre et n’offre pas"/>
          <p:cNvGraphicFramePr>
            <a:graphicFrameLocks noGrp="1"/>
          </p:cNvGraphicFramePr>
          <p:nvPr>
            <p:ph idx="1"/>
            <p:extLst/>
          </p:nvPr>
        </p:nvGraphicFramePr>
        <p:xfrm>
          <a:off x="919404" y="2777808"/>
          <a:ext cx="22548366" cy="880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31267">
                  <a:extLst>
                    <a:ext uri="{9D8B030D-6E8A-4147-A177-3AD203B41FA5}">
                      <a16:colId xmlns:a16="http://schemas.microsoft.com/office/drawing/2014/main" val="2705019266"/>
                    </a:ext>
                  </a:extLst>
                </a:gridCol>
                <a:gridCol w="11317099">
                  <a:extLst>
                    <a:ext uri="{9D8B030D-6E8A-4147-A177-3AD203B41FA5}">
                      <a16:colId xmlns:a16="http://schemas.microsoft.com/office/drawing/2014/main" val="3632193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sz="5400" noProof="0" dirty="0" smtClean="0"/>
                        <a:t>Ce cours</a:t>
                      </a:r>
                      <a:r>
                        <a:rPr lang="fr-CA" sz="5400" baseline="0" noProof="0" dirty="0" smtClean="0"/>
                        <a:t> </a:t>
                      </a:r>
                      <a:r>
                        <a:rPr lang="fr-CA" sz="5400" u="sng" baseline="0" noProof="0" dirty="0" smtClean="0"/>
                        <a:t>OFFRE</a:t>
                      </a:r>
                      <a:r>
                        <a:rPr lang="fr-CA" sz="5400" u="none" baseline="0" noProof="0" dirty="0" smtClean="0"/>
                        <a:t> la possibilité de</a:t>
                      </a:r>
                      <a:r>
                        <a:rPr lang="fr-CA" sz="5400" u="none" noProof="0" dirty="0" smtClean="0"/>
                        <a:t>...</a:t>
                      </a:r>
                      <a:endParaRPr lang="fr-CA" sz="5400" u="non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5400" noProof="0" dirty="0" smtClean="0"/>
                        <a:t>Ce cours </a:t>
                      </a:r>
                      <a:r>
                        <a:rPr lang="fr-CA" sz="4800" b="1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N’OFFRE PAS</a:t>
                      </a:r>
                      <a:r>
                        <a:rPr lang="fr-CA" sz="4800" b="1" u="non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CA" sz="4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possibilité de</a:t>
                      </a:r>
                      <a:r>
                        <a:rPr lang="fr-CA" sz="5400" noProof="0" dirty="0" smtClean="0"/>
                        <a:t>...</a:t>
                      </a:r>
                      <a:endParaRPr lang="fr-CA" sz="5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9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4400" noProof="0" dirty="0" smtClean="0"/>
                        <a:t>Renforcer la sensibilisation autour des préjugés inconscients</a:t>
                      </a:r>
                      <a:endParaRPr lang="fr-CA" sz="4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400" noProof="0" dirty="0" smtClean="0"/>
                        <a:t>Aborder le harcèlement et la violence sur le lieu de travail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4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4400" noProof="0" dirty="0" smtClean="0"/>
                        <a:t>Encourager de l’autoréflexion continuelle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400" noProof="0" dirty="0" smtClean="0"/>
                        <a:t>Discuter du racisme et de la discrimination</a:t>
                      </a:r>
                      <a:endParaRPr lang="fr-CA" sz="4400" noProof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85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4400" noProof="0" dirty="0" smtClean="0"/>
                        <a:t>Fournir une plateforme permettant aux participants de s'engager dans un cheminement d'apprentissage personnel</a:t>
                      </a:r>
                      <a:endParaRPr lang="fr-CA" sz="44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400" noProof="0" dirty="0" smtClean="0"/>
                        <a:t>Fournir des stratégies pour aider à combattre le racisme et la discrimination sur le lieu de travail</a:t>
                      </a:r>
                      <a:endParaRPr lang="fr-CA" sz="4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89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4400" noProof="0" dirty="0" smtClean="0"/>
                        <a:t>Créer un espace sécuritaire pour que les participants puissent discuter des préjugés inconscients et des barrières systémiques</a:t>
                      </a:r>
                      <a:endParaRPr lang="fr-CA" sz="4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400" noProof="0" dirty="0" smtClean="0"/>
                        <a:t>Fournir des explications poussées sur l'élimination des barrières systémiques dans le milieu de travail au gouvernement du Canada</a:t>
                      </a:r>
                      <a:endParaRPr lang="fr-CA" sz="4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507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088BEF1-D3AD-E34F-A3B9-A73E884A7AB2}" type="slidenum">
              <a:rPr lang="fr-CA" smtClean="0"/>
              <a:t>5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6883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Aperçu du cours</a:t>
            </a:r>
          </a:p>
        </p:txBody>
      </p:sp>
      <p:sp>
        <p:nvSpPr>
          <p:cNvPr id="7" name="Shape 143" title="Decorative"/>
          <p:cNvSpPr/>
          <p:nvPr>
            <p:custDataLst>
              <p:tags r:id="rId2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53551" y="2443012"/>
            <a:ext cx="10792349" cy="8497754"/>
          </a:xfrm>
        </p:spPr>
        <p:txBody>
          <a:bodyPr/>
          <a:lstStyle/>
          <a:p>
            <a:pPr marL="575735" indent="-57150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fr-CA" sz="3000" b="1" dirty="0" smtClean="0"/>
              <a:t>Jour 1 : Introduction</a:t>
            </a:r>
          </a:p>
          <a:p>
            <a:pPr marL="1612900" lvl="1" indent="-71120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3000" dirty="0" smtClean="0"/>
              <a:t>Séance en direct 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CA" sz="2800" dirty="0" smtClean="0"/>
              <a:t>Bienvenue et introductions 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CA" sz="2800" dirty="0" smtClean="0"/>
              <a:t>Retour sur les lectures préalables</a:t>
            </a:r>
          </a:p>
          <a:p>
            <a:pPr marL="2336800" lvl="2" indent="-635000">
              <a:spcAft>
                <a:spcPts val="10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CA" sz="2800" dirty="0" smtClean="0"/>
              <a:t>Les visages de la diversité</a:t>
            </a:r>
          </a:p>
          <a:p>
            <a:pPr marL="1612900" lvl="1" indent="-71120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3000" dirty="0" smtClean="0"/>
              <a:t>Exercices de réflexion personnelle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CA" sz="2800" dirty="0" smtClean="0"/>
              <a:t>Test d’association implicite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CA" sz="2800" dirty="0" smtClean="0"/>
              <a:t>Vidéo sur la </a:t>
            </a:r>
            <a:r>
              <a:rPr lang="fr-CA" sz="2800" dirty="0" err="1" smtClean="0"/>
              <a:t>microagression</a:t>
            </a:r>
            <a:endParaRPr lang="fr-CA" sz="2800" dirty="0" smtClean="0"/>
          </a:p>
          <a:p>
            <a:pPr marL="2336800" lvl="2" indent="-635000">
              <a:spcAft>
                <a:spcPts val="18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CA" sz="2800" dirty="0" smtClean="0"/>
              <a:t>Journal d’apprentissage</a:t>
            </a:r>
          </a:p>
          <a:p>
            <a:pPr marL="575735" indent="-571500">
              <a:spcAft>
                <a:spcPts val="1000"/>
              </a:spcAft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fr-CA" sz="3000" b="1" dirty="0" smtClean="0"/>
              <a:t>Jour 2 : Tout sur les préjugés</a:t>
            </a:r>
          </a:p>
          <a:p>
            <a:pPr marL="1612900" lvl="1" indent="-71120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3000" dirty="0" smtClean="0"/>
              <a:t>Séance en direct 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CA" sz="2800" dirty="0" smtClean="0"/>
              <a:t>Retour sur les lectures préalables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CA" sz="2800" dirty="0" smtClean="0"/>
              <a:t>Tout sur les préjugés : définition, provenance et public cible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CA" sz="2800" dirty="0" smtClean="0"/>
              <a:t>Préjugés en milieu de travail</a:t>
            </a:r>
          </a:p>
          <a:p>
            <a:pPr marL="1612900" lvl="1" indent="-711200">
              <a:spcAft>
                <a:spcPts val="1000"/>
              </a:spcAft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3000" dirty="0" smtClean="0"/>
              <a:t>Exercices de réflexion personnelle</a:t>
            </a:r>
          </a:p>
          <a:p>
            <a:pPr marL="2336800" lvl="2" indent="-635000">
              <a:spcAft>
                <a:spcPts val="10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CA" sz="2800" dirty="0" smtClean="0"/>
              <a:t>Activité sur la terminologie</a:t>
            </a:r>
          </a:p>
          <a:p>
            <a:pPr marL="2336800" lvl="2" indent="-635000">
              <a:spcAft>
                <a:spcPts val="10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CA" sz="2800" dirty="0" smtClean="0"/>
              <a:t>Journal d’apprentissage</a:t>
            </a:r>
            <a:endParaRPr lang="fr-CA" sz="2800" dirty="0" smtClean="0"/>
          </a:p>
        </p:txBody>
      </p:sp>
      <p:sp>
        <p:nvSpPr>
          <p:cNvPr id="8" name="Content Placeholder 5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3375751" y="2675482"/>
            <a:ext cx="10754249" cy="8356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235" indent="0" algn="l" defTabSz="1219261" rtl="0" eaLnBrk="1" latinLnBrk="0" hangingPunct="1">
              <a:spcBef>
                <a:spcPts val="0"/>
              </a:spcBef>
              <a:buFont typeface="Arial"/>
              <a:buNone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455613" algn="l" defTabSz="1219261" rtl="0" eaLnBrk="1" latinLnBrk="0" hangingPunct="1">
              <a:spcBef>
                <a:spcPts val="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988" indent="-455613" algn="l" defTabSz="1219261" rtl="0" eaLnBrk="1" latinLnBrk="0" hangingPunct="1">
              <a:spcBef>
                <a:spcPts val="0"/>
              </a:spcBef>
              <a:buFont typeface="Arial"/>
              <a:buChar char="•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4775" indent="-463550" algn="l" defTabSz="1219261" rtl="0" eaLnBrk="1" latinLnBrk="0" hangingPunct="1">
              <a:spcBef>
                <a:spcPts val="0"/>
              </a:spcBef>
              <a:buFont typeface="Arial"/>
              <a:buChar char="•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35" indent="0" algn="l" defTabSz="1219261" rtl="0" eaLnBrk="1" latinLnBrk="0" hangingPunct="1">
              <a:spcBef>
                <a:spcPts val="0"/>
              </a:spcBef>
              <a:buFont typeface="Arial"/>
              <a:buNone/>
              <a:defRPr sz="3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735" indent="-571500"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fr-CA" sz="3000" b="1" dirty="0" smtClean="0"/>
              <a:t>Jour 3 : Stratégies et outils pour atténuer les préjugés</a:t>
            </a:r>
          </a:p>
          <a:p>
            <a:pPr marL="1612900" lvl="1" indent="-71120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3000" dirty="0" smtClean="0"/>
              <a:t>Séances en direct 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CA" sz="2800" dirty="0" smtClean="0"/>
              <a:t>Discussion de points de vue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CA" sz="2800" dirty="0" smtClean="0"/>
              <a:t>Continuum du leadership inclusif</a:t>
            </a:r>
          </a:p>
          <a:p>
            <a:pPr marL="2336800" lvl="2" indent="-635000">
              <a:spcAft>
                <a:spcPts val="12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CA" sz="2800" dirty="0" smtClean="0"/>
              <a:t>Stratégies et conseils pour mieux identifier et gérer les préjugés inconscients </a:t>
            </a:r>
          </a:p>
          <a:p>
            <a:pPr marL="1612900" lvl="1" indent="-71120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3000" dirty="0" smtClean="0"/>
              <a:t>Exercices de réflexion personnelle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CA" sz="2800" dirty="0" smtClean="0"/>
              <a:t>Faire face à ses propres préjugés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CA" sz="2800" dirty="0" smtClean="0"/>
              <a:t>Vidéo</a:t>
            </a:r>
          </a:p>
          <a:p>
            <a:pPr marL="2336800" lvl="2" indent="-635000">
              <a:spcAft>
                <a:spcPts val="2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CA" sz="2800" dirty="0" smtClean="0"/>
              <a:t>Journal d’apprentissage</a:t>
            </a:r>
          </a:p>
          <a:p>
            <a:pPr marL="575735" indent="-571500"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fr-CA" sz="3000" b="1" dirty="0" smtClean="0"/>
              <a:t>Jour 4 : Renforcer votre apprentissage</a:t>
            </a:r>
          </a:p>
          <a:p>
            <a:pPr marL="1612900" lvl="1" indent="-71120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3000" dirty="0" smtClean="0"/>
              <a:t>Séance en direct 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CA" sz="2800" dirty="0" smtClean="0"/>
              <a:t>Reconnaître les préjugés des autres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CA" sz="2800" dirty="0" smtClean="0"/>
              <a:t>Les obstacles systémiques 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CA" sz="2800" dirty="0" smtClean="0"/>
              <a:t>Passer de la reconnaissance des préjugés à l’atténuation des préjugés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CA" sz="2800" dirty="0" smtClean="0"/>
              <a:t>Questions et mot de la fin</a:t>
            </a:r>
            <a:endParaRPr lang="fr-CA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088BEF1-D3AD-E34F-A3B9-A73E884A7AB2}" type="slidenum">
              <a:rPr lang="fr-CA" smtClean="0"/>
              <a:t>6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3633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9537" y="1814206"/>
            <a:ext cx="17373600" cy="6860253"/>
          </a:xfrm>
        </p:spPr>
        <p:txBody>
          <a:bodyPr/>
          <a:lstStyle/>
          <a:p>
            <a:r>
              <a:rPr lang="fr-CA" sz="9600" dirty="0"/>
              <a:t>Comment naviguer dans </a:t>
            </a:r>
            <a:r>
              <a:rPr lang="fr-CA" sz="9600" dirty="0" err="1"/>
              <a:t>WebEx</a:t>
            </a:r>
            <a:endParaRPr lang="fr-CA" sz="9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7088BEF1-D3AD-E34F-A3B9-A73E884A7AB2}" type="slidenum">
              <a:rPr lang="fr-CA" smtClean="0"/>
              <a:t>7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8596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Aperçu des boutons</a:t>
            </a:r>
            <a:endParaRPr lang="fr-CA" dirty="0"/>
          </a:p>
        </p:txBody>
      </p:sp>
      <p:sp>
        <p:nvSpPr>
          <p:cNvPr id="7" name="Shape 143" title="Decorative"/>
          <p:cNvSpPr/>
          <p:nvPr>
            <p:custDataLst>
              <p:tags r:id="rId1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fr-CA" dirty="0"/>
          </a:p>
        </p:txBody>
      </p:sp>
      <p:grpSp>
        <p:nvGrpSpPr>
          <p:cNvPr id="92" name="Group 91" descr="Icône de microphone sur un fond circulaire gris qui symbolise l'activation du microphone" title="Icône du microphone - allumer le microphone">
            <a:extLst>
              <a:ext uri="{FF2B5EF4-FFF2-40B4-BE49-F238E27FC236}">
                <a16:creationId xmlns:a16="http://schemas.microsoft.com/office/drawing/2014/main" id="{41FE3DF8-2A17-47FB-8CCC-5D1D809FFA0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19570" y="2987284"/>
            <a:ext cx="3174267" cy="3972500"/>
            <a:chOff x="3785177" y="3053166"/>
            <a:chExt cx="3174678" cy="3973017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56D5BDF-03A3-4176-B5D0-74E3A983C7E5}"/>
                </a:ext>
              </a:extLst>
            </p:cNvPr>
            <p:cNvGrpSpPr/>
            <p:nvPr/>
          </p:nvGrpSpPr>
          <p:grpSpPr>
            <a:xfrm>
              <a:off x="4260423" y="3839475"/>
              <a:ext cx="1828800" cy="3186708"/>
              <a:chOff x="3939260" y="3314126"/>
              <a:chExt cx="1828800" cy="3186708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2536ECCF-F7E3-449E-BEFA-23CADB4558C6}"/>
                  </a:ext>
                </a:extLst>
              </p:cNvPr>
              <p:cNvGrpSpPr/>
              <p:nvPr/>
            </p:nvGrpSpPr>
            <p:grpSpPr>
              <a:xfrm>
                <a:off x="3939260" y="3314126"/>
                <a:ext cx="1828800" cy="1828800"/>
                <a:chOff x="1415319" y="6858000"/>
                <a:chExt cx="1828800" cy="1828800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E71DFA5-50CE-46DB-ADF4-6F9B0A38FA6D}"/>
                    </a:ext>
                  </a:extLst>
                </p:cNvPr>
                <p:cNvSpPr/>
                <p:nvPr/>
              </p:nvSpPr>
              <p:spPr>
                <a:xfrm>
                  <a:off x="1415319" y="6858000"/>
                  <a:ext cx="1828800" cy="1828800"/>
                </a:xfrm>
                <a:prstGeom prst="ellipse">
                  <a:avLst/>
                </a:prstGeom>
                <a:solidFill>
                  <a:srgbClr val="56565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828800"/>
                  <a:endParaRPr lang="fr-CA" sz="18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98" name="Graphic 18" descr="Microphone radio">
                  <a:extLst>
                    <a:ext uri="{FF2B5EF4-FFF2-40B4-BE49-F238E27FC236}">
                      <a16:creationId xmlns:a16="http://schemas.microsoft.com/office/drawing/2014/main" id="{A5C89FF0-0143-40BC-BFBF-B6CB5EFD97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96DAC541-7B7A-43D3-8B79-37D633B846F1}">
                      <asvg:svgBlip xmlns=""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65087" y="7107768"/>
                  <a:ext cx="1329264" cy="1329264"/>
                </a:xfrm>
                <a:prstGeom prst="rect">
                  <a:avLst/>
                </a:prstGeom>
              </p:spPr>
            </p:pic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799A053-C0A0-4004-BEC0-AE927C47C883}"/>
                  </a:ext>
                </a:extLst>
              </p:cNvPr>
              <p:cNvSpPr txBox="1"/>
              <p:nvPr/>
            </p:nvSpPr>
            <p:spPr>
              <a:xfrm>
                <a:off x="4039773" y="5392694"/>
                <a:ext cx="1627771" cy="1108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1828800"/>
                <a:r>
                  <a:rPr lang="fr-CA" sz="3600" dirty="0">
                    <a:solidFill>
                      <a:prstClr val="black"/>
                    </a:solidFill>
                    <a:latin typeface="Calibri" panose="020F0502020204030204"/>
                  </a:rPr>
                  <a:t>On vous </a:t>
                </a:r>
              </a:p>
              <a:p>
                <a:pPr algn="ctr" defTabSz="1828800"/>
                <a:r>
                  <a:rPr lang="fr-CA" sz="3600" dirty="0">
                    <a:solidFill>
                      <a:prstClr val="black"/>
                    </a:solidFill>
                    <a:latin typeface="Calibri" panose="020F0502020204030204"/>
                  </a:rPr>
                  <a:t>entend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1521F5F-DCC7-4A18-801F-A0A2F432C270}"/>
                </a:ext>
              </a:extLst>
            </p:cNvPr>
            <p:cNvSpPr txBox="1"/>
            <p:nvPr/>
          </p:nvSpPr>
          <p:spPr>
            <a:xfrm>
              <a:off x="3785177" y="3053166"/>
              <a:ext cx="3174678" cy="5540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1828800"/>
              <a:r>
                <a:rPr lang="fr-CA" sz="3600" dirty="0">
                  <a:solidFill>
                    <a:prstClr val="black"/>
                  </a:solidFill>
                  <a:latin typeface="Calibri" panose="020F0502020204030204"/>
                </a:rPr>
                <a:t>Désactiver le son</a:t>
              </a:r>
            </a:p>
          </p:txBody>
        </p:sp>
      </p:grpSp>
      <p:grpSp>
        <p:nvGrpSpPr>
          <p:cNvPr id="99" name="Group 98" descr="Icône de microphone sur un fond circulaire rouge avec une ligne diagonale blanche à travers le microphone pour symboliser l'arrêt du microphone." title="Icône du microphone - éteindre le microphone">
            <a:extLst>
              <a:ext uri="{FF2B5EF4-FFF2-40B4-BE49-F238E27FC236}">
                <a16:creationId xmlns:a16="http://schemas.microsoft.com/office/drawing/2014/main" id="{F1D53C2C-EF0C-4526-855F-35282E35339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42388" y="2982188"/>
            <a:ext cx="3174267" cy="3939155"/>
            <a:chOff x="7247555" y="3086514"/>
            <a:chExt cx="3174679" cy="3939670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22B569A-8B61-4753-A909-F41833DBB871}"/>
                </a:ext>
              </a:extLst>
            </p:cNvPr>
            <p:cNvGrpSpPr/>
            <p:nvPr/>
          </p:nvGrpSpPr>
          <p:grpSpPr>
            <a:xfrm>
              <a:off x="7553565" y="3839475"/>
              <a:ext cx="2203325" cy="3186709"/>
              <a:chOff x="6989990" y="3296115"/>
              <a:chExt cx="2203325" cy="3186709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82D837E6-5FF7-4380-B7E6-120653A2A061}"/>
                  </a:ext>
                </a:extLst>
              </p:cNvPr>
              <p:cNvGrpSpPr/>
              <p:nvPr/>
            </p:nvGrpSpPr>
            <p:grpSpPr>
              <a:xfrm>
                <a:off x="7213800" y="3296115"/>
                <a:ext cx="1828800" cy="1828800"/>
                <a:chOff x="987580" y="5774199"/>
                <a:chExt cx="1828800" cy="1828800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21BEF4F7-357F-4139-A61E-9F72B80BDB68}"/>
                    </a:ext>
                  </a:extLst>
                </p:cNvPr>
                <p:cNvGrpSpPr/>
                <p:nvPr/>
              </p:nvGrpSpPr>
              <p:grpSpPr>
                <a:xfrm>
                  <a:off x="987580" y="5774199"/>
                  <a:ext cx="1828800" cy="1828800"/>
                  <a:chOff x="1415319" y="6858000"/>
                  <a:chExt cx="1828800" cy="1828800"/>
                </a:xfrm>
              </p:grpSpPr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8F4F2B04-54AD-4DBE-8502-45BE9032DBC8}"/>
                      </a:ext>
                    </a:extLst>
                  </p:cNvPr>
                  <p:cNvSpPr/>
                  <p:nvPr/>
                </p:nvSpPr>
                <p:spPr>
                  <a:xfrm>
                    <a:off x="1415319" y="6858000"/>
                    <a:ext cx="1828800" cy="1828800"/>
                  </a:xfrm>
                  <a:prstGeom prst="ellipse">
                    <a:avLst/>
                  </a:prstGeom>
                  <a:solidFill>
                    <a:srgbClr val="F9524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828800"/>
                    <a:endParaRPr lang="fr-CA" sz="1800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pic>
                <p:nvPicPr>
                  <p:cNvPr id="107" name="Graphic 21" descr="Microphone radio">
                    <a:extLst>
                      <a:ext uri="{FF2B5EF4-FFF2-40B4-BE49-F238E27FC236}">
                        <a16:creationId xmlns:a16="http://schemas.microsoft.com/office/drawing/2014/main" id="{12A38DCC-3D31-42DD-B1E3-0CBAA00E50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>
                    <a:extLst>
                      <a:ext uri="{96DAC541-7B7A-43D3-8B79-37D633B846F1}">
                        <asvg:svgBlip xmlns="" xmlns:asvg="http://schemas.microsoft.com/office/drawing/2016/SVG/main" r:embed="rId4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65087" y="7107768"/>
                    <a:ext cx="1329264" cy="1329264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488BD83C-06E7-4C72-8D35-0DB5B5B0406C}"/>
                    </a:ext>
                  </a:extLst>
                </p:cNvPr>
                <p:cNvCxnSpPr/>
                <p:nvPr/>
              </p:nvCxnSpPr>
              <p:spPr>
                <a:xfrm flipV="1">
                  <a:off x="1237348" y="6165791"/>
                  <a:ext cx="1256172" cy="995796"/>
                </a:xfrm>
                <a:prstGeom prst="line">
                  <a:avLst/>
                </a:prstGeom>
                <a:ln w="76200" cmpd="sng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C97A107-FB40-44B8-A97D-F58EA0C7453F}"/>
                  </a:ext>
                </a:extLst>
              </p:cNvPr>
              <p:cNvSpPr txBox="1"/>
              <p:nvPr/>
            </p:nvSpPr>
            <p:spPr>
              <a:xfrm>
                <a:off x="6989990" y="5374683"/>
                <a:ext cx="2203325" cy="1108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1828800"/>
                <a:r>
                  <a:rPr lang="fr-CA" sz="3600" dirty="0">
                    <a:solidFill>
                      <a:prstClr val="black"/>
                    </a:solidFill>
                    <a:latin typeface="Calibri" panose="020F0502020204030204"/>
                  </a:rPr>
                  <a:t>On ne vous </a:t>
                </a:r>
              </a:p>
              <a:p>
                <a:pPr algn="ctr" defTabSz="1828800"/>
                <a:r>
                  <a:rPr lang="fr-CA" sz="3600" dirty="0">
                    <a:solidFill>
                      <a:prstClr val="black"/>
                    </a:solidFill>
                    <a:latin typeface="Calibri" panose="020F0502020204030204"/>
                  </a:rPr>
                  <a:t>entend pas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69D806F-9222-42E5-BF2A-A987B0DDD00F}"/>
                </a:ext>
              </a:extLst>
            </p:cNvPr>
            <p:cNvSpPr txBox="1"/>
            <p:nvPr/>
          </p:nvSpPr>
          <p:spPr>
            <a:xfrm>
              <a:off x="7247555" y="3086514"/>
              <a:ext cx="3174679" cy="5540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1828800"/>
              <a:r>
                <a:rPr lang="fr-CA" sz="3600" dirty="0">
                  <a:solidFill>
                    <a:prstClr val="black"/>
                  </a:solidFill>
                  <a:latin typeface="Calibri" panose="020F0502020204030204"/>
                </a:rPr>
                <a:t>Désactiver le son</a:t>
              </a:r>
            </a:p>
          </p:txBody>
        </p:sp>
      </p:grpSp>
      <p:grpSp>
        <p:nvGrpSpPr>
          <p:cNvPr id="108" name="Group 107" descr="Une image d'une caméra vidéo sur un fond bleu pour symboliser le fait d'allumer la caméra" title="Activer la vidéo - icône">
            <a:extLst>
              <a:ext uri="{FF2B5EF4-FFF2-40B4-BE49-F238E27FC236}">
                <a16:creationId xmlns:a16="http://schemas.microsoft.com/office/drawing/2014/main" id="{97F215B8-99BC-456D-869E-7868A5D3EC3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9458146" y="2991262"/>
            <a:ext cx="1828562" cy="4043332"/>
            <a:chOff x="11157928" y="3005979"/>
            <a:chExt cx="1828800" cy="404385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B001C5F-8C17-425E-B4E9-14D924B626E6}"/>
                </a:ext>
              </a:extLst>
            </p:cNvPr>
            <p:cNvGrpSpPr/>
            <p:nvPr/>
          </p:nvGrpSpPr>
          <p:grpSpPr>
            <a:xfrm>
              <a:off x="11157928" y="3909143"/>
              <a:ext cx="1828800" cy="3140695"/>
              <a:chOff x="10426556" y="3314126"/>
              <a:chExt cx="1828800" cy="3140695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F6F2B8D9-5DB4-4C51-8ED8-868084510762}"/>
                  </a:ext>
                </a:extLst>
              </p:cNvPr>
              <p:cNvGrpSpPr/>
              <p:nvPr/>
            </p:nvGrpSpPr>
            <p:grpSpPr>
              <a:xfrm>
                <a:off x="10426556" y="3314126"/>
                <a:ext cx="1828800" cy="1828800"/>
                <a:chOff x="987580" y="8007183"/>
                <a:chExt cx="1828800" cy="1828800"/>
              </a:xfrm>
            </p:grpSpPr>
            <p:sp>
              <p:nvSpPr>
                <p:cNvPr id="113" name="Oval 112" descr="caméra vidéo">
                  <a:extLst>
                    <a:ext uri="{FF2B5EF4-FFF2-40B4-BE49-F238E27FC236}">
                      <a16:creationId xmlns:a16="http://schemas.microsoft.com/office/drawing/2014/main" id="{ABB56744-3EEF-433F-9EE8-751BFAD936CB}"/>
                    </a:ext>
                  </a:extLst>
                </p:cNvPr>
                <p:cNvSpPr/>
                <p:nvPr/>
              </p:nvSpPr>
              <p:spPr>
                <a:xfrm>
                  <a:off x="987580" y="8007183"/>
                  <a:ext cx="1828800" cy="1828800"/>
                </a:xfrm>
                <a:prstGeom prst="ellipse">
                  <a:avLst/>
                </a:prstGeom>
                <a:solidFill>
                  <a:srgbClr val="0799C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828800"/>
                  <a:endParaRPr lang="fr-CA" sz="18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14" name="Rectangle: Rounded Corners 33">
                  <a:extLst>
                    <a:ext uri="{FF2B5EF4-FFF2-40B4-BE49-F238E27FC236}">
                      <a16:creationId xmlns:a16="http://schemas.microsoft.com/office/drawing/2014/main" id="{A9F597A3-B2A6-44DA-BB88-59C541A88ABE}"/>
                    </a:ext>
                  </a:extLst>
                </p:cNvPr>
                <p:cNvSpPr/>
                <p:nvPr/>
              </p:nvSpPr>
              <p:spPr>
                <a:xfrm>
                  <a:off x="1325822" y="8526162"/>
                  <a:ext cx="935464" cy="708803"/>
                </a:xfrm>
                <a:prstGeom prst="roundRect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828800"/>
                  <a:endParaRPr lang="fr-CA" sz="18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15" name="Isosceles Triangle 114">
                  <a:extLst>
                    <a:ext uri="{FF2B5EF4-FFF2-40B4-BE49-F238E27FC236}">
                      <a16:creationId xmlns:a16="http://schemas.microsoft.com/office/drawing/2014/main" id="{8D72BE8D-AB92-475B-A820-47253F2AA8E1}"/>
                    </a:ext>
                  </a:extLst>
                </p:cNvPr>
                <p:cNvSpPr/>
                <p:nvPr/>
              </p:nvSpPr>
              <p:spPr>
                <a:xfrm rot="16200000">
                  <a:off x="2185895" y="8729937"/>
                  <a:ext cx="440158" cy="321277"/>
                </a:xfrm>
                <a:prstGeom prst="triangle">
                  <a:avLst/>
                </a:prstGeom>
                <a:noFill/>
                <a:ln w="28575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828800"/>
                  <a:endParaRPr lang="fr-CA" sz="18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91783A3-A7E1-4F81-A697-4D5D671A3FD8}"/>
                  </a:ext>
                </a:extLst>
              </p:cNvPr>
              <p:cNvSpPr txBox="1"/>
              <p:nvPr/>
            </p:nvSpPr>
            <p:spPr>
              <a:xfrm>
                <a:off x="10527069" y="5346681"/>
                <a:ext cx="1627773" cy="1108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1828800"/>
                <a:r>
                  <a:rPr lang="fr-CA" sz="3600" dirty="0">
                    <a:solidFill>
                      <a:prstClr val="black"/>
                    </a:solidFill>
                    <a:latin typeface="Calibri" panose="020F0502020204030204"/>
                  </a:rPr>
                  <a:t>On vous </a:t>
                </a:r>
              </a:p>
              <a:p>
                <a:pPr algn="ctr" defTabSz="1828800"/>
                <a:r>
                  <a:rPr lang="fr-CA" sz="3600" dirty="0">
                    <a:solidFill>
                      <a:prstClr val="black"/>
                    </a:solidFill>
                    <a:latin typeface="Calibri" panose="020F0502020204030204"/>
                  </a:rPr>
                  <a:t>voit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9177200-3995-4C0B-86CB-B130B33A6824}"/>
                </a:ext>
              </a:extLst>
            </p:cNvPr>
            <p:cNvSpPr txBox="1"/>
            <p:nvPr/>
          </p:nvSpPr>
          <p:spPr>
            <a:xfrm>
              <a:off x="11486589" y="3005979"/>
              <a:ext cx="1082168" cy="5540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1828800"/>
              <a:r>
                <a:rPr lang="fr-CA" sz="3600" dirty="0">
                  <a:solidFill>
                    <a:prstClr val="black"/>
                  </a:solidFill>
                  <a:latin typeface="Calibri" panose="020F0502020204030204"/>
                </a:rPr>
                <a:t>Vidéo</a:t>
              </a:r>
            </a:p>
          </p:txBody>
        </p:sp>
      </p:grpSp>
      <p:grpSp>
        <p:nvGrpSpPr>
          <p:cNvPr id="116" name="Group 115" descr="Image d'une caméra vidéo sur un fond gris circulaire pour symboliser l'arrêt de la caméra." title="Éteindre la vidéo - icône">
            <a:extLst>
              <a:ext uri="{FF2B5EF4-FFF2-40B4-BE49-F238E27FC236}">
                <a16:creationId xmlns:a16="http://schemas.microsoft.com/office/drawing/2014/main" id="{A501F078-AB3E-43C3-83B4-4F7215139A0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3147311" y="2986499"/>
            <a:ext cx="2098843" cy="4125746"/>
            <a:chOff x="14413407" y="2969333"/>
            <a:chExt cx="2099116" cy="4126285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31679F1-51AA-4D68-BB41-A3BF660BD3FE}"/>
                </a:ext>
              </a:extLst>
            </p:cNvPr>
            <p:cNvGrpSpPr/>
            <p:nvPr/>
          </p:nvGrpSpPr>
          <p:grpSpPr>
            <a:xfrm>
              <a:off x="14413407" y="3909143"/>
              <a:ext cx="2099116" cy="3186475"/>
              <a:chOff x="13541579" y="3314126"/>
              <a:chExt cx="2099116" cy="3186475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6D618B5D-9B15-4B0A-99A5-E2AAE92E3D16}"/>
                  </a:ext>
                </a:extLst>
              </p:cNvPr>
              <p:cNvGrpSpPr/>
              <p:nvPr/>
            </p:nvGrpSpPr>
            <p:grpSpPr>
              <a:xfrm>
                <a:off x="13676738" y="3314126"/>
                <a:ext cx="1828800" cy="1828800"/>
                <a:chOff x="987580" y="8007183"/>
                <a:chExt cx="1828800" cy="1828800"/>
              </a:xfrm>
            </p:grpSpPr>
            <p:sp>
              <p:nvSpPr>
                <p:cNvPr id="121" name="Oval 120" descr="caméra vidéo">
                  <a:extLst>
                    <a:ext uri="{FF2B5EF4-FFF2-40B4-BE49-F238E27FC236}">
                      <a16:creationId xmlns:a16="http://schemas.microsoft.com/office/drawing/2014/main" id="{A69106F6-8962-4338-9A23-52C505F46285}"/>
                    </a:ext>
                  </a:extLst>
                </p:cNvPr>
                <p:cNvSpPr/>
                <p:nvPr/>
              </p:nvSpPr>
              <p:spPr>
                <a:xfrm>
                  <a:off x="987580" y="8007183"/>
                  <a:ext cx="1828800" cy="1828800"/>
                </a:xfrm>
                <a:prstGeom prst="ellipse">
                  <a:avLst/>
                </a:prstGeom>
                <a:solidFill>
                  <a:srgbClr val="56565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828800"/>
                  <a:endParaRPr lang="fr-CA" sz="18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22" name="Rectangle: Rounded Corners 39">
                  <a:extLst>
                    <a:ext uri="{FF2B5EF4-FFF2-40B4-BE49-F238E27FC236}">
                      <a16:creationId xmlns:a16="http://schemas.microsoft.com/office/drawing/2014/main" id="{66C460EB-9BDA-4172-B3E9-B29225F8ADDE}"/>
                    </a:ext>
                  </a:extLst>
                </p:cNvPr>
                <p:cNvSpPr/>
                <p:nvPr/>
              </p:nvSpPr>
              <p:spPr>
                <a:xfrm>
                  <a:off x="1325822" y="8526162"/>
                  <a:ext cx="935464" cy="708803"/>
                </a:xfrm>
                <a:prstGeom prst="roundRect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828800"/>
                  <a:endParaRPr lang="fr-CA" sz="18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23" name="Isosceles Triangle 122">
                  <a:extLst>
                    <a:ext uri="{FF2B5EF4-FFF2-40B4-BE49-F238E27FC236}">
                      <a16:creationId xmlns:a16="http://schemas.microsoft.com/office/drawing/2014/main" id="{3F8CC55C-449E-4A34-B006-89019BC29A75}"/>
                    </a:ext>
                  </a:extLst>
                </p:cNvPr>
                <p:cNvSpPr/>
                <p:nvPr/>
              </p:nvSpPr>
              <p:spPr>
                <a:xfrm rot="16200000">
                  <a:off x="2185895" y="8729937"/>
                  <a:ext cx="440158" cy="321277"/>
                </a:xfrm>
                <a:prstGeom prst="triangle">
                  <a:avLst/>
                </a:prstGeom>
                <a:noFill/>
                <a:ln w="28575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828800"/>
                  <a:endParaRPr lang="fr-CA" sz="18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7F7A61-1BB3-4372-990F-7CD0C8477235}"/>
                  </a:ext>
                </a:extLst>
              </p:cNvPr>
              <p:cNvSpPr txBox="1"/>
              <p:nvPr/>
            </p:nvSpPr>
            <p:spPr>
              <a:xfrm>
                <a:off x="13541579" y="5392460"/>
                <a:ext cx="2099116" cy="1108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1828800"/>
                <a:r>
                  <a:rPr lang="fr-CA" sz="3600" dirty="0">
                    <a:solidFill>
                      <a:prstClr val="black"/>
                    </a:solidFill>
                    <a:latin typeface="Calibri" panose="020F0502020204030204"/>
                  </a:rPr>
                  <a:t>On ne vous</a:t>
                </a:r>
              </a:p>
              <a:p>
                <a:pPr algn="ctr" defTabSz="1828800"/>
                <a:r>
                  <a:rPr lang="fr-CA" sz="3600" dirty="0">
                    <a:solidFill>
                      <a:prstClr val="black"/>
                    </a:solidFill>
                    <a:latin typeface="Calibri" panose="020F0502020204030204"/>
                  </a:rPr>
                  <a:t>voit pas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7EDA285-FA4E-43F9-BB2C-481FE039C45E}"/>
                </a:ext>
              </a:extLst>
            </p:cNvPr>
            <p:cNvSpPr txBox="1"/>
            <p:nvPr/>
          </p:nvSpPr>
          <p:spPr>
            <a:xfrm>
              <a:off x="14886808" y="2969333"/>
              <a:ext cx="1082168" cy="5540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1828800"/>
              <a:r>
                <a:rPr lang="fr-CA" sz="3600" dirty="0">
                  <a:solidFill>
                    <a:prstClr val="black"/>
                  </a:solidFill>
                  <a:latin typeface="Calibri" panose="020F0502020204030204"/>
                </a:rPr>
                <a:t>Vidéo</a:t>
              </a:r>
            </a:p>
          </p:txBody>
        </p:sp>
      </p:grpSp>
      <p:grpSp>
        <p:nvGrpSpPr>
          <p:cNvPr id="124" name="Group 123" descr="Une image de la personne avec trois lignes sur le côté droit pour symboliser la liste des participants" title="Icône pour la liste des participants">
            <a:extLst>
              <a:ext uri="{FF2B5EF4-FFF2-40B4-BE49-F238E27FC236}">
                <a16:creationId xmlns:a16="http://schemas.microsoft.com/office/drawing/2014/main" id="{DE44B447-A86A-4C84-9392-A4EF61D2D6D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6765606" y="2983264"/>
            <a:ext cx="2292486" cy="4070192"/>
            <a:chOff x="8308400" y="1489655"/>
            <a:chExt cx="1146243" cy="203509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4AD7E37-3C17-469D-B7DD-F7CBA52E558A}"/>
                </a:ext>
              </a:extLst>
            </p:cNvPr>
            <p:cNvGrpSpPr/>
            <p:nvPr/>
          </p:nvGrpSpPr>
          <p:grpSpPr>
            <a:xfrm>
              <a:off x="8308400" y="1923317"/>
              <a:ext cx="1146243" cy="1601434"/>
              <a:chOff x="16891193" y="3271205"/>
              <a:chExt cx="2292784" cy="3203285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2A68B444-02F4-40A8-8400-948BCC2B4F5C}"/>
                  </a:ext>
                </a:extLst>
              </p:cNvPr>
              <p:cNvGrpSpPr/>
              <p:nvPr/>
            </p:nvGrpSpPr>
            <p:grpSpPr>
              <a:xfrm>
                <a:off x="17120780" y="3271205"/>
                <a:ext cx="1828800" cy="1828800"/>
                <a:chOff x="7958896" y="9808673"/>
                <a:chExt cx="1828800" cy="1828800"/>
              </a:xfrm>
            </p:grpSpPr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ACC182EF-8DFE-4B0C-A98C-08D29A001119}"/>
                    </a:ext>
                  </a:extLst>
                </p:cNvPr>
                <p:cNvSpPr/>
                <p:nvPr/>
              </p:nvSpPr>
              <p:spPr>
                <a:xfrm>
                  <a:off x="7958896" y="9808673"/>
                  <a:ext cx="1828800" cy="1828800"/>
                </a:xfrm>
                <a:prstGeom prst="ellipse">
                  <a:avLst/>
                </a:prstGeom>
                <a:solidFill>
                  <a:srgbClr val="56565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828800"/>
                  <a:endParaRPr lang="fr-CA" sz="18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130" name="Graphic 45" descr="utilisateur">
                  <a:extLst>
                    <a:ext uri="{FF2B5EF4-FFF2-40B4-BE49-F238E27FC236}">
                      <a16:creationId xmlns:a16="http://schemas.microsoft.com/office/drawing/2014/main" id="{26C22384-32B2-401B-AD27-756E03E5FB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96DAC541-7B7A-43D3-8B79-37D633B846F1}">
                      <asvg:svgBlip xmlns=""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66986" y="10016763"/>
                  <a:ext cx="1412620" cy="1412620"/>
                </a:xfrm>
                <a:prstGeom prst="rect">
                  <a:avLst/>
                </a:prstGeom>
              </p:spPr>
            </p:pic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14B9A6F-EEB2-4019-B843-5354FA637107}"/>
                  </a:ext>
                </a:extLst>
              </p:cNvPr>
              <p:cNvSpPr txBox="1"/>
              <p:nvPr/>
            </p:nvSpPr>
            <p:spPr>
              <a:xfrm>
                <a:off x="16891193" y="5366350"/>
                <a:ext cx="2292784" cy="1108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1828800"/>
                <a:r>
                  <a:rPr lang="fr-CA" sz="3600" dirty="0">
                    <a:solidFill>
                      <a:prstClr val="black"/>
                    </a:solidFill>
                    <a:latin typeface="Calibri" panose="020F0502020204030204"/>
                  </a:rPr>
                  <a:t>Voir tous les</a:t>
                </a:r>
              </a:p>
              <a:p>
                <a:pPr algn="ctr" defTabSz="1828800"/>
                <a:r>
                  <a:rPr lang="fr-CA" sz="3600" dirty="0">
                    <a:solidFill>
                      <a:prstClr val="black"/>
                    </a:solidFill>
                    <a:latin typeface="Calibri" panose="020F0502020204030204"/>
                  </a:rPr>
                  <a:t>participants</a:t>
                </a:r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0D98E04-7ED7-4814-9A74-D75F5CEA62F5}"/>
                </a:ext>
              </a:extLst>
            </p:cNvPr>
            <p:cNvSpPr txBox="1"/>
            <p:nvPr/>
          </p:nvSpPr>
          <p:spPr>
            <a:xfrm>
              <a:off x="8353462" y="1489655"/>
              <a:ext cx="102297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1828800"/>
              <a:r>
                <a:rPr lang="fr-CA" sz="3600" dirty="0">
                  <a:solidFill>
                    <a:prstClr val="black"/>
                  </a:solidFill>
                  <a:latin typeface="Calibri" panose="020F0502020204030204"/>
                </a:rPr>
                <a:t>Interaction</a:t>
              </a:r>
            </a:p>
          </p:txBody>
        </p:sp>
      </p:grpSp>
      <p:cxnSp>
        <p:nvCxnSpPr>
          <p:cNvPr id="131" name="Straight Connector 130" title="décoratif">
            <a:extLst>
              <a:ext uri="{FF2B5EF4-FFF2-40B4-BE49-F238E27FC236}">
                <a16:creationId xmlns:a16="http://schemas.microsoft.com/office/drawing/2014/main" id="{E81207C5-5342-487C-8BD3-A1EF5956318A}"/>
              </a:ext>
            </a:extLst>
          </p:cNvPr>
          <p:cNvCxnSpPr>
            <a:cxnSpLocks/>
          </p:cNvCxnSpPr>
          <p:nvPr/>
        </p:nvCxnSpPr>
        <p:spPr>
          <a:xfrm>
            <a:off x="18223921" y="4535254"/>
            <a:ext cx="446851" cy="0"/>
          </a:xfrm>
          <a:prstGeom prst="line">
            <a:avLst/>
          </a:prstGeom>
          <a:ln w="285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 title="décoratif">
            <a:extLst>
              <a:ext uri="{FF2B5EF4-FFF2-40B4-BE49-F238E27FC236}">
                <a16:creationId xmlns:a16="http://schemas.microsoft.com/office/drawing/2014/main" id="{BB8CD922-2933-41BF-B92F-FE3C7E47F9BC}"/>
              </a:ext>
            </a:extLst>
          </p:cNvPr>
          <p:cNvCxnSpPr>
            <a:cxnSpLocks/>
          </p:cNvCxnSpPr>
          <p:nvPr/>
        </p:nvCxnSpPr>
        <p:spPr>
          <a:xfrm>
            <a:off x="18223921" y="4673237"/>
            <a:ext cx="446851" cy="0"/>
          </a:xfrm>
          <a:prstGeom prst="line">
            <a:avLst/>
          </a:prstGeom>
          <a:ln w="285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 title="décoratif">
            <a:extLst>
              <a:ext uri="{FF2B5EF4-FFF2-40B4-BE49-F238E27FC236}">
                <a16:creationId xmlns:a16="http://schemas.microsoft.com/office/drawing/2014/main" id="{A67233E8-1997-45D1-928E-A630562427E3}"/>
              </a:ext>
            </a:extLst>
          </p:cNvPr>
          <p:cNvCxnSpPr>
            <a:cxnSpLocks/>
          </p:cNvCxnSpPr>
          <p:nvPr/>
        </p:nvCxnSpPr>
        <p:spPr>
          <a:xfrm>
            <a:off x="18223921" y="4811186"/>
            <a:ext cx="391744" cy="10387"/>
          </a:xfrm>
          <a:prstGeom prst="line">
            <a:avLst/>
          </a:prstGeom>
          <a:ln w="285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 descr="Une image de bulle de parole pour symboliser la fonction de chat." title="Icône pour le chat">
            <a:extLst>
              <a:ext uri="{FF2B5EF4-FFF2-40B4-BE49-F238E27FC236}">
                <a16:creationId xmlns:a16="http://schemas.microsoft.com/office/drawing/2014/main" id="{D165CF17-D7AF-4E10-8DE9-23EFB481E2E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0806450" y="2991451"/>
            <a:ext cx="2119081" cy="3971286"/>
            <a:chOff x="20807565" y="2990947"/>
            <a:chExt cx="2119357" cy="397180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C6A39D3-5F33-416C-BF52-261C8E0419BA}"/>
                </a:ext>
              </a:extLst>
            </p:cNvPr>
            <p:cNvGrpSpPr/>
            <p:nvPr/>
          </p:nvGrpSpPr>
          <p:grpSpPr>
            <a:xfrm>
              <a:off x="21009006" y="3822945"/>
              <a:ext cx="1828800" cy="1828800"/>
              <a:chOff x="20676967" y="3845793"/>
              <a:chExt cx="1828800" cy="1828800"/>
            </a:xfrm>
          </p:grpSpPr>
          <p:sp>
            <p:nvSpPr>
              <p:cNvPr id="138" name="Oval 137" descr="bulle de chat">
                <a:extLst>
                  <a:ext uri="{FF2B5EF4-FFF2-40B4-BE49-F238E27FC236}">
                    <a16:creationId xmlns:a16="http://schemas.microsoft.com/office/drawing/2014/main" id="{F3944D76-A1B5-4DBB-A051-65E8536920C0}"/>
                  </a:ext>
                </a:extLst>
              </p:cNvPr>
              <p:cNvSpPr/>
              <p:nvPr/>
            </p:nvSpPr>
            <p:spPr>
              <a:xfrm>
                <a:off x="20676967" y="3845793"/>
                <a:ext cx="1828800" cy="1828800"/>
              </a:xfrm>
              <a:prstGeom prst="ellipse">
                <a:avLst/>
              </a:prstGeom>
              <a:solidFill>
                <a:srgbClr val="56565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828800"/>
                <a:endParaRPr lang="fr-CA" sz="18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9" name="Speech Bubble: Oval 116">
                <a:extLst>
                  <a:ext uri="{FF2B5EF4-FFF2-40B4-BE49-F238E27FC236}">
                    <a16:creationId xmlns:a16="http://schemas.microsoft.com/office/drawing/2014/main" id="{55CF91E6-2240-477C-B402-743AA189ABD6}"/>
                  </a:ext>
                </a:extLst>
              </p:cNvPr>
              <p:cNvSpPr/>
              <p:nvPr/>
            </p:nvSpPr>
            <p:spPr>
              <a:xfrm>
                <a:off x="21009006" y="4214329"/>
                <a:ext cx="1203938" cy="1002918"/>
              </a:xfrm>
              <a:prstGeom prst="wedgeEllipseCallout">
                <a:avLst>
                  <a:gd name="adj1" fmla="val -46579"/>
                  <a:gd name="adj2" fmla="val 50137"/>
                </a:avLst>
              </a:prstGeom>
              <a:noFill/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828800"/>
                <a:endParaRPr lang="fr-CA" sz="18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91AFF84-977A-4CE3-9734-31E51EC61518}"/>
                </a:ext>
              </a:extLst>
            </p:cNvPr>
            <p:cNvSpPr txBox="1"/>
            <p:nvPr/>
          </p:nvSpPr>
          <p:spPr>
            <a:xfrm>
              <a:off x="21047829" y="5854610"/>
              <a:ext cx="1879093" cy="110814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1828800"/>
              <a:r>
                <a:rPr lang="fr-CA" sz="3600" dirty="0" err="1">
                  <a:solidFill>
                    <a:prstClr val="black"/>
                  </a:solidFill>
                  <a:latin typeface="Calibri" panose="020F0502020204030204"/>
                </a:rPr>
                <a:t>Clavarder</a:t>
              </a:r>
              <a:r>
                <a:rPr lang="fr-CA" sz="36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</a:p>
            <a:p>
              <a:pPr algn="ctr" defTabSz="1828800"/>
              <a:endParaRPr lang="fr-CA" sz="3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F1DF629-A12D-4635-878C-DC39660EF89A}"/>
                </a:ext>
              </a:extLst>
            </p:cNvPr>
            <p:cNvSpPr txBox="1"/>
            <p:nvPr/>
          </p:nvSpPr>
          <p:spPr>
            <a:xfrm>
              <a:off x="20807565" y="2990947"/>
              <a:ext cx="2046212" cy="5540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1828800"/>
              <a:r>
                <a:rPr lang="fr-CA" sz="3600" dirty="0">
                  <a:solidFill>
                    <a:prstClr val="black"/>
                  </a:solidFill>
                  <a:latin typeface="Calibri" panose="020F0502020204030204"/>
                </a:rPr>
                <a:t>Interaction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17CA7F71-4ABE-4383-A49D-9035F55FB68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4499" y="9635140"/>
            <a:ext cx="248754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828800"/>
            <a:r>
              <a:rPr lang="fr-CA" sz="3600" dirty="0">
                <a:solidFill>
                  <a:prstClr val="black"/>
                </a:solidFill>
                <a:latin typeface="Calibri" panose="020F0502020204030204"/>
              </a:rPr>
              <a:t>Lever la main</a:t>
            </a:r>
          </a:p>
        </p:txBody>
      </p:sp>
      <p:grpSp>
        <p:nvGrpSpPr>
          <p:cNvPr id="140" name="Group 139" descr="L'image d'une main" title="Icône pour lever la main">
            <a:extLst>
              <a:ext uri="{FF2B5EF4-FFF2-40B4-BE49-F238E27FC236}">
                <a16:creationId xmlns:a16="http://schemas.microsoft.com/office/drawing/2014/main" id="{BF6DBE0B-217C-410F-866B-B75D931C9A52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379680" y="7325886"/>
            <a:ext cx="3758510" cy="2175088"/>
            <a:chOff x="2221671" y="7364335"/>
            <a:chExt cx="3758999" cy="2175372"/>
          </a:xfrm>
        </p:grpSpPr>
        <p:pic>
          <p:nvPicPr>
            <p:cNvPr id="141" name="Graphic 54" descr="Main lever">
              <a:extLst>
                <a:ext uri="{FF2B5EF4-FFF2-40B4-BE49-F238E27FC236}">
                  <a16:creationId xmlns:a16="http://schemas.microsoft.com/office/drawing/2014/main" id="{DD250DD3-5A42-4A1A-BEA3-E4DBAB7E7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 flipH="1">
              <a:off x="3185491" y="7624119"/>
              <a:ext cx="1507538" cy="1645514"/>
            </a:xfrm>
            <a:prstGeom prst="rect">
              <a:avLst/>
            </a:prstGeom>
          </p:spPr>
        </p:pic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AE31337-3F64-44B8-B124-AC32CD8C88AE}"/>
                </a:ext>
              </a:extLst>
            </p:cNvPr>
            <p:cNvSpPr/>
            <p:nvPr/>
          </p:nvSpPr>
          <p:spPr>
            <a:xfrm>
              <a:off x="2221671" y="7364335"/>
              <a:ext cx="3758999" cy="217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828800"/>
              <a:endParaRPr lang="fr-CA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F339827E-38FD-4E0F-A2BE-C86BF6D2EC1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925687" y="9657224"/>
            <a:ext cx="244643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828800"/>
            <a:r>
              <a:rPr lang="fr-CA" sz="3600" dirty="0">
                <a:solidFill>
                  <a:prstClr val="black"/>
                </a:solidFill>
                <a:latin typeface="Calibri" panose="020F0502020204030204"/>
              </a:rPr>
              <a:t>Oui/D’accord</a:t>
            </a:r>
          </a:p>
        </p:txBody>
      </p:sp>
      <p:sp>
        <p:nvSpPr>
          <p:cNvPr id="143" name="Rectangle 142" descr="Image d'une coche verte" title="Icône pour oui">
            <a:extLst>
              <a:ext uri="{FF2B5EF4-FFF2-40B4-BE49-F238E27FC236}">
                <a16:creationId xmlns:a16="http://schemas.microsoft.com/office/drawing/2014/main" id="{C83C237A-05A4-4DCE-91F0-D1551F9FC78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370220" y="7320742"/>
            <a:ext cx="3758510" cy="21750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800"/>
            <a:endParaRPr lang="fr-CA" sz="1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44" name="Graphic 76" descr="cochez">
            <a:extLst>
              <a:ext uri="{FF2B5EF4-FFF2-40B4-BE49-F238E27FC236}">
                <a16:creationId xmlns:a16="http://schemas.microsoft.com/office/drawing/2014/main" id="{598CC68C-9592-4EAF-9522-45163D82D229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4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387979" y="7604084"/>
            <a:ext cx="1722992" cy="1722992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3F26026B-5420-4ACB-A13A-B18BA752EFD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8592529" y="9635140"/>
            <a:ext cx="343472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828800"/>
            <a:r>
              <a:rPr lang="fr-CA" sz="3600" dirty="0">
                <a:solidFill>
                  <a:prstClr val="black"/>
                </a:solidFill>
                <a:latin typeface="Calibri" panose="020F0502020204030204"/>
              </a:rPr>
              <a:t>Non/En désaccord</a:t>
            </a:r>
          </a:p>
        </p:txBody>
      </p:sp>
      <p:sp>
        <p:nvSpPr>
          <p:cNvPr id="145" name="Rectangle 144" descr="Image d'un X rouge" title="Icône pour non">
            <a:extLst>
              <a:ext uri="{FF2B5EF4-FFF2-40B4-BE49-F238E27FC236}">
                <a16:creationId xmlns:a16="http://schemas.microsoft.com/office/drawing/2014/main" id="{A99BF429-6BE4-4504-A94A-5CC8902B5313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60762" y="7325024"/>
            <a:ext cx="3758510" cy="21750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800"/>
            <a:endParaRPr lang="fr-CA" sz="1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46" name="Graphic 78" descr="X">
            <a:extLst>
              <a:ext uri="{FF2B5EF4-FFF2-40B4-BE49-F238E27FC236}">
                <a16:creationId xmlns:a16="http://schemas.microsoft.com/office/drawing/2014/main" id="{AC2D5FB1-79E1-4EF3-9FD3-8D5F7F6DAB33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5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380602" y="7662125"/>
            <a:ext cx="1500994" cy="1500994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10A8A636-63DD-4E83-B07C-594A49703848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3449079" y="9653308"/>
            <a:ext cx="146405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828800"/>
            <a:r>
              <a:rPr lang="fr-CA" sz="3600" dirty="0">
                <a:solidFill>
                  <a:prstClr val="black"/>
                </a:solidFill>
                <a:latin typeface="Calibri" panose="020F0502020204030204"/>
              </a:rPr>
              <a:t>Ralentir</a:t>
            </a:r>
          </a:p>
        </p:txBody>
      </p:sp>
      <p:grpSp>
        <p:nvGrpSpPr>
          <p:cNvPr id="147" name="Group 146" descr="Image d'une personne en train de marcher " title="Icône pour ralentir">
            <a:extLst>
              <a:ext uri="{FF2B5EF4-FFF2-40B4-BE49-F238E27FC236}">
                <a16:creationId xmlns:a16="http://schemas.microsoft.com/office/drawing/2014/main" id="{1EAC66B2-246A-4E91-BAE0-E0A582490429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12351304" y="7325886"/>
            <a:ext cx="3758510" cy="2175088"/>
            <a:chOff x="6174858" y="3662943"/>
            <a:chExt cx="1879255" cy="1087544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AA6C77C-E793-4C32-9EE5-65E3A84CCD63}"/>
                </a:ext>
              </a:extLst>
            </p:cNvPr>
            <p:cNvSpPr/>
            <p:nvPr/>
          </p:nvSpPr>
          <p:spPr>
            <a:xfrm>
              <a:off x="6174858" y="3662943"/>
              <a:ext cx="1879255" cy="1087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828800"/>
              <a:endParaRPr lang="fr-CA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49" name="Graphic 80" descr="Marcher">
              <a:extLst>
                <a:ext uri="{FF2B5EF4-FFF2-40B4-BE49-F238E27FC236}">
                  <a16:creationId xmlns:a16="http://schemas.microsoft.com/office/drawing/2014/main" id="{202D6280-CD65-4979-8F83-5CB1FAA20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=""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6762695" y="3858096"/>
              <a:ext cx="696376" cy="696376"/>
            </a:xfrm>
            <a:prstGeom prst="rect">
              <a:avLst/>
            </a:prstGeom>
          </p:spPr>
        </p:pic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02135136-498F-41FA-96C6-465D5AB99440}"/>
                </a:ext>
              </a:extLst>
            </p:cNvPr>
            <p:cNvSpPr/>
            <p:nvPr/>
          </p:nvSpPr>
          <p:spPr>
            <a:xfrm rot="12954230">
              <a:off x="6780706" y="3984455"/>
              <a:ext cx="364487" cy="434232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828800"/>
              <a:endParaRPr lang="fr-CA" sz="1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9DB4D197-4ABF-4E9D-B6BC-64D837CDFE31}"/>
                </a:ext>
              </a:extLst>
            </p:cNvPr>
            <p:cNvSpPr/>
            <p:nvPr/>
          </p:nvSpPr>
          <p:spPr>
            <a:xfrm rot="12954230">
              <a:off x="6660705" y="3742226"/>
              <a:ext cx="588293" cy="822087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828800"/>
              <a:endParaRPr lang="fr-CA" sz="1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endParaRPr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AE6FC98A-6D26-4D5D-BCE9-615556E46F15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7195558" y="9604428"/>
            <a:ext cx="187102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828800"/>
            <a:r>
              <a:rPr lang="fr-CA" sz="3600" dirty="0">
                <a:solidFill>
                  <a:prstClr val="black"/>
                </a:solidFill>
                <a:latin typeface="Calibri" panose="020F0502020204030204"/>
              </a:rPr>
              <a:t>Accélérer </a:t>
            </a:r>
          </a:p>
          <a:p>
            <a:pPr algn="ctr" defTabSz="1828800"/>
            <a:r>
              <a:rPr lang="fr-CA" sz="3600" dirty="0">
                <a:solidFill>
                  <a:prstClr val="black"/>
                </a:solidFill>
                <a:latin typeface="Calibri" panose="020F0502020204030204"/>
              </a:rPr>
              <a:t>/Avancer</a:t>
            </a:r>
          </a:p>
        </p:txBody>
      </p:sp>
      <p:grpSp>
        <p:nvGrpSpPr>
          <p:cNvPr id="152" name="Group 151" descr="Image d'une personne en train de courir" title="Icône pour accélérer">
            <a:extLst>
              <a:ext uri="{FF2B5EF4-FFF2-40B4-BE49-F238E27FC236}">
                <a16:creationId xmlns:a16="http://schemas.microsoft.com/office/drawing/2014/main" id="{00802A50-7673-4D93-88C6-EA8ABC4CF992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16341846" y="7315598"/>
            <a:ext cx="3758510" cy="2175088"/>
            <a:chOff x="8170129" y="3657799"/>
            <a:chExt cx="1879255" cy="1087544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04B9908-B2A7-42E2-819C-13AA2D65EB2E}"/>
                </a:ext>
              </a:extLst>
            </p:cNvPr>
            <p:cNvSpPr/>
            <p:nvPr/>
          </p:nvSpPr>
          <p:spPr>
            <a:xfrm>
              <a:off x="8170129" y="3657799"/>
              <a:ext cx="1879255" cy="1087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828800"/>
              <a:endParaRPr lang="fr-CA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54" name="Graphic 82" descr="Courrir">
              <a:extLst>
                <a:ext uri="{FF2B5EF4-FFF2-40B4-BE49-F238E27FC236}">
                  <a16:creationId xmlns:a16="http://schemas.microsoft.com/office/drawing/2014/main" id="{6B41DCFA-6BF7-4995-901D-0DBFEE69E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=""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8683458" y="3858096"/>
              <a:ext cx="750497" cy="750497"/>
            </a:xfrm>
            <a:prstGeom prst="rect">
              <a:avLst/>
            </a:prstGeom>
          </p:spPr>
        </p:pic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8499B36-38AA-4F85-8E58-54887EAF4571}"/>
                </a:ext>
              </a:extLst>
            </p:cNvPr>
            <p:cNvCxnSpPr>
              <a:cxnSpLocks/>
            </p:cNvCxnSpPr>
            <p:nvPr/>
          </p:nvCxnSpPr>
          <p:spPr>
            <a:xfrm>
              <a:off x="8584279" y="4120239"/>
              <a:ext cx="285727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C3B4443-6616-41A5-B841-000616C4E905}"/>
                </a:ext>
              </a:extLst>
            </p:cNvPr>
            <p:cNvCxnSpPr>
              <a:cxnSpLocks/>
            </p:cNvCxnSpPr>
            <p:nvPr/>
          </p:nvCxnSpPr>
          <p:spPr>
            <a:xfrm>
              <a:off x="8520443" y="4189232"/>
              <a:ext cx="285727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E9E1917-29AB-4F1D-88C6-2C36E5932F0C}"/>
                </a:ext>
              </a:extLst>
            </p:cNvPr>
            <p:cNvCxnSpPr>
              <a:cxnSpLocks/>
            </p:cNvCxnSpPr>
            <p:nvPr/>
          </p:nvCxnSpPr>
          <p:spPr>
            <a:xfrm>
              <a:off x="8460575" y="4259616"/>
              <a:ext cx="285727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0E0C09A9-4327-4A43-8378-5DECC4566007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20654044" y="9653308"/>
            <a:ext cx="313201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828800"/>
            <a:r>
              <a:rPr lang="fr-CA" sz="3600" dirty="0">
                <a:solidFill>
                  <a:prstClr val="black"/>
                </a:solidFill>
                <a:latin typeface="Calibri" panose="020F0502020204030204"/>
              </a:rPr>
              <a:t>Réagir au </a:t>
            </a:r>
            <a:r>
              <a:rPr lang="fr-CA" sz="3600" dirty="0" smtClean="0">
                <a:solidFill>
                  <a:prstClr val="black"/>
                </a:solidFill>
                <a:latin typeface="Calibri" panose="020F0502020204030204"/>
              </a:rPr>
              <a:t>moyen</a:t>
            </a:r>
            <a:br>
              <a:rPr lang="fr-CA" sz="3600" dirty="0" smtClean="0">
                <a:solidFill>
                  <a:prstClr val="black"/>
                </a:solidFill>
                <a:latin typeface="Calibri" panose="020F0502020204030204"/>
              </a:rPr>
            </a:br>
            <a:r>
              <a:rPr lang="fr-CA" sz="3600" dirty="0" smtClean="0">
                <a:solidFill>
                  <a:prstClr val="black"/>
                </a:solidFill>
                <a:latin typeface="Calibri" panose="020F0502020204030204"/>
              </a:rPr>
              <a:t>d’un </a:t>
            </a:r>
            <a:r>
              <a:rPr lang="fr-CA" sz="3600" dirty="0" err="1">
                <a:solidFill>
                  <a:prstClr val="black"/>
                </a:solidFill>
                <a:latin typeface="Calibri" panose="020F0502020204030204"/>
              </a:rPr>
              <a:t>émoji</a:t>
            </a:r>
            <a:endParaRPr lang="fr-CA" sz="3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8" name="Rectangle 157" descr="Image d'un visage souriant avec des lunettes de soleil" title="Icône pour réagir au moyen d'un émoji">
            <a:extLst>
              <a:ext uri="{FF2B5EF4-FFF2-40B4-BE49-F238E27FC236}">
                <a16:creationId xmlns:a16="http://schemas.microsoft.com/office/drawing/2014/main" id="{CEDC3598-9EE2-4AE0-849B-69396509E7F3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0332386" y="7318106"/>
            <a:ext cx="3758510" cy="21750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800"/>
            <a:endParaRPr lang="fr-CA" sz="1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9" name="Graphic 86" descr="Visage avec lunettes de soleil ">
            <a:extLst>
              <a:ext uri="{FF2B5EF4-FFF2-40B4-BE49-F238E27FC236}">
                <a16:creationId xmlns:a16="http://schemas.microsoft.com/office/drawing/2014/main" id="{9E5230DE-E4FE-474A-971A-8E71DB5782DF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8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1297360" y="7488861"/>
            <a:ext cx="1828562" cy="18285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fr-CA" smtClean="0"/>
              <a:t>8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205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Couper et rétablir le son</a:t>
            </a:r>
            <a:br>
              <a:rPr lang="fr-CA" dirty="0" smtClean="0"/>
            </a:br>
            <a:r>
              <a:rPr lang="fr-CA" sz="6000" dirty="0" smtClean="0"/>
              <a:t>(audio téléphone et ordinateur)</a:t>
            </a:r>
            <a:endParaRPr lang="fr-CA" sz="6000" dirty="0"/>
          </a:p>
        </p:txBody>
      </p:sp>
      <p:sp>
        <p:nvSpPr>
          <p:cNvPr id="7" name="Shape 143" title="Decorative"/>
          <p:cNvSpPr/>
          <p:nvPr>
            <p:custDataLst>
              <p:tags r:id="rId1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552" y="3200405"/>
            <a:ext cx="15605648" cy="8497754"/>
          </a:xfrm>
        </p:spPr>
        <p:txBody>
          <a:bodyPr/>
          <a:lstStyle/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4000" dirty="0" smtClean="0"/>
              <a:t>Trouvez votre nom dans le panel des participants.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fr-CA" sz="4000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fr-CA" sz="4000" dirty="0" smtClean="0"/>
              <a:t>Cliquez sur l’icône en forme de micro à la droite de votre nom afin de vous mettre en mode sourdine.</a:t>
            </a:r>
          </a:p>
          <a:p>
            <a:pPr>
              <a:buClr>
                <a:schemeClr val="accent3"/>
              </a:buClr>
            </a:pPr>
            <a:endParaRPr lang="fr-CA" sz="4000" dirty="0" smtClean="0"/>
          </a:p>
          <a:p>
            <a:pPr marL="0" lvl="0"/>
            <a:r>
              <a:rPr lang="fr-CA" i="1" dirty="0" smtClean="0"/>
              <a:t>Si vous appelez, suivez les étapes ci-dessus</a:t>
            </a:r>
          </a:p>
          <a:p>
            <a:pPr marL="0" lvl="0"/>
            <a:r>
              <a:rPr lang="fr-CA" i="1" dirty="0" smtClean="0"/>
              <a:t>(vous n'avez pas besoin de composer *6 pour vous mettre en sourdine)</a:t>
            </a:r>
          </a:p>
          <a:p>
            <a:pPr>
              <a:buClr>
                <a:schemeClr val="accent3"/>
              </a:buClr>
            </a:pPr>
            <a:endParaRPr lang="fr-CA" sz="4800" dirty="0"/>
          </a:p>
        </p:txBody>
      </p:sp>
      <p:grpSp>
        <p:nvGrpSpPr>
          <p:cNvPr id="40" name="Group 39" descr="Icône de microphone sur un fond circulaire gris qui symbolise l'activation du microphone" title="Icône du microphone - allumer le microphone">
            <a:extLst>
              <a:ext uri="{FF2B5EF4-FFF2-40B4-BE49-F238E27FC236}">
                <a16:creationId xmlns:a16="http://schemas.microsoft.com/office/drawing/2014/main" id="{41FE3DF8-2A17-47FB-8CCC-5D1D809FFA0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203120" y="7725659"/>
            <a:ext cx="3174267" cy="3972500"/>
            <a:chOff x="3785177" y="3053166"/>
            <a:chExt cx="3174678" cy="397301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56D5BDF-03A3-4176-B5D0-74E3A983C7E5}"/>
                </a:ext>
              </a:extLst>
            </p:cNvPr>
            <p:cNvGrpSpPr/>
            <p:nvPr/>
          </p:nvGrpSpPr>
          <p:grpSpPr>
            <a:xfrm>
              <a:off x="4260423" y="3839475"/>
              <a:ext cx="1828800" cy="3186708"/>
              <a:chOff x="3939260" y="3314126"/>
              <a:chExt cx="1828800" cy="318670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536ECCF-F7E3-449E-BEFA-23CADB4558C6}"/>
                  </a:ext>
                </a:extLst>
              </p:cNvPr>
              <p:cNvGrpSpPr/>
              <p:nvPr/>
            </p:nvGrpSpPr>
            <p:grpSpPr>
              <a:xfrm>
                <a:off x="3939260" y="3314126"/>
                <a:ext cx="1828800" cy="1828800"/>
                <a:chOff x="1415319" y="6858000"/>
                <a:chExt cx="1828800" cy="1828800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E71DFA5-50CE-46DB-ADF4-6F9B0A38FA6D}"/>
                    </a:ext>
                  </a:extLst>
                </p:cNvPr>
                <p:cNvSpPr/>
                <p:nvPr/>
              </p:nvSpPr>
              <p:spPr>
                <a:xfrm>
                  <a:off x="1415319" y="6858000"/>
                  <a:ext cx="1828800" cy="1828800"/>
                </a:xfrm>
                <a:prstGeom prst="ellipse">
                  <a:avLst/>
                </a:prstGeom>
                <a:solidFill>
                  <a:srgbClr val="56565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828800"/>
                  <a:endParaRPr lang="fr-CA" sz="18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46" name="Graphic 18" descr="Microphone radio">
                  <a:extLst>
                    <a:ext uri="{FF2B5EF4-FFF2-40B4-BE49-F238E27FC236}">
                      <a16:creationId xmlns:a16="http://schemas.microsoft.com/office/drawing/2014/main" id="{A5C89FF0-0143-40BC-BFBF-B6CB5EFD97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=""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65087" y="7107768"/>
                  <a:ext cx="1329264" cy="1329264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99A053-C0A0-4004-BEC0-AE927C47C883}"/>
                  </a:ext>
                </a:extLst>
              </p:cNvPr>
              <p:cNvSpPr txBox="1"/>
              <p:nvPr/>
            </p:nvSpPr>
            <p:spPr>
              <a:xfrm>
                <a:off x="4039773" y="5392694"/>
                <a:ext cx="1627771" cy="1108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1828800"/>
                <a:r>
                  <a:rPr lang="fr-CA" sz="3600" dirty="0">
                    <a:solidFill>
                      <a:prstClr val="black"/>
                    </a:solidFill>
                    <a:latin typeface="Calibri" panose="020F0502020204030204"/>
                  </a:rPr>
                  <a:t>On vous </a:t>
                </a:r>
              </a:p>
              <a:p>
                <a:pPr algn="ctr" defTabSz="1828800"/>
                <a:r>
                  <a:rPr lang="fr-CA" sz="3600" dirty="0">
                    <a:solidFill>
                      <a:prstClr val="black"/>
                    </a:solidFill>
                    <a:latin typeface="Calibri" panose="020F0502020204030204"/>
                  </a:rPr>
                  <a:t>entend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521F5F-DCC7-4A18-801F-A0A2F432C270}"/>
                </a:ext>
              </a:extLst>
            </p:cNvPr>
            <p:cNvSpPr txBox="1"/>
            <p:nvPr/>
          </p:nvSpPr>
          <p:spPr>
            <a:xfrm>
              <a:off x="3785177" y="3053166"/>
              <a:ext cx="3174678" cy="5540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1828800"/>
              <a:r>
                <a:rPr lang="fr-CA" sz="3600" dirty="0">
                  <a:solidFill>
                    <a:prstClr val="black"/>
                  </a:solidFill>
                  <a:latin typeface="Calibri" panose="020F0502020204030204"/>
                </a:rPr>
                <a:t>Désactiver le son</a:t>
              </a:r>
            </a:p>
          </p:txBody>
        </p:sp>
      </p:grpSp>
      <p:grpSp>
        <p:nvGrpSpPr>
          <p:cNvPr id="47" name="Group 46" descr="Icône de microphone sur un fond circulaire rouge avec une ligne diagonale blanche à travers le microphone pour symboliser l'arrêt du microphone." title="Icône du microphone - éteindre le microphone">
            <a:extLst>
              <a:ext uri="{FF2B5EF4-FFF2-40B4-BE49-F238E27FC236}">
                <a16:creationId xmlns:a16="http://schemas.microsoft.com/office/drawing/2014/main" id="{F1D53C2C-EF0C-4526-855F-35282E35339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019320" y="7756879"/>
            <a:ext cx="3174267" cy="3939155"/>
            <a:chOff x="7247555" y="3086514"/>
            <a:chExt cx="3174679" cy="393967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22B569A-8B61-4753-A909-F41833DBB871}"/>
                </a:ext>
              </a:extLst>
            </p:cNvPr>
            <p:cNvGrpSpPr/>
            <p:nvPr/>
          </p:nvGrpSpPr>
          <p:grpSpPr>
            <a:xfrm>
              <a:off x="7553565" y="3839475"/>
              <a:ext cx="2203325" cy="3186709"/>
              <a:chOff x="6989990" y="3296115"/>
              <a:chExt cx="2203325" cy="318670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2D837E6-5FF7-4380-B7E6-120653A2A061}"/>
                  </a:ext>
                </a:extLst>
              </p:cNvPr>
              <p:cNvGrpSpPr/>
              <p:nvPr/>
            </p:nvGrpSpPr>
            <p:grpSpPr>
              <a:xfrm>
                <a:off x="7213800" y="3296115"/>
                <a:ext cx="1828800" cy="1828800"/>
                <a:chOff x="987580" y="5774199"/>
                <a:chExt cx="1828800" cy="1828800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21BEF4F7-357F-4139-A61E-9F72B80BDB68}"/>
                    </a:ext>
                  </a:extLst>
                </p:cNvPr>
                <p:cNvGrpSpPr/>
                <p:nvPr/>
              </p:nvGrpSpPr>
              <p:grpSpPr>
                <a:xfrm>
                  <a:off x="987580" y="5774199"/>
                  <a:ext cx="1828800" cy="1828800"/>
                  <a:chOff x="1415319" y="6858000"/>
                  <a:chExt cx="1828800" cy="1828800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8F4F2B04-54AD-4DBE-8502-45BE9032DBC8}"/>
                      </a:ext>
                    </a:extLst>
                  </p:cNvPr>
                  <p:cNvSpPr/>
                  <p:nvPr/>
                </p:nvSpPr>
                <p:spPr>
                  <a:xfrm>
                    <a:off x="1415319" y="6858000"/>
                    <a:ext cx="1828800" cy="1828800"/>
                  </a:xfrm>
                  <a:prstGeom prst="ellipse">
                    <a:avLst/>
                  </a:prstGeom>
                  <a:solidFill>
                    <a:srgbClr val="F9524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828800"/>
                    <a:endParaRPr lang="fr-CA" sz="1800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pic>
                <p:nvPicPr>
                  <p:cNvPr id="55" name="Graphic 21" descr="Microphone radio">
                    <a:extLst>
                      <a:ext uri="{FF2B5EF4-FFF2-40B4-BE49-F238E27FC236}">
                        <a16:creationId xmlns:a16="http://schemas.microsoft.com/office/drawing/2014/main" id="{12A38DCC-3D31-42DD-B1E3-0CBAA00E50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="" xmlns:asvg="http://schemas.microsoft.com/office/drawing/2016/SVG/main" r:embed="rId4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65087" y="7107768"/>
                    <a:ext cx="1329264" cy="1329264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88BD83C-06E7-4C72-8D35-0DB5B5B0406C}"/>
                    </a:ext>
                  </a:extLst>
                </p:cNvPr>
                <p:cNvCxnSpPr/>
                <p:nvPr/>
              </p:nvCxnSpPr>
              <p:spPr>
                <a:xfrm flipV="1">
                  <a:off x="1237348" y="6165791"/>
                  <a:ext cx="1256172" cy="995796"/>
                </a:xfrm>
                <a:prstGeom prst="line">
                  <a:avLst/>
                </a:prstGeom>
                <a:ln w="76200" cmpd="sng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97A107-FB40-44B8-A97D-F58EA0C7453F}"/>
                  </a:ext>
                </a:extLst>
              </p:cNvPr>
              <p:cNvSpPr txBox="1"/>
              <p:nvPr/>
            </p:nvSpPr>
            <p:spPr>
              <a:xfrm>
                <a:off x="6989990" y="5374683"/>
                <a:ext cx="2203325" cy="1108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1828800"/>
                <a:r>
                  <a:rPr lang="fr-CA" sz="3600" dirty="0">
                    <a:solidFill>
                      <a:prstClr val="black"/>
                    </a:solidFill>
                    <a:latin typeface="Calibri" panose="020F0502020204030204"/>
                  </a:rPr>
                  <a:t>On ne vous </a:t>
                </a:r>
              </a:p>
              <a:p>
                <a:pPr algn="ctr" defTabSz="1828800"/>
                <a:r>
                  <a:rPr lang="fr-CA" sz="3600" dirty="0">
                    <a:solidFill>
                      <a:prstClr val="black"/>
                    </a:solidFill>
                    <a:latin typeface="Calibri" panose="020F0502020204030204"/>
                  </a:rPr>
                  <a:t>entend pas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69D806F-9222-42E5-BF2A-A987B0DDD00F}"/>
                </a:ext>
              </a:extLst>
            </p:cNvPr>
            <p:cNvSpPr txBox="1"/>
            <p:nvPr/>
          </p:nvSpPr>
          <p:spPr>
            <a:xfrm>
              <a:off x="7247555" y="3086514"/>
              <a:ext cx="3174679" cy="5540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1828800"/>
              <a:r>
                <a:rPr lang="fr-CA" sz="3600" dirty="0">
                  <a:solidFill>
                    <a:prstClr val="black"/>
                  </a:solidFill>
                  <a:latin typeface="Calibri" panose="020F0502020204030204"/>
                </a:rPr>
                <a:t>Désactiver le son</a:t>
              </a:r>
            </a:p>
          </p:txBody>
        </p:sp>
      </p:grpSp>
      <p:pic>
        <p:nvPicPr>
          <p:cNvPr id="24" name="Picture 1" descr="Voici une capture d'écran du volet comprenant la liste des participants à une session WebEx. Dans le coin supérieur gauche, il est indiqué &quot;Participants&quot; avec une flèche déroulante. En dessous, il y a la mention &quot;Speaker&quot;. En dessous du mot &quot;Speaker&quot;, il est écrit ce qui suit : &quot;Panéliste:1&quot; avec une flèche déroulante. En dessous, il y a le nom &quot;Isa David&quot; avec les mots &quot;(Organisateur, moi)&quot; à côté du nom. À l'extrême droite du nom, il y a un bouton de microphone pour que les participants puissent se mettre en sourdine et se désensibiliser. En dessous, on peut lire ce qui suit : &quot;Participant&quot; : 0&quot; avec une flèche déroulante. En bas du panneau, il y a plusieurs icônes, dont l'icône &quot;Raise Your Hand&quot;, une coche verte, un X rouge et un émoji souriant. En dessous des icônes se trouve le mot &quot;Chat&quot; avec une flèche orientée vers la droite." title="Capture d'écran du volet Participant de WebEx"/>
          <p:cNvPicPr>
            <a:picLocks noChangeAspect="1"/>
          </p:cNvPicPr>
          <p:nvPr/>
        </p:nvPicPr>
        <p:blipFill rotWithShape="1">
          <a:blip r:embed="rId41"/>
          <a:srcRect l="73169" t="12726"/>
          <a:stretch/>
        </p:blipFill>
        <p:spPr bwMode="auto">
          <a:xfrm>
            <a:off x="17385709" y="1962943"/>
            <a:ext cx="6131843" cy="9779365"/>
          </a:xfrm>
          <a:prstGeom prst="rect">
            <a:avLst/>
          </a:prstGeom>
          <a:noFill/>
          <a:ln w="9525">
            <a:solidFill>
              <a:schemeClr val="accent5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30;p19" descr="Ce rectangle délimite les mots &quot;Isa David (Organisateur, moi)&quot; et le microphone pour représenter la façon de couper et de rétablir le son. " title="Schéma du rectangle - Fonction de mise en sourdine"/>
          <p:cNvSpPr/>
          <p:nvPr/>
        </p:nvSpPr>
        <p:spPr>
          <a:xfrm>
            <a:off x="17203119" y="3684073"/>
            <a:ext cx="6447295" cy="1145329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DA7A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endParaRPr lang="fr-CA" sz="1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fr-CA" smtClean="0"/>
              <a:t>9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276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1579311|-10846711|-14797230|-8244963|-11249614|SPAC&quot;,&quot;Id&quot;:&quot;5ee2634045443720bc3edf62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Canada School of Public Service">
  <a:themeElements>
    <a:clrScheme name="Canada School of Public Service">
      <a:dk1>
        <a:sysClr val="windowText" lastClr="000000"/>
      </a:dk1>
      <a:lt1>
        <a:sysClr val="window" lastClr="FFFFFF"/>
      </a:lt1>
      <a:dk2>
        <a:srgbClr val="3F2A56"/>
      </a:dk2>
      <a:lt2>
        <a:srgbClr val="E6E6E6"/>
      </a:lt2>
      <a:accent1>
        <a:srgbClr val="3F2A56"/>
      </a:accent1>
      <a:accent2>
        <a:srgbClr val="4E5B73"/>
      </a:accent2>
      <a:accent3>
        <a:srgbClr val="DA797A"/>
      </a:accent3>
      <a:accent4>
        <a:srgbClr val="D9D9D9"/>
      </a:accent4>
      <a:accent5>
        <a:srgbClr val="BFBFBF"/>
      </a:accent5>
      <a:accent6>
        <a:srgbClr val="A6A6A6"/>
      </a:accent6>
      <a:hlink>
        <a:srgbClr val="4E5B73"/>
      </a:hlink>
      <a:folHlink>
        <a:srgbClr val="8C8C8C"/>
      </a:folHlink>
    </a:clrScheme>
    <a:fontScheme name="Canada School of Public Service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3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7562</TotalTime>
  <Words>832</Words>
  <Application>Microsoft Office PowerPoint</Application>
  <PresentationFormat>Custom</PresentationFormat>
  <Paragraphs>172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Georgia</vt:lpstr>
      <vt:lpstr>Lucida Grande</vt:lpstr>
      <vt:lpstr>Wingdings</vt:lpstr>
      <vt:lpstr>Canada School of Public Service</vt:lpstr>
      <vt:lpstr>Analyser les préjugés inconscients</vt:lpstr>
      <vt:lpstr>Ordre du jour</vt:lpstr>
      <vt:lpstr>Objectifs d’apprentissage du cours</vt:lpstr>
      <vt:lpstr>Comment nous voulons apprendre, interagir et communiquer...</vt:lpstr>
      <vt:lpstr>Ce que ce cours offre et n’offre pas</vt:lpstr>
      <vt:lpstr>Aperçu du cours</vt:lpstr>
      <vt:lpstr>Comment naviguer dans WebEx</vt:lpstr>
      <vt:lpstr>Aperçu des boutons</vt:lpstr>
      <vt:lpstr>Couper et rétablir le son (audio téléphone et ordinateur)</vt:lpstr>
      <vt:lpstr>Discuter avec d'autres personnes </vt:lpstr>
      <vt:lpstr>Poser une question</vt:lpstr>
      <vt:lpstr>Définir un statut</vt:lpstr>
      <vt:lpstr>Tableau blanc - Outils d’annotation</vt:lpstr>
      <vt:lpstr>Outils d’annotation : L'écriture à l'écran</vt:lpstr>
      <vt:lpstr>PowerPoint Presentation</vt:lpstr>
    </vt:vector>
  </TitlesOfParts>
  <Company>Sophie Le Bigot Présentatique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 Le Bigot</dc:creator>
  <cp:lastModifiedBy>Sarah Lawrence</cp:lastModifiedBy>
  <cp:revision>637</cp:revision>
  <cp:lastPrinted>2019-12-06T18:50:49Z</cp:lastPrinted>
  <dcterms:created xsi:type="dcterms:W3CDTF">2019-03-22T13:13:06Z</dcterms:created>
  <dcterms:modified xsi:type="dcterms:W3CDTF">2020-10-07T15:44:49Z</dcterms:modified>
</cp:coreProperties>
</file>