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3"/>
  </p:notesMasterIdLst>
  <p:sldIdLst>
    <p:sldId id="258" r:id="rId2"/>
  </p:sldIdLst>
  <p:sldSz cx="6858000" cy="9144000" type="letter"/>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Lawrence" initials="SL" lastIdx="3" clrIdx="0">
    <p:extLst>
      <p:ext uri="{19B8F6BF-5375-455C-9EA6-DF929625EA0E}">
        <p15:presenceInfo xmlns:p15="http://schemas.microsoft.com/office/powerpoint/2012/main" userId="S-1-5-21-4226757787-2080697864-660606538-1493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E5B73"/>
    <a:srgbClr val="3F2A55"/>
    <a:srgbClr val="E2E1E6"/>
    <a:srgbClr val="E2EBFA"/>
    <a:srgbClr val="DD79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22" autoAdjust="0"/>
  </p:normalViewPr>
  <p:slideViewPr>
    <p:cSldViewPr snapToGrid="0">
      <p:cViewPr varScale="1">
        <p:scale>
          <a:sx n="79" d="100"/>
          <a:sy n="79" d="100"/>
        </p:scale>
        <p:origin x="2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7417F-91D3-41FC-B574-EE6334D44A30}"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E6A096AA-2A85-40E8-BFC3-0026DE8E2C01}">
      <dgm:prSet phldrT="[Text]" custT="1"/>
      <dgm:spPr>
        <a:solidFill>
          <a:srgbClr val="3F2A55"/>
        </a:solidFill>
        <a:ln>
          <a:solidFill>
            <a:srgbClr val="3F2A55"/>
          </a:solidFill>
        </a:ln>
      </dgm:spPr>
      <dgm:t>
        <a:bodyPr/>
        <a:lstStyle/>
        <a:p>
          <a:r>
            <a:rPr lang="en-US" sz="1250" dirty="0" smtClean="0">
              <a:latin typeface="Georgia" panose="02040502050405020303" pitchFamily="18" charset="0"/>
            </a:rPr>
            <a:t>PRÉJUGÉ</a:t>
          </a:r>
          <a:endParaRPr lang="en-US" sz="1250" dirty="0">
            <a:latin typeface="Georgia" panose="02040502050405020303" pitchFamily="18" charset="0"/>
          </a:endParaRPr>
        </a:p>
      </dgm:t>
    </dgm:pt>
    <dgm:pt modelId="{9EB40080-1AB4-4841-A2C9-EDC1E59BC28F}" type="parTrans" cxnId="{A8C74E9F-CC18-466E-B194-E83A815F2E98}">
      <dgm:prSet/>
      <dgm:spPr/>
      <dgm:t>
        <a:bodyPr/>
        <a:lstStyle/>
        <a:p>
          <a:endParaRPr lang="en-US">
            <a:latin typeface="Georgia" panose="02040502050405020303" pitchFamily="18" charset="0"/>
          </a:endParaRPr>
        </a:p>
      </dgm:t>
    </dgm:pt>
    <dgm:pt modelId="{1B3669CB-472F-4B61-9250-2037936983BF}" type="sibTrans" cxnId="{A8C74E9F-CC18-466E-B194-E83A815F2E98}">
      <dgm:prSet/>
      <dgm:spPr/>
      <dgm:t>
        <a:bodyPr/>
        <a:lstStyle/>
        <a:p>
          <a:endParaRPr lang="en-US">
            <a:latin typeface="Georgia" panose="02040502050405020303" pitchFamily="18" charset="0"/>
          </a:endParaRPr>
        </a:p>
      </dgm:t>
    </dgm:pt>
    <dgm:pt modelId="{933B0D42-D074-404C-BBC5-26A4A5D29D7F}">
      <dgm:prSet phldrT="[Text]" custT="1"/>
      <dgm:spPr>
        <a:solidFill>
          <a:srgbClr val="3F2A55"/>
        </a:solidFill>
        <a:ln>
          <a:solidFill>
            <a:srgbClr val="3F2A55"/>
          </a:solidFill>
        </a:ln>
      </dgm:spPr>
      <dgm:t>
        <a:bodyPr/>
        <a:lstStyle/>
        <a:p>
          <a:pPr algn="l"/>
          <a:r>
            <a:rPr lang="fr-CA" sz="1100" dirty="0" smtClean="0">
              <a:latin typeface="Georgia" panose="02040502050405020303" pitchFamily="18" charset="0"/>
            </a:rPr>
            <a:t>Manque de neutralité </a:t>
          </a:r>
          <a:endParaRPr lang="en-US" sz="1100" dirty="0">
            <a:latin typeface="Georgia" panose="02040502050405020303" pitchFamily="18" charset="0"/>
          </a:endParaRPr>
        </a:p>
      </dgm:t>
    </dgm:pt>
    <dgm:pt modelId="{0A8F01F8-1C0F-4A2F-B830-FCAB4EDA17F9}" type="parTrans" cxnId="{918E8B0F-0059-41F2-BFB7-F226C152E421}">
      <dgm:prSet/>
      <dgm:spPr>
        <a:solidFill>
          <a:srgbClr val="3F2A55"/>
        </a:solidFill>
        <a:ln>
          <a:solidFill>
            <a:srgbClr val="3F2A55"/>
          </a:solidFill>
        </a:ln>
      </dgm:spPr>
      <dgm:t>
        <a:bodyPr/>
        <a:lstStyle/>
        <a:p>
          <a:endParaRPr lang="en-US">
            <a:latin typeface="Georgia" panose="02040502050405020303" pitchFamily="18" charset="0"/>
          </a:endParaRPr>
        </a:p>
      </dgm:t>
    </dgm:pt>
    <dgm:pt modelId="{3E064867-DF6F-478E-8965-DB770A9DF16F}" type="sibTrans" cxnId="{918E8B0F-0059-41F2-BFB7-F226C152E421}">
      <dgm:prSet/>
      <dgm:spPr/>
      <dgm:t>
        <a:bodyPr/>
        <a:lstStyle/>
        <a:p>
          <a:endParaRPr lang="en-US">
            <a:latin typeface="Georgia" panose="02040502050405020303" pitchFamily="18" charset="0"/>
          </a:endParaRPr>
        </a:p>
      </dgm:t>
    </dgm:pt>
    <dgm:pt modelId="{BF8A25C7-EDDF-4172-BE1D-853A4A9AFF30}">
      <dgm:prSet phldrT="[Text]" custT="1"/>
      <dgm:spPr>
        <a:solidFill>
          <a:srgbClr val="3F2A55"/>
        </a:solidFill>
        <a:ln>
          <a:solidFill>
            <a:srgbClr val="3F2A55"/>
          </a:solidFill>
        </a:ln>
      </dgm:spPr>
      <dgm:t>
        <a:bodyPr/>
        <a:lstStyle/>
        <a:p>
          <a:pPr algn="l"/>
          <a:r>
            <a:rPr lang="fr-CA" sz="1100" dirty="0" smtClean="0">
              <a:latin typeface="Georgia" panose="02040502050405020303" pitchFamily="18" charset="0"/>
            </a:rPr>
            <a:t>Manque d’équité</a:t>
          </a:r>
          <a:endParaRPr lang="en-US" sz="1100" dirty="0">
            <a:latin typeface="Georgia" panose="02040502050405020303" pitchFamily="18" charset="0"/>
          </a:endParaRPr>
        </a:p>
      </dgm:t>
    </dgm:pt>
    <dgm:pt modelId="{0151BE2C-B7E2-4348-8C89-3CB9765C90AE}" type="parTrans" cxnId="{72F0DB90-6A8B-4464-998D-77AB46435FCE}">
      <dgm:prSet/>
      <dgm:spPr>
        <a:ln>
          <a:solidFill>
            <a:srgbClr val="3F2A55"/>
          </a:solidFill>
        </a:ln>
      </dgm:spPr>
      <dgm:t>
        <a:bodyPr/>
        <a:lstStyle/>
        <a:p>
          <a:endParaRPr lang="en-US">
            <a:latin typeface="Georgia" panose="02040502050405020303" pitchFamily="18" charset="0"/>
          </a:endParaRPr>
        </a:p>
      </dgm:t>
    </dgm:pt>
    <dgm:pt modelId="{733CBFF7-7DFA-42D6-B0E2-1CF36BD269F3}" type="sibTrans" cxnId="{72F0DB90-6A8B-4464-998D-77AB46435FCE}">
      <dgm:prSet/>
      <dgm:spPr/>
      <dgm:t>
        <a:bodyPr/>
        <a:lstStyle/>
        <a:p>
          <a:endParaRPr lang="en-US">
            <a:latin typeface="Georgia" panose="02040502050405020303" pitchFamily="18" charset="0"/>
          </a:endParaRPr>
        </a:p>
      </dgm:t>
    </dgm:pt>
    <dgm:pt modelId="{D5DBBBAB-8950-4FF4-9853-717F932A851A}">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Microaggressions</a:t>
          </a:r>
          <a:endParaRPr lang="en-US" sz="1100" dirty="0">
            <a:latin typeface="Georgia" panose="02040502050405020303" pitchFamily="18" charset="0"/>
          </a:endParaRPr>
        </a:p>
      </dgm:t>
    </dgm:pt>
    <dgm:pt modelId="{2E35C44D-9377-4027-BF33-A82968B8C7E2}" type="parTrans" cxnId="{B5F08447-0AA8-4DCD-9474-A8AF921F402A}">
      <dgm:prSet/>
      <dgm:spPr>
        <a:ln>
          <a:solidFill>
            <a:srgbClr val="3F2A55"/>
          </a:solidFill>
        </a:ln>
      </dgm:spPr>
      <dgm:t>
        <a:bodyPr/>
        <a:lstStyle/>
        <a:p>
          <a:endParaRPr lang="en-US">
            <a:latin typeface="Georgia" panose="02040502050405020303" pitchFamily="18" charset="0"/>
          </a:endParaRPr>
        </a:p>
      </dgm:t>
    </dgm:pt>
    <dgm:pt modelId="{0DE34482-205B-4FF5-9681-D209229C39EB}" type="sibTrans" cxnId="{B5F08447-0AA8-4DCD-9474-A8AF921F402A}">
      <dgm:prSet/>
      <dgm:spPr/>
      <dgm:t>
        <a:bodyPr/>
        <a:lstStyle/>
        <a:p>
          <a:endParaRPr lang="en-US">
            <a:latin typeface="Georgia" panose="02040502050405020303" pitchFamily="18" charset="0"/>
          </a:endParaRPr>
        </a:p>
      </dgm:t>
    </dgm:pt>
    <dgm:pt modelId="{C05CC013-A921-45EE-9B78-93368290C445}">
      <dgm:prSet phldrT="[Text]" custT="1"/>
      <dgm:spPr>
        <a:solidFill>
          <a:srgbClr val="3F2A55"/>
        </a:solidFill>
        <a:ln>
          <a:solidFill>
            <a:srgbClr val="3F2A55"/>
          </a:solidFill>
        </a:ln>
      </dgm:spPr>
      <dgm:t>
        <a:bodyPr/>
        <a:lstStyle/>
        <a:p>
          <a:pPr algn="l"/>
          <a:r>
            <a:rPr lang="en-US" sz="1100" dirty="0" smtClean="0">
              <a:latin typeface="Georgia" panose="02040502050405020303" pitchFamily="18" charset="0"/>
            </a:rPr>
            <a:t>Microiniquités</a:t>
          </a:r>
          <a:endParaRPr lang="en-US" sz="1100" dirty="0">
            <a:latin typeface="Georgia" panose="02040502050405020303" pitchFamily="18" charset="0"/>
          </a:endParaRPr>
        </a:p>
      </dgm:t>
    </dgm:pt>
    <dgm:pt modelId="{B27BD6D6-DD93-410E-85A1-46F4B9BCE5FD}" type="parTrans" cxnId="{EE39E6B8-44FC-43C7-BA8C-9AE685F8B440}">
      <dgm:prSet/>
      <dgm:spPr>
        <a:ln>
          <a:solidFill>
            <a:srgbClr val="3F2A55"/>
          </a:solidFill>
        </a:ln>
      </dgm:spPr>
      <dgm:t>
        <a:bodyPr/>
        <a:lstStyle/>
        <a:p>
          <a:endParaRPr lang="en-US">
            <a:latin typeface="Georgia" panose="02040502050405020303" pitchFamily="18" charset="0"/>
          </a:endParaRPr>
        </a:p>
      </dgm:t>
    </dgm:pt>
    <dgm:pt modelId="{C32806C6-29E3-468D-AA25-C7C052363CF1}" type="sibTrans" cxnId="{EE39E6B8-44FC-43C7-BA8C-9AE685F8B440}">
      <dgm:prSet/>
      <dgm:spPr/>
      <dgm:t>
        <a:bodyPr/>
        <a:lstStyle/>
        <a:p>
          <a:endParaRPr lang="en-US">
            <a:latin typeface="Georgia" panose="02040502050405020303" pitchFamily="18" charset="0"/>
          </a:endParaRPr>
        </a:p>
      </dgm:t>
    </dgm:pt>
    <dgm:pt modelId="{9C86BB39-9F85-4590-8BC5-29A526570453}" type="pres">
      <dgm:prSet presAssocID="{EC97417F-91D3-41FC-B574-EE6334D44A30}" presName="Name0" presStyleCnt="0">
        <dgm:presLayoutVars>
          <dgm:chPref val="1"/>
          <dgm:dir/>
          <dgm:animOne val="branch"/>
          <dgm:animLvl val="lvl"/>
          <dgm:resizeHandles val="exact"/>
        </dgm:presLayoutVars>
      </dgm:prSet>
      <dgm:spPr/>
      <dgm:t>
        <a:bodyPr/>
        <a:lstStyle/>
        <a:p>
          <a:endParaRPr lang="en-US"/>
        </a:p>
      </dgm:t>
    </dgm:pt>
    <dgm:pt modelId="{BFCD814D-6B8C-4FB0-A13D-7F2F8FDBAEFF}" type="pres">
      <dgm:prSet presAssocID="{E6A096AA-2A85-40E8-BFC3-0026DE8E2C01}" presName="root1" presStyleCnt="0"/>
      <dgm:spPr/>
    </dgm:pt>
    <dgm:pt modelId="{717C3512-8B99-4CE1-85FD-AB959612FA0E}" type="pres">
      <dgm:prSet presAssocID="{E6A096AA-2A85-40E8-BFC3-0026DE8E2C01}" presName="LevelOneTextNode" presStyleLbl="node0" presStyleIdx="0" presStyleCnt="1" custScaleX="113705" custScaleY="59455">
        <dgm:presLayoutVars>
          <dgm:chPref val="3"/>
        </dgm:presLayoutVars>
      </dgm:prSet>
      <dgm:spPr/>
      <dgm:t>
        <a:bodyPr/>
        <a:lstStyle/>
        <a:p>
          <a:endParaRPr lang="en-US"/>
        </a:p>
      </dgm:t>
    </dgm:pt>
    <dgm:pt modelId="{3CA702B1-2EB1-478D-AC9B-4B1AFB6F7E14}" type="pres">
      <dgm:prSet presAssocID="{E6A096AA-2A85-40E8-BFC3-0026DE8E2C01}" presName="level2hierChild" presStyleCnt="0"/>
      <dgm:spPr/>
    </dgm:pt>
    <dgm:pt modelId="{55179E34-BC7B-4F8A-89F3-79741D5D3B66}" type="pres">
      <dgm:prSet presAssocID="{0A8F01F8-1C0F-4A2F-B830-FCAB4EDA17F9}" presName="conn2-1" presStyleLbl="parChTrans1D2" presStyleIdx="0" presStyleCnt="4"/>
      <dgm:spPr/>
      <dgm:t>
        <a:bodyPr/>
        <a:lstStyle/>
        <a:p>
          <a:endParaRPr lang="en-US"/>
        </a:p>
      </dgm:t>
    </dgm:pt>
    <dgm:pt modelId="{260D807B-ED4E-451E-8CD8-5C9AF9C35CA5}" type="pres">
      <dgm:prSet presAssocID="{0A8F01F8-1C0F-4A2F-B830-FCAB4EDA17F9}" presName="connTx" presStyleLbl="parChTrans1D2" presStyleIdx="0" presStyleCnt="4"/>
      <dgm:spPr/>
      <dgm:t>
        <a:bodyPr/>
        <a:lstStyle/>
        <a:p>
          <a:endParaRPr lang="en-US"/>
        </a:p>
      </dgm:t>
    </dgm:pt>
    <dgm:pt modelId="{82C232CA-1B5A-486A-A67E-4C3C2D7683C4}" type="pres">
      <dgm:prSet presAssocID="{933B0D42-D074-404C-BBC5-26A4A5D29D7F}" presName="root2" presStyleCnt="0"/>
      <dgm:spPr/>
    </dgm:pt>
    <dgm:pt modelId="{68A5D6DE-91E7-4FA4-8A6B-92E723388097}" type="pres">
      <dgm:prSet presAssocID="{933B0D42-D074-404C-BBC5-26A4A5D29D7F}" presName="LevelTwoTextNode" presStyleLbl="node2" presStyleIdx="0" presStyleCnt="4" custScaleX="183596" custScaleY="88912">
        <dgm:presLayoutVars>
          <dgm:chPref val="3"/>
        </dgm:presLayoutVars>
      </dgm:prSet>
      <dgm:spPr/>
      <dgm:t>
        <a:bodyPr/>
        <a:lstStyle/>
        <a:p>
          <a:endParaRPr lang="en-US"/>
        </a:p>
      </dgm:t>
    </dgm:pt>
    <dgm:pt modelId="{863FD691-119D-4618-B86F-91E9BA7A1969}" type="pres">
      <dgm:prSet presAssocID="{933B0D42-D074-404C-BBC5-26A4A5D29D7F}" presName="level3hierChild" presStyleCnt="0"/>
      <dgm:spPr/>
    </dgm:pt>
    <dgm:pt modelId="{637EC12A-9502-49AE-96BC-858B3F44E276}" type="pres">
      <dgm:prSet presAssocID="{0151BE2C-B7E2-4348-8C89-3CB9765C90AE}" presName="conn2-1" presStyleLbl="parChTrans1D2" presStyleIdx="1" presStyleCnt="4"/>
      <dgm:spPr/>
      <dgm:t>
        <a:bodyPr/>
        <a:lstStyle/>
        <a:p>
          <a:endParaRPr lang="en-US"/>
        </a:p>
      </dgm:t>
    </dgm:pt>
    <dgm:pt modelId="{3DFC1C9B-56FE-44A5-BF45-B8F9735F4945}" type="pres">
      <dgm:prSet presAssocID="{0151BE2C-B7E2-4348-8C89-3CB9765C90AE}" presName="connTx" presStyleLbl="parChTrans1D2" presStyleIdx="1" presStyleCnt="4"/>
      <dgm:spPr/>
      <dgm:t>
        <a:bodyPr/>
        <a:lstStyle/>
        <a:p>
          <a:endParaRPr lang="en-US"/>
        </a:p>
      </dgm:t>
    </dgm:pt>
    <dgm:pt modelId="{8ADFA593-6F77-4375-B1FD-88A484CDD51F}" type="pres">
      <dgm:prSet presAssocID="{BF8A25C7-EDDF-4172-BE1D-853A4A9AFF30}" presName="root2" presStyleCnt="0"/>
      <dgm:spPr/>
    </dgm:pt>
    <dgm:pt modelId="{97EE428C-EB67-4D26-8C72-7EE5B4111F70}" type="pres">
      <dgm:prSet presAssocID="{BF8A25C7-EDDF-4172-BE1D-853A4A9AFF30}" presName="LevelTwoTextNode" presStyleLbl="node2" presStyleIdx="1" presStyleCnt="4" custScaleX="183596" custScaleY="88912">
        <dgm:presLayoutVars>
          <dgm:chPref val="3"/>
        </dgm:presLayoutVars>
      </dgm:prSet>
      <dgm:spPr/>
      <dgm:t>
        <a:bodyPr/>
        <a:lstStyle/>
        <a:p>
          <a:endParaRPr lang="en-US"/>
        </a:p>
      </dgm:t>
    </dgm:pt>
    <dgm:pt modelId="{5E5B4EE8-0697-4393-9D78-C2653883EBA7}" type="pres">
      <dgm:prSet presAssocID="{BF8A25C7-EDDF-4172-BE1D-853A4A9AFF30}" presName="level3hierChild" presStyleCnt="0"/>
      <dgm:spPr/>
    </dgm:pt>
    <dgm:pt modelId="{209CC53F-BC88-4D42-994B-7D49A62A67E2}" type="pres">
      <dgm:prSet presAssocID="{2E35C44D-9377-4027-BF33-A82968B8C7E2}" presName="conn2-1" presStyleLbl="parChTrans1D2" presStyleIdx="2" presStyleCnt="4"/>
      <dgm:spPr/>
      <dgm:t>
        <a:bodyPr/>
        <a:lstStyle/>
        <a:p>
          <a:endParaRPr lang="en-US"/>
        </a:p>
      </dgm:t>
    </dgm:pt>
    <dgm:pt modelId="{6D8065CD-BD0E-4748-90AE-54F0FB668F75}" type="pres">
      <dgm:prSet presAssocID="{2E35C44D-9377-4027-BF33-A82968B8C7E2}" presName="connTx" presStyleLbl="parChTrans1D2" presStyleIdx="2" presStyleCnt="4"/>
      <dgm:spPr/>
      <dgm:t>
        <a:bodyPr/>
        <a:lstStyle/>
        <a:p>
          <a:endParaRPr lang="en-US"/>
        </a:p>
      </dgm:t>
    </dgm:pt>
    <dgm:pt modelId="{28B676F9-7E78-48A5-875C-53F3DBC02F2F}" type="pres">
      <dgm:prSet presAssocID="{D5DBBBAB-8950-4FF4-9853-717F932A851A}" presName="root2" presStyleCnt="0"/>
      <dgm:spPr/>
    </dgm:pt>
    <dgm:pt modelId="{468148F5-336F-48E6-995D-2951FB2B562C}" type="pres">
      <dgm:prSet presAssocID="{D5DBBBAB-8950-4FF4-9853-717F932A851A}" presName="LevelTwoTextNode" presStyleLbl="node2" presStyleIdx="2" presStyleCnt="4" custScaleX="183596" custScaleY="88912">
        <dgm:presLayoutVars>
          <dgm:chPref val="3"/>
        </dgm:presLayoutVars>
      </dgm:prSet>
      <dgm:spPr/>
      <dgm:t>
        <a:bodyPr/>
        <a:lstStyle/>
        <a:p>
          <a:endParaRPr lang="en-US"/>
        </a:p>
      </dgm:t>
    </dgm:pt>
    <dgm:pt modelId="{EFAA9770-E2F3-4894-9B0F-E9136758C08C}" type="pres">
      <dgm:prSet presAssocID="{D5DBBBAB-8950-4FF4-9853-717F932A851A}" presName="level3hierChild" presStyleCnt="0"/>
      <dgm:spPr/>
    </dgm:pt>
    <dgm:pt modelId="{14581A3B-5893-4769-8DE6-9C8551E73908}" type="pres">
      <dgm:prSet presAssocID="{B27BD6D6-DD93-410E-85A1-46F4B9BCE5FD}" presName="conn2-1" presStyleLbl="parChTrans1D2" presStyleIdx="3" presStyleCnt="4"/>
      <dgm:spPr/>
      <dgm:t>
        <a:bodyPr/>
        <a:lstStyle/>
        <a:p>
          <a:endParaRPr lang="en-US"/>
        </a:p>
      </dgm:t>
    </dgm:pt>
    <dgm:pt modelId="{2E389572-AAD5-4AF2-829F-ADAE5D06BA9A}" type="pres">
      <dgm:prSet presAssocID="{B27BD6D6-DD93-410E-85A1-46F4B9BCE5FD}" presName="connTx" presStyleLbl="parChTrans1D2" presStyleIdx="3" presStyleCnt="4"/>
      <dgm:spPr/>
      <dgm:t>
        <a:bodyPr/>
        <a:lstStyle/>
        <a:p>
          <a:endParaRPr lang="en-US"/>
        </a:p>
      </dgm:t>
    </dgm:pt>
    <dgm:pt modelId="{26E149B7-BFD8-462D-9AF6-BC261E93333E}" type="pres">
      <dgm:prSet presAssocID="{C05CC013-A921-45EE-9B78-93368290C445}" presName="root2" presStyleCnt="0"/>
      <dgm:spPr/>
    </dgm:pt>
    <dgm:pt modelId="{673438E0-9233-4E9E-8303-25AF340E31EA}" type="pres">
      <dgm:prSet presAssocID="{C05CC013-A921-45EE-9B78-93368290C445}" presName="LevelTwoTextNode" presStyleLbl="node2" presStyleIdx="3" presStyleCnt="4" custScaleX="183596" custScaleY="88912">
        <dgm:presLayoutVars>
          <dgm:chPref val="3"/>
        </dgm:presLayoutVars>
      </dgm:prSet>
      <dgm:spPr/>
      <dgm:t>
        <a:bodyPr/>
        <a:lstStyle/>
        <a:p>
          <a:endParaRPr lang="en-US"/>
        </a:p>
      </dgm:t>
    </dgm:pt>
    <dgm:pt modelId="{657A78AA-0040-49BE-9A1D-D7943A3F6987}" type="pres">
      <dgm:prSet presAssocID="{C05CC013-A921-45EE-9B78-93368290C445}" presName="level3hierChild" presStyleCnt="0"/>
      <dgm:spPr/>
    </dgm:pt>
  </dgm:ptLst>
  <dgm:cxnLst>
    <dgm:cxn modelId="{212FC987-CBDA-4FCD-9083-D841B539CD03}" type="presOf" srcId="{0151BE2C-B7E2-4348-8C89-3CB9765C90AE}" destId="{637EC12A-9502-49AE-96BC-858B3F44E276}" srcOrd="0" destOrd="0" presId="urn:microsoft.com/office/officeart/2008/layout/HorizontalMultiLevelHierarchy"/>
    <dgm:cxn modelId="{918E8B0F-0059-41F2-BFB7-F226C152E421}" srcId="{E6A096AA-2A85-40E8-BFC3-0026DE8E2C01}" destId="{933B0D42-D074-404C-BBC5-26A4A5D29D7F}" srcOrd="0" destOrd="0" parTransId="{0A8F01F8-1C0F-4A2F-B830-FCAB4EDA17F9}" sibTransId="{3E064867-DF6F-478E-8965-DB770A9DF16F}"/>
    <dgm:cxn modelId="{B5F08447-0AA8-4DCD-9474-A8AF921F402A}" srcId="{E6A096AA-2A85-40E8-BFC3-0026DE8E2C01}" destId="{D5DBBBAB-8950-4FF4-9853-717F932A851A}" srcOrd="2" destOrd="0" parTransId="{2E35C44D-9377-4027-BF33-A82968B8C7E2}" sibTransId="{0DE34482-205B-4FF5-9681-D209229C39EB}"/>
    <dgm:cxn modelId="{53E54745-C0EC-49FB-B48C-CB291D221B47}" type="presOf" srcId="{0A8F01F8-1C0F-4A2F-B830-FCAB4EDA17F9}" destId="{260D807B-ED4E-451E-8CD8-5C9AF9C35CA5}" srcOrd="1" destOrd="0" presId="urn:microsoft.com/office/officeart/2008/layout/HorizontalMultiLevelHierarchy"/>
    <dgm:cxn modelId="{85A1297A-A87C-4749-8B7D-441F489BFAAF}" type="presOf" srcId="{EC97417F-91D3-41FC-B574-EE6334D44A30}" destId="{9C86BB39-9F85-4590-8BC5-29A526570453}" srcOrd="0" destOrd="0" presId="urn:microsoft.com/office/officeart/2008/layout/HorizontalMultiLevelHierarchy"/>
    <dgm:cxn modelId="{72F0DB90-6A8B-4464-998D-77AB46435FCE}" srcId="{E6A096AA-2A85-40E8-BFC3-0026DE8E2C01}" destId="{BF8A25C7-EDDF-4172-BE1D-853A4A9AFF30}" srcOrd="1" destOrd="0" parTransId="{0151BE2C-B7E2-4348-8C89-3CB9765C90AE}" sibTransId="{733CBFF7-7DFA-42D6-B0E2-1CF36BD269F3}"/>
    <dgm:cxn modelId="{A8C74E9F-CC18-466E-B194-E83A815F2E98}" srcId="{EC97417F-91D3-41FC-B574-EE6334D44A30}" destId="{E6A096AA-2A85-40E8-BFC3-0026DE8E2C01}" srcOrd="0" destOrd="0" parTransId="{9EB40080-1AB4-4841-A2C9-EDC1E59BC28F}" sibTransId="{1B3669CB-472F-4B61-9250-2037936983BF}"/>
    <dgm:cxn modelId="{78F29504-C508-4791-8ED6-F89E7186857C}" type="presOf" srcId="{2E35C44D-9377-4027-BF33-A82968B8C7E2}" destId="{209CC53F-BC88-4D42-994B-7D49A62A67E2}" srcOrd="0" destOrd="0" presId="urn:microsoft.com/office/officeart/2008/layout/HorizontalMultiLevelHierarchy"/>
    <dgm:cxn modelId="{0B53A693-3B36-4C84-8110-17046507BCC5}" type="presOf" srcId="{D5DBBBAB-8950-4FF4-9853-717F932A851A}" destId="{468148F5-336F-48E6-995D-2951FB2B562C}" srcOrd="0" destOrd="0" presId="urn:microsoft.com/office/officeart/2008/layout/HorizontalMultiLevelHierarchy"/>
    <dgm:cxn modelId="{2679DB12-D18A-4127-A7F9-243A146DA4C9}" type="presOf" srcId="{BF8A25C7-EDDF-4172-BE1D-853A4A9AFF30}" destId="{97EE428C-EB67-4D26-8C72-7EE5B4111F70}" srcOrd="0" destOrd="0" presId="urn:microsoft.com/office/officeart/2008/layout/HorizontalMultiLevelHierarchy"/>
    <dgm:cxn modelId="{6D38DE7A-B4DF-489A-85EB-655D4B89838C}" type="presOf" srcId="{0151BE2C-B7E2-4348-8C89-3CB9765C90AE}" destId="{3DFC1C9B-56FE-44A5-BF45-B8F9735F4945}" srcOrd="1" destOrd="0" presId="urn:microsoft.com/office/officeart/2008/layout/HorizontalMultiLevelHierarchy"/>
    <dgm:cxn modelId="{FD8D0547-2980-4924-BE5C-010431711FA8}" type="presOf" srcId="{2E35C44D-9377-4027-BF33-A82968B8C7E2}" destId="{6D8065CD-BD0E-4748-90AE-54F0FB668F75}" srcOrd="1" destOrd="0" presId="urn:microsoft.com/office/officeart/2008/layout/HorizontalMultiLevelHierarchy"/>
    <dgm:cxn modelId="{DB232F5E-2C18-422C-9240-EA6F0F72B167}" type="presOf" srcId="{C05CC013-A921-45EE-9B78-93368290C445}" destId="{673438E0-9233-4E9E-8303-25AF340E31EA}" srcOrd="0" destOrd="0" presId="urn:microsoft.com/office/officeart/2008/layout/HorizontalMultiLevelHierarchy"/>
    <dgm:cxn modelId="{046825E5-C577-4BAA-83AF-16650AE69298}" type="presOf" srcId="{933B0D42-D074-404C-BBC5-26A4A5D29D7F}" destId="{68A5D6DE-91E7-4FA4-8A6B-92E723388097}" srcOrd="0" destOrd="0" presId="urn:microsoft.com/office/officeart/2008/layout/HorizontalMultiLevelHierarchy"/>
    <dgm:cxn modelId="{21EF8D83-28FF-47CC-85D3-B89570C4216D}" type="presOf" srcId="{B27BD6D6-DD93-410E-85A1-46F4B9BCE5FD}" destId="{14581A3B-5893-4769-8DE6-9C8551E73908}" srcOrd="0" destOrd="0" presId="urn:microsoft.com/office/officeart/2008/layout/HorizontalMultiLevelHierarchy"/>
    <dgm:cxn modelId="{EE39E6B8-44FC-43C7-BA8C-9AE685F8B440}" srcId="{E6A096AA-2A85-40E8-BFC3-0026DE8E2C01}" destId="{C05CC013-A921-45EE-9B78-93368290C445}" srcOrd="3" destOrd="0" parTransId="{B27BD6D6-DD93-410E-85A1-46F4B9BCE5FD}" sibTransId="{C32806C6-29E3-468D-AA25-C7C052363CF1}"/>
    <dgm:cxn modelId="{BBDC2723-E78D-4283-930B-94E156C3A7BD}" type="presOf" srcId="{0A8F01F8-1C0F-4A2F-B830-FCAB4EDA17F9}" destId="{55179E34-BC7B-4F8A-89F3-79741D5D3B66}" srcOrd="0" destOrd="0" presId="urn:microsoft.com/office/officeart/2008/layout/HorizontalMultiLevelHierarchy"/>
    <dgm:cxn modelId="{F24A9D3A-838C-41F7-B826-82F730D1E9AB}" type="presOf" srcId="{E6A096AA-2A85-40E8-BFC3-0026DE8E2C01}" destId="{717C3512-8B99-4CE1-85FD-AB959612FA0E}" srcOrd="0" destOrd="0" presId="urn:microsoft.com/office/officeart/2008/layout/HorizontalMultiLevelHierarchy"/>
    <dgm:cxn modelId="{94F8DFF9-23D7-49D9-B26B-E1842589422A}" type="presOf" srcId="{B27BD6D6-DD93-410E-85A1-46F4B9BCE5FD}" destId="{2E389572-AAD5-4AF2-829F-ADAE5D06BA9A}" srcOrd="1" destOrd="0" presId="urn:microsoft.com/office/officeart/2008/layout/HorizontalMultiLevelHierarchy"/>
    <dgm:cxn modelId="{616DE30B-DCB6-40AA-B840-65B870FB8B55}" type="presParOf" srcId="{9C86BB39-9F85-4590-8BC5-29A526570453}" destId="{BFCD814D-6B8C-4FB0-A13D-7F2F8FDBAEFF}" srcOrd="0" destOrd="0" presId="urn:microsoft.com/office/officeart/2008/layout/HorizontalMultiLevelHierarchy"/>
    <dgm:cxn modelId="{5B5F73E3-294B-4FB2-9628-3ABF726224D5}" type="presParOf" srcId="{BFCD814D-6B8C-4FB0-A13D-7F2F8FDBAEFF}" destId="{717C3512-8B99-4CE1-85FD-AB959612FA0E}" srcOrd="0" destOrd="0" presId="urn:microsoft.com/office/officeart/2008/layout/HorizontalMultiLevelHierarchy"/>
    <dgm:cxn modelId="{86C6D2F6-695B-415F-9FF1-AE1FA945BEA9}" type="presParOf" srcId="{BFCD814D-6B8C-4FB0-A13D-7F2F8FDBAEFF}" destId="{3CA702B1-2EB1-478D-AC9B-4B1AFB6F7E14}" srcOrd="1" destOrd="0" presId="urn:microsoft.com/office/officeart/2008/layout/HorizontalMultiLevelHierarchy"/>
    <dgm:cxn modelId="{FC9009B0-B825-4AD8-969E-F11C33B02029}" type="presParOf" srcId="{3CA702B1-2EB1-478D-AC9B-4B1AFB6F7E14}" destId="{55179E34-BC7B-4F8A-89F3-79741D5D3B66}" srcOrd="0" destOrd="0" presId="urn:microsoft.com/office/officeart/2008/layout/HorizontalMultiLevelHierarchy"/>
    <dgm:cxn modelId="{766317A5-3610-4E67-BF8B-6531960CE3C6}" type="presParOf" srcId="{55179E34-BC7B-4F8A-89F3-79741D5D3B66}" destId="{260D807B-ED4E-451E-8CD8-5C9AF9C35CA5}" srcOrd="0" destOrd="0" presId="urn:microsoft.com/office/officeart/2008/layout/HorizontalMultiLevelHierarchy"/>
    <dgm:cxn modelId="{E87BFA8B-C7ED-488A-A767-A00B78DDC5A6}" type="presParOf" srcId="{3CA702B1-2EB1-478D-AC9B-4B1AFB6F7E14}" destId="{82C232CA-1B5A-486A-A67E-4C3C2D7683C4}" srcOrd="1" destOrd="0" presId="urn:microsoft.com/office/officeart/2008/layout/HorizontalMultiLevelHierarchy"/>
    <dgm:cxn modelId="{1DEE0387-2315-483D-A236-4C50606BBCD0}" type="presParOf" srcId="{82C232CA-1B5A-486A-A67E-4C3C2D7683C4}" destId="{68A5D6DE-91E7-4FA4-8A6B-92E723388097}" srcOrd="0" destOrd="0" presId="urn:microsoft.com/office/officeart/2008/layout/HorizontalMultiLevelHierarchy"/>
    <dgm:cxn modelId="{0697FB35-7229-4027-A18C-5A33773407E9}" type="presParOf" srcId="{82C232CA-1B5A-486A-A67E-4C3C2D7683C4}" destId="{863FD691-119D-4618-B86F-91E9BA7A1969}" srcOrd="1" destOrd="0" presId="urn:microsoft.com/office/officeart/2008/layout/HorizontalMultiLevelHierarchy"/>
    <dgm:cxn modelId="{CDE4DAA6-0BA7-4ACC-A3EF-F4F99D0C2E81}" type="presParOf" srcId="{3CA702B1-2EB1-478D-AC9B-4B1AFB6F7E14}" destId="{637EC12A-9502-49AE-96BC-858B3F44E276}" srcOrd="2" destOrd="0" presId="urn:microsoft.com/office/officeart/2008/layout/HorizontalMultiLevelHierarchy"/>
    <dgm:cxn modelId="{B0D28FC3-19DC-4F73-AD7B-9F05CC8F9E0B}" type="presParOf" srcId="{637EC12A-9502-49AE-96BC-858B3F44E276}" destId="{3DFC1C9B-56FE-44A5-BF45-B8F9735F4945}" srcOrd="0" destOrd="0" presId="urn:microsoft.com/office/officeart/2008/layout/HorizontalMultiLevelHierarchy"/>
    <dgm:cxn modelId="{C5D16981-9E30-4F06-BC7A-833D616E5A6A}" type="presParOf" srcId="{3CA702B1-2EB1-478D-AC9B-4B1AFB6F7E14}" destId="{8ADFA593-6F77-4375-B1FD-88A484CDD51F}" srcOrd="3" destOrd="0" presId="urn:microsoft.com/office/officeart/2008/layout/HorizontalMultiLevelHierarchy"/>
    <dgm:cxn modelId="{FAFFF1AE-53FF-4471-8AE6-739D2E113850}" type="presParOf" srcId="{8ADFA593-6F77-4375-B1FD-88A484CDD51F}" destId="{97EE428C-EB67-4D26-8C72-7EE5B4111F70}" srcOrd="0" destOrd="0" presId="urn:microsoft.com/office/officeart/2008/layout/HorizontalMultiLevelHierarchy"/>
    <dgm:cxn modelId="{9BDC9684-CB62-40F3-9566-71604D77AAFD}" type="presParOf" srcId="{8ADFA593-6F77-4375-B1FD-88A484CDD51F}" destId="{5E5B4EE8-0697-4393-9D78-C2653883EBA7}" srcOrd="1" destOrd="0" presId="urn:microsoft.com/office/officeart/2008/layout/HorizontalMultiLevelHierarchy"/>
    <dgm:cxn modelId="{012FD607-99EC-40C7-9041-2B9B167664A5}" type="presParOf" srcId="{3CA702B1-2EB1-478D-AC9B-4B1AFB6F7E14}" destId="{209CC53F-BC88-4D42-994B-7D49A62A67E2}" srcOrd="4" destOrd="0" presId="urn:microsoft.com/office/officeart/2008/layout/HorizontalMultiLevelHierarchy"/>
    <dgm:cxn modelId="{4233E664-35AA-4CE3-91B4-76D3559737FD}" type="presParOf" srcId="{209CC53F-BC88-4D42-994B-7D49A62A67E2}" destId="{6D8065CD-BD0E-4748-90AE-54F0FB668F75}" srcOrd="0" destOrd="0" presId="urn:microsoft.com/office/officeart/2008/layout/HorizontalMultiLevelHierarchy"/>
    <dgm:cxn modelId="{A536203F-0E14-4180-A139-B994A46F07D4}" type="presParOf" srcId="{3CA702B1-2EB1-478D-AC9B-4B1AFB6F7E14}" destId="{28B676F9-7E78-48A5-875C-53F3DBC02F2F}" srcOrd="5" destOrd="0" presId="urn:microsoft.com/office/officeart/2008/layout/HorizontalMultiLevelHierarchy"/>
    <dgm:cxn modelId="{5A5FBBD4-A1FA-43F4-AC73-3230E12A0337}" type="presParOf" srcId="{28B676F9-7E78-48A5-875C-53F3DBC02F2F}" destId="{468148F5-336F-48E6-995D-2951FB2B562C}" srcOrd="0" destOrd="0" presId="urn:microsoft.com/office/officeart/2008/layout/HorizontalMultiLevelHierarchy"/>
    <dgm:cxn modelId="{7C1E5EBB-DF64-40C7-A2A1-99A441EDB284}" type="presParOf" srcId="{28B676F9-7E78-48A5-875C-53F3DBC02F2F}" destId="{EFAA9770-E2F3-4894-9B0F-E9136758C08C}" srcOrd="1" destOrd="0" presId="urn:microsoft.com/office/officeart/2008/layout/HorizontalMultiLevelHierarchy"/>
    <dgm:cxn modelId="{C3E53395-CE2C-4B89-865A-9023973D00C4}" type="presParOf" srcId="{3CA702B1-2EB1-478D-AC9B-4B1AFB6F7E14}" destId="{14581A3B-5893-4769-8DE6-9C8551E73908}" srcOrd="6" destOrd="0" presId="urn:microsoft.com/office/officeart/2008/layout/HorizontalMultiLevelHierarchy"/>
    <dgm:cxn modelId="{DF6F5F4C-1BDF-4E6A-8CAD-84C007ACA713}" type="presParOf" srcId="{14581A3B-5893-4769-8DE6-9C8551E73908}" destId="{2E389572-AAD5-4AF2-829F-ADAE5D06BA9A}" srcOrd="0" destOrd="0" presId="urn:microsoft.com/office/officeart/2008/layout/HorizontalMultiLevelHierarchy"/>
    <dgm:cxn modelId="{5623CDF9-0608-4DCD-A510-E3EE78FD8F07}" type="presParOf" srcId="{3CA702B1-2EB1-478D-AC9B-4B1AFB6F7E14}" destId="{26E149B7-BFD8-462D-9AF6-BC261E93333E}" srcOrd="7" destOrd="0" presId="urn:microsoft.com/office/officeart/2008/layout/HorizontalMultiLevelHierarchy"/>
    <dgm:cxn modelId="{D60AC9FA-496D-46D5-B90D-5EBFBB79301B}" type="presParOf" srcId="{26E149B7-BFD8-462D-9AF6-BC261E93333E}" destId="{673438E0-9233-4E9E-8303-25AF340E31EA}" srcOrd="0" destOrd="0" presId="urn:microsoft.com/office/officeart/2008/layout/HorizontalMultiLevelHierarchy"/>
    <dgm:cxn modelId="{B6B5FB15-A738-4425-9D60-B22F6EE5540E}" type="presParOf" srcId="{26E149B7-BFD8-462D-9AF6-BC261E93333E}" destId="{657A78AA-0040-49BE-9A1D-D7943A3F6987}" srcOrd="1" destOrd="0" presId="urn:microsoft.com/office/officeart/2008/layout/HorizontalMultiLevelHierarchy"/>
  </dgm:cxnLst>
  <dgm:bg/>
  <dgm:whole>
    <a:ln>
      <a:noFill/>
    </a:ln>
  </dgm:whole>
  <dgm:extLst>
    <a:ext uri="http://schemas.microsoft.com/office/drawing/2008/diagram">
      <dsp:dataModelExt xmlns:dsp="http://schemas.microsoft.com/office/drawing/2008/diagram" relId="rId2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81A3B-5893-4769-8DE6-9C8551E73908}">
      <dsp:nvSpPr>
        <dsp:cNvPr id="0" name=""/>
        <dsp:cNvSpPr/>
      </dsp:nvSpPr>
      <dsp:spPr>
        <a:xfrm>
          <a:off x="468135" y="651565"/>
          <a:ext cx="162105" cy="422234"/>
        </a:xfrm>
        <a:custGeom>
          <a:avLst/>
          <a:gdLst/>
          <a:ahLst/>
          <a:cxnLst/>
          <a:rect l="0" t="0" r="0" b="0"/>
          <a:pathLst>
            <a:path>
              <a:moveTo>
                <a:pt x="0" y="0"/>
              </a:moveTo>
              <a:lnTo>
                <a:pt x="81052" y="0"/>
              </a:lnTo>
              <a:lnTo>
                <a:pt x="81052" y="422234"/>
              </a:lnTo>
              <a:lnTo>
                <a:pt x="162105" y="422234"/>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537881" y="851375"/>
        <a:ext cx="22614" cy="22614"/>
      </dsp:txXfrm>
    </dsp:sp>
    <dsp:sp modelId="{209CC53F-BC88-4D42-994B-7D49A62A67E2}">
      <dsp:nvSpPr>
        <dsp:cNvPr id="0" name=""/>
        <dsp:cNvSpPr/>
      </dsp:nvSpPr>
      <dsp:spPr>
        <a:xfrm>
          <a:off x="468135" y="651565"/>
          <a:ext cx="162105" cy="140744"/>
        </a:xfrm>
        <a:custGeom>
          <a:avLst/>
          <a:gdLst/>
          <a:ahLst/>
          <a:cxnLst/>
          <a:rect l="0" t="0" r="0" b="0"/>
          <a:pathLst>
            <a:path>
              <a:moveTo>
                <a:pt x="0" y="0"/>
              </a:moveTo>
              <a:lnTo>
                <a:pt x="81052" y="0"/>
              </a:lnTo>
              <a:lnTo>
                <a:pt x="81052" y="140744"/>
              </a:lnTo>
              <a:lnTo>
                <a:pt x="162105" y="140744"/>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543821" y="716570"/>
        <a:ext cx="10733" cy="10733"/>
      </dsp:txXfrm>
    </dsp:sp>
    <dsp:sp modelId="{637EC12A-9502-49AE-96BC-858B3F44E276}">
      <dsp:nvSpPr>
        <dsp:cNvPr id="0" name=""/>
        <dsp:cNvSpPr/>
      </dsp:nvSpPr>
      <dsp:spPr>
        <a:xfrm>
          <a:off x="468135" y="510820"/>
          <a:ext cx="162105" cy="140744"/>
        </a:xfrm>
        <a:custGeom>
          <a:avLst/>
          <a:gdLst/>
          <a:ahLst/>
          <a:cxnLst/>
          <a:rect l="0" t="0" r="0" b="0"/>
          <a:pathLst>
            <a:path>
              <a:moveTo>
                <a:pt x="0" y="140744"/>
              </a:moveTo>
              <a:lnTo>
                <a:pt x="81052" y="140744"/>
              </a:lnTo>
              <a:lnTo>
                <a:pt x="81052" y="0"/>
              </a:lnTo>
              <a:lnTo>
                <a:pt x="162105" y="0"/>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543821" y="575826"/>
        <a:ext cx="10733" cy="10733"/>
      </dsp:txXfrm>
    </dsp:sp>
    <dsp:sp modelId="{55179E34-BC7B-4F8A-89F3-79741D5D3B66}">
      <dsp:nvSpPr>
        <dsp:cNvPr id="0" name=""/>
        <dsp:cNvSpPr/>
      </dsp:nvSpPr>
      <dsp:spPr>
        <a:xfrm>
          <a:off x="468135" y="229330"/>
          <a:ext cx="162105" cy="422234"/>
        </a:xfrm>
        <a:custGeom>
          <a:avLst/>
          <a:gdLst/>
          <a:ahLst/>
          <a:cxnLst/>
          <a:rect l="0" t="0" r="0" b="0"/>
          <a:pathLst>
            <a:path>
              <a:moveTo>
                <a:pt x="0" y="422234"/>
              </a:moveTo>
              <a:lnTo>
                <a:pt x="81052" y="422234"/>
              </a:lnTo>
              <a:lnTo>
                <a:pt x="81052" y="0"/>
              </a:lnTo>
              <a:lnTo>
                <a:pt x="162105" y="0"/>
              </a:lnTo>
            </a:path>
          </a:pathLst>
        </a:custGeom>
        <a:noFill/>
        <a:ln w="12700" cap="flat" cmpd="sng" algn="ctr">
          <a:solidFill>
            <a:srgbClr val="3F2A55"/>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latin typeface="Georgia" panose="02040502050405020303" pitchFamily="18" charset="0"/>
          </a:endParaRPr>
        </a:p>
      </dsp:txBody>
      <dsp:txXfrm>
        <a:off x="537881" y="429141"/>
        <a:ext cx="22614" cy="22614"/>
      </dsp:txXfrm>
    </dsp:sp>
    <dsp:sp modelId="{717C3512-8B99-4CE1-85FD-AB959612FA0E}">
      <dsp:nvSpPr>
        <dsp:cNvPr id="0" name=""/>
        <dsp:cNvSpPr/>
      </dsp:nvSpPr>
      <dsp:spPr>
        <a:xfrm rot="16200000">
          <a:off x="-58985" y="511076"/>
          <a:ext cx="773264" cy="280978"/>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lvl="0" algn="ctr" defTabSz="555625">
            <a:lnSpc>
              <a:spcPct val="90000"/>
            </a:lnSpc>
            <a:spcBef>
              <a:spcPct val="0"/>
            </a:spcBef>
            <a:spcAft>
              <a:spcPct val="35000"/>
            </a:spcAft>
          </a:pPr>
          <a:r>
            <a:rPr lang="en-US" sz="1250" kern="1200" dirty="0" smtClean="0">
              <a:latin typeface="Georgia" panose="02040502050405020303" pitchFamily="18" charset="0"/>
            </a:rPr>
            <a:t>PRÉJUGÉ</a:t>
          </a:r>
          <a:endParaRPr lang="en-US" sz="1250" kern="1200" dirty="0">
            <a:latin typeface="Georgia" panose="02040502050405020303" pitchFamily="18" charset="0"/>
          </a:endParaRPr>
        </a:p>
      </dsp:txBody>
      <dsp:txXfrm>
        <a:off x="-58985" y="511076"/>
        <a:ext cx="773264" cy="280978"/>
      </dsp:txXfrm>
    </dsp:sp>
    <dsp:sp modelId="{68A5D6DE-91E7-4FA4-8A6B-92E723388097}">
      <dsp:nvSpPr>
        <dsp:cNvPr id="0" name=""/>
        <dsp:cNvSpPr/>
      </dsp:nvSpPr>
      <dsp:spPr>
        <a:xfrm>
          <a:off x="630241" y="119475"/>
          <a:ext cx="1488093" cy="219711"/>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fr-CA" sz="1100" kern="1200" dirty="0" smtClean="0">
              <a:latin typeface="Georgia" panose="02040502050405020303" pitchFamily="18" charset="0"/>
            </a:rPr>
            <a:t>Manque de neutralité </a:t>
          </a:r>
          <a:endParaRPr lang="en-US" sz="1100" kern="1200" dirty="0">
            <a:latin typeface="Georgia" panose="02040502050405020303" pitchFamily="18" charset="0"/>
          </a:endParaRPr>
        </a:p>
      </dsp:txBody>
      <dsp:txXfrm>
        <a:off x="630241" y="119475"/>
        <a:ext cx="1488093" cy="219711"/>
      </dsp:txXfrm>
    </dsp:sp>
    <dsp:sp modelId="{97EE428C-EB67-4D26-8C72-7EE5B4111F70}">
      <dsp:nvSpPr>
        <dsp:cNvPr id="0" name=""/>
        <dsp:cNvSpPr/>
      </dsp:nvSpPr>
      <dsp:spPr>
        <a:xfrm>
          <a:off x="630241" y="400964"/>
          <a:ext cx="1488093" cy="219711"/>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fr-CA" sz="1100" kern="1200" dirty="0" smtClean="0">
              <a:latin typeface="Georgia" panose="02040502050405020303" pitchFamily="18" charset="0"/>
            </a:rPr>
            <a:t>Manque d’équité</a:t>
          </a:r>
          <a:endParaRPr lang="en-US" sz="1100" kern="1200" dirty="0">
            <a:latin typeface="Georgia" panose="02040502050405020303" pitchFamily="18" charset="0"/>
          </a:endParaRPr>
        </a:p>
      </dsp:txBody>
      <dsp:txXfrm>
        <a:off x="630241" y="400964"/>
        <a:ext cx="1488093" cy="219711"/>
      </dsp:txXfrm>
    </dsp:sp>
    <dsp:sp modelId="{468148F5-336F-48E6-995D-2951FB2B562C}">
      <dsp:nvSpPr>
        <dsp:cNvPr id="0" name=""/>
        <dsp:cNvSpPr/>
      </dsp:nvSpPr>
      <dsp:spPr>
        <a:xfrm>
          <a:off x="630241" y="682454"/>
          <a:ext cx="1488093" cy="219711"/>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Microaggressions</a:t>
          </a:r>
          <a:endParaRPr lang="en-US" sz="1100" kern="1200" dirty="0">
            <a:latin typeface="Georgia" panose="02040502050405020303" pitchFamily="18" charset="0"/>
          </a:endParaRPr>
        </a:p>
      </dsp:txBody>
      <dsp:txXfrm>
        <a:off x="630241" y="682454"/>
        <a:ext cx="1488093" cy="219711"/>
      </dsp:txXfrm>
    </dsp:sp>
    <dsp:sp modelId="{673438E0-9233-4E9E-8303-25AF340E31EA}">
      <dsp:nvSpPr>
        <dsp:cNvPr id="0" name=""/>
        <dsp:cNvSpPr/>
      </dsp:nvSpPr>
      <dsp:spPr>
        <a:xfrm>
          <a:off x="630241" y="963944"/>
          <a:ext cx="1488093" cy="219711"/>
        </a:xfrm>
        <a:prstGeom prst="rect">
          <a:avLst/>
        </a:prstGeom>
        <a:solidFill>
          <a:srgbClr val="3F2A55"/>
        </a:solidFill>
        <a:ln w="12700" cap="flat" cmpd="sng" algn="ctr">
          <a:solidFill>
            <a:srgbClr val="3F2A5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l" defTabSz="488950">
            <a:lnSpc>
              <a:spcPct val="90000"/>
            </a:lnSpc>
            <a:spcBef>
              <a:spcPct val="0"/>
            </a:spcBef>
            <a:spcAft>
              <a:spcPct val="35000"/>
            </a:spcAft>
          </a:pPr>
          <a:r>
            <a:rPr lang="en-US" sz="1100" kern="1200" dirty="0" smtClean="0">
              <a:latin typeface="Georgia" panose="02040502050405020303" pitchFamily="18" charset="0"/>
            </a:rPr>
            <a:t>Microiniquités</a:t>
          </a:r>
          <a:endParaRPr lang="en-US" sz="1100" kern="1200" dirty="0">
            <a:latin typeface="Georgia" panose="02040502050405020303" pitchFamily="18" charset="0"/>
          </a:endParaRPr>
        </a:p>
      </dsp:txBody>
      <dsp:txXfrm>
        <a:off x="630241" y="963944"/>
        <a:ext cx="1488093" cy="219711"/>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38475" cy="466725"/>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970340" y="1"/>
            <a:ext cx="3038475" cy="466725"/>
          </a:xfrm>
          <a:prstGeom prst="rect">
            <a:avLst/>
          </a:prstGeom>
        </p:spPr>
        <p:txBody>
          <a:bodyPr vert="horz" lIns="91440" tIns="45720" rIns="91440" bIns="45720" rtlCol="0"/>
          <a:lstStyle>
            <a:lvl1pPr algn="r">
              <a:defRPr sz="1200"/>
            </a:lvl1pPr>
          </a:lstStyle>
          <a:p>
            <a:fld id="{CB72B336-1EF8-4057-AF31-AC6B21441B59}" type="datetimeFigureOut">
              <a:rPr lang="en-CA" smtClean="0"/>
              <a:t>2020-10-22</a:t>
            </a:fld>
            <a:endParaRPr lang="en-CA"/>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701675" y="4473576"/>
            <a:ext cx="5607050" cy="36607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2" y="8829676"/>
            <a:ext cx="3038475" cy="46672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970340" y="8829676"/>
            <a:ext cx="3038475" cy="466725"/>
          </a:xfrm>
          <a:prstGeom prst="rect">
            <a:avLst/>
          </a:prstGeom>
        </p:spPr>
        <p:txBody>
          <a:bodyPr vert="horz" lIns="91440" tIns="45720" rIns="91440" bIns="45720" rtlCol="0" anchor="b"/>
          <a:lstStyle>
            <a:lvl1pPr algn="r">
              <a:defRPr sz="1200"/>
            </a:lvl1pPr>
          </a:lstStyle>
          <a:p>
            <a:fld id="{23B71111-07D7-438C-BBA9-79894153F9A7}" type="slidenum">
              <a:rPr lang="en-CA" smtClean="0"/>
              <a:t>‹#›</a:t>
            </a:fld>
            <a:endParaRPr lang="en-CA"/>
          </a:p>
        </p:txBody>
      </p:sp>
    </p:spTree>
    <p:extLst>
      <p:ext uri="{BB962C8B-B14F-4D97-AF65-F5344CB8AC3E}">
        <p14:creationId xmlns:p14="http://schemas.microsoft.com/office/powerpoint/2010/main" val="2512868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8863" y="1162050"/>
            <a:ext cx="2352675" cy="31369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23B71111-07D7-438C-BBA9-79894153F9A7}" type="slidenum">
              <a:rPr lang="en-CA" smtClean="0"/>
              <a:t>1</a:t>
            </a:fld>
            <a:endParaRPr lang="en-CA"/>
          </a:p>
        </p:txBody>
      </p:sp>
    </p:spTree>
    <p:extLst>
      <p:ext uri="{BB962C8B-B14F-4D97-AF65-F5344CB8AC3E}">
        <p14:creationId xmlns:p14="http://schemas.microsoft.com/office/powerpoint/2010/main" val="2535004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60705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059394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680899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349083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123DC7A-75DB-4B30-89CC-9D45B11954FD}" type="datetimeFigureOut">
              <a:rPr lang="en-CA" smtClean="0"/>
              <a:t>2020-10-22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979226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119694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23DC7A-75DB-4B30-89CC-9D45B11954FD}" type="datetimeFigureOut">
              <a:rPr lang="en-CA" smtClean="0"/>
              <a:t>2020-10-22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02025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123DC7A-75DB-4B30-89CC-9D45B11954FD}" type="datetimeFigureOut">
              <a:rPr lang="en-CA" smtClean="0"/>
              <a:t>2020-10-22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414515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23DC7A-75DB-4B30-89CC-9D45B11954FD}" type="datetimeFigureOut">
              <a:rPr lang="en-CA" smtClean="0"/>
              <a:t>2020-10-22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527164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628535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3123DC7A-75DB-4B30-89CC-9D45B11954FD}" type="datetimeFigureOut">
              <a:rPr lang="en-CA" smtClean="0"/>
              <a:t>2020-10-22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FB6927A-72E4-41C7-82CB-1A9C6B17EE60}" type="slidenum">
              <a:rPr lang="en-CA" smtClean="0"/>
              <a:t>‹#›</a:t>
            </a:fld>
            <a:endParaRPr lang="en-CA"/>
          </a:p>
        </p:txBody>
      </p:sp>
    </p:spTree>
    <p:extLst>
      <p:ext uri="{BB962C8B-B14F-4D97-AF65-F5344CB8AC3E}">
        <p14:creationId xmlns:p14="http://schemas.microsoft.com/office/powerpoint/2010/main" val="2434217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3123DC7A-75DB-4B30-89CC-9D45B11954FD}" type="datetimeFigureOut">
              <a:rPr lang="en-CA" smtClean="0"/>
              <a:t>2020-10-22</a:t>
            </a:fld>
            <a:endParaRPr lang="en-CA"/>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3FB6927A-72E4-41C7-82CB-1A9C6B17EE60}" type="slidenum">
              <a:rPr lang="en-CA" smtClean="0"/>
              <a:t>‹#›</a:t>
            </a:fld>
            <a:endParaRPr lang="en-CA"/>
          </a:p>
        </p:txBody>
      </p:sp>
    </p:spTree>
    <p:extLst>
      <p:ext uri="{BB962C8B-B14F-4D97-AF65-F5344CB8AC3E}">
        <p14:creationId xmlns:p14="http://schemas.microsoft.com/office/powerpoint/2010/main" val="37670453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diagramColors" Target="../diagrams/colors1.xml"/><Relationship Id="rId3" Type="http://schemas.openxmlformats.org/officeDocument/2006/relationships/tags" Target="../tags/tag3.xml"/><Relationship Id="rId21" Type="http://schemas.openxmlformats.org/officeDocument/2006/relationships/image" Target="../media/image1.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diagramQuickStyle" Target="../diagrams/quickStyle1.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notesSlide" Target="../notesSlides/notesSlide1.xml"/><Relationship Id="rId29" Type="http://schemas.openxmlformats.org/officeDocument/2006/relationships/hyperlink" Target="https://www.projectimplicit.net/index.html"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diagramLayout" Target="../diagrams/layout1.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diagramData" Target="../diagrams/data1.xml"/><Relationship Id="rId28" Type="http://schemas.openxmlformats.org/officeDocument/2006/relationships/hyperlink" Target="https://implicit.harvard.edu/implicit/canadafr/" TargetMode="External"/><Relationship Id="rId10" Type="http://schemas.openxmlformats.org/officeDocument/2006/relationships/tags" Target="../tags/tag10.xml"/><Relationship Id="rId19" Type="http://schemas.openxmlformats.org/officeDocument/2006/relationships/slideLayout" Target="../slideLayouts/slideLayout1.xml"/><Relationship Id="rId31" Type="http://schemas.openxmlformats.org/officeDocument/2006/relationships/image" Target="../media/image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png"/><Relationship Id="rId27" Type="http://schemas.microsoft.com/office/2007/relationships/diagramDrawing" Target="../diagrams/drawing1.xml"/><Relationship Id="rId30"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2A55"/>
        </a:solidFill>
        <a:effectLst/>
      </p:bgPr>
    </p:bg>
    <p:spTree>
      <p:nvGrpSpPr>
        <p:cNvPr id="1" name=""/>
        <p:cNvGrpSpPr/>
        <p:nvPr/>
      </p:nvGrpSpPr>
      <p:grpSpPr>
        <a:xfrm>
          <a:off x="0" y="0"/>
          <a:ext cx="0" cy="0"/>
          <a:chOff x="0" y="0"/>
          <a:chExt cx="0" cy="0"/>
        </a:xfrm>
      </p:grpSpPr>
      <p:sp>
        <p:nvSpPr>
          <p:cNvPr id="16" name="Rectangle 15" title="Decorative"/>
          <p:cNvSpPr/>
          <p:nvPr>
            <p:custDataLst>
              <p:tags r:id="rId1"/>
            </p:custDataLst>
          </p:nvPr>
        </p:nvSpPr>
        <p:spPr>
          <a:xfrm>
            <a:off x="81062" y="82385"/>
            <a:ext cx="6695876" cy="8687305"/>
          </a:xfrm>
          <a:prstGeom prst="rect">
            <a:avLst/>
          </a:prstGeom>
          <a:solidFill>
            <a:srgbClr val="EDEE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dirty="0">
              <a:solidFill>
                <a:srgbClr val="E2EBFA"/>
              </a:solidFill>
            </a:endParaRPr>
          </a:p>
        </p:txBody>
      </p:sp>
      <p:sp>
        <p:nvSpPr>
          <p:cNvPr id="4" name="Title 3"/>
          <p:cNvSpPr>
            <a:spLocks noGrp="1"/>
          </p:cNvSpPr>
          <p:nvPr>
            <p:ph type="ctrTitle"/>
            <p:custDataLst>
              <p:tags r:id="rId2"/>
            </p:custDataLst>
          </p:nvPr>
        </p:nvSpPr>
        <p:spPr>
          <a:xfrm>
            <a:off x="261455" y="48815"/>
            <a:ext cx="6335091" cy="772012"/>
          </a:xfrm>
        </p:spPr>
        <p:txBody>
          <a:bodyPr>
            <a:normAutofit/>
          </a:bodyPr>
          <a:lstStyle/>
          <a:p>
            <a:pPr algn="l"/>
            <a:r>
              <a:rPr lang="fr-CA" sz="2200" b="1" dirty="0" smtClean="0">
                <a:solidFill>
                  <a:srgbClr val="3F2A55"/>
                </a:solidFill>
                <a:latin typeface="Georgia" panose="02040502050405020303" pitchFamily="18" charset="0"/>
              </a:rPr>
              <a:t>Outil de travail pour comprendre et gérer les préjugés inconscients</a:t>
            </a:r>
            <a:endParaRPr lang="fr-CA" sz="2200" dirty="0"/>
          </a:p>
        </p:txBody>
      </p:sp>
      <p:cxnSp>
        <p:nvCxnSpPr>
          <p:cNvPr id="19" name="Straight Connector 18" title="Décoratif"/>
          <p:cNvCxnSpPr/>
          <p:nvPr>
            <p:custDataLst>
              <p:tags r:id="rId3"/>
            </p:custDataLst>
          </p:nvPr>
        </p:nvCxnSpPr>
        <p:spPr>
          <a:xfrm flipV="1">
            <a:off x="150340" y="842958"/>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pic>
        <p:nvPicPr>
          <p:cNvPr id="13" name="Picture 12" descr="Image d'une tête humaine avec des engrenages" title="Icône de tête avec engrenages"/>
          <p:cNvPicPr>
            <a:picLocks noChangeAspect="1"/>
          </p:cNvPicPr>
          <p:nvPr>
            <p:custDataLst>
              <p:tags r:id="rId4"/>
            </p:custDataLst>
          </p:nvPr>
        </p:nvPicPr>
        <p:blipFill>
          <a:blip r:embed="rId21" cstate="print">
            <a:extLst>
              <a:ext uri="{28A0092B-C50C-407E-A947-70E740481C1C}">
                <a14:useLocalDpi xmlns:a14="http://schemas.microsoft.com/office/drawing/2010/main" val="0"/>
              </a:ext>
            </a:extLst>
          </a:blip>
          <a:stretch>
            <a:fillRect/>
          </a:stretch>
        </p:blipFill>
        <p:spPr>
          <a:xfrm>
            <a:off x="351947" y="900455"/>
            <a:ext cx="733237" cy="733237"/>
          </a:xfrm>
          <a:prstGeom prst="rect">
            <a:avLst/>
          </a:prstGeom>
        </p:spPr>
      </p:pic>
      <p:sp>
        <p:nvSpPr>
          <p:cNvPr id="20" name="TextBox 19"/>
          <p:cNvSpPr txBox="1"/>
          <p:nvPr>
            <p:custDataLst>
              <p:tags r:id="rId5"/>
            </p:custDataLst>
          </p:nvPr>
        </p:nvSpPr>
        <p:spPr>
          <a:xfrm>
            <a:off x="1208381" y="856332"/>
            <a:ext cx="5499280" cy="800219"/>
          </a:xfrm>
          <a:custGeom>
            <a:avLst/>
            <a:gdLst>
              <a:gd name="connsiteX0" fmla="*/ 0 w 6466840"/>
              <a:gd name="connsiteY0" fmla="*/ 0 h 1169551"/>
              <a:gd name="connsiteX1" fmla="*/ 6466840 w 6466840"/>
              <a:gd name="connsiteY1" fmla="*/ 0 h 1169551"/>
              <a:gd name="connsiteX2" fmla="*/ 6466840 w 6466840"/>
              <a:gd name="connsiteY2" fmla="*/ 1169551 h 1169551"/>
              <a:gd name="connsiteX3" fmla="*/ 0 w 6466840"/>
              <a:gd name="connsiteY3" fmla="*/ 1169551 h 1169551"/>
              <a:gd name="connsiteX4" fmla="*/ 0 w 6466840"/>
              <a:gd name="connsiteY4" fmla="*/ 0 h 1169551"/>
              <a:gd name="connsiteX0" fmla="*/ 0 w 6466840"/>
              <a:gd name="connsiteY0" fmla="*/ 0 h 1169551"/>
              <a:gd name="connsiteX1" fmla="*/ 6466840 w 6466840"/>
              <a:gd name="connsiteY1" fmla="*/ 0 h 1169551"/>
              <a:gd name="connsiteX2" fmla="*/ 6466840 w 6466840"/>
              <a:gd name="connsiteY2" fmla="*/ 1169551 h 1169551"/>
              <a:gd name="connsiteX3" fmla="*/ 0 w 6466840"/>
              <a:gd name="connsiteY3" fmla="*/ 1169551 h 1169551"/>
              <a:gd name="connsiteX4" fmla="*/ 0 w 6466840"/>
              <a:gd name="connsiteY4" fmla="*/ 0 h 11695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6840" h="1169551">
                <a:moveTo>
                  <a:pt x="0" y="0"/>
                </a:moveTo>
                <a:lnTo>
                  <a:pt x="6466840" y="0"/>
                </a:lnTo>
                <a:lnTo>
                  <a:pt x="6466840" y="1169551"/>
                </a:lnTo>
                <a:lnTo>
                  <a:pt x="0" y="1169551"/>
                </a:lnTo>
                <a:lnTo>
                  <a:pt x="0" y="0"/>
                </a:lnTo>
                <a:close/>
              </a:path>
            </a:pathLst>
          </a:custGeom>
          <a:noFill/>
        </p:spPr>
        <p:txBody>
          <a:bodyPr wrap="square" rtlCol="0">
            <a:spAutoFit/>
          </a:bodyPr>
          <a:lstStyle/>
          <a:p>
            <a:pPr lvl="0"/>
            <a:r>
              <a:rPr lang="fr-CA" sz="1700" b="1" dirty="0">
                <a:solidFill>
                  <a:srgbClr val="3F2A55"/>
                </a:solidFill>
                <a:latin typeface="Georgia" panose="02040502050405020303" pitchFamily="18" charset="0"/>
                <a:ea typeface="Cambria" panose="02040503050406030204" pitchFamily="18" charset="0"/>
                <a:cs typeface="Arial" panose="020B0604020202020204" pitchFamily="34" charset="0"/>
              </a:rPr>
              <a:t>Qu’est-ce qu’un préjugé inconscient?</a:t>
            </a:r>
          </a:p>
          <a:p>
            <a:pPr lvl="0"/>
            <a:r>
              <a:rPr lang="fr-CA" sz="1400" dirty="0">
                <a:solidFill>
                  <a:srgbClr val="4E5B73"/>
                </a:solidFill>
                <a:latin typeface="Georgia" panose="02040502050405020303" pitchFamily="18" charset="0"/>
              </a:rPr>
              <a:t>Il s’agit de pensées involontaires et subtiles, d’attitudes et de croyances fortes que nous avons constamment à l’esprit. </a:t>
            </a:r>
          </a:p>
        </p:txBody>
      </p:sp>
      <p:cxnSp>
        <p:nvCxnSpPr>
          <p:cNvPr id="26" name="Straight Connector 25" title="Décoratif"/>
          <p:cNvCxnSpPr/>
          <p:nvPr>
            <p:custDataLst>
              <p:tags r:id="rId6"/>
            </p:custDataLst>
          </p:nvPr>
        </p:nvCxnSpPr>
        <p:spPr>
          <a:xfrm flipV="1">
            <a:off x="150340" y="1692303"/>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Box 35"/>
          <p:cNvSpPr txBox="1"/>
          <p:nvPr>
            <p:custDataLst>
              <p:tags r:id="rId7"/>
            </p:custDataLst>
          </p:nvPr>
        </p:nvSpPr>
        <p:spPr>
          <a:xfrm>
            <a:off x="150340" y="1734827"/>
            <a:ext cx="5692676" cy="823302"/>
          </a:xfrm>
          <a:prstGeom prst="rect">
            <a:avLst/>
          </a:prstGeom>
          <a:noFill/>
        </p:spPr>
        <p:txBody>
          <a:bodyPr wrap="square" rtlCol="0">
            <a:spAutoFit/>
          </a:bodyPr>
          <a:lstStyle/>
          <a:p>
            <a:pPr lvl="0"/>
            <a:r>
              <a:rPr lang="fr-CA" sz="1400" b="1" dirty="0">
                <a:solidFill>
                  <a:srgbClr val="3F2A55"/>
                </a:solidFill>
                <a:latin typeface="Georgia" panose="02040502050405020303" pitchFamily="18" charset="0"/>
                <a:ea typeface="Cambria" panose="02040503050406030204" pitchFamily="18" charset="0"/>
              </a:rPr>
              <a:t>Comment cela se passe-t-il?</a:t>
            </a:r>
          </a:p>
          <a:p>
            <a:pPr lvl="0"/>
            <a:endParaRPr lang="fr-CA" sz="200" b="1" dirty="0">
              <a:solidFill>
                <a:srgbClr val="3F2A55"/>
              </a:solidFill>
              <a:latin typeface="Georgia" panose="02040502050405020303" pitchFamily="18" charset="0"/>
              <a:ea typeface="Cambria" panose="02040503050406030204" pitchFamily="18" charset="0"/>
            </a:endParaRPr>
          </a:p>
          <a:p>
            <a:pPr lvl="0"/>
            <a:r>
              <a:rPr lang="fr-CA" sz="1050" dirty="0">
                <a:solidFill>
                  <a:srgbClr val="4E5B73"/>
                </a:solidFill>
                <a:latin typeface="Georgia" panose="02040502050405020303" pitchFamily="18" charset="0"/>
                <a:ea typeface="Cambria" panose="02040503050406030204" pitchFamily="18" charset="0"/>
              </a:rPr>
              <a:t>Notre cerveau prend des raccourcis en se fondant sur nos expériences personnelles, et a tendance à catégoriser les personnes d’après des caractéristiques telles que l’</a:t>
            </a:r>
            <a:r>
              <a:rPr lang="fr-CA" sz="1050" b="1" dirty="0">
                <a:solidFill>
                  <a:srgbClr val="4E5B73"/>
                </a:solidFill>
                <a:latin typeface="Georgia" panose="02040502050405020303" pitchFamily="18" charset="0"/>
                <a:ea typeface="Cambria" panose="02040503050406030204" pitchFamily="18" charset="0"/>
              </a:rPr>
              <a:t>âge</a:t>
            </a:r>
            <a:r>
              <a:rPr lang="fr-CA" sz="1050" dirty="0">
                <a:solidFill>
                  <a:srgbClr val="4E5B73"/>
                </a:solidFill>
                <a:latin typeface="Georgia" panose="02040502050405020303" pitchFamily="18" charset="0"/>
                <a:ea typeface="Cambria" panose="02040503050406030204" pitchFamily="18" charset="0"/>
              </a:rPr>
              <a:t>, le</a:t>
            </a:r>
            <a:r>
              <a:rPr lang="fr-CA" sz="1050" b="1" dirty="0">
                <a:solidFill>
                  <a:srgbClr val="4E5B73"/>
                </a:solidFill>
                <a:latin typeface="Georgia" panose="02040502050405020303" pitchFamily="18" charset="0"/>
                <a:ea typeface="Cambria" panose="02040503050406030204" pitchFamily="18" charset="0"/>
              </a:rPr>
              <a:t> sexe</a:t>
            </a:r>
            <a:r>
              <a:rPr lang="fr-CA" sz="1050" dirty="0">
                <a:solidFill>
                  <a:srgbClr val="4E5B73"/>
                </a:solidFill>
                <a:latin typeface="Georgia" panose="02040502050405020303" pitchFamily="18" charset="0"/>
                <a:ea typeface="Cambria" panose="02040503050406030204" pitchFamily="18" charset="0"/>
              </a:rPr>
              <a:t>, la</a:t>
            </a:r>
            <a:r>
              <a:rPr lang="fr-CA" sz="1050" b="1" dirty="0">
                <a:solidFill>
                  <a:srgbClr val="4E5B73"/>
                </a:solidFill>
                <a:latin typeface="Georgia" panose="02040502050405020303" pitchFamily="18" charset="0"/>
                <a:ea typeface="Cambria" panose="02040503050406030204" pitchFamily="18" charset="0"/>
              </a:rPr>
              <a:t> race</a:t>
            </a:r>
            <a:r>
              <a:rPr lang="fr-CA" sz="1050" dirty="0">
                <a:solidFill>
                  <a:srgbClr val="4E5B73"/>
                </a:solidFill>
                <a:latin typeface="Georgia" panose="02040502050405020303" pitchFamily="18" charset="0"/>
                <a:ea typeface="Cambria" panose="02040503050406030204" pitchFamily="18" charset="0"/>
              </a:rPr>
              <a:t>, la</a:t>
            </a:r>
            <a:r>
              <a:rPr lang="fr-CA" sz="1050" b="1" dirty="0">
                <a:solidFill>
                  <a:srgbClr val="4E5B73"/>
                </a:solidFill>
                <a:latin typeface="Georgia" panose="02040502050405020303" pitchFamily="18" charset="0"/>
                <a:ea typeface="Cambria" panose="02040503050406030204" pitchFamily="18" charset="0"/>
              </a:rPr>
              <a:t> religion</a:t>
            </a:r>
            <a:r>
              <a:rPr lang="fr-CA" sz="1050" dirty="0">
                <a:solidFill>
                  <a:srgbClr val="4E5B73"/>
                </a:solidFill>
                <a:latin typeface="Georgia" panose="02040502050405020303" pitchFamily="18" charset="0"/>
                <a:ea typeface="Cambria" panose="02040503050406030204" pitchFamily="18" charset="0"/>
              </a:rPr>
              <a:t>, l’</a:t>
            </a:r>
            <a:r>
              <a:rPr lang="fr-CA" sz="1050" b="1" dirty="0">
                <a:solidFill>
                  <a:srgbClr val="4E5B73"/>
                </a:solidFill>
                <a:latin typeface="Georgia" panose="02040502050405020303" pitchFamily="18" charset="0"/>
                <a:ea typeface="Cambria" panose="02040503050406030204" pitchFamily="18" charset="0"/>
              </a:rPr>
              <a:t>orientation sexuelle </a:t>
            </a:r>
            <a:r>
              <a:rPr lang="fr-CA" sz="1050" dirty="0">
                <a:solidFill>
                  <a:srgbClr val="4E5B73"/>
                </a:solidFill>
                <a:latin typeface="Georgia" panose="02040502050405020303" pitchFamily="18" charset="0"/>
                <a:ea typeface="Cambria" panose="02040503050406030204" pitchFamily="18" charset="0"/>
              </a:rPr>
              <a:t>ainsi que les </a:t>
            </a:r>
            <a:r>
              <a:rPr lang="fr-CA" sz="1050" b="1" dirty="0">
                <a:solidFill>
                  <a:srgbClr val="4E5B73"/>
                </a:solidFill>
                <a:latin typeface="Georgia" panose="02040502050405020303" pitchFamily="18" charset="0"/>
                <a:ea typeface="Cambria" panose="02040503050406030204" pitchFamily="18" charset="0"/>
              </a:rPr>
              <a:t>compétences </a:t>
            </a:r>
            <a:r>
              <a:rPr lang="fr-CA" sz="1050" dirty="0">
                <a:solidFill>
                  <a:srgbClr val="4E5B73"/>
                </a:solidFill>
                <a:latin typeface="Georgia" panose="02040502050405020303" pitchFamily="18" charset="0"/>
                <a:ea typeface="Cambria" panose="02040503050406030204" pitchFamily="18" charset="0"/>
              </a:rPr>
              <a:t>ou les </a:t>
            </a:r>
            <a:r>
              <a:rPr lang="fr-CA" sz="1050" b="1" dirty="0">
                <a:solidFill>
                  <a:srgbClr val="4E5B73"/>
                </a:solidFill>
                <a:latin typeface="Georgia" panose="02040502050405020303" pitchFamily="18" charset="0"/>
                <a:ea typeface="Cambria" panose="02040503050406030204" pitchFamily="18" charset="0"/>
              </a:rPr>
              <a:t>incapacités</a:t>
            </a:r>
            <a:r>
              <a:rPr lang="fr-CA" sz="1050" dirty="0">
                <a:solidFill>
                  <a:srgbClr val="4E5B73"/>
                </a:solidFill>
                <a:latin typeface="Georgia" panose="02040502050405020303" pitchFamily="18" charset="0"/>
                <a:ea typeface="Cambria" panose="02040503050406030204" pitchFamily="18" charset="0"/>
              </a:rPr>
              <a:t>.</a:t>
            </a:r>
          </a:p>
        </p:txBody>
      </p:sp>
      <p:pic>
        <p:nvPicPr>
          <p:cNvPr id="14" name="Picture 13" title="Icône du cerveau"/>
          <p:cNvPicPr>
            <a:picLocks noChangeAspect="1"/>
          </p:cNvPicPr>
          <p:nvPr>
            <p:custDataLst>
              <p:tags r:id="rId8"/>
            </p:custDataLst>
          </p:nvPr>
        </p:nvPicPr>
        <p:blipFill>
          <a:blip r:embed="rId22" cstate="print">
            <a:extLst>
              <a:ext uri="{28A0092B-C50C-407E-A947-70E740481C1C}">
                <a14:useLocalDpi xmlns:a14="http://schemas.microsoft.com/office/drawing/2010/main" val="0"/>
              </a:ext>
            </a:extLst>
          </a:blip>
          <a:stretch>
            <a:fillRect/>
          </a:stretch>
        </p:blipFill>
        <p:spPr>
          <a:xfrm>
            <a:off x="5738832" y="1776065"/>
            <a:ext cx="768092" cy="768092"/>
          </a:xfrm>
          <a:prstGeom prst="rect">
            <a:avLst/>
          </a:prstGeom>
        </p:spPr>
      </p:pic>
      <p:cxnSp>
        <p:nvCxnSpPr>
          <p:cNvPr id="40" name="Straight Connector 39" title="Décoratif"/>
          <p:cNvCxnSpPr/>
          <p:nvPr>
            <p:custDataLst>
              <p:tags r:id="rId9"/>
            </p:custDataLst>
          </p:nvPr>
        </p:nvCxnSpPr>
        <p:spPr>
          <a:xfrm>
            <a:off x="532164" y="2603142"/>
            <a:ext cx="5793672" cy="0"/>
          </a:xfrm>
          <a:prstGeom prst="line">
            <a:avLst/>
          </a:prstGeom>
          <a:ln>
            <a:solidFill>
              <a:srgbClr val="4E5B73">
                <a:alpha val="43922"/>
              </a:srgbClr>
            </a:solidFill>
          </a:ln>
        </p:spPr>
        <p:style>
          <a:lnRef idx="1">
            <a:schemeClr val="accent1"/>
          </a:lnRef>
          <a:fillRef idx="0">
            <a:schemeClr val="accent1"/>
          </a:fillRef>
          <a:effectRef idx="0">
            <a:schemeClr val="accent1"/>
          </a:effectRef>
          <a:fontRef idx="minor">
            <a:schemeClr val="tx1"/>
          </a:fontRef>
        </p:style>
      </p:cxnSp>
      <p:graphicFrame>
        <p:nvGraphicFramePr>
          <p:cNvPr id="21" name="Diagram 20" descr="Les préjugés dans le lieu de travail peuvent entraîner un manque de neutralité, un manque d'équité, des micro-agressions et des micro-inéquités." title="Tableau des préjugés dans le lieu de travail"/>
          <p:cNvGraphicFramePr/>
          <p:nvPr>
            <p:custDataLst>
              <p:tags r:id="rId10"/>
            </p:custDataLst>
            <p:extLst>
              <p:ext uri="{D42A27DB-BD31-4B8C-83A1-F6EECF244321}">
                <p14:modId xmlns:p14="http://schemas.microsoft.com/office/powerpoint/2010/main" val="2072070206"/>
              </p:ext>
            </p:extLst>
          </p:nvPr>
        </p:nvGraphicFramePr>
        <p:xfrm>
          <a:off x="81062" y="2584046"/>
          <a:ext cx="2305492" cy="1303131"/>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sp>
        <p:nvSpPr>
          <p:cNvPr id="37" name="TextBox 36"/>
          <p:cNvSpPr txBox="1"/>
          <p:nvPr>
            <p:custDataLst>
              <p:tags r:id="rId11"/>
            </p:custDataLst>
          </p:nvPr>
        </p:nvSpPr>
        <p:spPr>
          <a:xfrm>
            <a:off x="2231819" y="2675334"/>
            <a:ext cx="4537298" cy="1177245"/>
          </a:xfrm>
          <a:prstGeom prst="rect">
            <a:avLst/>
          </a:prstGeom>
          <a:noFill/>
        </p:spPr>
        <p:txBody>
          <a:bodyPr wrap="square" rtlCol="0">
            <a:spAutoFit/>
          </a:bodyPr>
          <a:lstStyle/>
          <a:p>
            <a:pPr lvl="0"/>
            <a:r>
              <a:rPr lang="fr-CA" sz="1400" b="1" dirty="0">
                <a:solidFill>
                  <a:srgbClr val="3F2A55"/>
                </a:solidFill>
                <a:latin typeface="Georgia" panose="02040502050405020303" pitchFamily="18" charset="0"/>
              </a:rPr>
              <a:t>Quels en sont les effets sur le milieu de travail?</a:t>
            </a:r>
          </a:p>
          <a:p>
            <a:pPr lvl="0"/>
            <a:endParaRPr lang="fr-CA" sz="200" b="1" dirty="0">
              <a:solidFill>
                <a:srgbClr val="3F2A55"/>
              </a:solidFill>
              <a:latin typeface="Georgia" panose="02040502050405020303" pitchFamily="18" charset="0"/>
            </a:endParaRPr>
          </a:p>
          <a:p>
            <a:pPr lvl="0"/>
            <a:r>
              <a:rPr lang="fr-CA" sz="1050" dirty="0">
                <a:solidFill>
                  <a:srgbClr val="4E5B73"/>
                </a:solidFill>
                <a:latin typeface="Georgia" panose="02040502050405020303" pitchFamily="18" charset="0"/>
              </a:rPr>
              <a:t>Les préjugés peuvent donner lieu à un </a:t>
            </a:r>
            <a:r>
              <a:rPr lang="fr-CA" sz="1050" b="1" dirty="0">
                <a:solidFill>
                  <a:srgbClr val="4E5B73"/>
                </a:solidFill>
                <a:latin typeface="Georgia" panose="02040502050405020303" pitchFamily="18" charset="0"/>
              </a:rPr>
              <a:t>manque de neutralité et d’équité </a:t>
            </a:r>
            <a:r>
              <a:rPr lang="fr-CA" sz="1050" dirty="0">
                <a:solidFill>
                  <a:srgbClr val="4E5B73"/>
                </a:solidFill>
                <a:latin typeface="Georgia" panose="02040502050405020303" pitchFamily="18" charset="0"/>
              </a:rPr>
              <a:t>dans les prises de décision (p. ex. dans des cas d’embauche ou de promotion), et à des manifestations de </a:t>
            </a:r>
            <a:r>
              <a:rPr lang="fr-CA" sz="1050" b="1" dirty="0" smtClean="0">
                <a:solidFill>
                  <a:srgbClr val="4E5B73"/>
                </a:solidFill>
                <a:latin typeface="Georgia" panose="02040502050405020303" pitchFamily="18" charset="0"/>
              </a:rPr>
              <a:t>microagressions</a:t>
            </a:r>
            <a:r>
              <a:rPr lang="fr-CA" sz="1050" dirty="0" smtClean="0">
                <a:solidFill>
                  <a:srgbClr val="4E5B73"/>
                </a:solidFill>
                <a:latin typeface="Georgia" panose="02040502050405020303" pitchFamily="18" charset="0"/>
              </a:rPr>
              <a:t> </a:t>
            </a:r>
            <a:r>
              <a:rPr lang="fr-CA" sz="1050" dirty="0">
                <a:solidFill>
                  <a:srgbClr val="4E5B73"/>
                </a:solidFill>
                <a:latin typeface="Georgia" panose="02040502050405020303" pitchFamily="18" charset="0"/>
              </a:rPr>
              <a:t>et de </a:t>
            </a:r>
            <a:r>
              <a:rPr lang="fr-CA" sz="1050" b="1" dirty="0" smtClean="0">
                <a:solidFill>
                  <a:srgbClr val="4E5B73"/>
                </a:solidFill>
                <a:latin typeface="Georgia" panose="02040502050405020303" pitchFamily="18" charset="0"/>
              </a:rPr>
              <a:t>microiniquités</a:t>
            </a:r>
            <a:r>
              <a:rPr lang="fr-CA" sz="1050" dirty="0" smtClean="0">
                <a:solidFill>
                  <a:srgbClr val="4E5B73"/>
                </a:solidFill>
                <a:latin typeface="Georgia" panose="02040502050405020303" pitchFamily="18" charset="0"/>
              </a:rPr>
              <a:t> </a:t>
            </a:r>
            <a:r>
              <a:rPr lang="fr-CA" sz="1050" dirty="0">
                <a:solidFill>
                  <a:srgbClr val="4E5B73"/>
                </a:solidFill>
                <a:latin typeface="Georgia" panose="02040502050405020303" pitchFamily="18" charset="0"/>
              </a:rPr>
              <a:t>(p. ex. tenir des propos dégradants ou avoir une attitude non verbale inappropriée).</a:t>
            </a:r>
          </a:p>
        </p:txBody>
      </p:sp>
      <p:cxnSp>
        <p:nvCxnSpPr>
          <p:cNvPr id="38" name="Straight Connector 37" title="Décoratif"/>
          <p:cNvCxnSpPr/>
          <p:nvPr>
            <p:custDataLst>
              <p:tags r:id="rId12"/>
            </p:custDataLst>
          </p:nvPr>
        </p:nvCxnSpPr>
        <p:spPr>
          <a:xfrm flipV="1">
            <a:off x="150340" y="3864909"/>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25" name="TextBox 24"/>
          <p:cNvSpPr txBox="1"/>
          <p:nvPr>
            <p:custDataLst>
              <p:tags r:id="rId13"/>
            </p:custDataLst>
          </p:nvPr>
        </p:nvSpPr>
        <p:spPr>
          <a:xfrm>
            <a:off x="84973" y="3839831"/>
            <a:ext cx="6688055" cy="4493538"/>
          </a:xfrm>
          <a:prstGeom prst="rect">
            <a:avLst/>
          </a:prstGeom>
          <a:noFill/>
        </p:spPr>
        <p:txBody>
          <a:bodyPr wrap="square" rtlCol="0">
            <a:spAutoFit/>
          </a:bodyPr>
          <a:lstStyle/>
          <a:p>
            <a:pPr lvl="0" algn="ctr"/>
            <a:r>
              <a:rPr lang="fr-CA" sz="1700" b="1" dirty="0">
                <a:solidFill>
                  <a:srgbClr val="3F2A55"/>
                </a:solidFill>
                <a:latin typeface="Georgia" panose="02040502050405020303" pitchFamily="18" charset="0"/>
                <a:ea typeface="Cambria" panose="02040503050406030204" pitchFamily="18" charset="0"/>
                <a:cs typeface="Arial" panose="020B0604020202020204" pitchFamily="34" charset="0"/>
              </a:rPr>
              <a:t>Stratégies pour cerner et gérer vos préjugés inconscients</a:t>
            </a:r>
          </a:p>
          <a:p>
            <a:pPr lvl="0" algn="ctr"/>
            <a:endParaRPr lang="fr-CA" sz="300" b="1" dirty="0">
              <a:solidFill>
                <a:srgbClr val="3F2A55"/>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Menez votre réflexion </a:t>
            </a: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et prenez davantage conscience de vous et des autres.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Réfléchissez à vos propres privilèges et remettez vos suppositions en question.</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Essayez de reconnaître vos propres préjugés et prenez des mesures intentionnelles pour les freiner ou les gérer.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Passez le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hlinkClick r:id="rId28"/>
              </a:rPr>
              <a:t>Test d’associations implicites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(TAI, disponibles en français), </a:t>
            </a:r>
            <a:r>
              <a:rPr lang="fr-CA" sz="1050" dirty="0" smtClean="0">
                <a:solidFill>
                  <a:srgbClr val="4E5B73"/>
                </a:solidFill>
                <a:latin typeface="Georgia" panose="02040502050405020303" pitchFamily="18" charset="0"/>
                <a:ea typeface="Cambria" panose="02040503050406030204" pitchFamily="18" charset="0"/>
                <a:cs typeface="Arial" panose="020B0604020202020204" pitchFamily="34" charset="0"/>
              </a:rPr>
              <a:t>un élément clé du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projet de recherche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hlinkClick r:id="rId29"/>
              </a:rPr>
              <a:t>Projet Implicite</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 de Harvard (en anglais seulement). Prenez conscience de vos réactions et de vos filtres. </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Favorisez un environnement où l’on prend en compte les points de vue différents.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Écoutez les autres de manière active afin de comprendre leur point de vue. Intensifiez vos contacts avec des personnes aux antécédents diversifiés. </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Mettez en pratique des processus de réflexion rationnelle plutôt qu’intuitive.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Soyez conscient de vos préjugés et préparez-vous en vue de certaines activités, p. ex. aux évaluations du rendement ou au moment de décision de la promotion de membres du personnel. Adoptez le système de pensée rationnelle (conscient, délibéré, lent et nécessitant de l’effort) plutôt que le système de pensée intuitive (inconscient, émotionnel, rapide et sans effort). Utilisez des faits et des données et remettez en </a:t>
            </a:r>
            <a:r>
              <a:rPr lang="fr-CA" sz="1050" dirty="0" smtClean="0">
                <a:solidFill>
                  <a:srgbClr val="4E5B73"/>
                </a:solidFill>
                <a:latin typeface="Georgia" panose="02040502050405020303" pitchFamily="18" charset="0"/>
                <a:ea typeface="Cambria" panose="02040503050406030204" pitchFamily="18" charset="0"/>
                <a:cs typeface="Arial" panose="020B0604020202020204" pitchFamily="34" charset="0"/>
              </a:rPr>
              <a:t>question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vos suppositions. </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Encouragez et pratiquez une culture respectueuse et positive de </a:t>
            </a:r>
            <a:r>
              <a:rPr lang="fr-CA" sz="105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microaffirmations</a:t>
            </a: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Écoutez attentivement et utilisez un langage inclusif. Encouragez et reconnaissez la contribution de chacun.</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Adoptez un état d’esprit et un point de vue inclusifs à chaque étape du processus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lors de l’élaboration, du renouvellement ou de la mise à jour des politiques et des directives, ou lors de la gestion des projets.</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Responsabilisez vous-même et les autres à adopter des interactions et des réflexions </a:t>
            </a:r>
            <a:r>
              <a:rPr lang="fr-CA" sz="1050" b="1" dirty="0" smtClean="0">
                <a:solidFill>
                  <a:srgbClr val="4E5B73"/>
                </a:solidFill>
                <a:latin typeface="Georgia" panose="02040502050405020303" pitchFamily="18" charset="0"/>
                <a:ea typeface="Cambria" panose="02040503050406030204" pitchFamily="18" charset="0"/>
                <a:cs typeface="Arial" panose="020B0604020202020204" pitchFamily="34" charset="0"/>
              </a:rPr>
              <a:t>inclusives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au travail, p. ex. pendant les réunions et la prise de décision.</a:t>
            </a:r>
          </a:p>
          <a:p>
            <a:pPr marL="228600" lvl="0" indent="-228600">
              <a:buFont typeface="+mj-lt"/>
              <a:buAutoNum type="arabicPeriod"/>
            </a:pPr>
            <a:endParaRPr lang="fr-CA" sz="200" dirty="0">
              <a:solidFill>
                <a:srgbClr val="4E5B73"/>
              </a:solidFill>
              <a:latin typeface="Georgia" panose="02040502050405020303" pitchFamily="18" charset="0"/>
              <a:ea typeface="Cambria" panose="02040503050406030204" pitchFamily="18" charset="0"/>
              <a:cs typeface="Arial" panose="020B0604020202020204" pitchFamily="34" charset="0"/>
            </a:endParaRPr>
          </a:p>
          <a:p>
            <a:pPr marL="228600" lvl="0" indent="-228600">
              <a:buFont typeface="+mj-lt"/>
              <a:buAutoNum type="arabicPeriod"/>
            </a:pPr>
            <a:r>
              <a:rPr lang="fr-CA" sz="1050" b="1" dirty="0">
                <a:solidFill>
                  <a:srgbClr val="4E5B73"/>
                </a:solidFill>
                <a:latin typeface="Georgia" panose="02040502050405020303" pitchFamily="18" charset="0"/>
                <a:ea typeface="Cambria" panose="02040503050406030204" pitchFamily="18" charset="0"/>
                <a:cs typeface="Arial" panose="020B0604020202020204" pitchFamily="34" charset="0"/>
              </a:rPr>
              <a:t>Soyez constant dans vos efforts et vivez un cheminement enrichissant! </a:t>
            </a:r>
            <a:r>
              <a:rPr lang="fr-CA" sz="1050" dirty="0">
                <a:solidFill>
                  <a:srgbClr val="4E5B73"/>
                </a:solidFill>
                <a:latin typeface="Georgia" panose="02040502050405020303" pitchFamily="18" charset="0"/>
                <a:ea typeface="Cambria" panose="02040503050406030204" pitchFamily="18" charset="0"/>
                <a:cs typeface="Arial" panose="020B0604020202020204" pitchFamily="34" charset="0"/>
              </a:rPr>
              <a:t>Continuez à réfléchir, soyez curieux, pratiquez, répétez, continuez à apprendre! </a:t>
            </a:r>
          </a:p>
        </p:txBody>
      </p:sp>
      <p:cxnSp>
        <p:nvCxnSpPr>
          <p:cNvPr id="31" name="Straight Connector 30" title="Décoratif"/>
          <p:cNvCxnSpPr/>
          <p:nvPr>
            <p:custDataLst>
              <p:tags r:id="rId14"/>
            </p:custDataLst>
          </p:nvPr>
        </p:nvCxnSpPr>
        <p:spPr>
          <a:xfrm flipV="1">
            <a:off x="150340" y="8304713"/>
            <a:ext cx="6557321" cy="12745"/>
          </a:xfrm>
          <a:prstGeom prst="line">
            <a:avLst/>
          </a:prstGeom>
          <a:ln w="28575">
            <a:solidFill>
              <a:srgbClr val="DD7976"/>
            </a:solidFill>
            <a:prstDash val="sysDot"/>
            <a:round/>
          </a:ln>
        </p:spPr>
        <p:style>
          <a:lnRef idx="1">
            <a:schemeClr val="accent1"/>
          </a:lnRef>
          <a:fillRef idx="0">
            <a:schemeClr val="accent1"/>
          </a:fillRef>
          <a:effectRef idx="0">
            <a:schemeClr val="accent1"/>
          </a:effectRef>
          <a:fontRef idx="minor">
            <a:schemeClr val="tx1"/>
          </a:fontRef>
        </p:style>
      </p:cxnSp>
      <p:sp>
        <p:nvSpPr>
          <p:cNvPr id="30" name="TextBox 29"/>
          <p:cNvSpPr txBox="1"/>
          <p:nvPr>
            <p:custDataLst>
              <p:tags r:id="rId15"/>
            </p:custDataLst>
          </p:nvPr>
        </p:nvSpPr>
        <p:spPr>
          <a:xfrm>
            <a:off x="578699" y="8326431"/>
            <a:ext cx="5700603" cy="430887"/>
          </a:xfrm>
          <a:prstGeom prst="rect">
            <a:avLst/>
          </a:prstGeom>
          <a:noFill/>
        </p:spPr>
        <p:txBody>
          <a:bodyPr wrap="square" rtlCol="0">
            <a:spAutoFit/>
          </a:bodyPr>
          <a:lstStyle/>
          <a:p>
            <a:pPr marL="180975" lvl="0" algn="ctr"/>
            <a:r>
              <a:rPr lang="fr-CA" sz="1100" dirty="0">
                <a:solidFill>
                  <a:srgbClr val="4E5B73"/>
                </a:solidFill>
                <a:latin typeface="Georgia" panose="02040502050405020303" pitchFamily="18" charset="0"/>
                <a:ea typeface="Cambria" panose="02040503050406030204" pitchFamily="18" charset="0"/>
              </a:rPr>
              <a:t>D</a:t>
            </a:r>
            <a:r>
              <a:rPr lang="fr-CA" sz="1100" dirty="0" smtClean="0">
                <a:solidFill>
                  <a:srgbClr val="4E5B73"/>
                </a:solidFill>
                <a:latin typeface="Georgia" panose="02040502050405020303" pitchFamily="18" charset="0"/>
                <a:ea typeface="Cambria" panose="02040503050406030204" pitchFamily="18" charset="0"/>
              </a:rPr>
              <a:t>iversité + gestion des préjugés inconscients = </a:t>
            </a:r>
          </a:p>
          <a:p>
            <a:pPr marL="180975" lvl="0" algn="ctr"/>
            <a:r>
              <a:rPr lang="fr-CA" sz="1100" dirty="0" smtClean="0">
                <a:solidFill>
                  <a:srgbClr val="4E5B73"/>
                </a:solidFill>
                <a:latin typeface="Georgia" panose="02040502050405020303" pitchFamily="18" charset="0"/>
                <a:ea typeface="Cambria" panose="02040503050406030204" pitchFamily="18" charset="0"/>
              </a:rPr>
              <a:t>un milieu de travail plus performant, positif, innovant et inclusif</a:t>
            </a:r>
            <a:endParaRPr lang="fr-CA" sz="1100" dirty="0">
              <a:solidFill>
                <a:srgbClr val="4E5B73"/>
              </a:solidFill>
              <a:latin typeface="Georgia" panose="02040502050405020303" pitchFamily="18" charset="0"/>
              <a:ea typeface="Cambria" panose="02040503050406030204" pitchFamily="18" charset="0"/>
            </a:endParaRPr>
          </a:p>
        </p:txBody>
      </p:sp>
      <p:pic>
        <p:nvPicPr>
          <p:cNvPr id="2" name="Picture 1" descr="Logo de l'école de la fonction publique du Canada" title="L'École de la fonction publique du Canada"/>
          <p:cNvPicPr>
            <a:picLocks noChangeAspect="1"/>
          </p:cNvPicPr>
          <p:nvPr>
            <p:custDataLst>
              <p:tags r:id="rId16"/>
            </p:custDataLst>
          </p:nvPr>
        </p:nvPicPr>
        <p:blipFill>
          <a:blip r:embed="rId30" cstate="print">
            <a:extLst>
              <a:ext uri="{28A0092B-C50C-407E-A947-70E740481C1C}">
                <a14:useLocalDpi xmlns:a14="http://schemas.microsoft.com/office/drawing/2010/main" val="0"/>
              </a:ext>
            </a:extLst>
          </a:blip>
          <a:stretch>
            <a:fillRect/>
          </a:stretch>
        </p:blipFill>
        <p:spPr>
          <a:xfrm>
            <a:off x="75617" y="8796275"/>
            <a:ext cx="2198692" cy="384939"/>
          </a:xfrm>
          <a:prstGeom prst="rect">
            <a:avLst/>
          </a:prstGeom>
        </p:spPr>
      </p:pic>
      <p:pic>
        <p:nvPicPr>
          <p:cNvPr id="11" name="Picture 10" title="Logo du Canada"/>
          <p:cNvPicPr>
            <a:picLocks noChangeAspect="1"/>
          </p:cNvPicPr>
          <p:nvPr>
            <p:custDataLst>
              <p:tags r:id="rId17"/>
            </p:custDataLst>
          </p:nvPr>
        </p:nvPicPr>
        <p:blipFill>
          <a:blip r:embed="rId31" cstate="print">
            <a:extLst>
              <a:ext uri="{28A0092B-C50C-407E-A947-70E740481C1C}">
                <a14:useLocalDpi xmlns:a14="http://schemas.microsoft.com/office/drawing/2010/main" val="0"/>
              </a:ext>
            </a:extLst>
          </a:blip>
          <a:stretch>
            <a:fillRect/>
          </a:stretch>
        </p:blipFill>
        <p:spPr>
          <a:xfrm>
            <a:off x="5843016" y="8674840"/>
            <a:ext cx="1014985" cy="532959"/>
          </a:xfrm>
          <a:prstGeom prst="rect">
            <a:avLst/>
          </a:prstGeom>
        </p:spPr>
      </p:pic>
      <p:sp>
        <p:nvSpPr>
          <p:cNvPr id="3" name="ZoneTexte 2"/>
          <p:cNvSpPr txBox="1"/>
          <p:nvPr>
            <p:custDataLst>
              <p:tags r:id="rId18"/>
            </p:custDataLst>
          </p:nvPr>
        </p:nvSpPr>
        <p:spPr>
          <a:xfrm>
            <a:off x="0" y="0"/>
            <a:ext cx="3810000" cy="1270000"/>
          </a:xfrm>
          <a:prstGeom prst="rect">
            <a:avLst/>
          </a:prstGeom>
          <a:noFill/>
        </p:spPr>
        <p:txBody>
          <a:bodyPr vert="horz" rtlCol="0">
            <a:spAutoFit/>
          </a:bodyPr>
          <a:lstStyle/>
          <a:p>
            <a:endParaRPr lang="fr-CA"/>
          </a:p>
        </p:txBody>
      </p:sp>
    </p:spTree>
    <p:extLst>
      <p:ext uri="{BB962C8B-B14F-4D97-AF65-F5344CB8AC3E}">
        <p14:creationId xmlns:p14="http://schemas.microsoft.com/office/powerpoint/2010/main" val="358053620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0"/>
</p:tagLst>
</file>

<file path=ppt/tags/tag11.xml><?xml version="1.0" encoding="utf-8"?>
<p:tagLst xmlns:a="http://schemas.openxmlformats.org/drawingml/2006/main" xmlns:r="http://schemas.openxmlformats.org/officeDocument/2006/relationships" xmlns:p="http://schemas.openxmlformats.org/presentationml/2006/main">
  <p:tag name="NUM" val="11"/>
</p:tagLst>
</file>

<file path=ppt/tags/tag12.xml><?xml version="1.0" encoding="utf-8"?>
<p:tagLst xmlns:a="http://schemas.openxmlformats.org/drawingml/2006/main" xmlns:r="http://schemas.openxmlformats.org/officeDocument/2006/relationships" xmlns:p="http://schemas.openxmlformats.org/presentationml/2006/main">
  <p:tag name="NUM" val="12"/>
</p:tagLst>
</file>

<file path=ppt/tags/tag13.xml><?xml version="1.0" encoding="utf-8"?>
<p:tagLst xmlns:a="http://schemas.openxmlformats.org/drawingml/2006/main" xmlns:r="http://schemas.openxmlformats.org/officeDocument/2006/relationships" xmlns:p="http://schemas.openxmlformats.org/presentationml/2006/main">
  <p:tag name="NUM" val="13"/>
</p:tagLst>
</file>

<file path=ppt/tags/tag14.xml><?xml version="1.0" encoding="utf-8"?>
<p:tagLst xmlns:a="http://schemas.openxmlformats.org/drawingml/2006/main" xmlns:r="http://schemas.openxmlformats.org/officeDocument/2006/relationships" xmlns:p="http://schemas.openxmlformats.org/presentationml/2006/main">
  <p:tag name="NUM" val="14"/>
</p:tagLst>
</file>

<file path=ppt/tags/tag15.xml><?xml version="1.0" encoding="utf-8"?>
<p:tagLst xmlns:a="http://schemas.openxmlformats.org/drawingml/2006/main" xmlns:r="http://schemas.openxmlformats.org/officeDocument/2006/relationships" xmlns:p="http://schemas.openxmlformats.org/presentationml/2006/main">
  <p:tag name="NUM" val="15"/>
</p:tagLst>
</file>

<file path=ppt/tags/tag16.xml><?xml version="1.0" encoding="utf-8"?>
<p:tagLst xmlns:a="http://schemas.openxmlformats.org/drawingml/2006/main" xmlns:r="http://schemas.openxmlformats.org/officeDocument/2006/relationships" xmlns:p="http://schemas.openxmlformats.org/presentationml/2006/main">
  <p:tag name="NUM" val="16"/>
</p:tagLst>
</file>

<file path=ppt/tags/tag17.xml><?xml version="1.0" encoding="utf-8"?>
<p:tagLst xmlns:a="http://schemas.openxmlformats.org/drawingml/2006/main" xmlns:r="http://schemas.openxmlformats.org/officeDocument/2006/relationships" xmlns:p="http://schemas.openxmlformats.org/presentationml/2006/main">
  <p:tag name="NUM" val="17"/>
</p:tagLst>
</file>

<file path=ppt/tags/tag18.xml><?xml version="1.0" encoding="utf-8"?>
<p:tagLst xmlns:a="http://schemas.openxmlformats.org/drawingml/2006/main" xmlns:r="http://schemas.openxmlformats.org/officeDocument/2006/relationships" xmlns:p="http://schemas.openxmlformats.org/presentationml/2006/main">
  <p:tag name="NUM" val="18"/>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7"/>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9"/>
</p:tagLst>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F2A55"/>
      </a:hlink>
      <a:folHlink>
        <a:srgbClr val="DD7976"/>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4041</TotalTime>
  <Words>525</Words>
  <Application>Microsoft Office PowerPoint</Application>
  <PresentationFormat>Letter Paper (8.5x11 in)</PresentationFormat>
  <Paragraphs>34</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Georgia</vt:lpstr>
      <vt:lpstr>Office Theme</vt:lpstr>
      <vt:lpstr>Outil de travail pour comprendre et gérer les préjugés inconscients</vt:lpstr>
    </vt:vector>
  </TitlesOfParts>
  <Company>Government of Canada|Gouvernement du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UNPACK YOUR UNCONSCIOUS BIAS</dc:title>
  <dc:creator>Kenza Bouchaara</dc:creator>
  <cp:lastModifiedBy>Sarah Lawrence</cp:lastModifiedBy>
  <cp:revision>170</cp:revision>
  <cp:lastPrinted>2019-11-18T16:45:01Z</cp:lastPrinted>
  <dcterms:created xsi:type="dcterms:W3CDTF">2019-10-01T18:47:21Z</dcterms:created>
  <dcterms:modified xsi:type="dcterms:W3CDTF">2020-10-22T14:16:20Z</dcterms:modified>
</cp:coreProperties>
</file>