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9" r:id="rId2"/>
    <p:sldId id="381" r:id="rId3"/>
    <p:sldId id="377" r:id="rId4"/>
    <p:sldId id="376" r:id="rId5"/>
    <p:sldId id="378" r:id="rId6"/>
    <p:sldId id="379" r:id="rId7"/>
    <p:sldId id="380" r:id="rId8"/>
    <p:sldId id="366" r:id="rId9"/>
    <p:sldId id="367" r:id="rId10"/>
    <p:sldId id="372" r:id="rId11"/>
    <p:sldId id="373" r:id="rId12"/>
    <p:sldId id="374" r:id="rId13"/>
    <p:sldId id="368" r:id="rId14"/>
    <p:sldId id="371" r:id="rId15"/>
    <p:sldId id="375" r:id="rId16"/>
  </p:sldIdLst>
  <p:sldSz cx="24387175" cy="13716000"/>
  <p:notesSz cx="7010400" cy="9296400"/>
  <p:custDataLst>
    <p:tags r:id="rId19"/>
  </p:custDataLst>
  <p:defaultTextStyle>
    <a:defPPr>
      <a:defRPr lang="fr-FR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61" userDrawn="1">
          <p15:clr>
            <a:srgbClr val="A4A3A4"/>
          </p15:clr>
        </p15:guide>
        <p15:guide id="2" orient="horz" pos="6216" userDrawn="1">
          <p15:clr>
            <a:srgbClr val="A4A3A4"/>
          </p15:clr>
        </p15:guide>
        <p15:guide id="3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élanie Rourke" initials="MR" lastIdx="9" clrIdx="0">
    <p:extLst>
      <p:ext uri="{19B8F6BF-5375-455C-9EA6-DF929625EA0E}">
        <p15:presenceInfo xmlns:p15="http://schemas.microsoft.com/office/powerpoint/2012/main" userId="S-1-5-21-4226757787-2080697864-660606538-146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A7B"/>
    <a:srgbClr val="C5BED1"/>
    <a:srgbClr val="4E5B73"/>
    <a:srgbClr val="3F2A55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 snapToObjects="1">
      <p:cViewPr varScale="1">
        <p:scale>
          <a:sx n="52" d="100"/>
          <a:sy n="52" d="100"/>
        </p:scale>
        <p:origin x="204" y="76"/>
      </p:cViewPr>
      <p:guideLst>
        <p:guide orient="horz" pos="5561"/>
        <p:guide orient="horz" pos="6216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4404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26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951EA8B-6097-3C40-A2A9-D1A81574A2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21394-C298-9242-AEC6-42A2E746F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DD2F266-A183-A947-8D16-3FCF859B7092}" type="datetimeFigureOut">
              <a:rPr lang="en-CA" smtClean="0"/>
              <a:t>2020-10-06</a:t>
            </a:fld>
            <a:endParaRPr lang="en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A2F57-EBB5-0C47-ABE0-A9DA7ED360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009F76-9FEA-2A44-8E2E-FB8543AA51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F2D903-EF84-0146-ACDB-F5DB8CBE6E7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88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158CEB4-EE8A-4691-9754-0377ED3C856A}" type="datetimeFigureOut">
              <a:rPr lang="en-CA" smtClean="0"/>
              <a:t>2020-10-06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2C9A2A-8FEE-4857-A891-DC1BF433456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28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3657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89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1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478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543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2341ddf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2341ddf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2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763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42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980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58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Before your course begins, please familiarize yourself with WebEx’s virtual classroom tools.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511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559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1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9A2A-8FEE-4857-A891-DC1BF433456B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550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59537" y="1938528"/>
            <a:ext cx="13716000" cy="7225367"/>
          </a:xfrm>
        </p:spPr>
        <p:txBody>
          <a:bodyPr anchor="b"/>
          <a:lstStyle>
            <a:lvl1pPr>
              <a:defRPr sz="11200" u="none">
                <a:solidFill>
                  <a:srgbClr val="FFFFFF"/>
                </a:solidFill>
              </a:defRPr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59536" y="9437879"/>
            <a:ext cx="13716000" cy="2265171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31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5866" y="2342445"/>
            <a:ext cx="10488409" cy="3515928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3551" y="6524978"/>
            <a:ext cx="10490724" cy="5178072"/>
          </a:xfrm>
        </p:spPr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11" name="Espace réservé pour une image  10"/>
          <p:cNvSpPr>
            <a:spLocks noGrp="1"/>
          </p:cNvSpPr>
          <p:nvPr>
            <p:ph type="pic" sz="quarter" idx="13"/>
          </p:nvPr>
        </p:nvSpPr>
        <p:spPr>
          <a:xfrm>
            <a:off x="13462000" y="609601"/>
            <a:ext cx="10442575" cy="11093450"/>
          </a:xfrm>
        </p:spPr>
        <p:txBody>
          <a:bodyPr/>
          <a:lstStyle>
            <a:lvl1pPr algn="ctr">
              <a:defRPr/>
            </a:lvl1pPr>
          </a:lstStyle>
          <a:p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014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fr-CA" smtClean="0"/>
              <a:t>‹#›</a:t>
            </a:fld>
            <a:endParaRPr lang="fr-CA" dirty="0"/>
          </a:p>
        </p:txBody>
      </p:sp>
      <p:sp>
        <p:nvSpPr>
          <p:cNvPr id="7" name="Espace réservé pour une image  10"/>
          <p:cNvSpPr>
            <a:spLocks noGrp="1"/>
          </p:cNvSpPr>
          <p:nvPr>
            <p:ph type="pic" sz="quarter" idx="13" hasCustomPrompt="1"/>
          </p:nvPr>
        </p:nvSpPr>
        <p:spPr>
          <a:xfrm>
            <a:off x="63" y="0"/>
            <a:ext cx="24387048" cy="12051792"/>
          </a:xfrm>
        </p:spPr>
        <p:txBody>
          <a:bodyPr anchor="ctr"/>
          <a:lstStyle>
            <a:lvl1pPr algn="ctr">
              <a:defRPr sz="4800" baseline="0">
                <a:latin typeface="+mj-lt"/>
              </a:defRPr>
            </a:lvl1pPr>
          </a:lstStyle>
          <a:p>
            <a:r>
              <a:rPr lang="en-CA" noProof="0" dirty="0"/>
              <a:t>Click on icon to insert image </a:t>
            </a:r>
            <a:br>
              <a:rPr lang="en-CA" noProof="0" dirty="0"/>
            </a:br>
            <a:r>
              <a:rPr lang="en-CA" noProof="0" dirty="0"/>
              <a:t>or drag and drop</a:t>
            </a:r>
          </a:p>
        </p:txBody>
      </p:sp>
    </p:spTree>
    <p:extLst>
      <p:ext uri="{BB962C8B-B14F-4D97-AF65-F5344CB8AC3E}">
        <p14:creationId xmlns:p14="http://schemas.microsoft.com/office/powerpoint/2010/main" val="386356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2386647" y="842096"/>
            <a:ext cx="19613880" cy="6692900"/>
          </a:xfrm>
        </p:spPr>
        <p:txBody>
          <a:bodyPr anchor="b"/>
          <a:lstStyle>
            <a:lvl1pPr marL="3175" indent="0" algn="ctr">
              <a:buFont typeface="Arial"/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1pPr>
            <a:lvl2pPr marL="3175" indent="0" algn="ctr"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2pPr>
            <a:lvl3pPr marL="3175" indent="0" algn="ctr"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3pPr>
            <a:lvl4pPr marL="3175" indent="0" algn="ctr"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4pPr>
            <a:lvl5pPr marL="3175" indent="0" algn="ctr">
              <a:buFont typeface="Arial"/>
              <a:buNone/>
              <a:tabLst/>
              <a:defRPr sz="4800" b="0" i="1">
                <a:solidFill>
                  <a:srgbClr val="3F2A56"/>
                </a:solidFill>
                <a:latin typeface="+mj-lt"/>
              </a:defRPr>
            </a:lvl5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385275" y="8882192"/>
            <a:ext cx="19616624" cy="639762"/>
          </a:xfrm>
        </p:spPr>
        <p:txBody>
          <a:bodyPr anchor="ctr"/>
          <a:lstStyle>
            <a:lvl1pPr marL="514350" indent="-514350" algn="ctr">
              <a:buFont typeface="Lucida Grande"/>
              <a:buChar char="—"/>
              <a:defRPr sz="32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3036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59537" y="1942353"/>
            <a:ext cx="13716000" cy="7225367"/>
          </a:xfrm>
        </p:spPr>
        <p:txBody>
          <a:bodyPr anchor="b"/>
          <a:lstStyle>
            <a:lvl1pPr>
              <a:defRPr sz="11200" u="none">
                <a:solidFill>
                  <a:srgbClr val="FFFFFF"/>
                </a:solidFill>
              </a:defRPr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59536" y="9437879"/>
            <a:ext cx="13716000" cy="2265171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1952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859537" y="1942353"/>
            <a:ext cx="13716000" cy="7225367"/>
          </a:xfrm>
        </p:spPr>
        <p:txBody>
          <a:bodyPr anchor="b"/>
          <a:lstStyle>
            <a:lvl1pPr>
              <a:defRPr sz="11200" u="none">
                <a:solidFill>
                  <a:srgbClr val="FFFFFF"/>
                </a:solidFill>
              </a:defRPr>
            </a:lvl1pPr>
          </a:lstStyle>
          <a:p>
            <a:r>
              <a:rPr lang="en-CA" noProof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59536" y="9437879"/>
            <a:ext cx="13716000" cy="2265171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48683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45101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5866" y="381001"/>
            <a:ext cx="22675443" cy="2175372"/>
          </a:xfrm>
        </p:spPr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53551" y="3200405"/>
            <a:ext cx="10972800" cy="8497754"/>
          </a:xfrm>
        </p:spPr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12558509" y="3200405"/>
            <a:ext cx="10972800" cy="8497754"/>
          </a:xfrm>
        </p:spPr>
        <p:txBody>
          <a:bodyPr/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2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04923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9537" y="2203306"/>
            <a:ext cx="17373600" cy="6860253"/>
          </a:xfrm>
        </p:spPr>
        <p:txBody>
          <a:bodyPr anchor="b"/>
          <a:lstStyle>
            <a:lvl1pPr algn="l">
              <a:defRPr sz="7600" b="0" cap="none"/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9536" y="9443261"/>
            <a:ext cx="17373600" cy="2110164"/>
          </a:xfrm>
        </p:spPr>
        <p:txBody>
          <a:bodyPr anchor="t"/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34117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9537" y="2203306"/>
            <a:ext cx="17373600" cy="6860253"/>
          </a:xfrm>
        </p:spPr>
        <p:txBody>
          <a:bodyPr anchor="b"/>
          <a:lstStyle>
            <a:lvl1pPr algn="l">
              <a:defRPr sz="7600" b="0" cap="none"/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9536" y="9443261"/>
            <a:ext cx="17373600" cy="2110164"/>
          </a:xfrm>
        </p:spPr>
        <p:txBody>
          <a:bodyPr anchor="t"/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27139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9537" y="2203306"/>
            <a:ext cx="17373600" cy="6860253"/>
          </a:xfrm>
        </p:spPr>
        <p:txBody>
          <a:bodyPr anchor="b"/>
          <a:lstStyle>
            <a:lvl1pPr algn="l">
              <a:defRPr sz="7600" b="0" cap="none"/>
            </a:lvl1pPr>
          </a:lstStyle>
          <a:p>
            <a:r>
              <a:rPr lang="en-CA" noProof="0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59536" y="9443261"/>
            <a:ext cx="17373600" cy="2110164"/>
          </a:xfrm>
        </p:spPr>
        <p:txBody>
          <a:bodyPr anchor="t"/>
          <a:lstStyle>
            <a:lvl1pPr marL="0" indent="0">
              <a:buNone/>
              <a:defRPr sz="3600" b="1">
                <a:solidFill>
                  <a:schemeClr val="accent2"/>
                </a:solidFill>
              </a:defRPr>
            </a:lvl1pPr>
            <a:lvl2pPr marL="12192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522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5778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7704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09630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1556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34827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5408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 dirty="0"/>
              <a:t>Click to edit master text style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67260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5866" y="381001"/>
            <a:ext cx="22675443" cy="15819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CA" noProof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53551" y="3200405"/>
            <a:ext cx="22680073" cy="84977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noProof="0" dirty="0"/>
              <a:t>Click to edit master text style</a:t>
            </a:r>
          </a:p>
          <a:p>
            <a:pPr lvl="1"/>
            <a:r>
              <a:rPr lang="en-CA" noProof="0" dirty="0"/>
              <a:t>Second level</a:t>
            </a:r>
          </a:p>
          <a:p>
            <a:pPr lvl="2"/>
            <a:r>
              <a:rPr lang="en-CA" noProof="0" dirty="0"/>
              <a:t>Third level</a:t>
            </a:r>
          </a:p>
          <a:p>
            <a:pPr lvl="3"/>
            <a:r>
              <a:rPr lang="en-CA" noProof="0" dirty="0"/>
              <a:t>Fourth level</a:t>
            </a:r>
          </a:p>
          <a:p>
            <a:pPr lvl="4"/>
            <a:r>
              <a:rPr lang="en-CA" noProof="0" dirty="0"/>
              <a:t>Fifth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788387" y="12935621"/>
            <a:ext cx="810400" cy="38200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fld id="{7088BEF1-D3AD-E34F-A3B9-A73E884A7AB2}" type="slidenum">
              <a:rPr lang="en-CA" noProof="0" smtClean="0"/>
              <a:pPr/>
              <a:t>‹#›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396519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0" r:id="rId5"/>
    <p:sldLayoutId id="2147483654" r:id="rId6"/>
    <p:sldLayoutId id="2147483651" r:id="rId7"/>
    <p:sldLayoutId id="2147483662" r:id="rId8"/>
    <p:sldLayoutId id="2147483663" r:id="rId9"/>
    <p:sldLayoutId id="2147483652" r:id="rId10"/>
    <p:sldLayoutId id="2147483661" r:id="rId11"/>
    <p:sldLayoutId id="2147483655" r:id="rId12"/>
  </p:sldLayoutIdLst>
  <p:hf hdr="0" ftr="0" dt="0"/>
  <p:txStyles>
    <p:titleStyle>
      <a:lvl1pPr algn="l" defTabSz="1219261" rtl="0" eaLnBrk="1" latinLnBrk="0" hangingPunct="1">
        <a:lnSpc>
          <a:spcPct val="90000"/>
        </a:lnSpc>
        <a:spcBef>
          <a:spcPts val="0"/>
        </a:spcBef>
        <a:buNone/>
        <a:defRPr sz="75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4235" indent="0" algn="l" defTabSz="1219261" rtl="0" eaLnBrk="1" latinLnBrk="0" hangingPunct="1">
        <a:spcBef>
          <a:spcPts val="0"/>
        </a:spcBef>
        <a:buFont typeface="Arial"/>
        <a:buNone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455613" algn="l" defTabSz="1219261" rtl="0" eaLnBrk="1" latinLnBrk="0" hangingPunct="1">
        <a:spcBef>
          <a:spcPts val="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915988" indent="-455613" algn="l" defTabSz="1219261" rtl="0" eaLnBrk="1" latinLnBrk="0" hangingPunct="1">
        <a:spcBef>
          <a:spcPts val="0"/>
        </a:spcBef>
        <a:buFont typeface="Arial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4775" indent="-463550" algn="l" defTabSz="1219261" rtl="0" eaLnBrk="1" latinLnBrk="0" hangingPunct="1">
        <a:spcBef>
          <a:spcPts val="0"/>
        </a:spcBef>
        <a:buFont typeface="Arial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235" indent="0" algn="l" defTabSz="1219261" rtl="0" eaLnBrk="1" latinLnBrk="0" hangingPunct="1">
        <a:spcBef>
          <a:spcPts val="0"/>
        </a:spcBef>
        <a:buFont typeface="Arial"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74">
          <p15:clr>
            <a:srgbClr val="F26B43"/>
          </p15:clr>
        </p15:guide>
        <p15:guide id="2" pos="539">
          <p15:clr>
            <a:srgbClr val="F26B43"/>
          </p15:clr>
        </p15:guide>
        <p15:guide id="3" pos="148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26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7.xml"/><Relationship Id="rId25" Type="http://schemas.openxmlformats.org/officeDocument/2006/relationships/image" Target="../media/image11.png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4.xml"/><Relationship Id="rId20" Type="http://schemas.openxmlformats.org/officeDocument/2006/relationships/image" Target="../media/image16.svg"/><Relationship Id="rId29" Type="http://schemas.openxmlformats.org/officeDocument/2006/relationships/image" Target="../media/image15.png"/><Relationship Id="rId1" Type="http://schemas.openxmlformats.org/officeDocument/2006/relationships/tags" Target="../tags/tag8.xml"/><Relationship Id="rId24" Type="http://schemas.openxmlformats.org/officeDocument/2006/relationships/image" Target="../media/image10.png"/><Relationship Id="rId11" Type="http://schemas.openxmlformats.org/officeDocument/2006/relationships/image" Target="../media/image8.svg"/><Relationship Id="rId23" Type="http://schemas.openxmlformats.org/officeDocument/2006/relationships/image" Target="../media/image9.pn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28" Type="http://schemas.openxmlformats.org/officeDocument/2006/relationships/image" Target="../media/image14.png"/><Relationship Id="rId4" Type="http://schemas.openxmlformats.org/officeDocument/2006/relationships/image" Target="../media/image8.png"/><Relationship Id="rId22" Type="http://schemas.openxmlformats.org/officeDocument/2006/relationships/image" Target="../media/image14.svg"/><Relationship Id="rId9" Type="http://schemas.openxmlformats.org/officeDocument/2006/relationships/image" Target="../media/image6.svg"/><Relationship Id="rId27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23" Type="http://schemas.openxmlformats.org/officeDocument/2006/relationships/image" Target="../media/image16.png"/><Relationship Id="rId4" Type="http://schemas.openxmlformats.org/officeDocument/2006/relationships/image" Target="../media/image8.png"/><Relationship Id="rId22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59537" y="1938528"/>
            <a:ext cx="13716000" cy="7225367"/>
          </a:xfrm>
        </p:spPr>
        <p:txBody>
          <a:bodyPr/>
          <a:lstStyle/>
          <a:p>
            <a:r>
              <a:rPr lang="en-CA" sz="9600" dirty="0" smtClean="0"/>
              <a:t>Unpacking </a:t>
            </a:r>
            <a:r>
              <a:rPr lang="en-CA" sz="9600" dirty="0" smtClean="0"/>
              <a:t>Unconscious Bias</a:t>
            </a:r>
            <a:endParaRPr lang="en-CA" sz="9600" dirty="0"/>
          </a:p>
        </p:txBody>
      </p:sp>
      <p:sp>
        <p:nvSpPr>
          <p:cNvPr id="5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9370329"/>
            <a:ext cx="8395539" cy="4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59536" y="9889067"/>
            <a:ext cx="13716000" cy="1813983"/>
          </a:xfrm>
        </p:spPr>
        <p:txBody>
          <a:bodyPr/>
          <a:lstStyle/>
          <a:p>
            <a:r>
              <a:rPr lang="en-CA" sz="5400" spc="300" dirty="0" smtClean="0"/>
              <a:t>Introduction and</a:t>
            </a:r>
          </a:p>
          <a:p>
            <a:r>
              <a:rPr lang="en-CA" sz="5400" spc="300" dirty="0" smtClean="0"/>
              <a:t>Pre-Course Reading</a:t>
            </a:r>
            <a:endParaRPr lang="en-CA" sz="5400" spc="300" dirty="0"/>
          </a:p>
        </p:txBody>
      </p:sp>
    </p:spTree>
    <p:extLst>
      <p:ext uri="{BB962C8B-B14F-4D97-AF65-F5344CB8AC3E}">
        <p14:creationId xmlns:p14="http://schemas.microsoft.com/office/powerpoint/2010/main" val="26741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Chat with Others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5400" dirty="0"/>
              <a:t>Use the chat panel to interact </a:t>
            </a:r>
            <a:r>
              <a:rPr lang="en-CA" sz="5400" dirty="0" smtClean="0"/>
              <a:t>with the </a:t>
            </a:r>
            <a:r>
              <a:rPr lang="en-CA" sz="5400" dirty="0"/>
              <a:t>course </a:t>
            </a:r>
            <a:r>
              <a:rPr lang="en-CA" sz="5400" dirty="0" smtClean="0"/>
              <a:t>facilitator </a:t>
            </a:r>
            <a:r>
              <a:rPr lang="en-CA" sz="5400" dirty="0"/>
              <a:t>and other learners.</a:t>
            </a:r>
          </a:p>
          <a:p>
            <a:pPr>
              <a:buClr>
                <a:schemeClr val="accent3"/>
              </a:buClr>
            </a:pPr>
            <a:endParaRPr lang="en-CA" sz="4800" dirty="0"/>
          </a:p>
        </p:txBody>
      </p:sp>
      <p:pic>
        <p:nvPicPr>
          <p:cNvPr id="8" name="Google Shape;124;p19" descr="This is a screenshot of the pane including the list of participants in a WebEx session. In the top left corner it says &quot;Participants&quot; with a drop-down arrow. Below this it says &quot;Speaker&quot;. Below the word &quot;Speaker&quot;, it says the following: &quot;Panelist:1&quot; with a drop-down arrow. Below this is the name &quot;Isa David&quot; with the words &quot;(Host, me)&quot; next to the name. TO the far right of the name, there is a microphone button for participants to mute and unmute themselves. Below this, it says the following: &quot;Attendee: 0&quot; with a drop-down arrow. At the bottom of the pane, there are various icons, inclusing a Raise Your Hand icon, a green checkmark, a red X, and a smiling face emoji. Below the icons is the word &quot;Chat&quot; with a right-facing arrow." title="Screenshot of WebEx Participant pane"/>
          <p:cNvPicPr preferRelativeResize="0"/>
          <p:nvPr/>
        </p:nvPicPr>
        <p:blipFill rotWithShape="1">
          <a:blip r:embed="rId4">
            <a:alphaModFix/>
          </a:blip>
          <a:srcRect l="73099" t="14214"/>
          <a:stretch/>
        </p:blipFill>
        <p:spPr>
          <a:xfrm>
            <a:off x="17435133" y="2207328"/>
            <a:ext cx="5926168" cy="925720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9" name="Google Shape;130;p19" descr="This rectangle outlines the word &quot;Chat&quot; to highlight how to use the chat function. " title="Rectangle outline - Chat function"/>
          <p:cNvSpPr/>
          <p:nvPr/>
        </p:nvSpPr>
        <p:spPr>
          <a:xfrm>
            <a:off x="17249614" y="10717029"/>
            <a:ext cx="6281696" cy="99189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DA7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lang="en-CA" sz="1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95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Ask a Question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5400" dirty="0"/>
              <a:t>In the participant panel, raise your virtual hand if you’d like to unmute and ask a question or share a </a:t>
            </a:r>
            <a:r>
              <a:rPr lang="en-CA" sz="5400" dirty="0" smtClean="0"/>
              <a:t>comment.</a:t>
            </a:r>
            <a:endParaRPr lang="en-CA" sz="5400" dirty="0"/>
          </a:p>
          <a:p>
            <a:pPr>
              <a:buClr>
                <a:schemeClr val="accent3"/>
              </a:buClr>
            </a:pPr>
            <a:endParaRPr lang="en-CA" sz="4800" dirty="0"/>
          </a:p>
        </p:txBody>
      </p:sp>
      <p:grpSp>
        <p:nvGrpSpPr>
          <p:cNvPr id="10" name="Group 9" descr="An image of a hand" title="Raise your hand icon">
            <a:extLst>
              <a:ext uri="{FF2B5EF4-FFF2-40B4-BE49-F238E27FC236}">
                <a16:creationId xmlns:a16="http://schemas.microsoft.com/office/drawing/2014/main" id="{BF6DBE0B-217C-410F-866B-B75D931C9A52}"/>
              </a:ext>
            </a:extLst>
          </p:cNvPr>
          <p:cNvGrpSpPr/>
          <p:nvPr/>
        </p:nvGrpSpPr>
        <p:grpSpPr>
          <a:xfrm>
            <a:off x="6153667" y="6835931"/>
            <a:ext cx="3758510" cy="2175088"/>
            <a:chOff x="2221671" y="7364335"/>
            <a:chExt cx="3758999" cy="2175372"/>
          </a:xfrm>
        </p:grpSpPr>
        <p:pic>
          <p:nvPicPr>
            <p:cNvPr id="11" name="Graphic 54" descr="Raised hand" title="Icon of a raised hand">
              <a:extLst>
                <a:ext uri="{FF2B5EF4-FFF2-40B4-BE49-F238E27FC236}">
                  <a16:creationId xmlns:a16="http://schemas.microsoft.com/office/drawing/2014/main" id="{DD250DD3-5A42-4A1A-BEA3-E4DBAB7E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185491" y="7624119"/>
              <a:ext cx="1507538" cy="16455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E31337-3F64-44B8-B124-AC32CD8C88AE}"/>
                </a:ext>
              </a:extLst>
            </p:cNvPr>
            <p:cNvSpPr/>
            <p:nvPr/>
          </p:nvSpPr>
          <p:spPr>
            <a:xfrm>
              <a:off x="2221671" y="7364335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en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8" name="Google Shape;124;p19" descr="This is a screenshot of the pane including the list of participants in a WebEx session. In the top left corner it says &quot;Participants&quot; with a drop-down arrow. Below this it says &quot;Speaker&quot;. Below the word &quot;Speaker&quot;, it says the following: &quot;Panelist:1&quot; with a drop-down arrow. Below this is the name &quot;Isa David&quot; with the words &quot;(Host, me)&quot; next to the name. TO the far right of the name, there is a microphone button for participants to mute and unmute themselves. Below this, it says the following: &quot;Attendee: 0&quot; with a drop-down arrow. At the bottom of the pane, there are various icons, inclusing a Raise Your Hand icon, a green checkmark, a red X, and a smiling face emoji. Below the icons is the word &quot;Chat&quot; with a right-facing arrow." title="Screenshot of WebEx Participant pane"/>
          <p:cNvPicPr preferRelativeResize="0"/>
          <p:nvPr/>
        </p:nvPicPr>
        <p:blipFill rotWithShape="1">
          <a:blip r:embed="rId6">
            <a:alphaModFix/>
          </a:blip>
          <a:srcRect l="73099" t="14214"/>
          <a:stretch/>
        </p:blipFill>
        <p:spPr>
          <a:xfrm>
            <a:off x="17435133" y="2207328"/>
            <a:ext cx="5926168" cy="925720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9" name="Google Shape;130;p19" descr="This rectangle outlines the Raise Your Hand icon to represent where to click if you want to raise your virtual hand. " title="Rectangle outline - Raise Your Hand"/>
          <p:cNvSpPr/>
          <p:nvPr/>
        </p:nvSpPr>
        <p:spPr>
          <a:xfrm>
            <a:off x="17234115" y="9856922"/>
            <a:ext cx="898902" cy="604434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DA7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lang="en-CA" sz="1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71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 a Status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5400" dirty="0" smtClean="0"/>
              <a:t>Select the </a:t>
            </a:r>
            <a:r>
              <a:rPr lang="en-CA" sz="5400" b="1" dirty="0" smtClean="0"/>
              <a:t>clapping</a:t>
            </a:r>
            <a:r>
              <a:rPr lang="en-CA" sz="5400" dirty="0" smtClean="0"/>
              <a:t> emoji to show your support.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54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5400" dirty="0" smtClean="0"/>
              <a:t>Select the </a:t>
            </a:r>
            <a:r>
              <a:rPr lang="en-CA" sz="5400" b="1" dirty="0" smtClean="0"/>
              <a:t>coffee mug</a:t>
            </a:r>
            <a:r>
              <a:rPr lang="en-CA" sz="5400" dirty="0" smtClean="0"/>
              <a:t> emoji if you need to step away or while we’re on break.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54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5400" dirty="0" smtClean="0"/>
              <a:t>Select any of the other </a:t>
            </a:r>
            <a:r>
              <a:rPr lang="en-CA" sz="5400" dirty="0" err="1" smtClean="0"/>
              <a:t>emojis</a:t>
            </a:r>
            <a:r>
              <a:rPr lang="en-CA" sz="5400" dirty="0" smtClean="0"/>
              <a:t> to express how you’re feeling.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5400" dirty="0" smtClean="0"/>
          </a:p>
          <a:p>
            <a:pPr>
              <a:buClr>
                <a:schemeClr val="accent3"/>
              </a:buClr>
            </a:pPr>
            <a:endParaRPr lang="en-CA" sz="4800" dirty="0"/>
          </a:p>
        </p:txBody>
      </p:sp>
      <p:pic>
        <p:nvPicPr>
          <p:cNvPr id="13" name="Google Shape;158;p22" descr="This is a screenshot of the pane including the list of participants in a WebEx session. In the top left corner it says &quot;Participants&quot; with a drop-down arrow. Below this it says &quot;Speaker&quot;. Below the word &quot;Speaker&quot;, it says the following: &quot;Panelist:1&quot; with a drop-down arrow. Below this is the name &quot;Isa David&quot; with the words &quot;(Host, me)&quot; next to the name. TO the far right of the name, there is a microphone button for participants to mute and unmute themselves. Below this, it says the following: &quot;Attendee: 0&quot; with a drop-down arrow. At the bottom of the pane, there are various icons, inclusing a Raise Your Hand icon, a green checkmark, a red X, and a smiling face emoji. Below the icons is the word &quot;Chat&quot; with a right-facing arrow." title="Screenshot of WebEx Participant pane"/>
          <p:cNvPicPr preferRelativeResize="0"/>
          <p:nvPr/>
        </p:nvPicPr>
        <p:blipFill rotWithShape="1">
          <a:blip r:embed="rId4">
            <a:alphaModFix/>
          </a:blip>
          <a:srcRect l="73095" t="5526" r="-701" b="23976"/>
          <a:stretch/>
        </p:blipFill>
        <p:spPr>
          <a:xfrm>
            <a:off x="16175987" y="1761200"/>
            <a:ext cx="6978481" cy="8312698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4" name="Rounded Rectangle 3" descr="This rectangle outlines the emoji function to represent how to select different emojis in WebEx. " title="Rectangle outline - Emojis"/>
          <p:cNvSpPr/>
          <p:nvPr/>
        </p:nvSpPr>
        <p:spPr>
          <a:xfrm>
            <a:off x="17590577" y="7718157"/>
            <a:ext cx="3084163" cy="2293749"/>
          </a:xfrm>
          <a:prstGeom prst="roundRect">
            <a:avLst/>
          </a:prstGeom>
          <a:noFill/>
          <a:ln w="57150">
            <a:solidFill>
              <a:srgbClr val="DA7A7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7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Whiteboard</a:t>
            </a:r>
            <a:r>
              <a:rPr lang="en-CA" dirty="0"/>
              <a:t> </a:t>
            </a:r>
            <a:r>
              <a:rPr lang="en-CA" dirty="0" smtClean="0"/>
              <a:t>Annotation Tools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853551" y="3265845"/>
            <a:ext cx="23142029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400" dirty="0" smtClean="0"/>
              <a:t>Use </a:t>
            </a:r>
            <a:r>
              <a:rPr lang="en-CA" sz="4400" dirty="0"/>
              <a:t>the annotation tools </a:t>
            </a:r>
            <a:r>
              <a:rPr lang="en-CA" sz="4400" dirty="0" smtClean="0"/>
              <a:t>at the top left of your screen to interact with the slide or whiteboard: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5400" dirty="0" smtClean="0"/>
          </a:p>
          <a:p>
            <a:pPr>
              <a:buClr>
                <a:schemeClr val="accent3"/>
              </a:buClr>
            </a:pPr>
            <a:endParaRPr lang="en-CA" sz="4800" dirty="0"/>
          </a:p>
        </p:txBody>
      </p:sp>
      <p:pic>
        <p:nvPicPr>
          <p:cNvPr id="38" name="Google Shape;165;p23" descr="This is a screenshot of the top left side of the screen in WebEx where participants can find the annotation tools. " title="Screenshot of Annotation Tools"/>
          <p:cNvPicPr preferRelativeResize="0"/>
          <p:nvPr/>
        </p:nvPicPr>
        <p:blipFill rotWithShape="1">
          <a:blip r:embed="rId4">
            <a:alphaModFix/>
          </a:blip>
          <a:srcRect r="64117" b="87363"/>
          <a:stretch/>
        </p:blipFill>
        <p:spPr>
          <a:xfrm>
            <a:off x="4170374" y="4803482"/>
            <a:ext cx="14796683" cy="212174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sm" len="sm"/>
            <a:tailEnd type="none" w="sm" len="sm"/>
          </a:ln>
        </p:spPr>
      </p:pic>
      <p:grpSp>
        <p:nvGrpSpPr>
          <p:cNvPr id="93" name="Group 92" title="Arrow icon">
            <a:extLst>
              <a:ext uri="{FF2B5EF4-FFF2-40B4-BE49-F238E27FC236}">
                <a16:creationId xmlns:a16="http://schemas.microsoft.com/office/drawing/2014/main" id="{48694433-F3A2-47B3-B972-B478961A0F4D}"/>
              </a:ext>
            </a:extLst>
          </p:cNvPr>
          <p:cNvGrpSpPr/>
          <p:nvPr/>
        </p:nvGrpSpPr>
        <p:grpSpPr>
          <a:xfrm>
            <a:off x="391590" y="7653756"/>
            <a:ext cx="3257874" cy="1961002"/>
            <a:chOff x="195260" y="4404983"/>
            <a:chExt cx="3758999" cy="2175372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BEFBEAE-4593-4500-9B92-2353C242C161}"/>
                </a:ext>
              </a:extLst>
            </p:cNvPr>
            <p:cNvSpPr/>
            <p:nvPr/>
          </p:nvSpPr>
          <p:spPr>
            <a:xfrm>
              <a:off x="195260" y="4404983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2" name="Arrow: Right 11">
              <a:extLst>
                <a:ext uri="{FF2B5EF4-FFF2-40B4-BE49-F238E27FC236}">
                  <a16:creationId xmlns:a16="http://schemas.microsoft.com/office/drawing/2014/main" id="{3F90019D-FF1E-407B-8649-FAFF714446AC}"/>
                </a:ext>
              </a:extLst>
            </p:cNvPr>
            <p:cNvSpPr/>
            <p:nvPr/>
          </p:nvSpPr>
          <p:spPr>
            <a:xfrm>
              <a:off x="576776" y="4909625"/>
              <a:ext cx="2940147" cy="1266092"/>
            </a:xfrm>
            <a:prstGeom prst="rightArrow">
              <a:avLst>
                <a:gd name="adj1" fmla="val 38918"/>
                <a:gd name="adj2" fmla="val 103865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C3FEF77-EE3F-4C3F-A754-85CDD0353DCE}"/>
              </a:ext>
            </a:extLst>
          </p:cNvPr>
          <p:cNvSpPr txBox="1"/>
          <p:nvPr/>
        </p:nvSpPr>
        <p:spPr>
          <a:xfrm>
            <a:off x="313713" y="9858791"/>
            <a:ext cx="357630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Place an arrow with</a:t>
            </a:r>
          </a:p>
          <a:p>
            <a:pPr algn="ctr"/>
            <a:r>
              <a:rPr lang="en-CA" sz="3200" dirty="0" smtClean="0"/>
              <a:t>your name</a:t>
            </a:r>
            <a:endParaRPr lang="en-CA" sz="3600" dirty="0"/>
          </a:p>
        </p:txBody>
      </p:sp>
      <p:grpSp>
        <p:nvGrpSpPr>
          <p:cNvPr id="94" name="Group 93" title="Text icon">
            <a:extLst>
              <a:ext uri="{FF2B5EF4-FFF2-40B4-BE49-F238E27FC236}">
                <a16:creationId xmlns:a16="http://schemas.microsoft.com/office/drawing/2014/main" id="{7ED48941-6325-4ED4-B488-D6FDE5E7996B}"/>
              </a:ext>
            </a:extLst>
          </p:cNvPr>
          <p:cNvGrpSpPr/>
          <p:nvPr/>
        </p:nvGrpSpPr>
        <p:grpSpPr>
          <a:xfrm>
            <a:off x="3807005" y="7653756"/>
            <a:ext cx="3257874" cy="1996304"/>
            <a:chOff x="4186321" y="4399838"/>
            <a:chExt cx="3758999" cy="217537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8CC227A-CB82-4200-9EDC-02427A7B9737}"/>
                </a:ext>
              </a:extLst>
            </p:cNvPr>
            <p:cNvSpPr/>
            <p:nvPr/>
          </p:nvSpPr>
          <p:spPr>
            <a:xfrm>
              <a:off x="4186321" y="4399838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88CA0F2-2F52-470C-BBD7-9A58584D1A97}"/>
                </a:ext>
              </a:extLst>
            </p:cNvPr>
            <p:cNvGrpSpPr/>
            <p:nvPr/>
          </p:nvGrpSpPr>
          <p:grpSpPr>
            <a:xfrm>
              <a:off x="5085353" y="4735704"/>
              <a:ext cx="2032900" cy="1660438"/>
              <a:chOff x="5134766" y="4652160"/>
              <a:chExt cx="1869383" cy="1660438"/>
            </a:xfrm>
            <a:solidFill>
              <a:schemeClr val="tx1"/>
            </a:solidFill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C983C5F-1A7C-4086-B948-C485C4D0CFD3}"/>
                  </a:ext>
                </a:extLst>
              </p:cNvPr>
              <p:cNvSpPr/>
              <p:nvPr/>
            </p:nvSpPr>
            <p:spPr>
              <a:xfrm>
                <a:off x="5134766" y="4652160"/>
                <a:ext cx="1869383" cy="30053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3C57ACB-93C1-41C6-8C47-63866A926781}"/>
                  </a:ext>
                </a:extLst>
              </p:cNvPr>
              <p:cNvSpPr/>
              <p:nvPr/>
            </p:nvSpPr>
            <p:spPr>
              <a:xfrm rot="5400000">
                <a:off x="5271125" y="5344524"/>
                <a:ext cx="1660438" cy="275709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D681D72-C313-4B43-B6AC-A12F6A6BE1A0}"/>
              </a:ext>
            </a:extLst>
          </p:cNvPr>
          <p:cNvSpPr txBox="1"/>
          <p:nvPr/>
        </p:nvSpPr>
        <p:spPr>
          <a:xfrm>
            <a:off x="4245096" y="9793351"/>
            <a:ext cx="2315314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Write on the </a:t>
            </a:r>
          </a:p>
          <a:p>
            <a:pPr algn="ctr"/>
            <a:r>
              <a:rPr lang="en-CA" sz="3200" dirty="0" smtClean="0"/>
              <a:t>screen</a:t>
            </a:r>
            <a:endParaRPr lang="en-CA" sz="3600" dirty="0"/>
          </a:p>
        </p:txBody>
      </p:sp>
      <p:grpSp>
        <p:nvGrpSpPr>
          <p:cNvPr id="95" name="Group 94" title="Line icon">
            <a:extLst>
              <a:ext uri="{FF2B5EF4-FFF2-40B4-BE49-F238E27FC236}">
                <a16:creationId xmlns:a16="http://schemas.microsoft.com/office/drawing/2014/main" id="{766718E6-31BE-44D3-B794-5938A0948EF4}"/>
              </a:ext>
            </a:extLst>
          </p:cNvPr>
          <p:cNvGrpSpPr/>
          <p:nvPr/>
        </p:nvGrpSpPr>
        <p:grpSpPr>
          <a:xfrm>
            <a:off x="7222420" y="7632587"/>
            <a:ext cx="3257874" cy="1996305"/>
            <a:chOff x="8177382" y="4404121"/>
            <a:chExt cx="3758999" cy="217537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D69FFB0-5639-4789-90FA-1676E7D59EE2}"/>
                </a:ext>
              </a:extLst>
            </p:cNvPr>
            <p:cNvSpPr/>
            <p:nvPr/>
          </p:nvSpPr>
          <p:spPr>
            <a:xfrm>
              <a:off x="8177382" y="4404121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6267717-CB36-4BF1-8AA3-4FBB50549D96}"/>
                </a:ext>
              </a:extLst>
            </p:cNvPr>
            <p:cNvSpPr/>
            <p:nvPr/>
          </p:nvSpPr>
          <p:spPr>
            <a:xfrm rot="19286794">
              <a:off x="8884498" y="5387987"/>
              <a:ext cx="2327444" cy="2284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8AFDCE4-4C18-4C3D-86F8-D510FCA1AE3A}"/>
              </a:ext>
            </a:extLst>
          </p:cNvPr>
          <p:cNvSpPr txBox="1"/>
          <p:nvPr/>
        </p:nvSpPr>
        <p:spPr>
          <a:xfrm>
            <a:off x="7618541" y="9793351"/>
            <a:ext cx="255198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Place lines on</a:t>
            </a:r>
          </a:p>
          <a:p>
            <a:pPr algn="ctr"/>
            <a:r>
              <a:rPr lang="en-CA" sz="3200" dirty="0" smtClean="0"/>
              <a:t>the screen</a:t>
            </a:r>
            <a:endParaRPr lang="en-CA" sz="3600" dirty="0"/>
          </a:p>
        </p:txBody>
      </p:sp>
      <p:grpSp>
        <p:nvGrpSpPr>
          <p:cNvPr id="96" name="Group 95" title="Square icon">
            <a:extLst>
              <a:ext uri="{FF2B5EF4-FFF2-40B4-BE49-F238E27FC236}">
                <a16:creationId xmlns:a16="http://schemas.microsoft.com/office/drawing/2014/main" id="{0CF497A5-F73C-4EA8-BED8-448BF5523271}"/>
              </a:ext>
            </a:extLst>
          </p:cNvPr>
          <p:cNvGrpSpPr/>
          <p:nvPr/>
        </p:nvGrpSpPr>
        <p:grpSpPr>
          <a:xfrm>
            <a:off x="10620747" y="7618320"/>
            <a:ext cx="3222995" cy="1996305"/>
            <a:chOff x="12168443" y="4404983"/>
            <a:chExt cx="3758999" cy="2175372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84635E6-656D-4C2E-99B6-314B5AC19601}"/>
                </a:ext>
              </a:extLst>
            </p:cNvPr>
            <p:cNvSpPr/>
            <p:nvPr/>
          </p:nvSpPr>
          <p:spPr>
            <a:xfrm>
              <a:off x="12168443" y="4404983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1A6226-D7F3-40E7-956B-917017907B02}"/>
                </a:ext>
              </a:extLst>
            </p:cNvPr>
            <p:cNvSpPr/>
            <p:nvPr/>
          </p:nvSpPr>
          <p:spPr>
            <a:xfrm>
              <a:off x="12928209" y="4652160"/>
              <a:ext cx="2222696" cy="166043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FB952C44-98D2-4C31-ACA7-A10979016952}"/>
              </a:ext>
            </a:extLst>
          </p:cNvPr>
          <p:cNvSpPr txBox="1"/>
          <p:nvPr/>
        </p:nvSpPr>
        <p:spPr>
          <a:xfrm>
            <a:off x="11038086" y="9793351"/>
            <a:ext cx="2574423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Place shapes </a:t>
            </a:r>
          </a:p>
          <a:p>
            <a:pPr algn="ctr"/>
            <a:r>
              <a:rPr lang="en-CA" sz="3200" dirty="0"/>
              <a:t>o</a:t>
            </a:r>
            <a:r>
              <a:rPr lang="en-CA" sz="3200" dirty="0" smtClean="0"/>
              <a:t>n the screen</a:t>
            </a:r>
            <a:endParaRPr lang="en-CA" sz="3600" dirty="0"/>
          </a:p>
        </p:txBody>
      </p:sp>
      <p:grpSp>
        <p:nvGrpSpPr>
          <p:cNvPr id="98" name="Group 97" title="Change colour icon">
            <a:extLst>
              <a:ext uri="{FF2B5EF4-FFF2-40B4-BE49-F238E27FC236}">
                <a16:creationId xmlns:a16="http://schemas.microsoft.com/office/drawing/2014/main" id="{D8C99AF7-99BD-4767-8995-F17EABE3CAB9}"/>
              </a:ext>
            </a:extLst>
          </p:cNvPr>
          <p:cNvGrpSpPr/>
          <p:nvPr/>
        </p:nvGrpSpPr>
        <p:grpSpPr>
          <a:xfrm>
            <a:off x="14011177" y="7597285"/>
            <a:ext cx="3222995" cy="1996305"/>
            <a:chOff x="8871529" y="4529229"/>
            <a:chExt cx="3758999" cy="217537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835221F-AA27-4A33-845D-869B9B8459B0}"/>
                </a:ext>
              </a:extLst>
            </p:cNvPr>
            <p:cNvSpPr/>
            <p:nvPr/>
          </p:nvSpPr>
          <p:spPr>
            <a:xfrm>
              <a:off x="8871529" y="4529229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062A4D5-7248-4721-8322-D6E8CA6B71D7}"/>
                </a:ext>
              </a:extLst>
            </p:cNvPr>
            <p:cNvSpPr/>
            <p:nvPr/>
          </p:nvSpPr>
          <p:spPr>
            <a:xfrm>
              <a:off x="9639680" y="4750386"/>
              <a:ext cx="2222696" cy="1660438"/>
            </a:xfrm>
            <a:prstGeom prst="rect">
              <a:avLst/>
            </a:prstGeom>
            <a:solidFill>
              <a:srgbClr val="FF0000"/>
            </a:solidFill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36997FA-6A15-4C19-ACE6-B661138E30F2}"/>
                </a:ext>
              </a:extLst>
            </p:cNvPr>
            <p:cNvSpPr/>
            <p:nvPr/>
          </p:nvSpPr>
          <p:spPr>
            <a:xfrm rot="10800000">
              <a:off x="11053483" y="5754385"/>
              <a:ext cx="795314" cy="6564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3600" dirty="0" smtClean="0"/>
                <a:t>^</a:t>
              </a:r>
              <a:endParaRPr lang="en-CA" sz="3600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E0CFEBD-0D01-4B4C-A0FD-BE1C6E5737CB}"/>
              </a:ext>
            </a:extLst>
          </p:cNvPr>
          <p:cNvSpPr txBox="1"/>
          <p:nvPr/>
        </p:nvSpPr>
        <p:spPr>
          <a:xfrm>
            <a:off x="14223488" y="9823475"/>
            <a:ext cx="28693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Change colours</a:t>
            </a:r>
            <a:endParaRPr lang="en-CA" sz="3200" dirty="0"/>
          </a:p>
        </p:txBody>
      </p:sp>
      <p:grpSp>
        <p:nvGrpSpPr>
          <p:cNvPr id="97" name="Group 96" title="Pencil icon">
            <a:extLst>
              <a:ext uri="{FF2B5EF4-FFF2-40B4-BE49-F238E27FC236}">
                <a16:creationId xmlns:a16="http://schemas.microsoft.com/office/drawing/2014/main" id="{0098E2C7-F5CF-47D5-9F13-BB8123CA9095}"/>
              </a:ext>
            </a:extLst>
          </p:cNvPr>
          <p:cNvGrpSpPr/>
          <p:nvPr/>
        </p:nvGrpSpPr>
        <p:grpSpPr>
          <a:xfrm>
            <a:off x="17386104" y="7597284"/>
            <a:ext cx="3222995" cy="1996305"/>
            <a:chOff x="16159504" y="4394693"/>
            <a:chExt cx="3758999" cy="217537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2AE96AF-E6BC-488A-AF5F-B3A3FD2A4D32}"/>
                </a:ext>
              </a:extLst>
            </p:cNvPr>
            <p:cNvSpPr/>
            <p:nvPr/>
          </p:nvSpPr>
          <p:spPr>
            <a:xfrm>
              <a:off x="16159504" y="4394693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22" name="Graphic 20" descr="Pencil">
              <a:extLst>
                <a:ext uri="{FF2B5EF4-FFF2-40B4-BE49-F238E27FC236}">
                  <a16:creationId xmlns:a16="http://schemas.microsoft.com/office/drawing/2014/main" id="{33558846-A958-4E70-804A-F3CDB73E8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983472" y="4482297"/>
              <a:ext cx="2039815" cy="2039815"/>
            </a:xfrm>
            <a:prstGeom prst="rect">
              <a:avLst/>
            </a:prstGeom>
          </p:spPr>
        </p:pic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0CE5BE0-0E37-4E49-9A70-F667ACE3FDD3}"/>
              </a:ext>
            </a:extLst>
          </p:cNvPr>
          <p:cNvSpPr txBox="1"/>
          <p:nvPr/>
        </p:nvSpPr>
        <p:spPr>
          <a:xfrm>
            <a:off x="17841184" y="9858791"/>
            <a:ext cx="2322752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Draw on the </a:t>
            </a:r>
          </a:p>
          <a:p>
            <a:pPr algn="ctr"/>
            <a:r>
              <a:rPr lang="en-CA" sz="3200" dirty="0" smtClean="0"/>
              <a:t>screen</a:t>
            </a:r>
            <a:endParaRPr lang="en-CA" sz="3200" dirty="0"/>
          </a:p>
        </p:txBody>
      </p:sp>
      <p:grpSp>
        <p:nvGrpSpPr>
          <p:cNvPr id="99" name="Group 98" title="Eraser icon">
            <a:extLst>
              <a:ext uri="{FF2B5EF4-FFF2-40B4-BE49-F238E27FC236}">
                <a16:creationId xmlns:a16="http://schemas.microsoft.com/office/drawing/2014/main" id="{D1A2BEE5-F2D1-443A-9552-41E4E9872364}"/>
              </a:ext>
            </a:extLst>
          </p:cNvPr>
          <p:cNvGrpSpPr/>
          <p:nvPr/>
        </p:nvGrpSpPr>
        <p:grpSpPr>
          <a:xfrm>
            <a:off x="20772586" y="7523398"/>
            <a:ext cx="3222995" cy="2091227"/>
            <a:chOff x="13639810" y="4391329"/>
            <a:chExt cx="3758999" cy="226667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C2C43A1-83ED-4047-9CD6-B5D32A5B9461}"/>
                </a:ext>
              </a:extLst>
            </p:cNvPr>
            <p:cNvSpPr/>
            <p:nvPr/>
          </p:nvSpPr>
          <p:spPr>
            <a:xfrm>
              <a:off x="13639810" y="4482629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4E712C0-E040-434B-AFBB-CA101A9E3F67}"/>
                </a:ext>
              </a:extLst>
            </p:cNvPr>
            <p:cNvGrpSpPr/>
            <p:nvPr/>
          </p:nvGrpSpPr>
          <p:grpSpPr>
            <a:xfrm>
              <a:off x="14672097" y="4391329"/>
              <a:ext cx="1738556" cy="2189731"/>
              <a:chOff x="14822356" y="4328889"/>
              <a:chExt cx="1401540" cy="2189731"/>
            </a:xfrm>
          </p:grpSpPr>
          <p:pic>
            <p:nvPicPr>
              <p:cNvPr id="116" name="Graphic 31" descr="Eraser">
                <a:extLst>
                  <a:ext uri="{FF2B5EF4-FFF2-40B4-BE49-F238E27FC236}">
                    <a16:creationId xmlns:a16="http://schemas.microsoft.com/office/drawing/2014/main" id="{E13DE907-FD02-45A8-995D-A496AFD38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=""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279482">
                <a:off x="14822356" y="4328889"/>
                <a:ext cx="1393906" cy="2189731"/>
              </a:xfrm>
              <a:prstGeom prst="rect">
                <a:avLst/>
              </a:prstGeom>
            </p:spPr>
          </p:pic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145B150-D46B-49F0-9056-35CFA290DE04}"/>
                  </a:ext>
                </a:extLst>
              </p:cNvPr>
              <p:cNvSpPr/>
              <p:nvPr/>
            </p:nvSpPr>
            <p:spPr>
              <a:xfrm rot="19776334">
                <a:off x="15277803" y="5872201"/>
                <a:ext cx="946093" cy="4557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53B062B-A903-4BCF-80B5-40B829A89F93}"/>
              </a:ext>
            </a:extLst>
          </p:cNvPr>
          <p:cNvSpPr txBox="1"/>
          <p:nvPr/>
        </p:nvSpPr>
        <p:spPr>
          <a:xfrm>
            <a:off x="21884180" y="9858791"/>
            <a:ext cx="107080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CA" sz="3200" dirty="0" smtClean="0"/>
              <a:t>Erase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50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Annotation Tools: Writing on the Screen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800" dirty="0" smtClean="0"/>
              <a:t>Click on the </a:t>
            </a:r>
            <a:r>
              <a:rPr lang="en-CA" sz="4800" b="1" dirty="0" smtClean="0"/>
              <a:t>Edit</a:t>
            </a:r>
            <a:r>
              <a:rPr lang="en-CA" sz="4800" dirty="0" smtClean="0"/>
              <a:t> menu at the top of the application 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48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800" dirty="0" smtClean="0"/>
              <a:t>Click on </a:t>
            </a:r>
            <a:r>
              <a:rPr lang="en-CA" sz="4800" b="1" dirty="0" smtClean="0"/>
              <a:t>Font</a:t>
            </a:r>
            <a:endParaRPr lang="en-CA" sz="4800" b="1" dirty="0" smtClean="0">
              <a:cs typeface="Arial"/>
            </a:endParaRP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48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800" dirty="0" smtClean="0"/>
              <a:t>Set Font size to </a:t>
            </a:r>
            <a:r>
              <a:rPr lang="en-CA" sz="4800" b="1" dirty="0" smtClean="0"/>
              <a:t>26 point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4800" b="1" dirty="0" smtClean="0">
              <a:cs typeface="Arial"/>
            </a:endParaRPr>
          </a:p>
          <a:p>
            <a:pPr>
              <a:buClr>
                <a:schemeClr val="accent3"/>
              </a:buClr>
            </a:pPr>
            <a:endParaRPr lang="en-CA" sz="4800" dirty="0"/>
          </a:p>
        </p:txBody>
      </p:sp>
      <p:pic>
        <p:nvPicPr>
          <p:cNvPr id="93" name="Graphic 4" title="Notepad icon">
            <a:extLst>
              <a:ext uri="{FF2B5EF4-FFF2-40B4-BE49-F238E27FC236}">
                <a16:creationId xmlns:a16="http://schemas.microsoft.com/office/drawing/2014/main" id="{DF6A1644-D1EE-4BB7-AB77-9C32809B0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5816553" y="3200405"/>
            <a:ext cx="6627811" cy="662781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03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3551" y="2609123"/>
            <a:ext cx="22680073" cy="8497754"/>
          </a:xfrm>
        </p:spPr>
        <p:txBody>
          <a:bodyPr/>
          <a:lstStyle/>
          <a:p>
            <a:pPr marL="0" algn="ctr"/>
            <a:r>
              <a:rPr lang="en-CA" sz="8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If you </a:t>
            </a:r>
            <a:r>
              <a:rPr lang="en-CA" sz="8000" b="1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have </a:t>
            </a:r>
            <a:r>
              <a:rPr lang="en-CA" sz="8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any technical difficulties during the </a:t>
            </a:r>
            <a:r>
              <a:rPr lang="en-CA" sz="8000" b="1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</a:t>
            </a:r>
            <a:r>
              <a:rPr lang="en-CA" sz="80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, send </a:t>
            </a:r>
            <a:r>
              <a:rPr lang="en-CA" sz="8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a private </a:t>
            </a:r>
            <a:r>
              <a:rPr lang="en-CA" sz="8000" b="1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chat</a:t>
            </a:r>
            <a:r>
              <a:rPr lang="en-CA" sz="8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message </a:t>
            </a:r>
            <a:r>
              <a:rPr lang="en-CA" sz="8000" dirty="0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 the </a:t>
            </a:r>
            <a:r>
              <a:rPr lang="en-CA" sz="8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host at any time.</a:t>
            </a:r>
          </a:p>
          <a:p>
            <a:pPr marL="0" algn="ctr"/>
            <a:endParaRPr lang="en-CA" sz="8000" dirty="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algn="ctr">
              <a:buClr>
                <a:schemeClr val="lt1"/>
              </a:buClr>
              <a:buSzPts val="2400"/>
            </a:pPr>
            <a:r>
              <a:rPr lang="en-CA" sz="8000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Enjoy your session!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69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"/>
    </mc:Choice>
    <mc:Fallback xmlns=""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866" y="350521"/>
            <a:ext cx="22675443" cy="1581942"/>
          </a:xfrm>
        </p:spPr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5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800" dirty="0" smtClean="0"/>
              <a:t>Course Learning Objectives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US" sz="4800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US" sz="4800" dirty="0" smtClean="0"/>
              <a:t>Terms of Engagement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US" sz="4800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US" sz="4800" dirty="0" smtClean="0"/>
              <a:t>Course Overview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US" sz="4800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US" sz="4800" dirty="0" smtClean="0"/>
              <a:t>How to Navigate in WebEx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US" sz="4800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US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US" dirty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66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Learning Objectives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5735" indent="-5715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CA" sz="4400" dirty="0" smtClean="0"/>
              <a:t>After completing this course, you will be able to:</a:t>
            </a:r>
          </a:p>
          <a:p>
            <a:pPr marL="1612900" lvl="1" indent="-7112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000" dirty="0" smtClean="0"/>
              <a:t>understand what biases are and recognize the multiple forms of biases</a:t>
            </a:r>
          </a:p>
          <a:p>
            <a:pPr marL="1612900" lvl="1" indent="-7112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000" dirty="0" smtClean="0"/>
              <a:t>be more aware of and think about the consequences of unconscious biases in the workplace for those involved, including yourself</a:t>
            </a:r>
          </a:p>
          <a:p>
            <a:pPr marL="1612900" lvl="1" indent="-711200">
              <a:spcAft>
                <a:spcPts val="3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000" dirty="0" smtClean="0"/>
              <a:t>understand and use tools, tips and strategies to better acknowledge and mitigate unconscious bias</a:t>
            </a:r>
          </a:p>
          <a:p>
            <a:pPr marL="1612900" lvl="1" indent="-711200">
              <a:spcAft>
                <a:spcPts val="18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64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we want to learn, interact and connect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dirty="0" smtClean="0"/>
              <a:t>Listen attentively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dirty="0" smtClean="0"/>
              <a:t>Be open-minded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dirty="0" smtClean="0"/>
              <a:t>Remain respectful and civil even when we disagree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dirty="0" smtClean="0"/>
              <a:t>Ask questions and challenge our own assumptions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dirty="0" smtClean="0"/>
              <a:t>Respect the confidentiality of information shared by our colleagues (the Vegas rule)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dirty="0" smtClean="0"/>
              <a:t>Embark on a journey of self-reflection and learning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093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this course does and does not offer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graphicFrame>
        <p:nvGraphicFramePr>
          <p:cNvPr id="3" name="Content Placeholder 2" descr="The table represents what the course does cover versus what is does not cover. The table is separated into two columns. The first column on the left is titled &quot;This course DOES...&quot; and the second column on the right side is called &quot;This course DOES NOT...&quot;. The following is listed under the first column titled &quot;This course DOES...&quot;: &quot;Strengthen awareness around unconscious bias&quot;; &quot;Encourage ongoing self-reflection&quot;; &quot;Provide a platform for participants to engage in a personal learning journey&quot;; &quot;Create a safe space for participants to discuss unconscious bias and systemic barriers&quot;.&#10;The following is listed under the second column titled &quot;This course DOES NOT...&quot;: &quot;Address harassment and violence in the workplace&quot;; &quot;Discuss racism and discrimination&quot;; &quot;Provide strategies to help combat racism and discrimination in the workplace&quot;; &quot;Provide an in-depth explanation on removing systemic barriers within the Government of Canada workplace&quot;." title="Table: What this course does and does not offer"/>
          <p:cNvGraphicFramePr>
            <a:graphicFrameLocks noGrp="1"/>
          </p:cNvGraphicFramePr>
          <p:nvPr>
            <p:ph idx="1"/>
            <p:extLst/>
          </p:nvPr>
        </p:nvGraphicFramePr>
        <p:xfrm>
          <a:off x="854074" y="3291840"/>
          <a:ext cx="22679026" cy="7223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39513">
                  <a:extLst>
                    <a:ext uri="{9D8B030D-6E8A-4147-A177-3AD203B41FA5}">
                      <a16:colId xmlns:a16="http://schemas.microsoft.com/office/drawing/2014/main" val="2306007473"/>
                    </a:ext>
                  </a:extLst>
                </a:gridCol>
                <a:gridCol w="11339513">
                  <a:extLst>
                    <a:ext uri="{9D8B030D-6E8A-4147-A177-3AD203B41FA5}">
                      <a16:colId xmlns:a16="http://schemas.microsoft.com/office/drawing/2014/main" val="37360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This</a:t>
                      </a:r>
                      <a:r>
                        <a:rPr lang="en-US" sz="5400" baseline="0" dirty="0" smtClean="0"/>
                        <a:t> course </a:t>
                      </a:r>
                      <a:r>
                        <a:rPr lang="en-US" sz="5400" u="sng" baseline="0" dirty="0" smtClean="0"/>
                        <a:t>DOES</a:t>
                      </a:r>
                      <a:r>
                        <a:rPr lang="en-US" sz="5400" baseline="0" dirty="0" smtClean="0"/>
                        <a:t>…</a:t>
                      </a:r>
                      <a:endParaRPr lang="en-CA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 smtClean="0"/>
                        <a:t>This course </a:t>
                      </a:r>
                      <a:r>
                        <a:rPr lang="en-US" sz="5400" u="sng" dirty="0" smtClean="0"/>
                        <a:t>DOES NOT</a:t>
                      </a:r>
                      <a:r>
                        <a:rPr lang="en-US" sz="5400" dirty="0" smtClean="0"/>
                        <a:t>…</a:t>
                      </a:r>
                      <a:endParaRPr lang="en-CA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39386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Strengthen awareness around unconscious bias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 harassment and violence in the workplace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7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Encourage ongoing self-reflection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Discuss racism</a:t>
                      </a:r>
                      <a:r>
                        <a:rPr lang="en-US" baseline="0" dirty="0" smtClean="0"/>
                        <a:t> and discrimination</a:t>
                      </a:r>
                      <a:endParaRPr lang="en-C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5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 platform for participants</a:t>
                      </a:r>
                      <a:r>
                        <a:rPr lang="en-US" baseline="0" dirty="0" smtClean="0"/>
                        <a:t> to engage in a personal learning journey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strategies to help combat</a:t>
                      </a:r>
                      <a:r>
                        <a:rPr lang="en-US" baseline="0" dirty="0" smtClean="0"/>
                        <a:t> racism and discrimination in the workplace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3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a safe space for participants to discuss unconscious bias and systemic barriers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an in-depth explanation on removing systemic</a:t>
                      </a:r>
                      <a:r>
                        <a:rPr lang="en-US" baseline="0" dirty="0" smtClean="0"/>
                        <a:t> barriers within the Government of Canada workplace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7511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50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Course Overview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3551" y="2701637"/>
            <a:ext cx="10792349" cy="8497754"/>
          </a:xfrm>
        </p:spPr>
        <p:txBody>
          <a:bodyPr/>
          <a:lstStyle/>
          <a:p>
            <a:pPr marL="575735" indent="-5715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CA" sz="3000" b="1" dirty="0" smtClean="0"/>
              <a:t>Day 1: Introduction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Live Session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Welcome and introductions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Pre-reading debrief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Faces of diversity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Personal reflection exercises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Implicit Attitude Test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Micro-aggression video</a:t>
            </a:r>
          </a:p>
          <a:p>
            <a:pPr marL="2336800" lvl="2" indent="-635000">
              <a:spcAft>
                <a:spcPts val="2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Learning journal</a:t>
            </a:r>
            <a:endParaRPr lang="en-CA" sz="3000" dirty="0" smtClean="0"/>
          </a:p>
          <a:p>
            <a:pPr marL="575735" indent="-5715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CA" sz="3000" b="1" dirty="0" smtClean="0"/>
              <a:t>Day 2: All About Biases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Live Session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Pre-reading </a:t>
            </a:r>
            <a:r>
              <a:rPr lang="en-CA" sz="2800" dirty="0"/>
              <a:t>d</a:t>
            </a:r>
            <a:r>
              <a:rPr lang="en-CA" sz="2800" dirty="0" smtClean="0"/>
              <a:t>ebrief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Biases (what they are, where they come from, and who has them)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Workplace bias</a:t>
            </a:r>
            <a:endParaRPr lang="en-CA" sz="3000" dirty="0" smtClean="0"/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Personal reflection exercises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Vocabulary activity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Learning journal</a:t>
            </a:r>
          </a:p>
          <a:p>
            <a:pPr marL="2336800" lvl="2" indent="-635000">
              <a:spcAft>
                <a:spcPts val="18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CA" sz="3000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3375751" y="2701637"/>
            <a:ext cx="10754249" cy="8356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235" indent="0" algn="l" defTabSz="1219261" rtl="0" eaLnBrk="1" latinLnBrk="0" hangingPunct="1">
              <a:spcBef>
                <a:spcPts val="0"/>
              </a:spcBef>
              <a:buFont typeface="Arial"/>
              <a:buNone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455613" algn="l" defTabSz="1219261" rtl="0" eaLnBrk="1" latinLnBrk="0" hangingPunct="1">
              <a:spcBef>
                <a:spcPts val="0"/>
              </a:spcBef>
              <a:buFont typeface="Arial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988" indent="-455613" algn="l" defTabSz="1219261" rtl="0" eaLnBrk="1" latinLnBrk="0" hangingPunct="1">
              <a:spcBef>
                <a:spcPts val="0"/>
              </a:spcBef>
              <a:buFont typeface="Arial"/>
              <a:buChar char="•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4775" indent="-463550" algn="l" defTabSz="1219261" rtl="0" eaLnBrk="1" latinLnBrk="0" hangingPunct="1">
              <a:spcBef>
                <a:spcPts val="0"/>
              </a:spcBef>
              <a:buFont typeface="Arial"/>
              <a:buChar char="•"/>
              <a:tabLst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35" indent="0" algn="l" defTabSz="1219261" rtl="0" eaLnBrk="1" latinLnBrk="0" hangingPunct="1">
              <a:spcBef>
                <a:spcPts val="0"/>
              </a:spcBef>
              <a:buFont typeface="Arial"/>
              <a:buNone/>
              <a:defRPr sz="3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121926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735" indent="-571500"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CA" sz="3000" b="1" dirty="0" smtClean="0"/>
              <a:t>Day 3: Strategies and Tools to Mitigate Biases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Live Session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Discussion of points of view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Inclusive leader </a:t>
            </a:r>
            <a:r>
              <a:rPr lang="en-CA" sz="2800" dirty="0"/>
              <a:t>c</a:t>
            </a:r>
            <a:r>
              <a:rPr lang="en-CA" sz="2800" dirty="0" smtClean="0"/>
              <a:t>ontinuum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Strategies and tips to identify and manage unconscious bias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Personal reflection exercises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Facing your own biases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Video</a:t>
            </a:r>
          </a:p>
          <a:p>
            <a:pPr marL="2336800" lvl="2" indent="-635000">
              <a:spcAft>
                <a:spcPts val="2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Learning journal</a:t>
            </a:r>
            <a:endParaRPr lang="en-CA" sz="3000" dirty="0" smtClean="0"/>
          </a:p>
          <a:p>
            <a:pPr marL="575735" indent="-571500"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CA" sz="3000" b="1" dirty="0" smtClean="0"/>
              <a:t>Day 4: Reinforcing Your Learning</a:t>
            </a:r>
          </a:p>
          <a:p>
            <a:pPr marL="1612900" lvl="1" indent="-711200"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3000" dirty="0" smtClean="0"/>
              <a:t>Live Session 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Recognizing others’ biases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Systemic barriers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Moving from recognizing bias to mitigating bias</a:t>
            </a:r>
          </a:p>
          <a:p>
            <a:pPr marL="2336800" lvl="2" indent="-635000"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A" sz="2800" dirty="0" smtClean="0"/>
              <a:t>Questions and concluding remarks</a:t>
            </a:r>
            <a:endParaRPr lang="en-CA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20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9537" y="1814206"/>
            <a:ext cx="17373600" cy="6860253"/>
          </a:xfrm>
        </p:spPr>
        <p:txBody>
          <a:bodyPr/>
          <a:lstStyle/>
          <a:p>
            <a:r>
              <a:rPr lang="en-CA" sz="9600" dirty="0"/>
              <a:t>How to Navigate WebEx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noProof="0" smtClean="0"/>
              <a:t>7</a:t>
            </a:fld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777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of Buttons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grpSp>
        <p:nvGrpSpPr>
          <p:cNvPr id="43" name="Group 42" descr="Microphone icon on a grey circular background which symbolizes turn on microphone" title="Microphone icon - Turn on microphone">
            <a:extLst>
              <a:ext uri="{FF2B5EF4-FFF2-40B4-BE49-F238E27FC236}">
                <a16:creationId xmlns:a16="http://schemas.microsoft.com/office/drawing/2014/main" id="{41FE3DF8-2A17-47FB-8CCC-5D1D809FFA03}"/>
              </a:ext>
            </a:extLst>
          </p:cNvPr>
          <p:cNvGrpSpPr/>
          <p:nvPr/>
        </p:nvGrpSpPr>
        <p:grpSpPr>
          <a:xfrm>
            <a:off x="1151782" y="2987284"/>
            <a:ext cx="2114488" cy="3972500"/>
            <a:chOff x="4117440" y="3053166"/>
            <a:chExt cx="2114764" cy="397301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56D5BDF-03A3-4176-B5D0-74E3A983C7E5}"/>
                </a:ext>
              </a:extLst>
            </p:cNvPr>
            <p:cNvGrpSpPr/>
            <p:nvPr/>
          </p:nvGrpSpPr>
          <p:grpSpPr>
            <a:xfrm>
              <a:off x="4117440" y="3839475"/>
              <a:ext cx="2114764" cy="3186708"/>
              <a:chOff x="3796277" y="3314126"/>
              <a:chExt cx="2114764" cy="318670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536ECCF-F7E3-449E-BEFA-23CADB4558C6}"/>
                  </a:ext>
                </a:extLst>
              </p:cNvPr>
              <p:cNvGrpSpPr/>
              <p:nvPr/>
            </p:nvGrpSpPr>
            <p:grpSpPr>
              <a:xfrm>
                <a:off x="3939260" y="3314126"/>
                <a:ext cx="1828800" cy="1828800"/>
                <a:chOff x="1415319" y="6858000"/>
                <a:chExt cx="1828800" cy="182880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E71DFA5-50CE-46DB-ADF4-6F9B0A38FA6D}"/>
                    </a:ext>
                  </a:extLst>
                </p:cNvPr>
                <p:cNvSpPr/>
                <p:nvPr/>
              </p:nvSpPr>
              <p:spPr>
                <a:xfrm>
                  <a:off x="1415319" y="6858000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49" name="Graphic 18" descr="Radio microphone">
                  <a:extLst>
                    <a:ext uri="{FF2B5EF4-FFF2-40B4-BE49-F238E27FC236}">
                      <a16:creationId xmlns:a16="http://schemas.microsoft.com/office/drawing/2014/main" id="{A5C89FF0-0143-40BC-BFBF-B6CB5EFD9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5087" y="7107768"/>
                  <a:ext cx="1329264" cy="1329264"/>
                </a:xfrm>
                <a:prstGeom prst="rect">
                  <a:avLst/>
                </a:prstGeom>
              </p:spPr>
            </p:pic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99A053-C0A0-4004-BEC0-AE927C47C883}"/>
                  </a:ext>
                </a:extLst>
              </p:cNvPr>
              <p:cNvSpPr txBox="1"/>
              <p:nvPr/>
            </p:nvSpPr>
            <p:spPr>
              <a:xfrm>
                <a:off x="3796277" y="5392694"/>
                <a:ext cx="2114764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You can be 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heard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521F5F-DCC7-4A18-801F-A0A2F432C270}"/>
                </a:ext>
              </a:extLst>
            </p:cNvPr>
            <p:cNvSpPr txBox="1"/>
            <p:nvPr/>
          </p:nvSpPr>
          <p:spPr>
            <a:xfrm>
              <a:off x="4564201" y="3053166"/>
              <a:ext cx="1014705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Mute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0" name="Group 49" descr="Microphone icon on a red circular background with a diagonal white line through the microphone to symbolize turn off microphone." title="Microphone icon - turn on microphone">
            <a:extLst>
              <a:ext uri="{FF2B5EF4-FFF2-40B4-BE49-F238E27FC236}">
                <a16:creationId xmlns:a16="http://schemas.microsoft.com/office/drawing/2014/main" id="{F1D53C2C-EF0C-4526-855F-35282E353394}"/>
              </a:ext>
            </a:extLst>
          </p:cNvPr>
          <p:cNvGrpSpPr/>
          <p:nvPr/>
        </p:nvGrpSpPr>
        <p:grpSpPr>
          <a:xfrm>
            <a:off x="5057975" y="2931389"/>
            <a:ext cx="2383792" cy="3989954"/>
            <a:chOff x="7463176" y="3035709"/>
            <a:chExt cx="2384103" cy="399047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2B569A-8B61-4753-A909-F41833DBB871}"/>
                </a:ext>
              </a:extLst>
            </p:cNvPr>
            <p:cNvGrpSpPr/>
            <p:nvPr/>
          </p:nvGrpSpPr>
          <p:grpSpPr>
            <a:xfrm>
              <a:off x="7463176" y="3839475"/>
              <a:ext cx="2384103" cy="3186709"/>
              <a:chOff x="6899601" y="3296115"/>
              <a:chExt cx="2384103" cy="3186709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2D837E6-5FF7-4380-B7E6-120653A2A061}"/>
                  </a:ext>
                </a:extLst>
              </p:cNvPr>
              <p:cNvGrpSpPr/>
              <p:nvPr/>
            </p:nvGrpSpPr>
            <p:grpSpPr>
              <a:xfrm>
                <a:off x="7213800" y="3296115"/>
                <a:ext cx="1828800" cy="1828800"/>
                <a:chOff x="987580" y="5774199"/>
                <a:chExt cx="1828800" cy="1828800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1BEF4F7-357F-4139-A61E-9F72B80BDB68}"/>
                    </a:ext>
                  </a:extLst>
                </p:cNvPr>
                <p:cNvGrpSpPr/>
                <p:nvPr/>
              </p:nvGrpSpPr>
              <p:grpSpPr>
                <a:xfrm>
                  <a:off x="987580" y="5774199"/>
                  <a:ext cx="1828800" cy="1828800"/>
                  <a:chOff x="1415319" y="6858000"/>
                  <a:chExt cx="1828800" cy="1828800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8F4F2B04-54AD-4DBE-8502-45BE9032DBC8}"/>
                      </a:ext>
                    </a:extLst>
                  </p:cNvPr>
                  <p:cNvSpPr/>
                  <p:nvPr/>
                </p:nvSpPr>
                <p:spPr>
                  <a:xfrm>
                    <a:off x="1415319" y="6858000"/>
                    <a:ext cx="1828800" cy="1828800"/>
                  </a:xfrm>
                  <a:prstGeom prst="ellipse">
                    <a:avLst/>
                  </a:prstGeom>
                  <a:solidFill>
                    <a:srgbClr val="F9524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828800"/>
                    <a:endParaRPr lang="en-CA" sz="18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58" name="Graphic 21" descr="Radio microphone">
                    <a:extLst>
                      <a:ext uri="{FF2B5EF4-FFF2-40B4-BE49-F238E27FC236}">
                        <a16:creationId xmlns:a16="http://schemas.microsoft.com/office/drawing/2014/main" id="{12A38DCC-3D31-42DD-B1E3-0CBAA00E50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=""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5087" y="7107768"/>
                    <a:ext cx="1329264" cy="132926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88BD83C-06E7-4C72-8D35-0DB5B5B0406C}"/>
                    </a:ext>
                  </a:extLst>
                </p:cNvPr>
                <p:cNvCxnSpPr/>
                <p:nvPr/>
              </p:nvCxnSpPr>
              <p:spPr>
                <a:xfrm flipV="1">
                  <a:off x="1237348" y="6165791"/>
                  <a:ext cx="1256172" cy="995796"/>
                </a:xfrm>
                <a:prstGeom prst="line">
                  <a:avLst/>
                </a:prstGeom>
                <a:ln w="76200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97A107-FB40-44B8-A97D-F58EA0C7453F}"/>
                  </a:ext>
                </a:extLst>
              </p:cNvPr>
              <p:cNvSpPr txBox="1"/>
              <p:nvPr/>
            </p:nvSpPr>
            <p:spPr>
              <a:xfrm>
                <a:off x="6899601" y="5374683"/>
                <a:ext cx="2384103" cy="110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You can’t be 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heard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9D806F-9222-42E5-BF2A-A987B0DDD00F}"/>
                </a:ext>
              </a:extLst>
            </p:cNvPr>
            <p:cNvSpPr txBox="1"/>
            <p:nvPr/>
          </p:nvSpPr>
          <p:spPr>
            <a:xfrm>
              <a:off x="8128200" y="3035709"/>
              <a:ext cx="1014705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Mute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59" name="Group 58" descr="An image of a camera on a blue background to symbolize turn camera on." title="Turn on video - icon">
            <a:extLst>
              <a:ext uri="{FF2B5EF4-FFF2-40B4-BE49-F238E27FC236}">
                <a16:creationId xmlns:a16="http://schemas.microsoft.com/office/drawing/2014/main" id="{97F215B8-99BC-456D-869E-7868A5D3EC31}"/>
              </a:ext>
            </a:extLst>
          </p:cNvPr>
          <p:cNvGrpSpPr/>
          <p:nvPr/>
        </p:nvGrpSpPr>
        <p:grpSpPr>
          <a:xfrm>
            <a:off x="9315183" y="2991262"/>
            <a:ext cx="2114489" cy="4043332"/>
            <a:chOff x="11014945" y="3005979"/>
            <a:chExt cx="2114764" cy="404385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B001C5F-8C17-425E-B4E9-14D924B626E6}"/>
                </a:ext>
              </a:extLst>
            </p:cNvPr>
            <p:cNvGrpSpPr/>
            <p:nvPr/>
          </p:nvGrpSpPr>
          <p:grpSpPr>
            <a:xfrm>
              <a:off x="11014945" y="3909143"/>
              <a:ext cx="2114764" cy="3140695"/>
              <a:chOff x="10283573" y="3314126"/>
              <a:chExt cx="2114764" cy="314069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6F2B8D9-5DB4-4C51-8ED8-868084510762}"/>
                  </a:ext>
                </a:extLst>
              </p:cNvPr>
              <p:cNvGrpSpPr/>
              <p:nvPr/>
            </p:nvGrpSpPr>
            <p:grpSpPr>
              <a:xfrm>
                <a:off x="10426556" y="3314126"/>
                <a:ext cx="1828800" cy="1828800"/>
                <a:chOff x="987580" y="8007183"/>
                <a:chExt cx="1828800" cy="1828800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BB56744-3EEF-433F-9EE8-751BFAD936CB}"/>
                    </a:ext>
                  </a:extLst>
                </p:cNvPr>
                <p:cNvSpPr/>
                <p:nvPr/>
              </p:nvSpPr>
              <p:spPr>
                <a:xfrm>
                  <a:off x="987580" y="8007183"/>
                  <a:ext cx="1828800" cy="1828800"/>
                </a:xfrm>
                <a:prstGeom prst="ellipse">
                  <a:avLst/>
                </a:prstGeom>
                <a:solidFill>
                  <a:srgbClr val="0799C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Rectangle: Rounded Corners 33">
                  <a:extLst>
                    <a:ext uri="{FF2B5EF4-FFF2-40B4-BE49-F238E27FC236}">
                      <a16:creationId xmlns:a16="http://schemas.microsoft.com/office/drawing/2014/main" id="{A9F597A3-B2A6-44DA-BB88-59C541A88ABE}"/>
                    </a:ext>
                  </a:extLst>
                </p:cNvPr>
                <p:cNvSpPr/>
                <p:nvPr/>
              </p:nvSpPr>
              <p:spPr>
                <a:xfrm>
                  <a:off x="1325822" y="8526162"/>
                  <a:ext cx="935464" cy="70880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8D72BE8D-AB92-475B-A820-47253F2AA8E1}"/>
                    </a:ext>
                  </a:extLst>
                </p:cNvPr>
                <p:cNvSpPr/>
                <p:nvPr/>
              </p:nvSpPr>
              <p:spPr>
                <a:xfrm rot="16200000">
                  <a:off x="2185895" y="8729937"/>
                  <a:ext cx="440158" cy="321277"/>
                </a:xfrm>
                <a:prstGeom prst="triangle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91783A3-A7E1-4F81-A697-4D5D671A3FD8}"/>
                  </a:ext>
                </a:extLst>
              </p:cNvPr>
              <p:cNvSpPr txBox="1"/>
              <p:nvPr/>
            </p:nvSpPr>
            <p:spPr>
              <a:xfrm>
                <a:off x="10283573" y="5346681"/>
                <a:ext cx="2114764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You can be 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seen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177200-3995-4C0B-86CB-B130B33A6824}"/>
                </a:ext>
              </a:extLst>
            </p:cNvPr>
            <p:cNvSpPr txBox="1"/>
            <p:nvPr/>
          </p:nvSpPr>
          <p:spPr>
            <a:xfrm>
              <a:off x="11486589" y="3005979"/>
              <a:ext cx="1082168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Video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7" name="Group 66" descr="An image of a video camera on a grey circular background to symbolize turn camera off." title="Turn off video - icon">
            <a:extLst>
              <a:ext uri="{FF2B5EF4-FFF2-40B4-BE49-F238E27FC236}">
                <a16:creationId xmlns:a16="http://schemas.microsoft.com/office/drawing/2014/main" id="{A501F078-AB3E-43C3-83B4-4F7215139A0B}"/>
              </a:ext>
            </a:extLst>
          </p:cNvPr>
          <p:cNvGrpSpPr/>
          <p:nvPr/>
        </p:nvGrpSpPr>
        <p:grpSpPr>
          <a:xfrm>
            <a:off x="13056931" y="2986499"/>
            <a:ext cx="2279597" cy="4125746"/>
            <a:chOff x="14323018" y="2969333"/>
            <a:chExt cx="2279894" cy="41262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31679F1-51AA-4D68-BB41-A3BF660BD3FE}"/>
                </a:ext>
              </a:extLst>
            </p:cNvPr>
            <p:cNvGrpSpPr/>
            <p:nvPr/>
          </p:nvGrpSpPr>
          <p:grpSpPr>
            <a:xfrm>
              <a:off x="14323018" y="3909143"/>
              <a:ext cx="2279894" cy="3186475"/>
              <a:chOff x="13451190" y="3314126"/>
              <a:chExt cx="2279894" cy="3186475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D618B5D-9B15-4B0A-99A5-E2AAE92E3D16}"/>
                  </a:ext>
                </a:extLst>
              </p:cNvPr>
              <p:cNvGrpSpPr/>
              <p:nvPr/>
            </p:nvGrpSpPr>
            <p:grpSpPr>
              <a:xfrm>
                <a:off x="13676738" y="3314126"/>
                <a:ext cx="1828800" cy="1828800"/>
                <a:chOff x="987580" y="8007183"/>
                <a:chExt cx="1828800" cy="1828800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69106F6-8962-4338-9A23-52C505F46285}"/>
                    </a:ext>
                  </a:extLst>
                </p:cNvPr>
                <p:cNvSpPr/>
                <p:nvPr/>
              </p:nvSpPr>
              <p:spPr>
                <a:xfrm>
                  <a:off x="987580" y="8007183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3" name="Rectangle: Rounded Corners 39">
                  <a:extLst>
                    <a:ext uri="{FF2B5EF4-FFF2-40B4-BE49-F238E27FC236}">
                      <a16:creationId xmlns:a16="http://schemas.microsoft.com/office/drawing/2014/main" id="{66C460EB-9BDA-4172-B3E9-B29225F8ADDE}"/>
                    </a:ext>
                  </a:extLst>
                </p:cNvPr>
                <p:cNvSpPr/>
                <p:nvPr/>
              </p:nvSpPr>
              <p:spPr>
                <a:xfrm>
                  <a:off x="1325822" y="8526162"/>
                  <a:ext cx="935464" cy="708803"/>
                </a:xfrm>
                <a:prstGeom prst="roundRect">
                  <a:avLst/>
                </a:prstGeom>
                <a:noFill/>
                <a:ln w="38100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4" name="Isosceles Triangle 73">
                  <a:extLst>
                    <a:ext uri="{FF2B5EF4-FFF2-40B4-BE49-F238E27FC236}">
                      <a16:creationId xmlns:a16="http://schemas.microsoft.com/office/drawing/2014/main" id="{3F8CC55C-449E-4A34-B006-89019BC29A75}"/>
                    </a:ext>
                  </a:extLst>
                </p:cNvPr>
                <p:cNvSpPr/>
                <p:nvPr/>
              </p:nvSpPr>
              <p:spPr>
                <a:xfrm rot="16200000">
                  <a:off x="2185895" y="8729937"/>
                  <a:ext cx="440158" cy="321277"/>
                </a:xfrm>
                <a:prstGeom prst="triangle">
                  <a:avLst/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17F7A61-1BB3-4372-990F-7CD0C8477235}"/>
                  </a:ext>
                </a:extLst>
              </p:cNvPr>
              <p:cNvSpPr txBox="1"/>
              <p:nvPr/>
            </p:nvSpPr>
            <p:spPr>
              <a:xfrm>
                <a:off x="13451190" y="5392460"/>
                <a:ext cx="2279894" cy="110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You can’t be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seen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EDA285-FA4E-43F9-BB2C-481FE039C45E}"/>
                </a:ext>
              </a:extLst>
            </p:cNvPr>
            <p:cNvSpPr txBox="1"/>
            <p:nvPr/>
          </p:nvSpPr>
          <p:spPr>
            <a:xfrm>
              <a:off x="14886808" y="2969333"/>
              <a:ext cx="1082168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Video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5" name="Group 74" descr="An image of person with three lines on the right side to symbolize the list of participants." title="Participant list icon">
            <a:extLst>
              <a:ext uri="{FF2B5EF4-FFF2-40B4-BE49-F238E27FC236}">
                <a16:creationId xmlns:a16="http://schemas.microsoft.com/office/drawing/2014/main" id="{DE44B447-A86A-4C84-9392-A4EF61D2D6DD}"/>
              </a:ext>
            </a:extLst>
          </p:cNvPr>
          <p:cNvGrpSpPr/>
          <p:nvPr/>
        </p:nvGrpSpPr>
        <p:grpSpPr>
          <a:xfrm>
            <a:off x="16923458" y="3050992"/>
            <a:ext cx="2251128" cy="4002464"/>
            <a:chOff x="8387326" y="1523519"/>
            <a:chExt cx="1125564" cy="2001232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4AD7E37-3C17-469D-B7DD-F7CBA52E558A}"/>
                </a:ext>
              </a:extLst>
            </p:cNvPr>
            <p:cNvGrpSpPr/>
            <p:nvPr/>
          </p:nvGrpSpPr>
          <p:grpSpPr>
            <a:xfrm>
              <a:off x="8402553" y="1923317"/>
              <a:ext cx="1110337" cy="1601434"/>
              <a:chOff x="17079522" y="3271205"/>
              <a:chExt cx="2220962" cy="320328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EA69B40-0D50-4F73-8E66-55FB51683AB3}"/>
                  </a:ext>
                </a:extLst>
              </p:cNvPr>
              <p:cNvGrpSpPr/>
              <p:nvPr/>
            </p:nvGrpSpPr>
            <p:grpSpPr>
              <a:xfrm>
                <a:off x="17120780" y="3271205"/>
                <a:ext cx="1828800" cy="1828800"/>
                <a:chOff x="6883858" y="3225393"/>
                <a:chExt cx="1828800" cy="182880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2A68B444-02F4-40A8-8400-948BCC2B4F5C}"/>
                    </a:ext>
                  </a:extLst>
                </p:cNvPr>
                <p:cNvGrpSpPr/>
                <p:nvPr/>
              </p:nvGrpSpPr>
              <p:grpSpPr>
                <a:xfrm>
                  <a:off x="6883858" y="3225393"/>
                  <a:ext cx="1828800" cy="1828800"/>
                  <a:chOff x="7958896" y="9808673"/>
                  <a:chExt cx="1828800" cy="182880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ACC182EF-8DFE-4B0C-A98C-08D29A001119}"/>
                      </a:ext>
                    </a:extLst>
                  </p:cNvPr>
                  <p:cNvSpPr/>
                  <p:nvPr/>
                </p:nvSpPr>
                <p:spPr>
                  <a:xfrm>
                    <a:off x="7958896" y="9808673"/>
                    <a:ext cx="1828800" cy="1828800"/>
                  </a:xfrm>
                  <a:prstGeom prst="ellipse">
                    <a:avLst/>
                  </a:prstGeom>
                  <a:solidFill>
                    <a:srgbClr val="565656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828800"/>
                    <a:endParaRPr lang="en-CA" sz="18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85" name="Graphic 45" descr="User">
                    <a:extLst>
                      <a:ext uri="{FF2B5EF4-FFF2-40B4-BE49-F238E27FC236}">
                        <a16:creationId xmlns:a16="http://schemas.microsoft.com/office/drawing/2014/main" id="{26C22384-32B2-401B-AD27-756E03E5FB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=""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66986" y="10016763"/>
                    <a:ext cx="1412620" cy="141262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81207C5-5342-487C-8BD3-A1EF59563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12773" y="3910148"/>
                  <a:ext cx="446909" cy="0"/>
                </a:xfrm>
                <a:prstGeom prst="line">
                  <a:avLst/>
                </a:prstGeom>
                <a:ln w="28575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8CD922-2933-41BF-B92F-FE3C7E47F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12773" y="4048149"/>
                  <a:ext cx="446909" cy="0"/>
                </a:xfrm>
                <a:prstGeom prst="line">
                  <a:avLst/>
                </a:prstGeom>
                <a:ln w="28575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67233E8-1997-45D1-928E-A63056242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12773" y="4186116"/>
                  <a:ext cx="391795" cy="10388"/>
                </a:xfrm>
                <a:prstGeom prst="line">
                  <a:avLst/>
                </a:prstGeom>
                <a:ln w="28575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B9A6F-EEB2-4019-B843-5354FA637107}"/>
                  </a:ext>
                </a:extLst>
              </p:cNvPr>
              <p:cNvSpPr txBox="1"/>
              <p:nvPr/>
            </p:nvSpPr>
            <p:spPr>
              <a:xfrm>
                <a:off x="17079522" y="5366350"/>
                <a:ext cx="2220962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See all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participants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0D98E04-7ED7-4814-9A74-D75F5CEA62F5}"/>
                </a:ext>
              </a:extLst>
            </p:cNvPr>
            <p:cNvSpPr txBox="1"/>
            <p:nvPr/>
          </p:nvSpPr>
          <p:spPr>
            <a:xfrm>
              <a:off x="8387326" y="1523519"/>
              <a:ext cx="102297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Interaction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86" name="Group 85" descr="An image of speech bubble to symbolize the chat function" title="Chat icon">
            <a:extLst>
              <a:ext uri="{FF2B5EF4-FFF2-40B4-BE49-F238E27FC236}">
                <a16:creationId xmlns:a16="http://schemas.microsoft.com/office/drawing/2014/main" id="{D165CF17-D7AF-4E10-8DE9-23EFB481E2EE}"/>
              </a:ext>
            </a:extLst>
          </p:cNvPr>
          <p:cNvGrpSpPr/>
          <p:nvPr/>
        </p:nvGrpSpPr>
        <p:grpSpPr>
          <a:xfrm>
            <a:off x="20806453" y="2991451"/>
            <a:ext cx="2106193" cy="3971286"/>
            <a:chOff x="20807565" y="2990947"/>
            <a:chExt cx="2106467" cy="397180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C6A39D3-5F33-416C-BF52-261C8E0419BA}"/>
                </a:ext>
              </a:extLst>
            </p:cNvPr>
            <p:cNvGrpSpPr/>
            <p:nvPr/>
          </p:nvGrpSpPr>
          <p:grpSpPr>
            <a:xfrm>
              <a:off x="21009006" y="3822945"/>
              <a:ext cx="1828800" cy="1828800"/>
              <a:chOff x="20676967" y="3845793"/>
              <a:chExt cx="1828800" cy="1828800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944D76-A1B5-4DBB-A051-65E8536920C0}"/>
                  </a:ext>
                </a:extLst>
              </p:cNvPr>
              <p:cNvSpPr/>
              <p:nvPr/>
            </p:nvSpPr>
            <p:spPr>
              <a:xfrm>
                <a:off x="20676967" y="3845793"/>
                <a:ext cx="1828800" cy="1828800"/>
              </a:xfrm>
              <a:prstGeom prst="ellipse">
                <a:avLst/>
              </a:prstGeom>
              <a:solidFill>
                <a:srgbClr val="56565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828800"/>
                <a:endParaRPr lang="en-CA" sz="18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Speech Bubble: Oval 116">
                <a:extLst>
                  <a:ext uri="{FF2B5EF4-FFF2-40B4-BE49-F238E27FC236}">
                    <a16:creationId xmlns:a16="http://schemas.microsoft.com/office/drawing/2014/main" id="{55CF91E6-2240-477C-B402-743AA189ABD6}"/>
                  </a:ext>
                </a:extLst>
              </p:cNvPr>
              <p:cNvSpPr/>
              <p:nvPr/>
            </p:nvSpPr>
            <p:spPr>
              <a:xfrm>
                <a:off x="21009006" y="4214329"/>
                <a:ext cx="1203938" cy="1002918"/>
              </a:xfrm>
              <a:prstGeom prst="wedgeEllipseCallout">
                <a:avLst>
                  <a:gd name="adj1" fmla="val -46579"/>
                  <a:gd name="adj2" fmla="val 50137"/>
                </a:avLst>
              </a:prstGeom>
              <a:noFill/>
              <a:ln w="5715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828800"/>
                <a:endParaRPr lang="en-CA" sz="180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91AFF84-977A-4CE3-9734-31E51EC61518}"/>
                </a:ext>
              </a:extLst>
            </p:cNvPr>
            <p:cNvSpPr txBox="1"/>
            <p:nvPr/>
          </p:nvSpPr>
          <p:spPr>
            <a:xfrm>
              <a:off x="21060720" y="5854610"/>
              <a:ext cx="1853312" cy="110814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Open the </a:t>
              </a:r>
            </a:p>
            <a:p>
              <a:pPr algn="ctr"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chat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F1DF629-A12D-4635-878C-DC39660EF89A}"/>
                </a:ext>
              </a:extLst>
            </p:cNvPr>
            <p:cNvSpPr txBox="1"/>
            <p:nvPr/>
          </p:nvSpPr>
          <p:spPr>
            <a:xfrm>
              <a:off x="20807565" y="2990947"/>
              <a:ext cx="2046212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Interaction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7" name="Group 16" descr="An image of a hand" title="Raise your hand icon">
            <a:extLst>
              <a:ext uri="{FF2B5EF4-FFF2-40B4-BE49-F238E27FC236}">
                <a16:creationId xmlns:a16="http://schemas.microsoft.com/office/drawing/2014/main" id="{BF6DBE0B-217C-410F-866B-B75D931C9A52}"/>
              </a:ext>
            </a:extLst>
          </p:cNvPr>
          <p:cNvGrpSpPr/>
          <p:nvPr/>
        </p:nvGrpSpPr>
        <p:grpSpPr>
          <a:xfrm>
            <a:off x="379680" y="7325886"/>
            <a:ext cx="3758510" cy="2175088"/>
            <a:chOff x="2221671" y="7364335"/>
            <a:chExt cx="3758999" cy="2175372"/>
          </a:xfrm>
        </p:grpSpPr>
        <p:pic>
          <p:nvPicPr>
            <p:cNvPr id="18" name="Graphic 54" descr="Raised hand" title="Icon of a raised hand">
              <a:extLst>
                <a:ext uri="{FF2B5EF4-FFF2-40B4-BE49-F238E27FC236}">
                  <a16:creationId xmlns:a16="http://schemas.microsoft.com/office/drawing/2014/main" id="{DD250DD3-5A42-4A1A-BEA3-E4DBAB7E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3185491" y="7624119"/>
              <a:ext cx="1507538" cy="164551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E31337-3F64-44B8-B124-AC32CD8C88AE}"/>
                </a:ext>
              </a:extLst>
            </p:cNvPr>
            <p:cNvSpPr/>
            <p:nvPr/>
          </p:nvSpPr>
          <p:spPr>
            <a:xfrm>
              <a:off x="2221671" y="7364335"/>
              <a:ext cx="3758999" cy="21753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en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7CA7F71-4ABE-4383-A49D-9035F55FB686}"/>
              </a:ext>
            </a:extLst>
          </p:cNvPr>
          <p:cNvSpPr txBox="1"/>
          <p:nvPr/>
        </p:nvSpPr>
        <p:spPr>
          <a:xfrm>
            <a:off x="477722" y="9635140"/>
            <a:ext cx="302403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Raise Your Hand</a:t>
            </a:r>
            <a:endParaRPr lang="en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Rectangle 19" descr="Image of a green checkmark" title="Yes icon">
            <a:extLst>
              <a:ext uri="{FF2B5EF4-FFF2-40B4-BE49-F238E27FC236}">
                <a16:creationId xmlns:a16="http://schemas.microsoft.com/office/drawing/2014/main" id="{C83C237A-05A4-4DCE-91F0-D1551F9FC78E}"/>
              </a:ext>
            </a:extLst>
          </p:cNvPr>
          <p:cNvSpPr/>
          <p:nvPr/>
        </p:nvSpPr>
        <p:spPr>
          <a:xfrm>
            <a:off x="4370220" y="7320742"/>
            <a:ext cx="3758510" cy="21750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800"/>
            <a:endParaRPr lang="en-CA" sz="1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3" name="Graphic 76" descr="Checkmark" title="Icon of a green checkmark">
            <a:extLst>
              <a:ext uri="{FF2B5EF4-FFF2-40B4-BE49-F238E27FC236}">
                <a16:creationId xmlns:a16="http://schemas.microsoft.com/office/drawing/2014/main" id="{598CC68C-9592-4EAF-9522-45163D82D22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7979" y="7604084"/>
            <a:ext cx="1722992" cy="17229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339827E-38FD-4E0F-A2BE-C86BF6D2EC10}"/>
              </a:ext>
            </a:extLst>
          </p:cNvPr>
          <p:cNvSpPr txBox="1"/>
          <p:nvPr/>
        </p:nvSpPr>
        <p:spPr>
          <a:xfrm>
            <a:off x="5078087" y="9657224"/>
            <a:ext cx="186192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Yes/Agree</a:t>
            </a:r>
            <a:endParaRPr lang="en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Rectangle 20" descr="Image of a red X" title="No icon">
            <a:extLst>
              <a:ext uri="{FF2B5EF4-FFF2-40B4-BE49-F238E27FC236}">
                <a16:creationId xmlns:a16="http://schemas.microsoft.com/office/drawing/2014/main" id="{A99BF429-6BE4-4504-A94A-5CC8902B5313}"/>
              </a:ext>
            </a:extLst>
          </p:cNvPr>
          <p:cNvSpPr/>
          <p:nvPr/>
        </p:nvSpPr>
        <p:spPr>
          <a:xfrm>
            <a:off x="8276802" y="7325024"/>
            <a:ext cx="3758510" cy="21750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800"/>
            <a:endParaRPr lang="en-CA" sz="1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4" name="Graphic 78" descr="Close" title="Icon of a red X">
            <a:extLst>
              <a:ext uri="{FF2B5EF4-FFF2-40B4-BE49-F238E27FC236}">
                <a16:creationId xmlns:a16="http://schemas.microsoft.com/office/drawing/2014/main" id="{AC2D5FB1-79E1-4EF3-9FD3-8D5F7F6DAB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0602" y="7662125"/>
            <a:ext cx="1500994" cy="15009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F26026B-5420-4ACB-A13A-B18BA752EFDE}"/>
              </a:ext>
            </a:extLst>
          </p:cNvPr>
          <p:cNvSpPr txBox="1"/>
          <p:nvPr/>
        </p:nvSpPr>
        <p:spPr>
          <a:xfrm>
            <a:off x="8863461" y="9635140"/>
            <a:ext cx="234230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No/Disagree</a:t>
            </a:r>
            <a:endParaRPr lang="en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2" name="Group 31" descr="Image of a person walking" title="Slow down icon">
            <a:extLst>
              <a:ext uri="{FF2B5EF4-FFF2-40B4-BE49-F238E27FC236}">
                <a16:creationId xmlns:a16="http://schemas.microsoft.com/office/drawing/2014/main" id="{1EAC66B2-246A-4E91-BAE0-E0A582490429}"/>
              </a:ext>
            </a:extLst>
          </p:cNvPr>
          <p:cNvGrpSpPr/>
          <p:nvPr/>
        </p:nvGrpSpPr>
        <p:grpSpPr>
          <a:xfrm>
            <a:off x="12351304" y="7325886"/>
            <a:ext cx="3758510" cy="2175088"/>
            <a:chOff x="6174858" y="3662943"/>
            <a:chExt cx="1879255" cy="108754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AA6C77C-E793-4C32-9EE5-65E3A84CCD63}"/>
                </a:ext>
              </a:extLst>
            </p:cNvPr>
            <p:cNvSpPr/>
            <p:nvPr/>
          </p:nvSpPr>
          <p:spPr>
            <a:xfrm>
              <a:off x="6174858" y="3662943"/>
              <a:ext cx="1879255" cy="10875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en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4" name="Graphic 80" descr="Walk" title="Icon of a person walking">
              <a:extLst>
                <a:ext uri="{FF2B5EF4-FFF2-40B4-BE49-F238E27FC236}">
                  <a16:creationId xmlns:a16="http://schemas.microsoft.com/office/drawing/2014/main" id="{202D6280-CD65-4979-8F83-5CB1FAA20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62695" y="3858096"/>
              <a:ext cx="696376" cy="696376"/>
            </a:xfrm>
            <a:prstGeom prst="rect">
              <a:avLst/>
            </a:prstGeom>
          </p:spPr>
        </p:pic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2135136-498F-41FA-96C6-465D5AB99440}"/>
                </a:ext>
              </a:extLst>
            </p:cNvPr>
            <p:cNvSpPr/>
            <p:nvPr/>
          </p:nvSpPr>
          <p:spPr>
            <a:xfrm rot="12954230">
              <a:off x="6780706" y="3984455"/>
              <a:ext cx="364487" cy="434232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en-CA" sz="1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DB4D197-4ABF-4E9D-B6BC-64D837CDFE31}"/>
                </a:ext>
              </a:extLst>
            </p:cNvPr>
            <p:cNvSpPr/>
            <p:nvPr/>
          </p:nvSpPr>
          <p:spPr>
            <a:xfrm rot="12954230">
              <a:off x="6660705" y="3742226"/>
              <a:ext cx="588293" cy="822087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en-CA" sz="1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0A8A636-63DD-4E83-B07C-594A49703848}"/>
              </a:ext>
            </a:extLst>
          </p:cNvPr>
          <p:cNvSpPr txBox="1"/>
          <p:nvPr/>
        </p:nvSpPr>
        <p:spPr>
          <a:xfrm>
            <a:off x="13076546" y="9653308"/>
            <a:ext cx="209153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Slow Down</a:t>
            </a:r>
            <a:endParaRPr lang="en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" name="Group 3" descr="Image of a person running" title="Speed up icon"/>
          <p:cNvGrpSpPr/>
          <p:nvPr/>
        </p:nvGrpSpPr>
        <p:grpSpPr>
          <a:xfrm>
            <a:off x="16341846" y="7315598"/>
            <a:ext cx="3758510" cy="2175088"/>
            <a:chOff x="16341846" y="7315598"/>
            <a:chExt cx="3758510" cy="21750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4B9908-B2A7-42E2-819C-13AA2D65EB2E}"/>
                </a:ext>
              </a:extLst>
            </p:cNvPr>
            <p:cNvSpPr/>
            <p:nvPr/>
          </p:nvSpPr>
          <p:spPr>
            <a:xfrm>
              <a:off x="16341846" y="7315598"/>
              <a:ext cx="3758510" cy="2175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828800"/>
              <a:endParaRPr lang="en-CA" sz="1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8" name="Graphic 82" descr="Run" title="Icon of a person running">
              <a:extLst>
                <a:ext uri="{FF2B5EF4-FFF2-40B4-BE49-F238E27FC236}">
                  <a16:creationId xmlns:a16="http://schemas.microsoft.com/office/drawing/2014/main" id="{6B41DCFA-6BF7-4995-901D-0DBFEE69E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368504" y="7716192"/>
              <a:ext cx="1500994" cy="1500994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499B36-38AA-4F85-8E58-54887EAF4571}"/>
                </a:ext>
              </a:extLst>
            </p:cNvPr>
            <p:cNvCxnSpPr>
              <a:cxnSpLocks/>
            </p:cNvCxnSpPr>
            <p:nvPr/>
          </p:nvCxnSpPr>
          <p:spPr>
            <a:xfrm>
              <a:off x="17170146" y="8240478"/>
              <a:ext cx="57145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B4443-6616-41A5-B841-000616C4E905}"/>
                </a:ext>
              </a:extLst>
            </p:cNvPr>
            <p:cNvCxnSpPr>
              <a:cxnSpLocks/>
            </p:cNvCxnSpPr>
            <p:nvPr/>
          </p:nvCxnSpPr>
          <p:spPr>
            <a:xfrm>
              <a:off x="17042474" y="8378464"/>
              <a:ext cx="57145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9E1917-29AB-4F1D-88C6-2C36E5932F0C}"/>
                </a:ext>
              </a:extLst>
            </p:cNvPr>
            <p:cNvCxnSpPr>
              <a:cxnSpLocks/>
            </p:cNvCxnSpPr>
            <p:nvPr/>
          </p:nvCxnSpPr>
          <p:spPr>
            <a:xfrm>
              <a:off x="16923458" y="8535124"/>
              <a:ext cx="571454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E6FC98A-6D26-4D5D-BCE9-615556E46F15}"/>
              </a:ext>
            </a:extLst>
          </p:cNvPr>
          <p:cNvSpPr txBox="1"/>
          <p:nvPr/>
        </p:nvSpPr>
        <p:spPr>
          <a:xfrm>
            <a:off x="17180490" y="9604428"/>
            <a:ext cx="190116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Speed Up </a:t>
            </a:r>
          </a:p>
          <a:p>
            <a:pPr algn="ctr"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/Move On</a:t>
            </a:r>
            <a:endParaRPr lang="en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Rectangle 21" descr="Image of a simley face with sunglasses" title="Emoji rections icon">
            <a:extLst>
              <a:ext uri="{FF2B5EF4-FFF2-40B4-BE49-F238E27FC236}">
                <a16:creationId xmlns:a16="http://schemas.microsoft.com/office/drawing/2014/main" id="{CEDC3598-9EE2-4AE0-849B-69396509E7F3}"/>
              </a:ext>
            </a:extLst>
          </p:cNvPr>
          <p:cNvSpPr/>
          <p:nvPr/>
        </p:nvSpPr>
        <p:spPr>
          <a:xfrm>
            <a:off x="20332386" y="7318106"/>
            <a:ext cx="3758510" cy="217508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828800"/>
            <a:endParaRPr lang="en-CA" sz="180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5" name="Graphic 86" descr="Sunglasses face with no fill">
            <a:extLst>
              <a:ext uri="{FF2B5EF4-FFF2-40B4-BE49-F238E27FC236}">
                <a16:creationId xmlns:a16="http://schemas.microsoft.com/office/drawing/2014/main" id="{9E5230DE-E4FE-474A-971A-8E71DB5782D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297360" y="7488861"/>
            <a:ext cx="1828562" cy="18285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E0C09A9-4327-4A43-8378-5DECC4566007}"/>
              </a:ext>
            </a:extLst>
          </p:cNvPr>
          <p:cNvSpPr txBox="1"/>
          <p:nvPr/>
        </p:nvSpPr>
        <p:spPr>
          <a:xfrm>
            <a:off x="20806444" y="9653308"/>
            <a:ext cx="279230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1828800"/>
            <a:r>
              <a:rPr lang="en-CA" sz="3600" dirty="0" smtClean="0">
                <a:solidFill>
                  <a:prstClr val="black"/>
                </a:solidFill>
                <a:latin typeface="Calibri" panose="020F0502020204030204"/>
              </a:rPr>
              <a:t>Emoji Reaction</a:t>
            </a:r>
            <a:endParaRPr lang="en-CA" sz="3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Mute and unmute (phone and computer audio)</a:t>
            </a:r>
            <a:endParaRPr lang="en-CA" dirty="0"/>
          </a:p>
        </p:txBody>
      </p:sp>
      <p:sp>
        <p:nvSpPr>
          <p:cNvPr id="7" name="Shape 143" title="Decorative"/>
          <p:cNvSpPr/>
          <p:nvPr>
            <p:custDataLst>
              <p:tags r:id="rId1"/>
            </p:custDataLst>
          </p:nvPr>
        </p:nvSpPr>
        <p:spPr>
          <a:xfrm>
            <a:off x="859536" y="2207328"/>
            <a:ext cx="3600000" cy="4"/>
          </a:xfrm>
          <a:prstGeom prst="line">
            <a:avLst/>
          </a:prstGeom>
          <a:ln w="38100">
            <a:solidFill>
              <a:schemeClr val="accent3"/>
            </a:solidFill>
          </a:ln>
        </p:spPr>
        <p:txBody>
          <a:bodyPr lIns="45718" tIns="45718" rIns="45718" bIns="45718"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552" y="3200405"/>
            <a:ext cx="14358740" cy="8497754"/>
          </a:xfrm>
        </p:spPr>
        <p:txBody>
          <a:bodyPr/>
          <a:lstStyle/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400" dirty="0" smtClean="0"/>
              <a:t>Find your name in the participant panel</a:t>
            </a:r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endParaRPr lang="en-CA" sz="4400" dirty="0" smtClean="0"/>
          </a:p>
          <a:p>
            <a:pPr marL="575735" indent="-571500">
              <a:buClr>
                <a:schemeClr val="accent3"/>
              </a:buClr>
              <a:buFont typeface="Wingdings" panose="05000000000000000000" pitchFamily="2" charset="2"/>
              <a:buChar char="w"/>
            </a:pPr>
            <a:r>
              <a:rPr lang="en-CA" sz="4400" dirty="0" smtClean="0"/>
              <a:t>Click on the microphone icon to the right of your name</a:t>
            </a:r>
          </a:p>
          <a:p>
            <a:pPr>
              <a:buClr>
                <a:schemeClr val="accent3"/>
              </a:buClr>
            </a:pPr>
            <a:endParaRPr lang="en-CA" sz="4000" dirty="0" smtClean="0"/>
          </a:p>
          <a:p>
            <a:pPr marL="0" lvl="0"/>
            <a:r>
              <a:rPr lang="en-CA" sz="4000" i="1" dirty="0" smtClean="0"/>
              <a:t>If you’ve called in, follow the steps above</a:t>
            </a:r>
          </a:p>
          <a:p>
            <a:pPr marL="0" lvl="0"/>
            <a:r>
              <a:rPr lang="en-CA" sz="4000" i="1" dirty="0" smtClean="0"/>
              <a:t>(no need to press *6 to mute your mic)</a:t>
            </a:r>
          </a:p>
          <a:p>
            <a:pPr>
              <a:buClr>
                <a:schemeClr val="accent3"/>
              </a:buClr>
            </a:pPr>
            <a:endParaRPr lang="en-CA" sz="4800" dirty="0"/>
          </a:p>
        </p:txBody>
      </p:sp>
      <p:grpSp>
        <p:nvGrpSpPr>
          <p:cNvPr id="24" name="Group 23" descr="Microphone icon on a grey circular background which symbolizes turn on microphone" title="Microphone icon - Turn on microphone">
            <a:extLst>
              <a:ext uri="{FF2B5EF4-FFF2-40B4-BE49-F238E27FC236}">
                <a16:creationId xmlns:a16="http://schemas.microsoft.com/office/drawing/2014/main" id="{41FE3DF8-2A17-47FB-8CCC-5D1D809FFA03}"/>
              </a:ext>
            </a:extLst>
          </p:cNvPr>
          <p:cNvGrpSpPr/>
          <p:nvPr/>
        </p:nvGrpSpPr>
        <p:grpSpPr>
          <a:xfrm>
            <a:off x="5271980" y="7583128"/>
            <a:ext cx="2114488" cy="3972500"/>
            <a:chOff x="4117440" y="3053166"/>
            <a:chExt cx="2114764" cy="397301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56D5BDF-03A3-4176-B5D0-74E3A983C7E5}"/>
                </a:ext>
              </a:extLst>
            </p:cNvPr>
            <p:cNvGrpSpPr/>
            <p:nvPr/>
          </p:nvGrpSpPr>
          <p:grpSpPr>
            <a:xfrm>
              <a:off x="4117440" y="3839475"/>
              <a:ext cx="2114764" cy="3186708"/>
              <a:chOff x="3796277" y="3314126"/>
              <a:chExt cx="2114764" cy="318670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536ECCF-F7E3-449E-BEFA-23CADB4558C6}"/>
                  </a:ext>
                </a:extLst>
              </p:cNvPr>
              <p:cNvGrpSpPr/>
              <p:nvPr/>
            </p:nvGrpSpPr>
            <p:grpSpPr>
              <a:xfrm>
                <a:off x="3939260" y="3314126"/>
                <a:ext cx="1828800" cy="1828800"/>
                <a:chOff x="1415319" y="6858000"/>
                <a:chExt cx="1828800" cy="18288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E71DFA5-50CE-46DB-ADF4-6F9B0A38FA6D}"/>
                    </a:ext>
                  </a:extLst>
                </p:cNvPr>
                <p:cNvSpPr/>
                <p:nvPr/>
              </p:nvSpPr>
              <p:spPr>
                <a:xfrm>
                  <a:off x="1415319" y="6858000"/>
                  <a:ext cx="1828800" cy="1828800"/>
                </a:xfrm>
                <a:prstGeom prst="ellipse">
                  <a:avLst/>
                </a:prstGeom>
                <a:solidFill>
                  <a:srgbClr val="56565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1828800"/>
                  <a:endParaRPr lang="en-CA" sz="180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pic>
              <p:nvPicPr>
                <p:cNvPr id="30" name="Graphic 18" descr="Radio microphone">
                  <a:extLst>
                    <a:ext uri="{FF2B5EF4-FFF2-40B4-BE49-F238E27FC236}">
                      <a16:creationId xmlns:a16="http://schemas.microsoft.com/office/drawing/2014/main" id="{A5C89FF0-0143-40BC-BFBF-B6CB5EFD97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=""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65087" y="7107768"/>
                  <a:ext cx="1329264" cy="1329264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99A053-C0A0-4004-BEC0-AE927C47C883}"/>
                  </a:ext>
                </a:extLst>
              </p:cNvPr>
              <p:cNvSpPr txBox="1"/>
              <p:nvPr/>
            </p:nvSpPr>
            <p:spPr>
              <a:xfrm>
                <a:off x="3796277" y="5392694"/>
                <a:ext cx="2114764" cy="1108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You can be 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heard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521F5F-DCC7-4A18-801F-A0A2F432C270}"/>
                </a:ext>
              </a:extLst>
            </p:cNvPr>
            <p:cNvSpPr txBox="1"/>
            <p:nvPr/>
          </p:nvSpPr>
          <p:spPr>
            <a:xfrm>
              <a:off x="4564201" y="3053166"/>
              <a:ext cx="1014705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Mute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31" name="Group 30" descr="Microphone icon on a red circular background with a diagonal white line through the microphone to symbolize turn off microphone." title="Microphone icon - turn on microphone">
            <a:extLst>
              <a:ext uri="{FF2B5EF4-FFF2-40B4-BE49-F238E27FC236}">
                <a16:creationId xmlns:a16="http://schemas.microsoft.com/office/drawing/2014/main" id="{F1D53C2C-EF0C-4526-855F-35282E353394}"/>
              </a:ext>
            </a:extLst>
          </p:cNvPr>
          <p:cNvGrpSpPr/>
          <p:nvPr/>
        </p:nvGrpSpPr>
        <p:grpSpPr>
          <a:xfrm>
            <a:off x="9178173" y="7527233"/>
            <a:ext cx="2383792" cy="3989954"/>
            <a:chOff x="7463176" y="3035709"/>
            <a:chExt cx="2384103" cy="399047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22B569A-8B61-4753-A909-F41833DBB871}"/>
                </a:ext>
              </a:extLst>
            </p:cNvPr>
            <p:cNvGrpSpPr/>
            <p:nvPr/>
          </p:nvGrpSpPr>
          <p:grpSpPr>
            <a:xfrm>
              <a:off x="7463176" y="3839475"/>
              <a:ext cx="2384103" cy="3186709"/>
              <a:chOff x="6899601" y="3296115"/>
              <a:chExt cx="2384103" cy="318670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2D837E6-5FF7-4380-B7E6-120653A2A061}"/>
                  </a:ext>
                </a:extLst>
              </p:cNvPr>
              <p:cNvGrpSpPr/>
              <p:nvPr/>
            </p:nvGrpSpPr>
            <p:grpSpPr>
              <a:xfrm>
                <a:off x="7213800" y="3296115"/>
                <a:ext cx="1828800" cy="1828800"/>
                <a:chOff x="987580" y="5774199"/>
                <a:chExt cx="1828800" cy="182880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1BEF4F7-357F-4139-A61E-9F72B80BDB68}"/>
                    </a:ext>
                  </a:extLst>
                </p:cNvPr>
                <p:cNvGrpSpPr/>
                <p:nvPr/>
              </p:nvGrpSpPr>
              <p:grpSpPr>
                <a:xfrm>
                  <a:off x="987580" y="5774199"/>
                  <a:ext cx="1828800" cy="1828800"/>
                  <a:chOff x="1415319" y="6858000"/>
                  <a:chExt cx="1828800" cy="18288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F4F2B04-54AD-4DBE-8502-45BE9032DBC8}"/>
                      </a:ext>
                    </a:extLst>
                  </p:cNvPr>
                  <p:cNvSpPr/>
                  <p:nvPr/>
                </p:nvSpPr>
                <p:spPr>
                  <a:xfrm>
                    <a:off x="1415319" y="6858000"/>
                    <a:ext cx="1828800" cy="1828800"/>
                  </a:xfrm>
                  <a:prstGeom prst="ellipse">
                    <a:avLst/>
                  </a:prstGeom>
                  <a:solidFill>
                    <a:srgbClr val="F9524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828800"/>
                    <a:endParaRPr lang="en-CA" sz="1800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39" name="Graphic 21" descr="Radio microphone">
                    <a:extLst>
                      <a:ext uri="{FF2B5EF4-FFF2-40B4-BE49-F238E27FC236}">
                        <a16:creationId xmlns:a16="http://schemas.microsoft.com/office/drawing/2014/main" id="{12A38DCC-3D31-42DD-B1E3-0CBAA00E50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=""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65087" y="7107768"/>
                    <a:ext cx="1329264" cy="1329264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88BD83C-06E7-4C72-8D35-0DB5B5B0406C}"/>
                    </a:ext>
                  </a:extLst>
                </p:cNvPr>
                <p:cNvCxnSpPr/>
                <p:nvPr/>
              </p:nvCxnSpPr>
              <p:spPr>
                <a:xfrm flipV="1">
                  <a:off x="1237348" y="6165791"/>
                  <a:ext cx="1256172" cy="995796"/>
                </a:xfrm>
                <a:prstGeom prst="line">
                  <a:avLst/>
                </a:prstGeom>
                <a:ln w="76200" cmpd="sng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97A107-FB40-44B8-A97D-F58EA0C7453F}"/>
                  </a:ext>
                </a:extLst>
              </p:cNvPr>
              <p:cNvSpPr txBox="1"/>
              <p:nvPr/>
            </p:nvSpPr>
            <p:spPr>
              <a:xfrm>
                <a:off x="6899601" y="5374683"/>
                <a:ext cx="2384103" cy="1108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You can’t be </a:t>
                </a:r>
              </a:p>
              <a:p>
                <a:pPr algn="ctr" defTabSz="1828800"/>
                <a:r>
                  <a:rPr lang="en-CA" sz="3600" dirty="0" smtClean="0">
                    <a:solidFill>
                      <a:prstClr val="black"/>
                    </a:solidFill>
                    <a:latin typeface="Calibri" panose="020F0502020204030204"/>
                  </a:rPr>
                  <a:t>heard</a:t>
                </a:r>
                <a:endParaRPr lang="en-CA" sz="36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9D806F-9222-42E5-BF2A-A987B0DDD00F}"/>
                </a:ext>
              </a:extLst>
            </p:cNvPr>
            <p:cNvSpPr txBox="1"/>
            <p:nvPr/>
          </p:nvSpPr>
          <p:spPr>
            <a:xfrm>
              <a:off x="8128200" y="3035709"/>
              <a:ext cx="1014705" cy="5540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defTabSz="1828800"/>
              <a:r>
                <a:rPr lang="en-CA" sz="3600" dirty="0" smtClean="0">
                  <a:solidFill>
                    <a:prstClr val="black"/>
                  </a:solidFill>
                  <a:latin typeface="Calibri" panose="020F0502020204030204"/>
                </a:rPr>
                <a:t>Mute</a:t>
              </a:r>
              <a:endParaRPr lang="en-CA" sz="3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8" name="Google Shape;124;p19" descr="This is a screenshot of the pane including the list of participants in a WebEx session. In the top left corner it says &quot;Participants&quot; with a drop-down arrow. Below this it says &quot;Speaker&quot;. Below the word &quot;Speaker&quot;, it says the following: &quot;Panelist:1&quot; with a drop-down arrow. Below this is the name &quot;Isa David&quot; with the words &quot;(Host, me)&quot; next to the name. TO the far right of the name, there is a microphone button for participants to mute and unmute themselves. Below this, it says the following: &quot;Attendee: 0&quot; with a drop-down arrow. At the bottom of the pane, there are various icons, inclusing a Raise Your Hand icon, a green checkmark, a red X, and a smiling face emoji. Below the icons is the word &quot;Chat&quot; with a right-facing arrow." title="Screenshot of WebEx Participant pane"/>
          <p:cNvPicPr preferRelativeResize="0"/>
          <p:nvPr/>
        </p:nvPicPr>
        <p:blipFill rotWithShape="1">
          <a:blip r:embed="rId23">
            <a:alphaModFix/>
          </a:blip>
          <a:srcRect l="73099" t="14214"/>
          <a:stretch/>
        </p:blipFill>
        <p:spPr>
          <a:xfrm>
            <a:off x="17435133" y="2207328"/>
            <a:ext cx="5926168" cy="925720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sm" len="sm"/>
            <a:tailEnd type="none" w="sm" len="sm"/>
          </a:ln>
        </p:spPr>
      </p:pic>
      <p:sp>
        <p:nvSpPr>
          <p:cNvPr id="9" name="Google Shape;130;p19" descr="This rectangle outlines the words &quot;Isa David (Host, me)&quot; and the microphone to represent how to mute and unmute. " title="Rectangle outline - Mute function"/>
          <p:cNvSpPr/>
          <p:nvPr/>
        </p:nvSpPr>
        <p:spPr>
          <a:xfrm>
            <a:off x="17203119" y="3783131"/>
            <a:ext cx="6447295" cy="114532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DA7A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endParaRPr lang="en-CA" sz="1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BEF1-D3AD-E34F-A3B9-A73E884A7AB2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34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579311|-10846711|-14797230|-8244963|-11249614|SPAC&quot;,&quot;Id&quot;:&quot;5ed8eeaa4544376e909eee4e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Canada School of Public Service">
  <a:themeElements>
    <a:clrScheme name="Canada School of Public Service">
      <a:dk1>
        <a:sysClr val="windowText" lastClr="000000"/>
      </a:dk1>
      <a:lt1>
        <a:sysClr val="window" lastClr="FFFFFF"/>
      </a:lt1>
      <a:dk2>
        <a:srgbClr val="3F2A56"/>
      </a:dk2>
      <a:lt2>
        <a:srgbClr val="E6E6E6"/>
      </a:lt2>
      <a:accent1>
        <a:srgbClr val="3F2A56"/>
      </a:accent1>
      <a:accent2>
        <a:srgbClr val="4E5B73"/>
      </a:accent2>
      <a:accent3>
        <a:srgbClr val="DA797A"/>
      </a:accent3>
      <a:accent4>
        <a:srgbClr val="D9D9D9"/>
      </a:accent4>
      <a:accent5>
        <a:srgbClr val="BFBFBF"/>
      </a:accent5>
      <a:accent6>
        <a:srgbClr val="A6A6A6"/>
      </a:accent6>
      <a:hlink>
        <a:srgbClr val="4E5B73"/>
      </a:hlink>
      <a:folHlink>
        <a:srgbClr val="8C8C8C"/>
      </a:folHlink>
    </a:clrScheme>
    <a:fontScheme name="Canada School of Public Service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3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7550</TotalTime>
  <Words>678</Words>
  <Application>Microsoft Office PowerPoint</Application>
  <PresentationFormat>Custom</PresentationFormat>
  <Paragraphs>178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Lucida Grande</vt:lpstr>
      <vt:lpstr>Wingdings</vt:lpstr>
      <vt:lpstr>Canada School of Public Service</vt:lpstr>
      <vt:lpstr>Unpacking Unconscious Bias</vt:lpstr>
      <vt:lpstr>Agenda</vt:lpstr>
      <vt:lpstr>Course Learning Objectives</vt:lpstr>
      <vt:lpstr>How we want to learn, interact and connect</vt:lpstr>
      <vt:lpstr>What this course does and does not offer</vt:lpstr>
      <vt:lpstr>Course Overview</vt:lpstr>
      <vt:lpstr>How to Navigate WebEx</vt:lpstr>
      <vt:lpstr>Overview of Buttons</vt:lpstr>
      <vt:lpstr>Mute and unmute (phone and computer audio)</vt:lpstr>
      <vt:lpstr>Chat with Others</vt:lpstr>
      <vt:lpstr>Ask a Question</vt:lpstr>
      <vt:lpstr>Set a Status</vt:lpstr>
      <vt:lpstr>Whiteboard Annotation Tools</vt:lpstr>
      <vt:lpstr>Annotation Tools: Writing on the Screen</vt:lpstr>
      <vt:lpstr>PowerPoint Presentation</vt:lpstr>
    </vt:vector>
  </TitlesOfParts>
  <Company>Sophie Le Bigot Présentatique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Le Bigot</dc:creator>
  <cp:lastModifiedBy>Sarah Lawrence</cp:lastModifiedBy>
  <cp:revision>628</cp:revision>
  <cp:lastPrinted>2019-12-06T18:50:49Z</cp:lastPrinted>
  <dcterms:created xsi:type="dcterms:W3CDTF">2019-03-22T13:13:06Z</dcterms:created>
  <dcterms:modified xsi:type="dcterms:W3CDTF">2020-10-06T14:21:28Z</dcterms:modified>
</cp:coreProperties>
</file>