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261" r:id="rId2"/>
  </p:sldIdLst>
  <p:sldSz cx="6858000" cy="9144000" type="letter"/>
  <p:notesSz cx="7010400" cy="9296400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Lawrence" initials="SL" lastIdx="3" clrIdx="0">
    <p:extLst>
      <p:ext uri="{19B8F6BF-5375-455C-9EA6-DF929625EA0E}">
        <p15:presenceInfo xmlns:p15="http://schemas.microsoft.com/office/powerpoint/2012/main" userId="S-1-5-21-4226757787-2080697864-660606538-149324" providerId="AD"/>
      </p:ext>
    </p:extLst>
  </p:cmAuthor>
  <p:cmAuthor id="2" name="Sarah Lawrence" initials="SL [2]" lastIdx="1" clrIdx="1">
    <p:extLst>
      <p:ext uri="{19B8F6BF-5375-455C-9EA6-DF929625EA0E}">
        <p15:presenceInfo xmlns:p15="http://schemas.microsoft.com/office/powerpoint/2012/main" userId="Sarah Lawren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4E5B73"/>
    <a:srgbClr val="3F2A55"/>
    <a:srgbClr val="DD7976"/>
    <a:srgbClr val="EDEEF2"/>
    <a:srgbClr val="E2E1E6"/>
    <a:srgbClr val="E2E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46" autoAdjust="0"/>
  </p:normalViewPr>
  <p:slideViewPr>
    <p:cSldViewPr snapToGrid="0">
      <p:cViewPr varScale="1">
        <p:scale>
          <a:sx n="52" d="100"/>
          <a:sy n="52" d="100"/>
        </p:scale>
        <p:origin x="20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0" y="1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2B336-1EF8-4057-AF31-AC6B21441B59}" type="datetimeFigureOut">
              <a:rPr lang="en-CA" smtClean="0"/>
              <a:t>2020-10-23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1162050"/>
            <a:ext cx="23526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6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6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40" y="8829676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71111-07D7-438C-BBA9-79894153F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2868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28863" y="1162050"/>
            <a:ext cx="23526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B71111-07D7-438C-BBA9-79894153F9A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1796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DC7A-75DB-4B30-89CC-9D45B11954FD}" type="datetimeFigureOut">
              <a:rPr lang="en-CA" smtClean="0"/>
              <a:t>2020-10-23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927A-72E4-41C7-82CB-1A9C6B17EE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705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DC7A-75DB-4B30-89CC-9D45B11954FD}" type="datetimeFigureOut">
              <a:rPr lang="en-CA" smtClean="0"/>
              <a:t>2020-10-23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927A-72E4-41C7-82CB-1A9C6B17EE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39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DC7A-75DB-4B30-89CC-9D45B11954FD}" type="datetimeFigureOut">
              <a:rPr lang="en-CA" smtClean="0"/>
              <a:t>2020-10-23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927A-72E4-41C7-82CB-1A9C6B17EE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089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DC7A-75DB-4B30-89CC-9D45B11954FD}" type="datetimeFigureOut">
              <a:rPr lang="en-CA" smtClean="0"/>
              <a:t>2020-10-23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927A-72E4-41C7-82CB-1A9C6B17EE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083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DC7A-75DB-4B30-89CC-9D45B11954FD}" type="datetimeFigureOut">
              <a:rPr lang="en-CA" smtClean="0"/>
              <a:t>2020-10-23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927A-72E4-41C7-82CB-1A9C6B17EE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922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DC7A-75DB-4B30-89CC-9D45B11954FD}" type="datetimeFigureOut">
              <a:rPr lang="en-CA" smtClean="0"/>
              <a:t>2020-10-23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927A-72E4-41C7-82CB-1A9C6B17EE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694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DC7A-75DB-4B30-89CC-9D45B11954FD}" type="datetimeFigureOut">
              <a:rPr lang="en-CA" smtClean="0"/>
              <a:t>2020-10-23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927A-72E4-41C7-82CB-1A9C6B17EE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02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DC7A-75DB-4B30-89CC-9D45B11954FD}" type="datetimeFigureOut">
              <a:rPr lang="en-CA" smtClean="0"/>
              <a:t>2020-10-23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927A-72E4-41C7-82CB-1A9C6B17EE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451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DC7A-75DB-4B30-89CC-9D45B11954FD}" type="datetimeFigureOut">
              <a:rPr lang="en-CA" smtClean="0"/>
              <a:t>2020-10-23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927A-72E4-41C7-82CB-1A9C6B17EE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7164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DC7A-75DB-4B30-89CC-9D45B11954FD}" type="datetimeFigureOut">
              <a:rPr lang="en-CA" smtClean="0"/>
              <a:t>2020-10-23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927A-72E4-41C7-82CB-1A9C6B17EE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853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DC7A-75DB-4B30-89CC-9D45B11954FD}" type="datetimeFigureOut">
              <a:rPr lang="en-CA" smtClean="0"/>
              <a:t>2020-10-23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927A-72E4-41C7-82CB-1A9C6B17EE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421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3DC7A-75DB-4B30-89CC-9D45B11954FD}" type="datetimeFigureOut">
              <a:rPr lang="en-CA" smtClean="0"/>
              <a:t>2020-10-23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6927A-72E4-41C7-82CB-1A9C6B17EE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704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mailto:respectfulandinclusiveworkplaces-milieuxdetravailrespectueuxetin@canada.ca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2A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" y="0"/>
            <a:ext cx="6858000" cy="374997"/>
          </a:xfrm>
        </p:spPr>
        <p:txBody>
          <a:bodyPr>
            <a:noAutofit/>
          </a:bodyPr>
          <a:lstStyle/>
          <a:p>
            <a:r>
              <a:rPr lang="en-CA" sz="2000" b="1" spc="300" dirty="0" smtClean="0">
                <a:solidFill>
                  <a:srgbClr val="F9F9F9"/>
                </a:solidFill>
                <a:latin typeface="Georgia" panose="02040502050405020303" pitchFamily="18" charset="0"/>
              </a:rPr>
              <a:t>UNPACKING UNCONSCIOUS BIAS</a:t>
            </a:r>
            <a:endParaRPr lang="en-CA" sz="2000" spc="300" dirty="0">
              <a:solidFill>
                <a:srgbClr val="F9F9F9"/>
              </a:solidFill>
            </a:endParaRPr>
          </a:p>
        </p:txBody>
      </p:sp>
      <p:sp>
        <p:nvSpPr>
          <p:cNvPr id="12" name="Sub-heading back" title="Decorative"/>
          <p:cNvSpPr/>
          <p:nvPr/>
        </p:nvSpPr>
        <p:spPr>
          <a:xfrm>
            <a:off x="81062" y="374997"/>
            <a:ext cx="6695876" cy="872357"/>
          </a:xfrm>
          <a:prstGeom prst="rect">
            <a:avLst/>
          </a:prstGeom>
          <a:solidFill>
            <a:srgbClr val="4E5B7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0" i="0" u="none" strike="noStrike" kern="1200" cap="none" spc="0" normalizeH="0" baseline="0" dirty="0">
              <a:ln>
                <a:noFill/>
              </a:ln>
              <a:solidFill>
                <a:srgbClr val="4E5B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7" name="head with gears" descr="Icon image representing thinking" title="Icon of a head with gears ins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82" y="481524"/>
            <a:ext cx="590658" cy="676358"/>
          </a:xfrm>
          <a:prstGeom prst="rect">
            <a:avLst/>
          </a:prstGeom>
        </p:spPr>
      </p:pic>
      <p:sp>
        <p:nvSpPr>
          <p:cNvPr id="3" name="Sub-heading"/>
          <p:cNvSpPr txBox="1"/>
          <p:nvPr/>
        </p:nvSpPr>
        <p:spPr>
          <a:xfrm>
            <a:off x="908364" y="430074"/>
            <a:ext cx="583003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1200" cap="none" spc="0" normalizeH="0" baseline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</a:t>
            </a:r>
            <a:r>
              <a:rPr kumimoji="0" lang="en-CA" sz="1100" b="0" i="0" u="none" strike="noStrike" kern="1200" cap="none" spc="0" normalizeH="0" baseline="0" dirty="0" smtClean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four-session </a:t>
            </a:r>
            <a:r>
              <a:rPr kumimoji="0" lang="en-CA" sz="1100" b="0" i="0" u="none" strike="noStrike" kern="1200" cap="none" spc="0" normalizeH="0" baseline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virtual </a:t>
            </a:r>
            <a:r>
              <a:rPr kumimoji="0" lang="en-CA" sz="1100" b="0" i="0" u="none" strike="noStrike" kern="1200" cap="none" spc="0" normalizeH="0" baseline="0" dirty="0" smtClean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course provides participants with foundational information on the </a:t>
            </a:r>
            <a:r>
              <a:rPr kumimoji="0" lang="en-CA" sz="1100" b="0" i="0" u="none" strike="noStrike" kern="1200" cap="none" spc="0" normalizeH="0" baseline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topic of unconscious bias in the federal public </a:t>
            </a:r>
            <a:r>
              <a:rPr kumimoji="0" lang="en-CA" sz="1100" b="0" i="0" u="none" strike="noStrike" kern="1200" cap="none" spc="0" normalizeH="0" baseline="0" dirty="0" smtClean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service. The objective is to </a:t>
            </a:r>
            <a:r>
              <a:rPr kumimoji="0" lang="en-CA" sz="1100" b="0" i="0" u="none" strike="noStrike" kern="1200" cap="none" spc="0" normalizeH="0" baseline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help participants identify and manage their </a:t>
            </a:r>
            <a:r>
              <a:rPr kumimoji="0" lang="en-CA" sz="1100" b="0" i="0" u="none" strike="noStrike" kern="1200" cap="none" spc="0" normalizeH="0" baseline="0" dirty="0" smtClean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biases on the way to fostering </a:t>
            </a:r>
            <a:r>
              <a:rPr kumimoji="0" lang="en-CA" sz="1100" b="0" i="0" u="none" strike="noStrike" kern="1200" cap="none" spc="0" normalizeH="0" baseline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respectful and inclusive workplace.</a:t>
            </a:r>
          </a:p>
        </p:txBody>
      </p:sp>
      <p:sp>
        <p:nvSpPr>
          <p:cNvPr id="16" name="Back" title="Decorative"/>
          <p:cNvSpPr/>
          <p:nvPr/>
        </p:nvSpPr>
        <p:spPr>
          <a:xfrm>
            <a:off x="81062" y="1243402"/>
            <a:ext cx="6695876" cy="7532646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dirty="0">
              <a:ln>
                <a:noFill/>
              </a:ln>
              <a:solidFill>
                <a:srgbClr val="E2EBF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UB"/>
          <p:cNvSpPr txBox="1"/>
          <p:nvPr/>
        </p:nvSpPr>
        <p:spPr>
          <a:xfrm>
            <a:off x="59803" y="1285111"/>
            <a:ext cx="3082073" cy="307777"/>
          </a:xfrm>
          <a:prstGeom prst="rect">
            <a:avLst/>
          </a:prstGeom>
          <a:solidFill>
            <a:srgbClr val="3F2A55"/>
          </a:solidFill>
          <a:ln w="19050">
            <a:solidFill>
              <a:srgbClr val="3F2A55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300" normalizeH="0" baseline="0" dirty="0" smtClean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UNCONSCIOUS BIAS</a:t>
            </a:r>
            <a:endParaRPr kumimoji="0" lang="en-CA" sz="1400" b="1" i="0" u="none" strike="noStrike" kern="1200" cap="none" spc="30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Definition"/>
          <p:cNvSpPr txBox="1"/>
          <p:nvPr/>
        </p:nvSpPr>
        <p:spPr>
          <a:xfrm>
            <a:off x="77967" y="1618706"/>
            <a:ext cx="648586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1" i="0" u="none" strike="noStrike" kern="1200" cap="none" spc="0" normalizeH="0" baseline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Definition: </a:t>
            </a:r>
            <a:r>
              <a:rPr kumimoji="0" lang="en-CA" sz="1200" b="0" i="0" u="none" strike="noStrike" kern="1200" cap="none" spc="0" normalizeH="0" baseline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Unconscious bias refers to unintended and subtle thoughts, strong attitudes and beliefs that happen to us all the time.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1" i="0" u="none" strike="noStrike" kern="1200" cap="none" spc="0" normalizeH="0" baseline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How it works: </a:t>
            </a:r>
            <a:r>
              <a:rPr kumimoji="0" lang="en-CA" sz="1200" b="0" i="0" u="none" strike="noStrike" kern="1200" cap="none" spc="0" normalizeH="0" baseline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Our brains take shortcuts based on our own personal experiences.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They have a tendency to categorize people based on characteristics such as </a:t>
            </a:r>
            <a:r>
              <a:rPr kumimoji="0" lang="en-CA" sz="1200" b="1" i="0" u="none" strike="noStrike" kern="1200" cap="none" spc="0" normalizeH="0" baseline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age,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1" i="0" u="none" strike="noStrike" kern="1200" cap="none" spc="0" normalizeH="0" baseline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gender, race, religion, sexual orientation, and abilities/disabilities</a:t>
            </a:r>
            <a:r>
              <a:rPr kumimoji="0" lang="en-CA" sz="1200" b="0" i="0" u="none" strike="noStrike" kern="1200" cap="none" spc="0" normalizeH="0" baseline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  <a:endParaRPr kumimoji="0" lang="en-CA" sz="1200" b="0" i="0" u="none" strike="noStrike" kern="1200" cap="none" spc="0" normalizeH="0" baseline="0" dirty="0">
              <a:ln>
                <a:noFill/>
              </a:ln>
              <a:solidFill>
                <a:srgbClr val="4E5B73"/>
              </a:solidFill>
              <a:effectLst/>
              <a:uLnTx/>
              <a:uFillTx/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23" name="Brain" title="Brain Ico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146" y="1987176"/>
            <a:ext cx="626068" cy="626068"/>
          </a:xfrm>
          <a:prstGeom prst="rect">
            <a:avLst/>
          </a:prstGeom>
        </p:spPr>
      </p:pic>
      <p:cxnSp>
        <p:nvCxnSpPr>
          <p:cNvPr id="28" name="Straight Connector 27" title="Decorative"/>
          <p:cNvCxnSpPr/>
          <p:nvPr/>
        </p:nvCxnSpPr>
        <p:spPr>
          <a:xfrm flipV="1">
            <a:off x="150340" y="2711002"/>
            <a:ext cx="6557321" cy="12745"/>
          </a:xfrm>
          <a:prstGeom prst="line">
            <a:avLst/>
          </a:prstGeom>
          <a:ln w="28575">
            <a:solidFill>
              <a:srgbClr val="DD7976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arning Outcomes"/>
          <p:cNvSpPr txBox="1"/>
          <p:nvPr/>
        </p:nvSpPr>
        <p:spPr>
          <a:xfrm>
            <a:off x="73407" y="2771898"/>
            <a:ext cx="3068469" cy="307777"/>
          </a:xfrm>
          <a:prstGeom prst="rect">
            <a:avLst/>
          </a:prstGeom>
          <a:solidFill>
            <a:srgbClr val="3F2A55"/>
          </a:solidFill>
          <a:ln w="19050">
            <a:solidFill>
              <a:srgbClr val="3F2A55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300" normalizeH="0" baseline="0" dirty="0" smtClean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LEARNING OUTCOMES</a:t>
            </a:r>
            <a:endParaRPr kumimoji="0" lang="en-CA" sz="1400" b="1" i="0" u="none" strike="noStrike" kern="1200" cap="none" spc="30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After completing this course"/>
          <p:cNvSpPr txBox="1"/>
          <p:nvPr/>
        </p:nvSpPr>
        <p:spPr>
          <a:xfrm>
            <a:off x="77235" y="3107984"/>
            <a:ext cx="6703531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1" i="0" u="none" strike="noStrike" kern="1200" cap="none" spc="0" normalizeH="0" baseline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After completing this course, participants will be able to: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CA" sz="110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</a:t>
            </a:r>
            <a:r>
              <a:rPr lang="en-CA" sz="1100" dirty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biases are and recognize the multiple forms of </a:t>
            </a:r>
            <a:r>
              <a:rPr lang="en-CA" sz="110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biases</a:t>
            </a:r>
            <a:endParaRPr lang="en-CA" sz="1100" dirty="0">
              <a:solidFill>
                <a:srgbClr val="4E5B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CA" sz="1100" dirty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CA" sz="110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CA" sz="1100" dirty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aware </a:t>
            </a:r>
            <a:r>
              <a:rPr lang="en-CA" sz="110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and </a:t>
            </a:r>
            <a:r>
              <a:rPr lang="en-CA" sz="1100" dirty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 on the impacts and consequences of unconscious biases in the workplace for the people involved, including </a:t>
            </a:r>
            <a:r>
              <a:rPr lang="en-CA" sz="110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yourself</a:t>
            </a:r>
            <a:endParaRPr lang="en-CA" sz="1100" dirty="0">
              <a:solidFill>
                <a:srgbClr val="4E5B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CA" sz="1100" dirty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CA" sz="110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nderstand </a:t>
            </a:r>
            <a:r>
              <a:rPr lang="en-CA" sz="1100" dirty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use various tips, tools and strategies to </a:t>
            </a:r>
            <a:r>
              <a:rPr lang="en-CA" sz="110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  <a:r>
              <a:rPr lang="en-CA" sz="1100" dirty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acknowledge and mitigate unconscious </a:t>
            </a:r>
            <a:r>
              <a:rPr lang="en-CA" sz="110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endParaRPr kumimoji="0" lang="en-CA" sz="1100" b="0" i="0" u="none" strike="noStrike" kern="1200" cap="none" spc="0" normalizeH="0" baseline="0" dirty="0">
              <a:ln>
                <a:noFill/>
              </a:ln>
              <a:solidFill>
                <a:srgbClr val="4E5B73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 title="Decorative"/>
          <p:cNvCxnSpPr/>
          <p:nvPr/>
        </p:nvCxnSpPr>
        <p:spPr>
          <a:xfrm flipV="1">
            <a:off x="150340" y="4225697"/>
            <a:ext cx="6557321" cy="12745"/>
          </a:xfrm>
          <a:prstGeom prst="line">
            <a:avLst/>
          </a:prstGeom>
          <a:ln w="28575">
            <a:solidFill>
              <a:srgbClr val="DD7976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opics"/>
          <p:cNvSpPr txBox="1"/>
          <p:nvPr/>
        </p:nvSpPr>
        <p:spPr>
          <a:xfrm>
            <a:off x="59803" y="4298571"/>
            <a:ext cx="3082073" cy="307777"/>
          </a:xfrm>
          <a:prstGeom prst="rect">
            <a:avLst/>
          </a:prstGeom>
          <a:solidFill>
            <a:srgbClr val="3F2A55"/>
          </a:solidFill>
          <a:ln w="19050">
            <a:solidFill>
              <a:srgbClr val="3F2A55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300" normalizeH="0" baseline="0" dirty="0" smtClean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TOPICS</a:t>
            </a:r>
            <a:endParaRPr kumimoji="0" lang="en-CA" sz="1400" b="1" i="0" u="none" strike="noStrike" kern="1200" cap="none" spc="30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Week 1 and 2"/>
          <p:cNvSpPr txBox="1"/>
          <p:nvPr/>
        </p:nvSpPr>
        <p:spPr>
          <a:xfrm>
            <a:off x="73408" y="4653209"/>
            <a:ext cx="33392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1" i="0" u="none" strike="noStrike" kern="1200" cap="none" spc="0" normalizeH="0" baseline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Day 1: Introduction </a:t>
            </a:r>
            <a:r>
              <a:rPr kumimoji="0" lang="en-CA" sz="1100" b="1" u="none" strike="noStrike" kern="1200" cap="none" spc="0" normalizeH="0" baseline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(2 h</a:t>
            </a:r>
            <a:r>
              <a:rPr kumimoji="0" lang="en-CA" sz="1100" b="1" i="1" u="none" strike="noStrike" kern="1200" cap="none" spc="0" normalizeH="0" baseline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2800" marR="0" lvl="0" indent="-172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100" b="0" i="0" u="none" strike="noStrike" kern="1200" cap="none" spc="0" normalizeH="0" baseline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Welcome and introductions</a:t>
            </a:r>
          </a:p>
          <a:p>
            <a:pPr marL="172800" marR="0" lvl="0" indent="-172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100" b="0" i="0" u="none" strike="noStrike" kern="1200" cap="none" spc="0" normalizeH="0" baseline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Course overview and </a:t>
            </a:r>
            <a:r>
              <a:rPr lang="en-CA" sz="110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objectives </a:t>
            </a:r>
          </a:p>
          <a:p>
            <a:pPr marL="172800" indent="-172800">
              <a:buFont typeface="Arial" panose="020B0604020202020204" pitchFamily="34" charset="0"/>
              <a:buChar char="•"/>
              <a:defRPr/>
            </a:pPr>
            <a:r>
              <a:rPr lang="en-CA" sz="110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Government of Canada context</a:t>
            </a:r>
          </a:p>
          <a:p>
            <a:pPr marL="172800" indent="-172800">
              <a:buFont typeface="Arial" panose="020B0604020202020204" pitchFamily="34" charset="0"/>
              <a:buChar char="•"/>
              <a:defRPr/>
            </a:pPr>
            <a:r>
              <a:rPr lang="en-CA" sz="1100" dirty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faces of </a:t>
            </a:r>
            <a:r>
              <a:rPr lang="en-CA" sz="110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diversity</a:t>
            </a:r>
          </a:p>
          <a:p>
            <a:pPr>
              <a:defRPr/>
            </a:pPr>
            <a:endParaRPr lang="en-CA" sz="1100" dirty="0">
              <a:solidFill>
                <a:srgbClr val="4E5B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1" i="0" u="none" strike="noStrike" kern="1200" cap="none" spc="0" normalizeH="0" baseline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Day 2: All About Biases </a:t>
            </a:r>
            <a:r>
              <a:rPr kumimoji="0" lang="en-CA" sz="1100" b="1" u="none" strike="noStrike" kern="1200" cap="none" spc="0" normalizeH="0" baseline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(2 h</a:t>
            </a:r>
            <a:r>
              <a:rPr kumimoji="0" lang="en-CA" sz="1100" b="1" i="1" u="none" strike="noStrike" kern="1200" cap="none" spc="0" normalizeH="0" baseline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2800" marR="0" lvl="0" indent="-172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100" b="0" i="0" u="none" strike="noStrike" kern="1200" cap="none" spc="0" normalizeH="0" baseline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Biases (who, what, where)</a:t>
            </a:r>
          </a:p>
          <a:p>
            <a:pPr marL="172800" marR="0" lvl="0" indent="-172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100" b="0" i="0" u="none" strike="noStrike" kern="1200" cap="none" spc="0" normalizeH="0" baseline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Biased expressions</a:t>
            </a:r>
            <a:endParaRPr lang="en-CA" sz="1100" dirty="0" smtClean="0">
              <a:solidFill>
                <a:srgbClr val="4E5B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2800" marR="0" lvl="0" indent="-172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10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kumimoji="0" lang="en-CA" sz="1100" b="0" i="0" u="none" strike="noStrike" kern="1200" cap="none" spc="0" normalizeH="0" baseline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orkplace bias</a:t>
            </a:r>
          </a:p>
        </p:txBody>
      </p:sp>
      <p:sp>
        <p:nvSpPr>
          <p:cNvPr id="24" name="Week 3 and 4"/>
          <p:cNvSpPr txBox="1"/>
          <p:nvPr/>
        </p:nvSpPr>
        <p:spPr>
          <a:xfrm>
            <a:off x="3346704" y="4608773"/>
            <a:ext cx="34704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1" i="0" u="none" strike="noStrike" kern="1200" cap="none" spc="0" normalizeH="0" baseline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Day 3: Strategies and Tools to Mitigate Bias </a:t>
            </a:r>
            <a:r>
              <a:rPr kumimoji="0" lang="en-CA" sz="1100" b="1" u="none" strike="noStrike" kern="1200" cap="none" spc="0" normalizeH="0" baseline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(2 h</a:t>
            </a:r>
            <a:r>
              <a:rPr kumimoji="0" lang="en-CA" sz="1100" b="1" i="1" u="none" strike="noStrike" kern="1200" cap="none" spc="0" normalizeH="0" baseline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2800" marR="0" lvl="0" indent="-172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100" b="0" i="0" u="none" strike="noStrike" kern="1200" cap="none" spc="0" normalizeH="0" baseline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Inclusive leader</a:t>
            </a:r>
            <a:r>
              <a:rPr kumimoji="0" lang="en-CA" sz="1100" b="0" i="0" u="none" strike="noStrike" kern="1200" cap="none" spc="0" normalizeH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continuum</a:t>
            </a:r>
            <a:endParaRPr kumimoji="0" lang="en-CA" sz="1100" b="0" i="0" u="none" strike="noStrike" kern="1200" cap="none" spc="0" normalizeH="0" baseline="0" dirty="0" smtClean="0">
              <a:ln>
                <a:noFill/>
              </a:ln>
              <a:solidFill>
                <a:srgbClr val="4E5B73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2800" marR="0" lvl="0" indent="-172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100" b="0" i="0" u="none" strike="noStrike" kern="1200" cap="none" spc="0" normalizeH="0" baseline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Strategies and tips for inclusive attitudes and behaviours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1" i="0" u="none" strike="noStrike" kern="1200" cap="none" spc="0" normalizeH="0" baseline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Day 4: Reinforcing Your Learning </a:t>
            </a:r>
            <a:r>
              <a:rPr kumimoji="0" lang="en-CA" sz="1100" b="1" u="none" strike="noStrike" kern="1200" cap="none" spc="0" normalizeH="0" baseline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(2 h</a:t>
            </a:r>
            <a:r>
              <a:rPr kumimoji="0" lang="en-CA" sz="1100" b="1" i="1" u="none" strike="noStrike" kern="1200" cap="none" spc="0" normalizeH="0" baseline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2800" indent="-172800">
              <a:buFont typeface="Arial" panose="020B0604020202020204" pitchFamily="34" charset="0"/>
              <a:buChar char="•"/>
              <a:defRPr/>
            </a:pPr>
            <a:r>
              <a:rPr lang="en-CA" sz="110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Recognizing biases</a:t>
            </a:r>
          </a:p>
          <a:p>
            <a:pPr marL="172800" indent="-172800">
              <a:buFont typeface="Arial" panose="020B0604020202020204" pitchFamily="34" charset="0"/>
              <a:buChar char="•"/>
              <a:defRPr/>
            </a:pPr>
            <a:r>
              <a:rPr kumimoji="0" lang="en-CA" sz="1100" b="0" i="0" u="none" strike="noStrike" kern="1200" cap="none" spc="0" normalizeH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Systemic barriers</a:t>
            </a:r>
          </a:p>
          <a:p>
            <a:pPr marL="172800" indent="-172800">
              <a:buFont typeface="Arial" panose="020B0604020202020204" pitchFamily="34" charset="0"/>
              <a:buChar char="•"/>
              <a:defRPr/>
            </a:pPr>
            <a:r>
              <a:rPr lang="en-CA" sz="110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Mitigating biases</a:t>
            </a:r>
            <a:endParaRPr kumimoji="0" lang="en-CA" sz="1100" b="0" i="0" u="none" strike="noStrike" kern="1200" cap="none" spc="0" normalizeH="0" dirty="0" smtClean="0">
              <a:ln>
                <a:noFill/>
              </a:ln>
              <a:solidFill>
                <a:srgbClr val="4E5B73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2800" marR="0" lvl="0" indent="-172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100" b="0" i="0" u="none" strike="noStrike" kern="1200" cap="none" spc="0" normalizeH="0" baseline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Implementing inclusive practices</a:t>
            </a:r>
            <a:endParaRPr kumimoji="0" lang="en-CA" sz="1100" b="0" i="0" u="none" strike="noStrike" kern="1200" cap="none" spc="0" normalizeH="0" baseline="0" dirty="0">
              <a:ln>
                <a:noFill/>
              </a:ln>
              <a:solidFill>
                <a:srgbClr val="4E5B73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 title="Decorative"/>
          <p:cNvCxnSpPr/>
          <p:nvPr/>
        </p:nvCxnSpPr>
        <p:spPr>
          <a:xfrm flipV="1">
            <a:off x="150340" y="6430156"/>
            <a:ext cx="6557321" cy="12745"/>
          </a:xfrm>
          <a:prstGeom prst="line">
            <a:avLst/>
          </a:prstGeom>
          <a:ln w="28575">
            <a:solidFill>
              <a:srgbClr val="DD7976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ormat"/>
          <p:cNvSpPr txBox="1"/>
          <p:nvPr/>
        </p:nvSpPr>
        <p:spPr>
          <a:xfrm>
            <a:off x="81061" y="6491052"/>
            <a:ext cx="3060815" cy="307777"/>
          </a:xfrm>
          <a:prstGeom prst="rect">
            <a:avLst/>
          </a:prstGeom>
          <a:solidFill>
            <a:srgbClr val="3F2A55"/>
          </a:solidFill>
          <a:ln w="19050">
            <a:solidFill>
              <a:srgbClr val="3F2A55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300" normalizeH="0" baseline="0" dirty="0" smtClean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FORMAT</a:t>
            </a:r>
            <a:endParaRPr kumimoji="0" lang="en-CA" sz="1400" b="1" i="0" u="none" strike="noStrike" kern="1200" cap="none" spc="30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235" y="6781966"/>
            <a:ext cx="67035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2800" lvl="0" indent="-172800">
              <a:buFont typeface="Arial" panose="020B0604020202020204" pitchFamily="34" charset="0"/>
              <a:buChar char="•"/>
              <a:defRPr/>
            </a:pPr>
            <a:r>
              <a:rPr lang="en-CA" sz="105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course runs for two weeks, including two sessions of two hours each per week. </a:t>
            </a:r>
          </a:p>
          <a:p>
            <a:pPr marL="172800" marR="0" lvl="0" indent="-172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050" b="0" i="0" u="none" strike="noStrike" kern="1200" cap="none" spc="0" normalizeH="0" baseline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All of the course materials are available in Moodle.</a:t>
            </a:r>
          </a:p>
          <a:p>
            <a:pPr marL="172800" lvl="0" indent="-172800">
              <a:buFont typeface="Arial" panose="020B0604020202020204" pitchFamily="34" charset="0"/>
              <a:buChar char="•"/>
              <a:defRPr/>
            </a:pPr>
            <a:r>
              <a:rPr lang="en-CA" sz="105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School’s online virtual learning platform is used for the </a:t>
            </a:r>
            <a:r>
              <a:rPr kumimoji="0" lang="en-CA" sz="1050" b="0" i="0" u="none" strike="noStrike" kern="1200" cap="none" spc="0" normalizeH="0" baseline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live sessions</a:t>
            </a:r>
            <a:r>
              <a:rPr lang="en-CA" sz="105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CA" sz="1050" b="0" i="0" u="none" strike="noStrike" kern="1200" cap="none" spc="0" normalizeH="0" baseline="0" dirty="0" smtClean="0">
              <a:ln>
                <a:noFill/>
              </a:ln>
              <a:solidFill>
                <a:srgbClr val="4E5B73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2800" marR="0" lvl="0" indent="-172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050" b="0" i="0" u="none" strike="noStrike" kern="1200" cap="none" spc="0" normalizeH="0" baseline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CA" sz="105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</a:t>
            </a:r>
            <a:r>
              <a:rPr kumimoji="0" lang="en-CA" sz="1050" b="0" i="0" u="none" strike="noStrike" kern="1200" cap="none" spc="0" normalizeH="0" baseline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sessions are a mixture of webinar and live discussion</a:t>
            </a:r>
            <a:r>
              <a:rPr kumimoji="0" lang="en-CA" sz="1050" b="0" i="0" u="none" strike="noStrike" kern="1200" cap="none" spc="0" normalizeH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formats</a:t>
            </a:r>
            <a:r>
              <a:rPr kumimoji="0" lang="en-CA" sz="1050" b="0" i="0" u="none" strike="noStrike" kern="1200" cap="none" spc="0" normalizeH="0" baseline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172800" indent="-172800">
              <a:buFont typeface="Arial" panose="020B0604020202020204" pitchFamily="34" charset="0"/>
              <a:buChar char="•"/>
              <a:defRPr/>
            </a:pPr>
            <a:r>
              <a:rPr lang="en-CA" sz="105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webinar portions are somewhat interactive, with the expectation that participants follow along with the facilitator and respond to various polls throughout each session.</a:t>
            </a:r>
          </a:p>
          <a:p>
            <a:pPr marL="172800" indent="-172800">
              <a:buFont typeface="Arial" panose="020B0604020202020204" pitchFamily="34" charset="0"/>
              <a:buChar char="•"/>
              <a:defRPr/>
            </a:pPr>
            <a:r>
              <a:rPr lang="en-CA" sz="105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discussion portions are </a:t>
            </a:r>
            <a:r>
              <a:rPr kumimoji="0" lang="en-CA" sz="1050" b="0" i="0" u="none" strike="noStrike" kern="1200" cap="none" spc="0" normalizeH="0" baseline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highly interactive, with the expectation that participants engage in conversation. </a:t>
            </a:r>
          </a:p>
        </p:txBody>
      </p:sp>
      <p:cxnSp>
        <p:nvCxnSpPr>
          <p:cNvPr id="45" name="Straight Connector 44" title="Decorative"/>
          <p:cNvCxnSpPr/>
          <p:nvPr/>
        </p:nvCxnSpPr>
        <p:spPr>
          <a:xfrm flipV="1">
            <a:off x="150340" y="8117142"/>
            <a:ext cx="6557321" cy="12745"/>
          </a:xfrm>
          <a:prstGeom prst="line">
            <a:avLst/>
          </a:prstGeom>
          <a:ln w="28575">
            <a:solidFill>
              <a:srgbClr val="DD7976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arget Audience"/>
          <p:cNvSpPr txBox="1"/>
          <p:nvPr/>
        </p:nvSpPr>
        <p:spPr>
          <a:xfrm>
            <a:off x="66605" y="8178426"/>
            <a:ext cx="3075272" cy="307777"/>
          </a:xfrm>
          <a:prstGeom prst="rect">
            <a:avLst/>
          </a:prstGeom>
          <a:solidFill>
            <a:srgbClr val="3F2A55"/>
          </a:solidFill>
          <a:ln w="19050">
            <a:solidFill>
              <a:srgbClr val="3F2A55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300" normalizeH="0" baseline="0" dirty="0" smtClean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TARGET AUDIENCE</a:t>
            </a:r>
            <a:endParaRPr kumimoji="0" lang="en-CA" sz="1400" b="1" i="0" u="none" strike="noStrike" kern="1200" cap="none" spc="30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4666" y="8533336"/>
            <a:ext cx="6703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1200" cap="none" spc="0" normalizeH="0" baseline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 employees in the federal public service </a:t>
            </a:r>
            <a:endParaRPr kumimoji="0" lang="en-CA" sz="1100" b="1" i="0" u="none" strike="noStrike" kern="1200" cap="none" spc="0" normalizeH="0" baseline="0" dirty="0" smtClean="0">
              <a:ln>
                <a:noFill/>
              </a:ln>
              <a:solidFill>
                <a:srgbClr val="4E5B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r inquiries">
            <a:hlinkClick r:id="rId5"/>
          </p:cNvPr>
          <p:cNvSpPr txBox="1"/>
          <p:nvPr/>
        </p:nvSpPr>
        <p:spPr>
          <a:xfrm>
            <a:off x="3212639" y="8182424"/>
            <a:ext cx="3495022" cy="569387"/>
          </a:xfrm>
          <a:prstGeom prst="rect">
            <a:avLst/>
          </a:prstGeom>
          <a:solidFill>
            <a:srgbClr val="4E5B73"/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1" i="0" u="none" strike="noStrike" kern="1200" cap="none" spc="0" normalizeH="0" baseline="0" dirty="0" smtClean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inquiries </a:t>
            </a:r>
            <a:r>
              <a:rPr kumimoji="0" lang="en-CA" sz="1000" b="1" i="0" u="none" strike="noStrike" kern="1200" cap="none" spc="0" normalizeH="0" baseline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related to the </a:t>
            </a:r>
            <a:r>
              <a:rPr kumimoji="0" lang="en-CA" sz="1000" b="1" i="0" u="none" strike="noStrike" kern="1200" cap="none" spc="0" normalizeH="0" baseline="0" dirty="0" smtClean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course, </a:t>
            </a:r>
            <a:r>
              <a:rPr kumimoji="0" lang="en-CA" sz="1000" b="1" i="0" u="none" strike="noStrike" kern="1200" cap="none" spc="0" normalizeH="0" baseline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please </a:t>
            </a:r>
            <a:r>
              <a:rPr kumimoji="0" lang="en-CA" sz="1000" b="1" i="0" u="none" strike="noStrike" kern="1200" cap="none" spc="0" normalizeH="0" baseline="0" dirty="0" smtClean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contact: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50" b="0" i="0" u="sng" strike="noStrike" kern="1200" cap="none" spc="0" normalizeH="0" baseline="0" dirty="0" smtClean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respectfulandinclusiveworkplaces-milieuxdetravailrespectueuxetin@canada.ca</a:t>
            </a:r>
            <a:r>
              <a:rPr kumimoji="0" lang="en-CA" sz="1050" b="0" i="0" u="none" strike="noStrike" kern="1200" cap="none" spc="0" normalizeH="0" baseline="0" dirty="0" smtClean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kumimoji="0" lang="en-CA" sz="1050" b="0" i="0" u="none" strike="noStrike" kern="120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2" name="CSPS" descr="Canada School of Public Service logo" title="Canada School of Public Service 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76048"/>
            <a:ext cx="2101671" cy="367952"/>
          </a:xfrm>
          <a:prstGeom prst="rect">
            <a:avLst/>
          </a:prstGeom>
        </p:spPr>
      </p:pic>
      <p:pic>
        <p:nvPicPr>
          <p:cNvPr id="11" name="Canada" title="Canada Logo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15" y="8659167"/>
            <a:ext cx="1014985" cy="53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1579311|-10846711|-14797230|-8244963|-11249614|SPAC&quot;,&quot;Id&quot;:&quot;5ece8e304244323674883712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F2A55"/>
      </a:hlink>
      <a:folHlink>
        <a:srgbClr val="DD797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4512</TotalTime>
  <Words>383</Words>
  <Application>Microsoft Office PowerPoint</Application>
  <PresentationFormat>Letter Paper (8.5x11 in)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Georgia</vt:lpstr>
      <vt:lpstr>Office Theme</vt:lpstr>
      <vt:lpstr>UNPACKING UNCONSCIOUS BIAS</vt:lpstr>
    </vt:vector>
  </TitlesOfParts>
  <Company>Gouvernement du Canada | Government of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de bord pour le cours Comprendre et décortiquer les préjugés inconscients</dc:title>
  <dc:creator>Kenza Bouchaara</dc:creator>
  <cp:lastModifiedBy>Kenza Bouchaara</cp:lastModifiedBy>
  <cp:revision>219</cp:revision>
  <cp:lastPrinted>2019-11-18T16:45:01Z</cp:lastPrinted>
  <dcterms:created xsi:type="dcterms:W3CDTF">2019-10-01T18:47:21Z</dcterms:created>
  <dcterms:modified xsi:type="dcterms:W3CDTF">2020-10-23T17:56:50Z</dcterms:modified>
</cp:coreProperties>
</file>