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95C2867-A5AC-4827-8B9F-8E0EF4079E3F}">
  <a:tblStyle styleId="{E95C2867-A5AC-4827-8B9F-8E0EF4079E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2a6bc05c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2a6bc05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38c26be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438c26be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2a6bc0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42a6bc05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2a6bc0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42a6bc05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81100" y="37484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 Mobile Tick Trap</a:t>
            </a:r>
            <a:r>
              <a:rPr lang="en-US" sz="4800"/>
              <a:t> </a:t>
            </a:r>
            <a:br>
              <a:rPr lang="en-US" sz="4800"/>
            </a:br>
            <a:r>
              <a:rPr lang="en-US" sz="4800"/>
              <a:t>Design Review</a:t>
            </a:r>
            <a:endParaRPr sz="48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81100" y="19667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The Ticked-off Team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 sz="1860">
                <a:latin typeface="Arial"/>
                <a:ea typeface="Arial"/>
                <a:cs typeface="Arial"/>
                <a:sym typeface="Arial"/>
              </a:rPr>
              <a:t>Edward Kelly, Orion Kalt, Patrick Duong, In Plaskett, Zachary Konieczka</a:t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 sz="1860">
                <a:latin typeface="Arial"/>
                <a:ea typeface="Arial"/>
                <a:cs typeface="Arial"/>
                <a:sym typeface="Arial"/>
              </a:rPr>
              <a:t> </a:t>
            </a:r>
            <a:endParaRPr b="1" sz="3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 sz="1860">
                <a:latin typeface="Arial"/>
                <a:ea typeface="Arial"/>
                <a:cs typeface="Arial"/>
                <a:sym typeface="Arial"/>
              </a:rPr>
              <a:t>November 12</a:t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 sz="1860">
                <a:latin typeface="Arial"/>
                <a:ea typeface="Arial"/>
                <a:cs typeface="Arial"/>
                <a:sym typeface="Arial"/>
              </a:rPr>
              <a:t>ENGR 151: Introductory Design and Computing </a:t>
            </a:r>
            <a:endParaRPr b="1" sz="3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6041914"/>
            <a:ext cx="2285999" cy="61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654500" y="303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Features: Bump Switch 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Back-up if object unnoticed by ultrasonic sensor </a:t>
            </a:r>
            <a:r>
              <a:rPr lang="en-US"/>
              <a:t>impedes</a:t>
            </a:r>
            <a:r>
              <a:rPr lang="en-US"/>
              <a:t> movement of trap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Serves as a failsafe for ultrasonic sensors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100" y="1246375"/>
            <a:ext cx="470535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5253400" y="2838475"/>
            <a:ext cx="2027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Bump Switch Housing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>
            <a:off x="6567875" y="3246475"/>
            <a:ext cx="650400" cy="9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6899450" y="3220975"/>
            <a:ext cx="4004400" cy="101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100593" y="26869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Questions?</a:t>
            </a:r>
            <a:br>
              <a:rPr lang="en-US" sz="3959"/>
            </a:br>
            <a:br>
              <a:rPr lang="en-US" sz="3959"/>
            </a:br>
            <a:br>
              <a:rPr lang="en-US" sz="3959"/>
            </a:br>
            <a:r>
              <a:rPr lang="en-US" sz="3959"/>
              <a:t>We are also looking for your feedback.</a:t>
            </a:r>
            <a:endParaRPr sz="395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4"/>
          <p:cNvGraphicFramePr/>
          <p:nvPr/>
        </p:nvGraphicFramePr>
        <p:xfrm>
          <a:off x="451313" y="1718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{E95C2867-A5AC-4827-8B9F-8E0EF4079E3F}</a:tableStyleId>
              </a:tblPr>
              <a:tblGrid>
                <a:gridCol w="2408200"/>
                <a:gridCol w="8811825"/>
              </a:tblGrid>
              <a:tr h="57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Constraint Name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7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Live ticks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trap must keep the caught ticks alive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Design integration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Our model must integrate with the work of the previous groups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Arduino hardware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Digital, analog, and GND pins are needed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Height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Our model must stay off the ground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Power source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Must run on portable/ available power source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Durability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The system must be able to survive outdoor weather and animals that could possibly come into contact with it.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Constraints (Updated)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/>
        </p:nvGraphicFramePr>
        <p:xfrm>
          <a:off x="451313" y="1718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{E95C2867-A5AC-4827-8B9F-8E0EF4079E3F}</a:tableStyleId>
              </a:tblPr>
              <a:tblGrid>
                <a:gridCol w="2408200"/>
                <a:gridCol w="8811825"/>
              </a:tblGrid>
              <a:tr h="490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 Name 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Adjustable height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The system is able to move up and down.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CO</a:t>
                      </a:r>
                      <a:r>
                        <a:rPr lang="en-US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We must have enough CO</a:t>
                      </a:r>
                      <a:r>
                        <a:rPr lang="en-US"/>
                        <a:t>2</a:t>
                      </a:r>
                      <a:r>
                        <a:rPr lang="en-US" sz="1800"/>
                        <a:t> for at least one week before replacement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Aesthetic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The model should look nice and have a user-friendly structure. Set up should be intuitive.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Mobility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Design should have a mobility range of 10 or more feet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Visibility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design should be visible to people or animals.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Responsive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Our model should use sensors to move back and forth between two points, and turn back if an obstacle is encountered.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Objectives (Updated)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451313" y="1718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{E95C2867-A5AC-4827-8B9F-8E0EF4079E3F}</a:tableStyleId>
              </a:tblPr>
              <a:tblGrid>
                <a:gridCol w="2408200"/>
                <a:gridCol w="8811825"/>
              </a:tblGrid>
              <a:tr h="57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52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Concept Statement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3658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</a:t>
            </a:r>
            <a:r>
              <a:rPr lang="en-US" sz="2400"/>
              <a:t>The mobile tick trap is designed to collect living ticks for </a:t>
            </a:r>
            <a:r>
              <a:rPr lang="en-US" sz="2400"/>
              <a:t>research</a:t>
            </a:r>
            <a:r>
              <a:rPr lang="en-US" sz="2400"/>
              <a:t>. Adding mobility to the tick trap will be </a:t>
            </a:r>
            <a:r>
              <a:rPr lang="en-US" sz="2400"/>
              <a:t>accomplished</a:t>
            </a:r>
            <a:r>
              <a:rPr lang="en-US" sz="2400"/>
              <a:t> with motorized wheels mounted on the tick trap with stainless steel cable strung between </a:t>
            </a:r>
            <a:r>
              <a:rPr lang="en-US" sz="2400"/>
              <a:t>ratchet straps</a:t>
            </a:r>
            <a:r>
              <a:rPr lang="en-US" sz="2400"/>
              <a:t> </a:t>
            </a:r>
            <a:r>
              <a:rPr lang="en-US" sz="2400"/>
              <a:t>wrapped</a:t>
            </a:r>
            <a:r>
              <a:rPr lang="en-US" sz="2400"/>
              <a:t> around </a:t>
            </a:r>
            <a:r>
              <a:rPr lang="en-US" sz="2400"/>
              <a:t>trees</a:t>
            </a:r>
            <a:r>
              <a:rPr lang="en-US" sz="2400"/>
              <a:t>.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Nature will provide a multitude of possible obstructions which we hope to detect with motion sensors and switches.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</a:t>
            </a:r>
            <a:r>
              <a:rPr lang="en-US" sz="2400"/>
              <a:t>This</a:t>
            </a:r>
            <a:r>
              <a:rPr lang="en-US" sz="2400"/>
              <a:t> project will generate </a:t>
            </a:r>
            <a:r>
              <a:rPr lang="en-US" sz="2400"/>
              <a:t>valuable</a:t>
            </a:r>
            <a:r>
              <a:rPr lang="en-US" sz="2400"/>
              <a:t> knowledge for the little understood </a:t>
            </a:r>
            <a:r>
              <a:rPr lang="en-US" sz="2400"/>
              <a:t>prevalence</a:t>
            </a:r>
            <a:r>
              <a:rPr lang="en-US" sz="2400"/>
              <a:t> of ticks in the Pacific Northwest.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2447425" y="2322702"/>
            <a:ext cx="2194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 sz="1860">
                <a:latin typeface="Arial"/>
                <a:ea typeface="Arial"/>
                <a:cs typeface="Arial"/>
                <a:sym typeface="Arial"/>
              </a:rPr>
              <a:t>Ratchet Straps</a:t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 sz="1860">
                <a:latin typeface="Arial"/>
                <a:ea typeface="Arial"/>
                <a:cs typeface="Arial"/>
                <a:sym typeface="Arial"/>
              </a:rPr>
              <a:t> </a:t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 sz="1860">
                <a:latin typeface="Arial"/>
                <a:ea typeface="Arial"/>
                <a:cs typeface="Arial"/>
                <a:sym typeface="Arial"/>
              </a:rPr>
              <a:t>               Tick Mop</a:t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b="1" sz="18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b="1" lang="en-US" sz="1860">
                <a:latin typeface="Arial"/>
                <a:ea typeface="Arial"/>
                <a:cs typeface="Arial"/>
                <a:sym typeface="Arial"/>
              </a:rPr>
              <a:t> </a:t>
            </a:r>
            <a:endParaRPr b="1" sz="3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2864450" y="3178100"/>
            <a:ext cx="418200" cy="18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 flipH="1" rot="10800000">
            <a:off x="4578025" y="4830075"/>
            <a:ext cx="753600" cy="32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4342825" y="3020000"/>
            <a:ext cx="654300" cy="65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4578025" y="2671450"/>
            <a:ext cx="1798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Cable</a:t>
            </a:r>
            <a:endParaRPr b="1" sz="1800"/>
          </a:p>
        </p:txBody>
      </p:sp>
      <p:cxnSp>
        <p:nvCxnSpPr>
          <p:cNvPr id="115" name="Google Shape;115;p17"/>
          <p:cNvCxnSpPr/>
          <p:nvPr/>
        </p:nvCxnSpPr>
        <p:spPr>
          <a:xfrm flipH="1">
            <a:off x="6658500" y="2906275"/>
            <a:ext cx="471300" cy="48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4161425" y="181550"/>
            <a:ext cx="6277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Concept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732300" y="2579275"/>
            <a:ext cx="196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Tick Tram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Concept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25" y="1690688"/>
            <a:ext cx="3981358" cy="4862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>
            <a:stCxn id="125" idx="3"/>
          </p:cNvCxnSpPr>
          <p:nvPr/>
        </p:nvCxnSpPr>
        <p:spPr>
          <a:xfrm flipH="1" rot="10800000">
            <a:off x="1695125" y="2506975"/>
            <a:ext cx="893700" cy="13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1493700" y="3429000"/>
            <a:ext cx="1362900" cy="4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370025" y="2450875"/>
            <a:ext cx="1325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Sensor housing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 flipH="1" rot="10800000">
            <a:off x="1504875" y="5378250"/>
            <a:ext cx="1443900" cy="78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/>
        </p:nvSpPr>
        <p:spPr>
          <a:xfrm>
            <a:off x="259775" y="6051900"/>
            <a:ext cx="1545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Loops to hang mop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408" y="1690688"/>
            <a:ext cx="4059492" cy="486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10126000" y="2780175"/>
            <a:ext cx="1683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Wheel System and Motor housing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8"/>
          <p:cNvCxnSpPr>
            <a:stCxn id="130" idx="1"/>
          </p:cNvCxnSpPr>
          <p:nvPr/>
        </p:nvCxnSpPr>
        <p:spPr>
          <a:xfrm rot="10800000">
            <a:off x="8927200" y="2920425"/>
            <a:ext cx="1198800" cy="18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 txBox="1"/>
          <p:nvPr/>
        </p:nvSpPr>
        <p:spPr>
          <a:xfrm>
            <a:off x="458500" y="3137400"/>
            <a:ext cx="1443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Bump Switch housing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Features: Ultrasonic Sensors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838200" y="1825625"/>
            <a:ext cx="5799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Attached to the front and back of trap above wire </a:t>
            </a:r>
            <a:r>
              <a:rPr lang="en-US"/>
              <a:t>attachment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 the mobility of the trap by telling it when to turn around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Mounted above wire so </a:t>
            </a:r>
            <a:r>
              <a:rPr lang="en-US"/>
              <a:t>it's</a:t>
            </a:r>
            <a:r>
              <a:rPr lang="en-US"/>
              <a:t> less likely to notice small obstructions that won’t impede mobility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-12044" l="0" r="-14836" t="0"/>
          <a:stretch/>
        </p:blipFill>
        <p:spPr>
          <a:xfrm>
            <a:off x="7554775" y="1825626"/>
            <a:ext cx="3565950" cy="4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9425075" y="1070725"/>
            <a:ext cx="2562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housing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lt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9"/>
          <p:cNvCxnSpPr>
            <a:stCxn id="140" idx="1"/>
          </p:cNvCxnSpPr>
          <p:nvPr/>
        </p:nvCxnSpPr>
        <p:spPr>
          <a:xfrm flipH="1">
            <a:off x="8034575" y="1380775"/>
            <a:ext cx="1390500" cy="85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 flipH="1">
            <a:off x="10317300" y="1537550"/>
            <a:ext cx="25500" cy="228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/>
              <a:t>Key Features: Mop and Loops</a:t>
            </a:r>
            <a:endParaRPr sz="42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38200" y="1825625"/>
            <a:ext cx="607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Located a</a:t>
            </a:r>
            <a:r>
              <a:rPr lang="en-US"/>
              <a:t>t the bottom of the trap, kept by 4 loops. Helps the trap to catch more ticks within its reach.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Visible enough for people and animals to avoid crashing into the trap (support the visibility of the trap).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Dragged around to catch ticks.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050" y="1218325"/>
            <a:ext cx="4348744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6478600" y="4552875"/>
            <a:ext cx="38133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sz="2400"/>
          </a:p>
        </p:txBody>
      </p:sp>
      <p:cxnSp>
        <p:nvCxnSpPr>
          <p:cNvPr id="151" name="Google Shape;151;p20"/>
          <p:cNvCxnSpPr/>
          <p:nvPr/>
        </p:nvCxnSpPr>
        <p:spPr>
          <a:xfrm flipH="1" rot="10800000">
            <a:off x="7345800" y="4336200"/>
            <a:ext cx="535800" cy="56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7282050" y="5050250"/>
            <a:ext cx="1657800" cy="45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/>
          <p:nvPr/>
        </p:nvCxnSpPr>
        <p:spPr>
          <a:xfrm flipH="1" rot="10800000">
            <a:off x="7409575" y="3902425"/>
            <a:ext cx="1428300" cy="104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/>
          <p:nvPr/>
        </p:nvCxnSpPr>
        <p:spPr>
          <a:xfrm flipH="1" rot="10800000">
            <a:off x="7371325" y="4884325"/>
            <a:ext cx="2499600" cy="11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Features: Wheel System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914400" y="1902250"/>
            <a:ext cx="6025200" cy="4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Has 2 motorized wheels, both are covered. Protected from the rain by the cover.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Imperative to the mobility of the trap. Moves back and forth based on the signal from the ultrasonic sensors. 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Moves slowly so that the ticks have time to get attracted to CO</a:t>
            </a:r>
            <a:r>
              <a:rPr lang="en-US" sz="1400"/>
              <a:t>2 </a:t>
            </a:r>
            <a:r>
              <a:rPr lang="en-US"/>
              <a:t>and caught by the mop.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875" y="609795"/>
            <a:ext cx="2082725" cy="278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1200" y="3477725"/>
            <a:ext cx="2296850" cy="256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10828050" y="4387050"/>
            <a:ext cx="1057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Wheel housing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1"/>
          <p:cNvCxnSpPr>
            <a:stCxn id="163" idx="1"/>
          </p:cNvCxnSpPr>
          <p:nvPr/>
        </p:nvCxnSpPr>
        <p:spPr>
          <a:xfrm rot="10800000">
            <a:off x="9960750" y="3736500"/>
            <a:ext cx="867300" cy="88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/>
          <p:nvPr/>
        </p:nvCxnSpPr>
        <p:spPr>
          <a:xfrm rot="10800000">
            <a:off x="9744775" y="5277325"/>
            <a:ext cx="183000" cy="100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1"/>
          <p:cNvSpPr txBox="1"/>
          <p:nvPr/>
        </p:nvSpPr>
        <p:spPr>
          <a:xfrm>
            <a:off x="9666525" y="6400800"/>
            <a:ext cx="2219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Indent to pinch wire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