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9" r:id="rId1"/>
    <p:sldMasterId id="2147483650" r:id="rId2"/>
    <p:sldMasterId id="2147483651" r:id="rId3"/>
  </p:sldMasterIdLst>
  <p:notesMasterIdLst>
    <p:notesMasterId r:id="rId5"/>
  </p:notesMasterIdLst>
  <p:sldIdLst>
    <p:sldId id="256" r:id="rId4"/>
  </p:sldIdLst>
  <p:sldSz cx="30275213" cy="4280376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Narrow"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Arial Narrow"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5453">
          <p15:clr>
            <a:srgbClr val="A4A3A4"/>
          </p15:clr>
        </p15:guide>
        <p15:guide id="2" orient="horz" pos="24328">
          <p15:clr>
            <a:srgbClr val="A4A3A4"/>
          </p15:clr>
        </p15:guide>
        <p15:guide id="3" pos="-1319">
          <p15:clr>
            <a:srgbClr val="A4A3A4"/>
          </p15:clr>
        </p15:guide>
        <p15:guide id="4" pos="5663">
          <p15:clr>
            <a:srgbClr val="A4A3A4"/>
          </p15:clr>
        </p15:guide>
        <p15:guide id="5" pos="6027">
          <p15:clr>
            <a:srgbClr val="A4A3A4"/>
          </p15:clr>
        </p15:guide>
        <p15:guide id="6" pos="20354">
          <p15:clr>
            <a:srgbClr val="A4A3A4"/>
          </p15:clr>
        </p15:guide>
        <p15:guide id="7" pos="13008">
          <p15:clr>
            <a:srgbClr val="A4A3A4"/>
          </p15:clr>
        </p15:guide>
        <p15:guide id="8" pos="1337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FF791E"/>
    <a:srgbClr val="7BB9CB"/>
    <a:srgbClr val="005B5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94590"/>
  </p:normalViewPr>
  <p:slideViewPr>
    <p:cSldViewPr snapToGrid="0" snapToObjects="1">
      <p:cViewPr>
        <p:scale>
          <a:sx n="43" d="100"/>
          <a:sy n="43" d="100"/>
        </p:scale>
        <p:origin x="-880" y="-1664"/>
      </p:cViewPr>
      <p:guideLst>
        <p:guide orient="horz" pos="5453"/>
        <p:guide orient="horz" pos="24328"/>
        <p:guide pos="-1319"/>
        <p:guide pos="5663"/>
        <p:guide pos="6027"/>
        <p:guide pos="20354"/>
        <p:guide pos="13008"/>
        <p:guide pos="13373"/>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Master" Target="slideMasters/slideMaster3.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0530" name="Rectangle 2">
            <a:extLst>
              <a:ext uri="{FF2B5EF4-FFF2-40B4-BE49-F238E27FC236}">
                <a16:creationId xmlns:a16="http://schemas.microsoft.com/office/drawing/2014/main" id="{A7A4A280-C8E5-924D-9E25-061F4CE81188}"/>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1" name="Rectangle 3">
            <a:extLst>
              <a:ext uri="{FF2B5EF4-FFF2-40B4-BE49-F238E27FC236}">
                <a16:creationId xmlns:a16="http://schemas.microsoft.com/office/drawing/2014/main" id="{C0895D04-FFEB-7148-B234-136A840A75A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4100" name="Rectangle 4">
            <a:extLst>
              <a:ext uri="{FF2B5EF4-FFF2-40B4-BE49-F238E27FC236}">
                <a16:creationId xmlns:a16="http://schemas.microsoft.com/office/drawing/2014/main" id="{D41E0639-CFF4-5963-1B9D-96B2AB2068CC}"/>
              </a:ext>
            </a:extLst>
          </p:cNvPr>
          <p:cNvSpPr>
            <a:spLocks noGrp="1" noRot="1" noChangeAspect="1" noChangeArrowheads="1" noTextEdit="1"/>
          </p:cNvSpPr>
          <p:nvPr>
            <p:ph type="sldImg" idx="2"/>
          </p:nvPr>
        </p:nvSpPr>
        <p:spPr bwMode="auto">
          <a:xfrm>
            <a:off x="2216150" y="685800"/>
            <a:ext cx="24257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50533" name="Rectangle 5">
            <a:extLst>
              <a:ext uri="{FF2B5EF4-FFF2-40B4-BE49-F238E27FC236}">
                <a16:creationId xmlns:a16="http://schemas.microsoft.com/office/drawing/2014/main" id="{39500FB1-03CE-4B4C-8F60-932E5B66A19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0534" name="Rectangle 6">
            <a:extLst>
              <a:ext uri="{FF2B5EF4-FFF2-40B4-BE49-F238E27FC236}">
                <a16:creationId xmlns:a16="http://schemas.microsoft.com/office/drawing/2014/main" id="{ECFF8F2F-2190-5A42-B565-0A0F4AA4486D}"/>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50535" name="Rectangle 7">
            <a:extLst>
              <a:ext uri="{FF2B5EF4-FFF2-40B4-BE49-F238E27FC236}">
                <a16:creationId xmlns:a16="http://schemas.microsoft.com/office/drawing/2014/main" id="{18A25556-E38B-FC47-A496-B2BE4B28BE3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fld id="{279825C3-825B-3946-BD16-73028C00BCBD}" type="slidenum">
              <a:rPr lang="en-US" altLang="fr-FR"/>
              <a:pPr/>
              <a:t>‹#›</a:t>
            </a:fld>
            <a:endParaRPr lang="en-US" altLang="fr-F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2CF0326D-B42B-2078-55AA-A505B5B3C7F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BC2154B2-0A24-0045-AE1A-F198D54910BE}" type="slidenum">
              <a:rPr lang="en-US" altLang="fr-FR"/>
              <a:pPr>
                <a:spcBef>
                  <a:spcPct val="0"/>
                </a:spcBef>
              </a:pPr>
              <a:t>1</a:t>
            </a:fld>
            <a:endParaRPr lang="en-US" altLang="fr-FR"/>
          </a:p>
        </p:txBody>
      </p:sp>
      <p:sp>
        <p:nvSpPr>
          <p:cNvPr id="6146" name="Rectangle 2">
            <a:extLst>
              <a:ext uri="{FF2B5EF4-FFF2-40B4-BE49-F238E27FC236}">
                <a16:creationId xmlns:a16="http://schemas.microsoft.com/office/drawing/2014/main" id="{73CE1FE0-B498-4E2C-FED1-A4813984C32D}"/>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6A8B6B37-8961-D78A-02C3-7A1B6EFB7FB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GB" altLang="fr-FR">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361446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681392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51618" y="1655375"/>
            <a:ext cx="7229364" cy="40212169"/>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62191" y="1655375"/>
            <a:ext cx="21561260" cy="4021216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9361846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13729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2113703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06304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46170" y="6247763"/>
            <a:ext cx="337503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149374" y="6247763"/>
            <a:ext cx="337637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5183867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60396983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10994265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594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30913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53029572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27134983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3091550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47613" y="1655375"/>
            <a:ext cx="7233369"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646170" y="1655375"/>
            <a:ext cx="2157327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773375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70946" y="13297726"/>
            <a:ext cx="25733329" cy="9173448"/>
          </a:xfrm>
        </p:spPr>
        <p:txBody>
          <a:bodyPr/>
          <a:lstStyle/>
          <a:p>
            <a:r>
              <a:rPr lang="en-US"/>
              <a:t>Click to edit Master title style</a:t>
            </a:r>
            <a:endParaRPr lang="en-GB"/>
          </a:p>
        </p:txBody>
      </p:sp>
      <p:sp>
        <p:nvSpPr>
          <p:cNvPr id="3" name="Subtitle 2"/>
          <p:cNvSpPr>
            <a:spLocks noGrp="1"/>
          </p:cNvSpPr>
          <p:nvPr>
            <p:ph type="subTitle" idx="1"/>
          </p:nvPr>
        </p:nvSpPr>
        <p:spPr>
          <a:xfrm>
            <a:off x="4541883" y="24254899"/>
            <a:ext cx="21191448" cy="10940186"/>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Tree>
    <p:extLst>
      <p:ext uri="{BB962C8B-B14F-4D97-AF65-F5344CB8AC3E}">
        <p14:creationId xmlns:p14="http://schemas.microsoft.com/office/powerpoint/2010/main" val="263138133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40085067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2005466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77954" y="6247763"/>
            <a:ext cx="14486764"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15092882" y="6247763"/>
            <a:ext cx="14488098" cy="3562544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90788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3145378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38136058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63093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91097" y="27505245"/>
            <a:ext cx="25734665" cy="8501484"/>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2391097" y="18141158"/>
            <a:ext cx="25734665" cy="936409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9684506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30298345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7041781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5015276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306224" y="1655375"/>
            <a:ext cx="7274756" cy="4021783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77954" y="1655375"/>
            <a:ext cx="21700106" cy="4021783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876926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662194" y="6236439"/>
            <a:ext cx="4587275"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5377632" y="6236439"/>
            <a:ext cx="4588610" cy="3563110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9654488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13963" y="1713887"/>
            <a:ext cx="27247291" cy="7134904"/>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1513961" y="9581157"/>
            <a:ext cx="1337599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13961" y="13575194"/>
            <a:ext cx="1337599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15379921" y="9581157"/>
            <a:ext cx="13381332" cy="399403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15379921" y="13575194"/>
            <a:ext cx="13381332" cy="24660721"/>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24720089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2503678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469611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13961" y="1704450"/>
            <a:ext cx="9959566" cy="7251931"/>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11836664" y="1704451"/>
            <a:ext cx="16924588" cy="3653146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1513961" y="8956383"/>
            <a:ext cx="9959566" cy="2927953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1325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34356" y="29962828"/>
            <a:ext cx="18164861" cy="3537251"/>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5934356" y="3824161"/>
            <a:ext cx="18164861" cy="2568188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5934356" y="33500076"/>
            <a:ext cx="18164861" cy="50227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928291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BB9CB"/>
        </a:solidFill>
        <a:effectLst/>
      </p:bgPr>
    </p:bg>
    <p:spTree>
      <p:nvGrpSpPr>
        <p:cNvPr id="1" name=""/>
        <p:cNvGrpSpPr/>
        <p:nvPr/>
      </p:nvGrpSpPr>
      <p:grpSpPr>
        <a:xfrm>
          <a:off x="0" y="0"/>
          <a:ext cx="0" cy="0"/>
          <a:chOff x="0" y="0"/>
          <a:chExt cx="0" cy="0"/>
        </a:xfrm>
      </p:grpSpPr>
      <p:sp>
        <p:nvSpPr>
          <p:cNvPr id="1026" name="Rectangle 36">
            <a:extLst>
              <a:ext uri="{FF2B5EF4-FFF2-40B4-BE49-F238E27FC236}">
                <a16:creationId xmlns:a16="http://schemas.microsoft.com/office/drawing/2014/main" id="{80D2B4D0-280E-084C-BF00-55EE5E85170F}"/>
              </a:ext>
            </a:extLst>
          </p:cNvPr>
          <p:cNvSpPr>
            <a:spLocks noChangeArrowheads="1"/>
          </p:cNvSpPr>
          <p:nvPr/>
        </p:nvSpPr>
        <p:spPr bwMode="auto">
          <a:xfrm>
            <a:off x="0" y="0"/>
            <a:ext cx="30275213" cy="5291138"/>
          </a:xfrm>
          <a:prstGeom prst="rect">
            <a:avLst/>
          </a:prstGeom>
          <a:solidFill>
            <a:srgbClr val="005B5E"/>
          </a:solid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dirty="0"/>
          </a:p>
        </p:txBody>
      </p:sp>
      <p:sp>
        <p:nvSpPr>
          <p:cNvPr id="1027" name="Rectangle 33">
            <a:extLst>
              <a:ext uri="{FF2B5EF4-FFF2-40B4-BE49-F238E27FC236}">
                <a16:creationId xmlns:a16="http://schemas.microsoft.com/office/drawing/2014/main" id="{DDF5F476-0C1B-7341-A1E5-2812C00860BC}"/>
              </a:ext>
            </a:extLst>
          </p:cNvPr>
          <p:cNvSpPr>
            <a:spLocks noChangeArrowheads="1"/>
          </p:cNvSpPr>
          <p:nvPr/>
        </p:nvSpPr>
        <p:spPr bwMode="auto">
          <a:xfrm>
            <a:off x="644525" y="6242050"/>
            <a:ext cx="9321800"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28" name="Rectangle 15">
            <a:extLst>
              <a:ext uri="{FF2B5EF4-FFF2-40B4-BE49-F238E27FC236}">
                <a16:creationId xmlns:a16="http://schemas.microsoft.com/office/drawing/2014/main" id="{4E51A2EB-8043-C663-44A2-A92102E109D1}"/>
              </a:ext>
            </a:extLst>
          </p:cNvPr>
          <p:cNvSpPr>
            <a:spLocks noGrp="1" noChangeArrowheads="1"/>
          </p:cNvSpPr>
          <p:nvPr>
            <p:ph type="title"/>
          </p:nvPr>
        </p:nvSpPr>
        <p:spPr bwMode="auto">
          <a:xfrm>
            <a:off x="7537450" y="648495"/>
            <a:ext cx="22044025" cy="38695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dirty="0"/>
              <a:t>Click to edit Master title style</a:t>
            </a:r>
          </a:p>
        </p:txBody>
      </p:sp>
      <p:sp>
        <p:nvSpPr>
          <p:cNvPr id="1029" name="Rectangle 16">
            <a:extLst>
              <a:ext uri="{FF2B5EF4-FFF2-40B4-BE49-F238E27FC236}">
                <a16:creationId xmlns:a16="http://schemas.microsoft.com/office/drawing/2014/main" id="{C5BB2AEE-12B6-569F-4AAC-DE2AF3D627AD}"/>
              </a:ext>
            </a:extLst>
          </p:cNvPr>
          <p:cNvSpPr>
            <a:spLocks noGrp="1" noChangeArrowheads="1"/>
          </p:cNvSpPr>
          <p:nvPr>
            <p:ph type="body" idx="1"/>
          </p:nvPr>
        </p:nvSpPr>
        <p:spPr bwMode="auto">
          <a:xfrm>
            <a:off x="661988" y="6243638"/>
            <a:ext cx="9304337" cy="35631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1030" name="Rectangle 25">
            <a:extLst>
              <a:ext uri="{FF2B5EF4-FFF2-40B4-BE49-F238E27FC236}">
                <a16:creationId xmlns:a16="http://schemas.microsoft.com/office/drawing/2014/main" id="{92462A63-B664-C648-977D-332956FE036B}"/>
              </a:ext>
            </a:extLst>
          </p:cNvPr>
          <p:cNvSpPr>
            <a:spLocks noChangeArrowheads="1"/>
          </p:cNvSpPr>
          <p:nvPr/>
        </p:nvSpPr>
        <p:spPr bwMode="auto">
          <a:xfrm>
            <a:off x="0" y="0"/>
            <a:ext cx="30275213" cy="42803763"/>
          </a:xfrm>
          <a:prstGeom prst="rect">
            <a:avLst/>
          </a:prstGeom>
          <a:noFill/>
          <a:ln>
            <a:noFill/>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1" name="Rectangle 40">
            <a:extLst>
              <a:ext uri="{FF2B5EF4-FFF2-40B4-BE49-F238E27FC236}">
                <a16:creationId xmlns:a16="http://schemas.microsoft.com/office/drawing/2014/main" id="{32EDB4AB-0D9B-4145-BD20-F538212476B9}"/>
              </a:ext>
            </a:extLst>
          </p:cNvPr>
          <p:cNvSpPr>
            <a:spLocks noChangeArrowheads="1"/>
          </p:cNvSpPr>
          <p:nvPr/>
        </p:nvSpPr>
        <p:spPr bwMode="auto">
          <a:xfrm>
            <a:off x="20259675" y="6242050"/>
            <a:ext cx="9321800"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1032" name="Rectangle 41">
            <a:extLst>
              <a:ext uri="{FF2B5EF4-FFF2-40B4-BE49-F238E27FC236}">
                <a16:creationId xmlns:a16="http://schemas.microsoft.com/office/drawing/2014/main" id="{D1BE76FC-9DFD-094D-8AE4-13A94A84F310}"/>
              </a:ext>
            </a:extLst>
          </p:cNvPr>
          <p:cNvSpPr>
            <a:spLocks noChangeArrowheads="1"/>
          </p:cNvSpPr>
          <p:nvPr/>
        </p:nvSpPr>
        <p:spPr bwMode="auto">
          <a:xfrm>
            <a:off x="10452100" y="6242050"/>
            <a:ext cx="9320213" cy="35625088"/>
          </a:xfrm>
          <a:prstGeom prst="rect">
            <a:avLst/>
          </a:prstGeom>
          <a:solidFill>
            <a:schemeClr val="bg2"/>
          </a:solidFill>
          <a:ln w="12700">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pic>
        <p:nvPicPr>
          <p:cNvPr id="5" name="Picture 4" descr="A black and white logo&#10;&#10;Description automatically generated">
            <a:extLst>
              <a:ext uri="{FF2B5EF4-FFF2-40B4-BE49-F238E27FC236}">
                <a16:creationId xmlns:a16="http://schemas.microsoft.com/office/drawing/2014/main" id="{AF20A75A-848E-488D-1450-CE5D927FD984}"/>
              </a:ext>
            </a:extLst>
          </p:cNvPr>
          <p:cNvPicPr>
            <a:picLocks noChangeAspect="1"/>
          </p:cNvPicPr>
          <p:nvPr userDrawn="1"/>
        </p:nvPicPr>
        <p:blipFill>
          <a:blip r:embed="rId13"/>
          <a:stretch>
            <a:fillRect/>
          </a:stretch>
        </p:blipFill>
        <p:spPr>
          <a:xfrm>
            <a:off x="163027" y="724694"/>
            <a:ext cx="7211397" cy="3869530"/>
          </a:xfrm>
          <a:prstGeom prst="rect">
            <a:avLst/>
          </a:prstGeom>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xStyles>
    <p:titleStyle>
      <a:lvl1pPr algn="ctr" defTabSz="749300" rtl="0" eaLnBrk="0" fontAlgn="base" hangingPunct="0">
        <a:spcBef>
          <a:spcPct val="0"/>
        </a:spcBef>
        <a:spcAft>
          <a:spcPct val="0"/>
        </a:spcAft>
        <a:defRPr sz="7200">
          <a:solidFill>
            <a:srgbClr val="FFFFFF"/>
          </a:solidFill>
          <a:latin typeface="+mj-lt"/>
          <a:ea typeface="MS PGothic" pitchFamily="34" charset="-128"/>
          <a:cs typeface="MS PGothic" charset="0"/>
        </a:defRPr>
      </a:lvl1pPr>
      <a:lvl2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200">
          <a:solidFill>
            <a:srgbClr val="FFFFFF"/>
          </a:solidFill>
          <a:latin typeface="Arial Black" charset="0"/>
          <a:ea typeface="MS PGothic" pitchFamily="34" charset="-128"/>
          <a:cs typeface="MS PGothic" charset="0"/>
        </a:defRPr>
      </a:lvl5pPr>
      <a:lvl6pPr marL="457200" algn="ctr" defTabSz="749300" rtl="0" fontAlgn="base">
        <a:spcBef>
          <a:spcPct val="0"/>
        </a:spcBef>
        <a:spcAft>
          <a:spcPct val="0"/>
        </a:spcAft>
        <a:defRPr sz="7200">
          <a:solidFill>
            <a:schemeClr val="tx2"/>
          </a:solidFill>
          <a:latin typeface="Arial Black" charset="0"/>
        </a:defRPr>
      </a:lvl6pPr>
      <a:lvl7pPr marL="914400" algn="ctr" defTabSz="749300" rtl="0" fontAlgn="base">
        <a:spcBef>
          <a:spcPct val="0"/>
        </a:spcBef>
        <a:spcAft>
          <a:spcPct val="0"/>
        </a:spcAft>
        <a:defRPr sz="7200">
          <a:solidFill>
            <a:schemeClr val="tx2"/>
          </a:solidFill>
          <a:latin typeface="Arial Black" charset="0"/>
        </a:defRPr>
      </a:lvl7pPr>
      <a:lvl8pPr marL="1371600" algn="ctr" defTabSz="749300" rtl="0" fontAlgn="base">
        <a:spcBef>
          <a:spcPct val="0"/>
        </a:spcBef>
        <a:spcAft>
          <a:spcPct val="0"/>
        </a:spcAft>
        <a:defRPr sz="7200">
          <a:solidFill>
            <a:schemeClr val="tx2"/>
          </a:solidFill>
          <a:latin typeface="Arial Black" charset="0"/>
        </a:defRPr>
      </a:lvl8pPr>
      <a:lvl9pPr marL="1828800" algn="ctr" defTabSz="749300" rtl="0" fontAlgn="base">
        <a:spcBef>
          <a:spcPct val="0"/>
        </a:spcBef>
        <a:spcAft>
          <a:spcPct val="0"/>
        </a:spcAft>
        <a:defRPr sz="72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95EA915C-87A8-5044-BB0D-E37F2076BD1C}"/>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1" name="Rectangle 3">
            <a:extLst>
              <a:ext uri="{FF2B5EF4-FFF2-40B4-BE49-F238E27FC236}">
                <a16:creationId xmlns:a16="http://schemas.microsoft.com/office/drawing/2014/main" id="{BEC338B2-7262-EB4B-85D8-379E00874EE1}"/>
              </a:ext>
            </a:extLst>
          </p:cNvPr>
          <p:cNvSpPr>
            <a:spLocks noChangeArrowheads="1"/>
          </p:cNvSpPr>
          <p:nvPr/>
        </p:nvSpPr>
        <p:spPr bwMode="auto">
          <a:xfrm>
            <a:off x="646113" y="6248400"/>
            <a:ext cx="68802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2" name="Rectangle 6">
            <a:extLst>
              <a:ext uri="{FF2B5EF4-FFF2-40B4-BE49-F238E27FC236}">
                <a16:creationId xmlns:a16="http://schemas.microsoft.com/office/drawing/2014/main" id="{89824C65-BEB3-04E0-007F-0D91C32ED100}"/>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2053" name="Rectangle 7">
            <a:extLst>
              <a:ext uri="{FF2B5EF4-FFF2-40B4-BE49-F238E27FC236}">
                <a16:creationId xmlns:a16="http://schemas.microsoft.com/office/drawing/2014/main" id="{8516AFBB-37AB-9DD7-95C5-717E275E7D59}"/>
              </a:ext>
            </a:extLst>
          </p:cNvPr>
          <p:cNvSpPr>
            <a:spLocks noGrp="1" noChangeArrowheads="1"/>
          </p:cNvSpPr>
          <p:nvPr>
            <p:ph type="body" idx="1"/>
          </p:nvPr>
        </p:nvSpPr>
        <p:spPr bwMode="auto">
          <a:xfrm>
            <a:off x="646113" y="6264275"/>
            <a:ext cx="6880225"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2054" name="Rectangle 8">
            <a:extLst>
              <a:ext uri="{FF2B5EF4-FFF2-40B4-BE49-F238E27FC236}">
                <a16:creationId xmlns:a16="http://schemas.microsoft.com/office/drawing/2014/main" id="{269D22D5-5E7D-7D4D-8D11-DD613FDD827A}"/>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5" name="Rectangle 9">
            <a:extLst>
              <a:ext uri="{FF2B5EF4-FFF2-40B4-BE49-F238E27FC236}">
                <a16:creationId xmlns:a16="http://schemas.microsoft.com/office/drawing/2014/main" id="{E4C6E94E-56F8-D74B-A499-6528ABD80E29}"/>
              </a:ext>
            </a:extLst>
          </p:cNvPr>
          <p:cNvSpPr>
            <a:spLocks noChangeArrowheads="1"/>
          </p:cNvSpPr>
          <p:nvPr/>
        </p:nvSpPr>
        <p:spPr bwMode="auto">
          <a:xfrm>
            <a:off x="7926388" y="6248400"/>
            <a:ext cx="14322425"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6" name="Rectangle 11">
            <a:extLst>
              <a:ext uri="{FF2B5EF4-FFF2-40B4-BE49-F238E27FC236}">
                <a16:creationId xmlns:a16="http://schemas.microsoft.com/office/drawing/2014/main" id="{4C7DA45B-F8F3-DA40-AB9C-6C2D45F5FE56}"/>
              </a:ext>
            </a:extLst>
          </p:cNvPr>
          <p:cNvSpPr>
            <a:spLocks noChangeArrowheads="1"/>
          </p:cNvSpPr>
          <p:nvPr/>
        </p:nvSpPr>
        <p:spPr bwMode="auto">
          <a:xfrm>
            <a:off x="22696488" y="6248400"/>
            <a:ext cx="68849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2057" name="Text Box 14">
            <a:extLst>
              <a:ext uri="{FF2B5EF4-FFF2-40B4-BE49-F238E27FC236}">
                <a16:creationId xmlns:a16="http://schemas.microsoft.com/office/drawing/2014/main" id="{62B71F04-6BDC-7842-B92B-36BE9A331871}"/>
              </a:ext>
            </a:extLst>
          </p:cNvPr>
          <p:cNvSpPr txBox="1">
            <a:spLocks noChangeArrowheads="1"/>
          </p:cNvSpPr>
          <p:nvPr userDrawn="1"/>
        </p:nvSpPr>
        <p:spPr bwMode="auto">
          <a:xfrm>
            <a:off x="646113" y="42260838"/>
            <a:ext cx="3308350" cy="155575"/>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EF0F8"/>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857D8CEC-C970-5545-B1EC-2901675F4F2F}"/>
              </a:ext>
            </a:extLst>
          </p:cNvPr>
          <p:cNvSpPr>
            <a:spLocks noChangeArrowheads="1"/>
          </p:cNvSpPr>
          <p:nvPr/>
        </p:nvSpPr>
        <p:spPr bwMode="auto">
          <a:xfrm>
            <a:off x="0" y="0"/>
            <a:ext cx="30275213" cy="54737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5" name="Rectangle 3">
            <a:extLst>
              <a:ext uri="{FF2B5EF4-FFF2-40B4-BE49-F238E27FC236}">
                <a16:creationId xmlns:a16="http://schemas.microsoft.com/office/drawing/2014/main" id="{46E7F514-0858-E645-8DCB-7B658256459F}"/>
              </a:ext>
            </a:extLst>
          </p:cNvPr>
          <p:cNvSpPr>
            <a:spLocks noChangeArrowheads="1"/>
          </p:cNvSpPr>
          <p:nvPr/>
        </p:nvSpPr>
        <p:spPr bwMode="auto">
          <a:xfrm>
            <a:off x="477838" y="6248400"/>
            <a:ext cx="29224287" cy="35625088"/>
          </a:xfrm>
          <a:prstGeom prst="rect">
            <a:avLst/>
          </a:prstGeom>
          <a:solidFill>
            <a:schemeClr val="bg2"/>
          </a:solidFill>
          <a:ln w="9525">
            <a:solidFill>
              <a:schemeClr val="tx1"/>
            </a:solidFill>
            <a:miter lim="800000"/>
            <a:headEnd/>
            <a:tailEnd/>
          </a:ln>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6" name="Rectangle 6">
            <a:extLst>
              <a:ext uri="{FF2B5EF4-FFF2-40B4-BE49-F238E27FC236}">
                <a16:creationId xmlns:a16="http://schemas.microsoft.com/office/drawing/2014/main" id="{2CA3593C-4400-B2F5-F569-AE120ECB72CC}"/>
              </a:ext>
            </a:extLst>
          </p:cNvPr>
          <p:cNvSpPr>
            <a:spLocks noGrp="1" noChangeArrowheads="1"/>
          </p:cNvSpPr>
          <p:nvPr>
            <p:ph type="title"/>
          </p:nvPr>
        </p:nvSpPr>
        <p:spPr bwMode="auto">
          <a:xfrm>
            <a:off x="661988" y="1655763"/>
            <a:ext cx="28919487" cy="2862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4857" tIns="37421" rIns="74857" bIns="37421" numCol="1" anchor="ctr" anchorCtr="0" compatLnSpc="1">
            <a:prstTxWarp prst="textNoShape">
              <a:avLst/>
            </a:prstTxWarp>
          </a:bodyPr>
          <a:lstStyle/>
          <a:p>
            <a:pPr lvl="0"/>
            <a:r>
              <a:rPr lang="en-US" altLang="fr-FR"/>
              <a:t>Click to edit Master title style</a:t>
            </a:r>
          </a:p>
        </p:txBody>
      </p:sp>
      <p:sp>
        <p:nvSpPr>
          <p:cNvPr id="3077" name="Rectangle 7">
            <a:extLst>
              <a:ext uri="{FF2B5EF4-FFF2-40B4-BE49-F238E27FC236}">
                <a16:creationId xmlns:a16="http://schemas.microsoft.com/office/drawing/2014/main" id="{0D1C5B07-2781-5346-09EA-EE1474814D65}"/>
              </a:ext>
            </a:extLst>
          </p:cNvPr>
          <p:cNvSpPr>
            <a:spLocks noGrp="1" noChangeArrowheads="1"/>
          </p:cNvSpPr>
          <p:nvPr>
            <p:ph type="body" idx="1"/>
          </p:nvPr>
        </p:nvSpPr>
        <p:spPr bwMode="auto">
          <a:xfrm>
            <a:off x="477838" y="6248400"/>
            <a:ext cx="29103637" cy="35625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374346" tIns="374346" rIns="374346" bIns="374346" numCol="1" anchor="t" anchorCtr="0" compatLnSpc="1">
            <a:prstTxWarp prst="textNoShape">
              <a:avLst/>
            </a:prstTxWarp>
          </a:bodyPr>
          <a:lstStyle/>
          <a:p>
            <a:pPr lvl="0"/>
            <a:r>
              <a:rPr lang="en-US" altLang="fr-FR"/>
              <a:t>Click to edit Master text styles</a:t>
            </a:r>
          </a:p>
          <a:p>
            <a:pPr lvl="1"/>
            <a:r>
              <a:rPr lang="en-US" altLang="fr-FR"/>
              <a:t>Second level</a:t>
            </a:r>
          </a:p>
        </p:txBody>
      </p:sp>
      <p:sp>
        <p:nvSpPr>
          <p:cNvPr id="3078" name="Rectangle 8">
            <a:extLst>
              <a:ext uri="{FF2B5EF4-FFF2-40B4-BE49-F238E27FC236}">
                <a16:creationId xmlns:a16="http://schemas.microsoft.com/office/drawing/2014/main" id="{4D49E4CC-BD61-6C48-B56D-E4FA3CBB2B65}"/>
              </a:ext>
            </a:extLst>
          </p:cNvPr>
          <p:cNvSpPr>
            <a:spLocks noChangeArrowheads="1"/>
          </p:cNvSpPr>
          <p:nvPr/>
        </p:nvSpPr>
        <p:spPr bwMode="auto">
          <a:xfrm>
            <a:off x="0" y="0"/>
            <a:ext cx="30275213" cy="42803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175">
                <a:solidFill>
                  <a:srgbClr val="000000"/>
                </a:solidFill>
                <a:miter lim="800000"/>
                <a:headEnd/>
                <a:tailEnd/>
              </a14:hiddenLine>
            </a:ext>
          </a:extLst>
        </p:spPr>
        <p:txBody>
          <a:bodyPr wrap="none" anchor="ctr"/>
          <a:lstStyle>
            <a:lvl1pPr eaLnBrk="0" hangingPunct="0">
              <a:defRPr sz="2400">
                <a:solidFill>
                  <a:schemeClr val="tx1"/>
                </a:solidFill>
                <a:latin typeface="Arial Narrow" panose="020B0604020202020204" pitchFamily="34" charset="0"/>
                <a:ea typeface="MS PGothic" panose="020B0600070205080204" pitchFamily="34" charset="-128"/>
              </a:defRPr>
            </a:lvl1pPr>
            <a:lvl2pPr marL="742950" indent="-285750" eaLnBrk="0" hangingPunct="0">
              <a:defRPr sz="2400">
                <a:solidFill>
                  <a:schemeClr val="tx1"/>
                </a:solidFill>
                <a:latin typeface="Arial Narrow" panose="020B0604020202020204" pitchFamily="34" charset="0"/>
                <a:ea typeface="MS PGothic" panose="020B0600070205080204" pitchFamily="34" charset="-128"/>
              </a:defRPr>
            </a:lvl2pPr>
            <a:lvl3pPr marL="1143000" indent="-228600" eaLnBrk="0" hangingPunct="0">
              <a:defRPr sz="2400">
                <a:solidFill>
                  <a:schemeClr val="tx1"/>
                </a:solidFill>
                <a:latin typeface="Arial Narrow" panose="020B0604020202020204" pitchFamily="34" charset="0"/>
                <a:ea typeface="MS PGothic" panose="020B0600070205080204" pitchFamily="34" charset="-128"/>
              </a:defRPr>
            </a:lvl3pPr>
            <a:lvl4pPr marL="1600200" indent="-228600" eaLnBrk="0" hangingPunct="0">
              <a:defRPr sz="2400">
                <a:solidFill>
                  <a:schemeClr val="tx1"/>
                </a:solidFill>
                <a:latin typeface="Arial Narrow" panose="020B0604020202020204" pitchFamily="34" charset="0"/>
                <a:ea typeface="MS PGothic" panose="020B0600070205080204" pitchFamily="34" charset="-128"/>
              </a:defRPr>
            </a:lvl4pPr>
            <a:lvl5pPr marL="2057400" indent="-228600" eaLnBrk="0" hangingPunct="0">
              <a:defRPr sz="2400">
                <a:solidFill>
                  <a:schemeClr val="tx1"/>
                </a:solidFill>
                <a:latin typeface="Arial Narrow"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Narrow" panose="020B0604020202020204" pitchFamily="34" charset="0"/>
                <a:ea typeface="MS PGothic" panose="020B0600070205080204" pitchFamily="34" charset="-128"/>
              </a:defRPr>
            </a:lvl9pPr>
          </a:lstStyle>
          <a:p>
            <a:pPr eaLnBrk="1" hangingPunct="1">
              <a:defRPr/>
            </a:pPr>
            <a:endParaRPr lang="en-GB" altLang="fr-FR"/>
          </a:p>
        </p:txBody>
      </p:sp>
      <p:sp>
        <p:nvSpPr>
          <p:cNvPr id="3079" name="Text Box 14">
            <a:extLst>
              <a:ext uri="{FF2B5EF4-FFF2-40B4-BE49-F238E27FC236}">
                <a16:creationId xmlns:a16="http://schemas.microsoft.com/office/drawing/2014/main" id="{77480CCC-379B-C247-8E45-12B7352B369C}"/>
              </a:ext>
            </a:extLst>
          </p:cNvPr>
          <p:cNvSpPr txBox="1">
            <a:spLocks noChangeArrowheads="1"/>
          </p:cNvSpPr>
          <p:nvPr userDrawn="1"/>
        </p:nvSpPr>
        <p:spPr bwMode="auto">
          <a:xfrm>
            <a:off x="477838" y="42244963"/>
            <a:ext cx="3308350" cy="158750"/>
          </a:xfrm>
          <a:prstGeom prst="rect">
            <a:avLst/>
          </a:prstGeom>
          <a:noFill/>
          <a:ln>
            <a:noFill/>
          </a:ln>
        </p:spPr>
        <p:txBody>
          <a:bodyPr lIns="74857" tIns="37421" rIns="74857" bIns="37421">
            <a:spAutoFit/>
          </a:bodyPr>
          <a:lstStyle>
            <a:lvl1pPr defTabSz="749300" eaLnBrk="0" hangingPunct="0">
              <a:defRPr sz="2400">
                <a:solidFill>
                  <a:schemeClr val="tx1"/>
                </a:solidFill>
                <a:latin typeface="Arial Narrow" pitchFamily="34" charset="0"/>
                <a:ea typeface="ＭＳ Ｐゴシック"/>
                <a:cs typeface="ＭＳ Ｐゴシック"/>
              </a:defRPr>
            </a:lvl1pPr>
            <a:lvl2pPr marL="742950" indent="-285750" defTabSz="749300" eaLnBrk="0" hangingPunct="0">
              <a:defRPr sz="2400">
                <a:solidFill>
                  <a:schemeClr val="tx1"/>
                </a:solidFill>
                <a:latin typeface="Arial Narrow" pitchFamily="34" charset="0"/>
                <a:ea typeface="ＭＳ Ｐゴシック"/>
                <a:cs typeface="ＭＳ Ｐゴシック"/>
              </a:defRPr>
            </a:lvl2pPr>
            <a:lvl3pPr marL="1143000" indent="-228600" defTabSz="749300" eaLnBrk="0" hangingPunct="0">
              <a:defRPr sz="2400">
                <a:solidFill>
                  <a:schemeClr val="tx1"/>
                </a:solidFill>
                <a:latin typeface="Arial Narrow" pitchFamily="34" charset="0"/>
                <a:ea typeface="ＭＳ Ｐゴシック"/>
                <a:cs typeface="ＭＳ Ｐゴシック"/>
              </a:defRPr>
            </a:lvl3pPr>
            <a:lvl4pPr marL="1600200" indent="-228600" defTabSz="749300" eaLnBrk="0" hangingPunct="0">
              <a:defRPr sz="2400">
                <a:solidFill>
                  <a:schemeClr val="tx1"/>
                </a:solidFill>
                <a:latin typeface="Arial Narrow" pitchFamily="34" charset="0"/>
                <a:ea typeface="ＭＳ Ｐゴシック"/>
                <a:cs typeface="ＭＳ Ｐゴシック"/>
              </a:defRPr>
            </a:lvl4pPr>
            <a:lvl5pPr marL="2057400" indent="-228600" defTabSz="749300" eaLnBrk="0" hangingPunct="0">
              <a:defRPr sz="2400">
                <a:solidFill>
                  <a:schemeClr val="tx1"/>
                </a:solidFill>
                <a:latin typeface="Arial Narrow" pitchFamily="34" charset="0"/>
                <a:ea typeface="ＭＳ Ｐゴシック"/>
                <a:cs typeface="ＭＳ Ｐゴシック"/>
              </a:defRPr>
            </a:lvl5pPr>
            <a:lvl6pPr marL="25146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6pPr>
            <a:lvl7pPr marL="29718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7pPr>
            <a:lvl8pPr marL="34290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8pPr>
            <a:lvl9pPr marL="3886200" indent="-228600" defTabSz="749300" eaLnBrk="0" fontAlgn="base" hangingPunct="0">
              <a:spcBef>
                <a:spcPct val="0"/>
              </a:spcBef>
              <a:spcAft>
                <a:spcPct val="0"/>
              </a:spcAft>
              <a:defRPr sz="2400">
                <a:solidFill>
                  <a:schemeClr val="tx1"/>
                </a:solidFill>
                <a:latin typeface="Arial Narrow" pitchFamily="34" charset="0"/>
                <a:ea typeface="ＭＳ Ｐゴシック"/>
                <a:cs typeface="ＭＳ Ｐゴシック"/>
              </a:defRPr>
            </a:lvl9pPr>
          </a:lstStyle>
          <a:p>
            <a:pPr>
              <a:lnSpc>
                <a:spcPct val="65000"/>
              </a:lnSpc>
              <a:spcBef>
                <a:spcPct val="50000"/>
              </a:spcBef>
              <a:defRPr/>
            </a:pPr>
            <a:r>
              <a:rPr lang="en-US" sz="800" b="1">
                <a:latin typeface="Arial" pitchFamily="34" charset="0"/>
              </a:rPr>
              <a:t>Poster template by ResearchPosters.co.za</a:t>
            </a:r>
          </a:p>
        </p:txBody>
      </p:sp>
    </p:spTree>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ctr" defTabSz="749300" rtl="0" eaLnBrk="0" fontAlgn="base" hangingPunct="0">
        <a:spcBef>
          <a:spcPct val="0"/>
        </a:spcBef>
        <a:spcAft>
          <a:spcPct val="0"/>
        </a:spcAft>
        <a:defRPr sz="7100">
          <a:solidFill>
            <a:schemeClr val="bg1"/>
          </a:solidFill>
          <a:latin typeface="+mj-lt"/>
          <a:ea typeface="MS PGothic" pitchFamily="34" charset="-128"/>
          <a:cs typeface="MS PGothic" charset="0"/>
        </a:defRPr>
      </a:lvl1pPr>
      <a:lvl2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2pPr>
      <a:lvl3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3pPr>
      <a:lvl4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4pPr>
      <a:lvl5pPr algn="ctr" defTabSz="749300" rtl="0" eaLnBrk="0" fontAlgn="base" hangingPunct="0">
        <a:spcBef>
          <a:spcPct val="0"/>
        </a:spcBef>
        <a:spcAft>
          <a:spcPct val="0"/>
        </a:spcAft>
        <a:defRPr sz="7100">
          <a:solidFill>
            <a:schemeClr val="bg1"/>
          </a:solidFill>
          <a:latin typeface="Arial Black" charset="0"/>
          <a:ea typeface="MS PGothic" pitchFamily="34" charset="-128"/>
          <a:cs typeface="MS PGothic" charset="0"/>
        </a:defRPr>
      </a:lvl5pPr>
      <a:lvl6pPr marL="457200" algn="ctr" defTabSz="749300" rtl="0" fontAlgn="base">
        <a:spcBef>
          <a:spcPct val="0"/>
        </a:spcBef>
        <a:spcAft>
          <a:spcPct val="0"/>
        </a:spcAft>
        <a:defRPr sz="7100">
          <a:solidFill>
            <a:schemeClr val="tx2"/>
          </a:solidFill>
          <a:latin typeface="Arial Black" charset="0"/>
        </a:defRPr>
      </a:lvl6pPr>
      <a:lvl7pPr marL="914400" algn="ctr" defTabSz="749300" rtl="0" fontAlgn="base">
        <a:spcBef>
          <a:spcPct val="0"/>
        </a:spcBef>
        <a:spcAft>
          <a:spcPct val="0"/>
        </a:spcAft>
        <a:defRPr sz="7100">
          <a:solidFill>
            <a:schemeClr val="tx2"/>
          </a:solidFill>
          <a:latin typeface="Arial Black" charset="0"/>
        </a:defRPr>
      </a:lvl7pPr>
      <a:lvl8pPr marL="1371600" algn="ctr" defTabSz="749300" rtl="0" fontAlgn="base">
        <a:spcBef>
          <a:spcPct val="0"/>
        </a:spcBef>
        <a:spcAft>
          <a:spcPct val="0"/>
        </a:spcAft>
        <a:defRPr sz="7100">
          <a:solidFill>
            <a:schemeClr val="tx2"/>
          </a:solidFill>
          <a:latin typeface="Arial Black" charset="0"/>
        </a:defRPr>
      </a:lvl8pPr>
      <a:lvl9pPr marL="1828800" algn="ctr" defTabSz="749300" rtl="0" fontAlgn="base">
        <a:spcBef>
          <a:spcPct val="0"/>
        </a:spcBef>
        <a:spcAft>
          <a:spcPct val="0"/>
        </a:spcAft>
        <a:defRPr sz="7100">
          <a:solidFill>
            <a:schemeClr val="tx2"/>
          </a:solidFill>
          <a:latin typeface="Arial Black" charset="0"/>
        </a:defRPr>
      </a:lvl9pPr>
    </p:titleStyle>
    <p:bodyStyle>
      <a:lvl1pPr marL="280988" indent="-280988"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1pPr>
      <a:lvl2pPr marL="606425" indent="-231775" algn="l" defTabSz="749300" rtl="0" eaLnBrk="0" fontAlgn="base" hangingPunct="0">
        <a:spcBef>
          <a:spcPct val="20000"/>
        </a:spcBef>
        <a:spcAft>
          <a:spcPct val="0"/>
        </a:spcAft>
        <a:buChar char="–"/>
        <a:defRPr sz="2400">
          <a:solidFill>
            <a:schemeClr val="tx2"/>
          </a:solidFill>
          <a:latin typeface="+mn-lt"/>
          <a:ea typeface="MS PGothic" pitchFamily="34" charset="-128"/>
          <a:cs typeface="MS PGothic" charset="0"/>
        </a:defRPr>
      </a:lvl2pPr>
      <a:lvl3pPr marL="938213" indent="-188913" algn="l" defTabSz="749300" rtl="0" eaLnBrk="0" fontAlgn="base" hangingPunct="0">
        <a:spcBef>
          <a:spcPct val="20000"/>
        </a:spcBef>
        <a:spcAft>
          <a:spcPct val="0"/>
        </a:spcAft>
        <a:buChar char="•"/>
        <a:defRPr sz="2000">
          <a:solidFill>
            <a:schemeClr val="tx1"/>
          </a:solidFill>
          <a:latin typeface="+mn-lt"/>
          <a:ea typeface="MS PGothic" pitchFamily="34" charset="-128"/>
          <a:cs typeface="MS PGothic" charset="0"/>
        </a:defRPr>
      </a:lvl3pPr>
      <a:lvl4pPr marL="131286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4pPr>
      <a:lvl5pPr marL="1687513" indent="-187325" algn="l" defTabSz="749300" rtl="0" eaLnBrk="0" fontAlgn="base" hangingPunct="0">
        <a:spcBef>
          <a:spcPct val="20000"/>
        </a:spcBef>
        <a:spcAft>
          <a:spcPct val="0"/>
        </a:spcAft>
        <a:buChar char="»"/>
        <a:defRPr sz="1600">
          <a:solidFill>
            <a:schemeClr val="tx1"/>
          </a:solidFill>
          <a:latin typeface="+mn-lt"/>
          <a:ea typeface="MS PGothic" pitchFamily="34" charset="-128"/>
          <a:cs typeface="MS PGothic" charset="0"/>
        </a:defRPr>
      </a:lvl5pPr>
      <a:lvl6pPr marL="2144713" indent="-187325" algn="l" defTabSz="749300" rtl="0" fontAlgn="base">
        <a:spcBef>
          <a:spcPct val="20000"/>
        </a:spcBef>
        <a:spcAft>
          <a:spcPct val="0"/>
        </a:spcAft>
        <a:buChar char="»"/>
        <a:defRPr sz="1600">
          <a:solidFill>
            <a:schemeClr val="tx1"/>
          </a:solidFill>
          <a:latin typeface="+mn-lt"/>
          <a:ea typeface="ＭＳ Ｐゴシック" charset="-128"/>
        </a:defRPr>
      </a:lvl6pPr>
      <a:lvl7pPr marL="2601913" indent="-187325" algn="l" defTabSz="749300" rtl="0" fontAlgn="base">
        <a:spcBef>
          <a:spcPct val="20000"/>
        </a:spcBef>
        <a:spcAft>
          <a:spcPct val="0"/>
        </a:spcAft>
        <a:buChar char="»"/>
        <a:defRPr sz="1600">
          <a:solidFill>
            <a:schemeClr val="tx1"/>
          </a:solidFill>
          <a:latin typeface="+mn-lt"/>
          <a:ea typeface="ＭＳ Ｐゴシック" charset="-128"/>
        </a:defRPr>
      </a:lvl7pPr>
      <a:lvl8pPr marL="3059113" indent="-187325" algn="l" defTabSz="749300" rtl="0" fontAlgn="base">
        <a:spcBef>
          <a:spcPct val="20000"/>
        </a:spcBef>
        <a:spcAft>
          <a:spcPct val="0"/>
        </a:spcAft>
        <a:buChar char="»"/>
        <a:defRPr sz="1600">
          <a:solidFill>
            <a:schemeClr val="tx1"/>
          </a:solidFill>
          <a:latin typeface="+mn-lt"/>
          <a:ea typeface="ＭＳ Ｐゴシック" charset="-128"/>
        </a:defRPr>
      </a:lvl8pPr>
      <a:lvl9pPr marL="3516313" indent="-187325" algn="l" defTabSz="749300" rtl="0" fontAlgn="base">
        <a:spcBef>
          <a:spcPct val="20000"/>
        </a:spcBef>
        <a:spcAft>
          <a:spcPct val="0"/>
        </a:spcAft>
        <a:buChar char="»"/>
        <a:defRPr sz="1600">
          <a:solidFill>
            <a:schemeClr val="tx1"/>
          </a:solidFill>
          <a:latin typeface="+mn-lt"/>
          <a:ea typeface="ＭＳ Ｐゴシック" charset="-128"/>
        </a:defRPr>
      </a:lvl9pPr>
    </p:bodyStyle>
    <p:otherStyle>
      <a:defPPr>
        <a:defRPr lang="en-GB"/>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5">
            <a:extLst>
              <a:ext uri="{FF2B5EF4-FFF2-40B4-BE49-F238E27FC236}">
                <a16:creationId xmlns:a16="http://schemas.microsoft.com/office/drawing/2014/main" id="{5C34FFF7-6375-FEF2-894D-1B20F0E170AB}"/>
              </a:ext>
            </a:extLst>
          </p:cNvPr>
          <p:cNvSpPr>
            <a:spLocks noChangeArrowheads="1"/>
          </p:cNvSpPr>
          <p:nvPr/>
        </p:nvSpPr>
        <p:spPr bwMode="auto">
          <a:xfrm>
            <a:off x="477838" y="1309688"/>
            <a:ext cx="29213175" cy="2260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74838" tIns="37413" rIns="74838" bIns="37413">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eaLnBrk="1" hangingPunct="1">
              <a:spcBef>
                <a:spcPct val="50000"/>
              </a:spcBef>
              <a:buFontTx/>
              <a:buNone/>
            </a:pPr>
            <a:r>
              <a:rPr lang="en-US" altLang="fr-FR" sz="6000" dirty="0">
                <a:solidFill>
                  <a:schemeClr val="bg1"/>
                </a:solidFill>
                <a:latin typeface="Arial Black" panose="020B0604020202020204" pitchFamily="34" charset="0"/>
              </a:rPr>
              <a:t>The title of your FYP goes here</a:t>
            </a:r>
          </a:p>
          <a:p>
            <a:pPr algn="ctr">
              <a:spcBef>
                <a:spcPct val="0"/>
              </a:spcBef>
              <a:buFontTx/>
              <a:buNone/>
            </a:pPr>
            <a:endParaRPr lang="en-US" altLang="fr-FR" sz="4100" b="1" dirty="0">
              <a:solidFill>
                <a:schemeClr val="bg1"/>
              </a:solidFill>
            </a:endParaRPr>
          </a:p>
          <a:p>
            <a:pPr algn="ctr">
              <a:spcBef>
                <a:spcPct val="0"/>
              </a:spcBef>
              <a:buFontTx/>
              <a:buNone/>
            </a:pPr>
            <a:r>
              <a:rPr lang="en-US" altLang="fr-FR" sz="4100" b="1" dirty="0">
                <a:solidFill>
                  <a:schemeClr val="bg1"/>
                </a:solidFill>
              </a:rPr>
              <a:t>Your name and affiliation goes here. Add your GitHub URL.</a:t>
            </a:r>
            <a:endParaRPr lang="en-US" altLang="fr-FR" sz="2800" b="1" dirty="0">
              <a:solidFill>
                <a:schemeClr val="bg1"/>
              </a:solidFill>
            </a:endParaRPr>
          </a:p>
        </p:txBody>
      </p:sp>
      <p:sp>
        <p:nvSpPr>
          <p:cNvPr id="5122" name="Text Box 471">
            <a:extLst>
              <a:ext uri="{FF2B5EF4-FFF2-40B4-BE49-F238E27FC236}">
                <a16:creationId xmlns:a16="http://schemas.microsoft.com/office/drawing/2014/main" id="{2AC155E6-8ACE-F3F1-A66B-0F772E5066BD}"/>
              </a:ext>
            </a:extLst>
          </p:cNvPr>
          <p:cNvSpPr txBox="1">
            <a:spLocks noChangeArrowheads="1"/>
          </p:cNvSpPr>
          <p:nvPr/>
        </p:nvSpPr>
        <p:spPr bwMode="auto">
          <a:xfrm>
            <a:off x="646113" y="6248400"/>
            <a:ext cx="9321800" cy="630238"/>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a:solidFill>
                  <a:schemeClr val="bg1"/>
                </a:solidFill>
                <a:latin typeface="Arial Narrow" panose="020B0604020202020204" pitchFamily="34" charset="0"/>
              </a:rPr>
              <a:t>Introduction</a:t>
            </a:r>
          </a:p>
        </p:txBody>
      </p:sp>
      <p:sp>
        <p:nvSpPr>
          <p:cNvPr id="5123" name="Text Box 472">
            <a:extLst>
              <a:ext uri="{FF2B5EF4-FFF2-40B4-BE49-F238E27FC236}">
                <a16:creationId xmlns:a16="http://schemas.microsoft.com/office/drawing/2014/main" id="{93F4D7DD-0651-5DEB-C3FF-9F7911696A02}"/>
              </a:ext>
            </a:extLst>
          </p:cNvPr>
          <p:cNvSpPr txBox="1">
            <a:spLocks noChangeArrowheads="1"/>
          </p:cNvSpPr>
          <p:nvPr/>
        </p:nvSpPr>
        <p:spPr bwMode="auto">
          <a:xfrm>
            <a:off x="806543" y="6704331"/>
            <a:ext cx="8880659" cy="67589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eaLnBrk="1" hangingPunct="1">
              <a:spcBef>
                <a:spcPct val="0"/>
              </a:spcBef>
              <a:buNone/>
            </a:pPr>
            <a:r>
              <a:rPr lang="en-IE" sz="2600" dirty="0">
                <a:solidFill>
                  <a:schemeClr val="tx1"/>
                </a:solidFill>
              </a:rPr>
              <a:t>Livestock farmers often face critical decisions when animals exhibit signs of illness, yet many operate in rural areas with limited access to veterinary care and digital resources. This project addresses that challenge by developing a mobile-first, offline-compatible farm management application tailored to Irish cattle farmers.</a:t>
            </a:r>
          </a:p>
          <a:p>
            <a:pPr eaLnBrk="1" hangingPunct="1">
              <a:spcBef>
                <a:spcPct val="0"/>
              </a:spcBef>
              <a:buNone/>
            </a:pPr>
            <a:endParaRPr lang="en-IE" sz="2600" dirty="0">
              <a:solidFill>
                <a:schemeClr val="tx1"/>
              </a:solidFill>
            </a:endParaRPr>
          </a:p>
          <a:p>
            <a:pPr eaLnBrk="1" hangingPunct="1">
              <a:spcBef>
                <a:spcPct val="0"/>
              </a:spcBef>
              <a:buNone/>
            </a:pPr>
            <a:r>
              <a:rPr lang="en-IE" sz="2600" dirty="0">
                <a:solidFill>
                  <a:schemeClr val="tx1"/>
                </a:solidFill>
              </a:rPr>
              <a:t>The app features an AI-powered diagnostic engine that suggests potential diseases based on symptoms entered by the user, along with tools for tracking vaccinations, managing livestock records, and viewing weather data. The goal is to empower farmers with accessible, context-aware decision support that fits naturally into their daily workflow.</a:t>
            </a:r>
            <a:br>
              <a:rPr lang="en-US" altLang="fr-FR" sz="2600" dirty="0">
                <a:solidFill>
                  <a:schemeClr val="tx1"/>
                </a:solidFill>
                <a:latin typeface="Arial Narrow" panose="020B0604020202020204" pitchFamily="34" charset="0"/>
              </a:rPr>
            </a:br>
            <a:r>
              <a:rPr lang="en-IE" sz="2600" dirty="0">
                <a:solidFill>
                  <a:schemeClr val="tx1"/>
                </a:solidFill>
              </a:rPr>
              <a:t>.</a:t>
            </a:r>
            <a:endParaRPr lang="en-US" altLang="fr-FR" sz="2600" b="1" dirty="0">
              <a:solidFill>
                <a:schemeClr val="tx1"/>
              </a:solidFill>
              <a:latin typeface="Arial Narrow" panose="020B0604020202020204" pitchFamily="34" charset="0"/>
            </a:endParaRPr>
          </a:p>
        </p:txBody>
      </p:sp>
      <p:sp>
        <p:nvSpPr>
          <p:cNvPr id="5124" name="Text Box 473">
            <a:extLst>
              <a:ext uri="{FF2B5EF4-FFF2-40B4-BE49-F238E27FC236}">
                <a16:creationId xmlns:a16="http://schemas.microsoft.com/office/drawing/2014/main" id="{D129D99C-2A5B-B2A0-6E84-3C4C123C1FF7}"/>
              </a:ext>
            </a:extLst>
          </p:cNvPr>
          <p:cNvSpPr txBox="1">
            <a:spLocks noChangeArrowheads="1"/>
          </p:cNvSpPr>
          <p:nvPr/>
        </p:nvSpPr>
        <p:spPr bwMode="auto">
          <a:xfrm>
            <a:off x="639763" y="13090265"/>
            <a:ext cx="9321800" cy="630237"/>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Problem Statement</a:t>
            </a:r>
          </a:p>
        </p:txBody>
      </p:sp>
      <p:sp>
        <p:nvSpPr>
          <p:cNvPr id="5131" name="Text Box 490">
            <a:extLst>
              <a:ext uri="{FF2B5EF4-FFF2-40B4-BE49-F238E27FC236}">
                <a16:creationId xmlns:a16="http://schemas.microsoft.com/office/drawing/2014/main" id="{559C8A58-C31B-3A67-9FA3-76977BDC8D49}"/>
              </a:ext>
            </a:extLst>
          </p:cNvPr>
          <p:cNvSpPr txBox="1">
            <a:spLocks noChangeArrowheads="1"/>
          </p:cNvSpPr>
          <p:nvPr/>
        </p:nvSpPr>
        <p:spPr bwMode="auto">
          <a:xfrm>
            <a:off x="646113" y="18664375"/>
            <a:ext cx="9315450" cy="630237"/>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rgbClr val="F8F8F8"/>
                </a:solidFill>
                <a:latin typeface="Arial Narrow" panose="020B0604020202020204" pitchFamily="34" charset="0"/>
              </a:rPr>
              <a:t>System Architecture</a:t>
            </a:r>
          </a:p>
        </p:txBody>
      </p:sp>
      <p:sp>
        <p:nvSpPr>
          <p:cNvPr id="5132" name="Text Box 491">
            <a:extLst>
              <a:ext uri="{FF2B5EF4-FFF2-40B4-BE49-F238E27FC236}">
                <a16:creationId xmlns:a16="http://schemas.microsoft.com/office/drawing/2014/main" id="{5470739C-1FD7-9B8E-A9BA-D15B0F6E045D}"/>
              </a:ext>
            </a:extLst>
          </p:cNvPr>
          <p:cNvSpPr txBox="1">
            <a:spLocks noChangeArrowheads="1"/>
          </p:cNvSpPr>
          <p:nvPr/>
        </p:nvSpPr>
        <p:spPr bwMode="auto">
          <a:xfrm>
            <a:off x="738998" y="19099912"/>
            <a:ext cx="8995144" cy="11960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buNone/>
            </a:pPr>
            <a:r>
              <a:rPr lang="en-IE" sz="2600" dirty="0">
                <a:solidFill>
                  <a:schemeClr val="tx1"/>
                </a:solidFill>
              </a:rPr>
              <a:t>A progressive web application with native mobile capabilities and component-based design for seamless performance across all devices is provided by the system's multi-tier architecture, which is based on Angular 17+ and Ionic. A strong RESTful API with integrated middleware for CORS handling, JWT authentication, and thorough request logging is offered by the </a:t>
            </a:r>
            <a:r>
              <a:rPr lang="en-IE" sz="2600" dirty="0" err="1">
                <a:solidFill>
                  <a:schemeClr val="tx1"/>
                </a:solidFill>
              </a:rPr>
              <a:t>Express.js</a:t>
            </a:r>
            <a:r>
              <a:rPr lang="en-IE" sz="2600" dirty="0">
                <a:solidFill>
                  <a:schemeClr val="tx1"/>
                </a:solidFill>
              </a:rPr>
              <a:t> backend. </a:t>
            </a:r>
            <a:br>
              <a:rPr lang="en-IE" sz="2600" dirty="0">
                <a:solidFill>
                  <a:schemeClr val="tx1"/>
                </a:solidFill>
              </a:rPr>
            </a:br>
            <a:br>
              <a:rPr lang="en-IE" sz="2600" dirty="0">
                <a:solidFill>
                  <a:schemeClr val="tx1"/>
                </a:solidFill>
              </a:rPr>
            </a:br>
            <a:r>
              <a:rPr lang="en-IE" sz="2600" dirty="0">
                <a:solidFill>
                  <a:schemeClr val="tx1"/>
                </a:solidFill>
              </a:rPr>
              <a:t>For dependable schema validation and safe user-specific data isolation, data management makes use of MongoDB Atlas cloud infrastructure with Mongoose ODM. In order to preserve system availability in the event of service outages, the platform incorporates a number of external services, such as Firebase Authentication and two weather APIs (</a:t>
            </a:r>
            <a:r>
              <a:rPr lang="en-IE" sz="2600" dirty="0" err="1">
                <a:solidFill>
                  <a:schemeClr val="tx1"/>
                </a:solidFill>
              </a:rPr>
              <a:t>WeatherAPI.com</a:t>
            </a:r>
            <a:r>
              <a:rPr lang="en-IE" sz="2600" dirty="0">
                <a:solidFill>
                  <a:schemeClr val="tx1"/>
                </a:solidFill>
              </a:rPr>
              <a:t> and </a:t>
            </a:r>
            <a:r>
              <a:rPr lang="en-IE" sz="2600" dirty="0" err="1">
                <a:solidFill>
                  <a:schemeClr val="tx1"/>
                </a:solidFill>
              </a:rPr>
              <a:t>OpenWeatherMap</a:t>
            </a:r>
            <a:r>
              <a:rPr lang="en-IE" sz="2600" dirty="0">
                <a:solidFill>
                  <a:schemeClr val="tx1"/>
                </a:solidFill>
              </a:rPr>
              <a:t>), with built-in fallback mechanisms.</a:t>
            </a:r>
            <a:br>
              <a:rPr lang="en-IE" sz="2600" dirty="0">
                <a:solidFill>
                  <a:schemeClr val="tx1"/>
                </a:solidFill>
              </a:rPr>
            </a:br>
            <a:br>
              <a:rPr lang="en-IE" sz="2600" dirty="0">
                <a:solidFill>
                  <a:schemeClr val="tx1"/>
                </a:solidFill>
              </a:rPr>
            </a:br>
            <a:br>
              <a:rPr lang="en-IE" sz="2600" dirty="0">
                <a:solidFill>
                  <a:schemeClr val="tx1"/>
                </a:solidFill>
              </a:rPr>
            </a:br>
            <a:r>
              <a:rPr lang="en-IE" sz="2600" dirty="0">
                <a:solidFill>
                  <a:schemeClr val="tx1"/>
                </a:solidFill>
              </a:rPr>
              <a:t>The AI diagnostic engine functions as a stand-alone microservice with parallel processing and in-memory caching. In order to provide confidence-ranked diagnostic recommendations and guarantee accurate and trustworthy health assessments for livestock management, it makes use of standardised symptom databases and sophisticated fuzzy string matching algorithms.</a:t>
            </a:r>
          </a:p>
        </p:txBody>
      </p:sp>
      <p:sp>
        <p:nvSpPr>
          <p:cNvPr id="5134" name="Text Box 495">
            <a:extLst>
              <a:ext uri="{FF2B5EF4-FFF2-40B4-BE49-F238E27FC236}">
                <a16:creationId xmlns:a16="http://schemas.microsoft.com/office/drawing/2014/main" id="{66C5DC0B-886C-242B-0A7A-DA2E0E8025A9}"/>
              </a:ext>
            </a:extLst>
          </p:cNvPr>
          <p:cNvSpPr txBox="1">
            <a:spLocks noChangeArrowheads="1"/>
          </p:cNvSpPr>
          <p:nvPr/>
        </p:nvSpPr>
        <p:spPr bwMode="auto">
          <a:xfrm>
            <a:off x="749301" y="30755979"/>
            <a:ext cx="9320212" cy="630238"/>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AI Disease Diagnostic Engine</a:t>
            </a:r>
          </a:p>
        </p:txBody>
      </p:sp>
      <p:sp>
        <p:nvSpPr>
          <p:cNvPr id="5143" name="Text Box 522">
            <a:extLst>
              <a:ext uri="{FF2B5EF4-FFF2-40B4-BE49-F238E27FC236}">
                <a16:creationId xmlns:a16="http://schemas.microsoft.com/office/drawing/2014/main" id="{B65C3058-CB06-208E-864A-AF7CAC613D8C}"/>
              </a:ext>
            </a:extLst>
          </p:cNvPr>
          <p:cNvSpPr txBox="1">
            <a:spLocks noChangeArrowheads="1"/>
          </p:cNvSpPr>
          <p:nvPr/>
        </p:nvSpPr>
        <p:spPr bwMode="auto">
          <a:xfrm>
            <a:off x="20307301" y="23375580"/>
            <a:ext cx="9320213" cy="630238"/>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Evaluation and Results</a:t>
            </a:r>
          </a:p>
        </p:txBody>
      </p:sp>
      <p:sp>
        <p:nvSpPr>
          <p:cNvPr id="5165" name="Text Box 545">
            <a:extLst>
              <a:ext uri="{FF2B5EF4-FFF2-40B4-BE49-F238E27FC236}">
                <a16:creationId xmlns:a16="http://schemas.microsoft.com/office/drawing/2014/main" id="{89755A04-4A98-30BB-AF4A-92D1DE67EA26}"/>
              </a:ext>
            </a:extLst>
          </p:cNvPr>
          <p:cNvSpPr txBox="1">
            <a:spLocks noChangeArrowheads="1"/>
          </p:cNvSpPr>
          <p:nvPr/>
        </p:nvSpPr>
        <p:spPr bwMode="auto">
          <a:xfrm>
            <a:off x="10478293" y="31265716"/>
            <a:ext cx="9318625" cy="630238"/>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User Interface Designs</a:t>
            </a:r>
          </a:p>
        </p:txBody>
      </p:sp>
      <p:sp>
        <p:nvSpPr>
          <p:cNvPr id="5182" name="Text Box 562">
            <a:extLst>
              <a:ext uri="{FF2B5EF4-FFF2-40B4-BE49-F238E27FC236}">
                <a16:creationId xmlns:a16="http://schemas.microsoft.com/office/drawing/2014/main" id="{94A6FC72-1C8D-855D-B250-14B8908B2CB0}"/>
              </a:ext>
            </a:extLst>
          </p:cNvPr>
          <p:cNvSpPr txBox="1">
            <a:spLocks noChangeArrowheads="1"/>
          </p:cNvSpPr>
          <p:nvPr/>
        </p:nvSpPr>
        <p:spPr bwMode="auto">
          <a:xfrm>
            <a:off x="20261263" y="36217417"/>
            <a:ext cx="9320212" cy="630237"/>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a:solidFill>
                  <a:schemeClr val="bg1"/>
                </a:solidFill>
                <a:latin typeface="Arial Narrow" panose="020B0604020202020204" pitchFamily="34" charset="0"/>
              </a:rPr>
              <a:t>Acknowledgements</a:t>
            </a:r>
          </a:p>
        </p:txBody>
      </p:sp>
      <p:sp>
        <p:nvSpPr>
          <p:cNvPr id="5190" name="Text Box 474">
            <a:extLst>
              <a:ext uri="{FF2B5EF4-FFF2-40B4-BE49-F238E27FC236}">
                <a16:creationId xmlns:a16="http://schemas.microsoft.com/office/drawing/2014/main" id="{A7025418-8D09-BBD1-594E-37FB775AF3E3}"/>
              </a:ext>
            </a:extLst>
          </p:cNvPr>
          <p:cNvSpPr txBox="1">
            <a:spLocks noChangeArrowheads="1"/>
          </p:cNvSpPr>
          <p:nvPr/>
        </p:nvSpPr>
        <p:spPr bwMode="auto">
          <a:xfrm>
            <a:off x="853483" y="13613179"/>
            <a:ext cx="8880659" cy="51585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374995" tIns="374995" rIns="374995" bIns="374995">
            <a:spAutoFit/>
          </a:bodyPr>
          <a:lstStyle>
            <a:lvl1pPr defTabSz="360045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360045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360045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360045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360045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buNone/>
            </a:pPr>
            <a:r>
              <a:rPr lang="en-IE" sz="2600" dirty="0">
                <a:solidFill>
                  <a:schemeClr val="tx1"/>
                </a:solidFill>
              </a:rPr>
              <a:t>Modern livestock farming encounters significant challenges with early disease detection and health monitoring, frequently leading to economic losses and animal welfare issues. Traditional diagnostic approaches depend heavily on veterinary expertise and physical examinations, which aren't always readily accessible to farmers. There's an urgent need for user-friendly, intelligent systems that can deliver preliminary health assessments and guide farmers toward appropriate interventions, especially in remote or resource-constrained settings.</a:t>
            </a:r>
          </a:p>
        </p:txBody>
      </p:sp>
      <p:sp>
        <p:nvSpPr>
          <p:cNvPr id="3" name="Text Box 561">
            <a:extLst>
              <a:ext uri="{FF2B5EF4-FFF2-40B4-BE49-F238E27FC236}">
                <a16:creationId xmlns:a16="http://schemas.microsoft.com/office/drawing/2014/main" id="{C6CF4A5E-CA87-DA56-CDA4-8D2B5B5366F6}"/>
              </a:ext>
            </a:extLst>
          </p:cNvPr>
          <p:cNvSpPr txBox="1">
            <a:spLocks noChangeArrowheads="1"/>
          </p:cNvSpPr>
          <p:nvPr/>
        </p:nvSpPr>
        <p:spPr bwMode="auto">
          <a:xfrm>
            <a:off x="20261263" y="30357176"/>
            <a:ext cx="9320212" cy="630237"/>
          </a:xfrm>
          <a:prstGeom prst="rect">
            <a:avLst/>
          </a:prstGeom>
          <a:solidFill>
            <a:srgbClr val="FF791E"/>
          </a:solidFill>
          <a:ln>
            <a:noFill/>
          </a:ln>
        </p:spPr>
        <p:txBody>
          <a:bodyPr lIns="74857" tIns="37421" rIns="74857" bIns="37421">
            <a:spAutoFit/>
          </a:bodyPr>
          <a:lstStyle>
            <a:lvl1pPr defTabSz="749300">
              <a:spcBef>
                <a:spcPct val="20000"/>
              </a:spcBef>
              <a:buChar char="•"/>
              <a:defRPr sz="2400">
                <a:solidFill>
                  <a:schemeClr val="tx2"/>
                </a:solidFill>
                <a:latin typeface="Arial" panose="020B0604020202020204" pitchFamily="34" charset="0"/>
                <a:ea typeface="MS PGothic" panose="020B0600070205080204" pitchFamily="34" charset="-128"/>
              </a:defRPr>
            </a:lvl1pPr>
            <a:lvl2pPr marL="742950" indent="-285750" defTabSz="749300">
              <a:spcBef>
                <a:spcPct val="20000"/>
              </a:spcBef>
              <a:buChar char="–"/>
              <a:defRPr sz="2400">
                <a:solidFill>
                  <a:schemeClr val="tx2"/>
                </a:solidFill>
                <a:latin typeface="Arial" panose="020B0604020202020204" pitchFamily="34" charset="0"/>
                <a:ea typeface="MS PGothic" panose="020B0600070205080204" pitchFamily="34" charset="-128"/>
              </a:defRPr>
            </a:lvl2pPr>
            <a:lvl3pPr marL="1143000" indent="-228600" defTabSz="749300">
              <a:spcBef>
                <a:spcPct val="20000"/>
              </a:spcBef>
              <a:buChar char="•"/>
              <a:defRPr sz="2000">
                <a:solidFill>
                  <a:schemeClr val="tx1"/>
                </a:solidFill>
                <a:latin typeface="Arial" panose="020B0604020202020204" pitchFamily="34" charset="0"/>
                <a:ea typeface="MS PGothic" panose="020B0600070205080204" pitchFamily="34" charset="-128"/>
              </a:defRPr>
            </a:lvl3pPr>
            <a:lvl4pPr marL="16002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4pPr>
            <a:lvl5pPr marL="2057400" indent="-228600" defTabSz="749300">
              <a:spcBef>
                <a:spcPct val="20000"/>
              </a:spcBef>
              <a:buChar char="»"/>
              <a:defRPr sz="1600">
                <a:solidFill>
                  <a:schemeClr val="tx1"/>
                </a:solidFill>
                <a:latin typeface="Arial" panose="020B0604020202020204" pitchFamily="34" charset="0"/>
                <a:ea typeface="MS PGothic" panose="020B0600070205080204" pitchFamily="34" charset="-128"/>
              </a:defRPr>
            </a:lvl5pPr>
            <a:lvl6pPr marL="25146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6pPr>
            <a:lvl7pPr marL="29718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7pPr>
            <a:lvl8pPr marL="34290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8pPr>
            <a:lvl9pPr marL="3886200" indent="-228600" defTabSz="749300" eaLnBrk="0" fontAlgn="base" hangingPunct="0">
              <a:spcBef>
                <a:spcPct val="20000"/>
              </a:spcBef>
              <a:spcAft>
                <a:spcPct val="0"/>
              </a:spcAft>
              <a:buChar char="»"/>
              <a:defRPr sz="1600">
                <a:solidFill>
                  <a:schemeClr val="tx1"/>
                </a:solidFill>
                <a:latin typeface="Arial" panose="020B0604020202020204" pitchFamily="34" charset="0"/>
                <a:ea typeface="MS PGothic" panose="020B0600070205080204" pitchFamily="34" charset="-128"/>
              </a:defRPr>
            </a:lvl9pPr>
          </a:lstStyle>
          <a:p>
            <a:pPr algn="ctr">
              <a:spcBef>
                <a:spcPct val="50000"/>
              </a:spcBef>
              <a:buFontTx/>
              <a:buNone/>
            </a:pPr>
            <a:r>
              <a:rPr lang="en-US" altLang="fr-FR" sz="3600" b="1" dirty="0">
                <a:solidFill>
                  <a:schemeClr val="bg1"/>
                </a:solidFill>
                <a:latin typeface="Arial Narrow" panose="020B0604020202020204" pitchFamily="34" charset="0"/>
              </a:rPr>
              <a:t>Conclusion</a:t>
            </a:r>
          </a:p>
        </p:txBody>
      </p:sp>
      <p:sp>
        <p:nvSpPr>
          <p:cNvPr id="12" name="TextBox 11">
            <a:extLst>
              <a:ext uri="{FF2B5EF4-FFF2-40B4-BE49-F238E27FC236}">
                <a16:creationId xmlns:a16="http://schemas.microsoft.com/office/drawing/2014/main" id="{3D93E5A1-34A0-CF77-8D8F-EDD848076625}"/>
              </a:ext>
            </a:extLst>
          </p:cNvPr>
          <p:cNvSpPr txBox="1"/>
          <p:nvPr/>
        </p:nvSpPr>
        <p:spPr>
          <a:xfrm>
            <a:off x="10631249" y="31993799"/>
            <a:ext cx="8995144" cy="5293757"/>
          </a:xfrm>
          <a:prstGeom prst="rect">
            <a:avLst/>
          </a:prstGeom>
          <a:noFill/>
        </p:spPr>
        <p:txBody>
          <a:bodyPr wrap="square" rtlCol="0">
            <a:spAutoFit/>
          </a:bodyPr>
          <a:lstStyle/>
          <a:p>
            <a:r>
              <a:rPr lang="en-IE" sz="2600" dirty="0"/>
              <a:t>Several design considerations were taken into account when designing this application's user interface. Mainly, how there is an evident gap in technical literacy amongst a large population of farmers. This meant that the app’s user interface had to be intuitive, and provide the least resistance for the user to reach their desired goal.</a:t>
            </a:r>
          </a:p>
          <a:p>
            <a:endParaRPr lang="en-IE" sz="2600" dirty="0"/>
          </a:p>
          <a:p>
            <a:r>
              <a:rPr lang="en-IE" sz="2600" dirty="0"/>
              <a:t>The Navigation bar, for example, was designed to be as simplistic, yet aesthetically appealing as possible in order to retain user attention, and negate confusion [fig. 5]. Similar techniques were used across the entirety of the application. In sections like ‘Livestock’, where the user needs to be able to navigate around their herd with as little confusion as possible, coloured icons were used to indicate the location of areas of potential interest.</a:t>
            </a:r>
          </a:p>
        </p:txBody>
      </p:sp>
      <p:pic>
        <p:nvPicPr>
          <p:cNvPr id="14" name="Picture 13" descr="A screenshot of a survey&#10;&#10;Description automatically generated">
            <a:extLst>
              <a:ext uri="{FF2B5EF4-FFF2-40B4-BE49-F238E27FC236}">
                <a16:creationId xmlns:a16="http://schemas.microsoft.com/office/drawing/2014/main" id="{1AFC0689-4FAF-0558-0B8A-C072D3761E98}"/>
              </a:ext>
            </a:extLst>
          </p:cNvPr>
          <p:cNvPicPr>
            <a:picLocks noChangeAspect="1"/>
          </p:cNvPicPr>
          <p:nvPr/>
        </p:nvPicPr>
        <p:blipFill>
          <a:blip r:embed="rId3"/>
          <a:stretch>
            <a:fillRect/>
          </a:stretch>
        </p:blipFill>
        <p:spPr>
          <a:xfrm>
            <a:off x="20526678" y="18609720"/>
            <a:ext cx="8631781" cy="4478366"/>
          </a:xfrm>
          <a:prstGeom prst="rect">
            <a:avLst/>
          </a:prstGeom>
        </p:spPr>
      </p:pic>
      <p:sp>
        <p:nvSpPr>
          <p:cNvPr id="17" name="TextBox 16">
            <a:extLst>
              <a:ext uri="{FF2B5EF4-FFF2-40B4-BE49-F238E27FC236}">
                <a16:creationId xmlns:a16="http://schemas.microsoft.com/office/drawing/2014/main" id="{790D5903-B5A5-5A28-E171-0C83A5AF683C}"/>
              </a:ext>
            </a:extLst>
          </p:cNvPr>
          <p:cNvSpPr txBox="1"/>
          <p:nvPr/>
        </p:nvSpPr>
        <p:spPr>
          <a:xfrm>
            <a:off x="20526679" y="14659685"/>
            <a:ext cx="8631782" cy="3662541"/>
          </a:xfrm>
          <a:prstGeom prst="rect">
            <a:avLst/>
          </a:prstGeom>
          <a:noFill/>
        </p:spPr>
        <p:txBody>
          <a:bodyPr wrap="square" rtlCol="0">
            <a:spAutoFit/>
          </a:bodyPr>
          <a:lstStyle/>
          <a:p>
            <a:endParaRPr lang="en-IE" sz="2400" dirty="0"/>
          </a:p>
          <a:p>
            <a:r>
              <a:rPr lang="en-IE" sz="2600" dirty="0"/>
              <a:t>During testing, the UI's effectiveness was reinforced through survey feedback, which highlighted that users felt confident navigating the app without needing external guidance [fig. 7]. As a result, usability enhancements were driven by real-world usage, with features like dropdowns, autocomplete symptom entry, and confirmatory dialog boxes being refined to reduce the likelihood of user error. This approach ensured that the UI not only served a functional purpose but supported trust and confidence in the broader system.</a:t>
            </a:r>
          </a:p>
        </p:txBody>
      </p:sp>
      <p:pic>
        <p:nvPicPr>
          <p:cNvPr id="6" name="Picture 5" descr="A screenshot of a phone&#10;&#10;Description automatically generated">
            <a:extLst>
              <a:ext uri="{FF2B5EF4-FFF2-40B4-BE49-F238E27FC236}">
                <a16:creationId xmlns:a16="http://schemas.microsoft.com/office/drawing/2014/main" id="{59C125AC-DA7C-5E8F-82E9-028E29553858}"/>
              </a:ext>
            </a:extLst>
          </p:cNvPr>
          <p:cNvPicPr>
            <a:picLocks noChangeAspect="1"/>
          </p:cNvPicPr>
          <p:nvPr/>
        </p:nvPicPr>
        <p:blipFill>
          <a:blip r:embed="rId4"/>
          <a:stretch>
            <a:fillRect/>
          </a:stretch>
        </p:blipFill>
        <p:spPr>
          <a:xfrm>
            <a:off x="14088112" y="36847654"/>
            <a:ext cx="4951002" cy="5005376"/>
          </a:xfrm>
          <a:prstGeom prst="rect">
            <a:avLst/>
          </a:prstGeom>
        </p:spPr>
      </p:pic>
      <p:sp>
        <p:nvSpPr>
          <p:cNvPr id="18" name="TextBox 17">
            <a:extLst>
              <a:ext uri="{FF2B5EF4-FFF2-40B4-BE49-F238E27FC236}">
                <a16:creationId xmlns:a16="http://schemas.microsoft.com/office/drawing/2014/main" id="{A43F2B66-86EB-799B-F362-AC885B23FB47}"/>
              </a:ext>
            </a:extLst>
          </p:cNvPr>
          <p:cNvSpPr txBox="1"/>
          <p:nvPr/>
        </p:nvSpPr>
        <p:spPr>
          <a:xfrm>
            <a:off x="20635982" y="6248400"/>
            <a:ext cx="8637269" cy="4462760"/>
          </a:xfrm>
          <a:prstGeom prst="rect">
            <a:avLst/>
          </a:prstGeom>
          <a:noFill/>
        </p:spPr>
        <p:txBody>
          <a:bodyPr wrap="square" rtlCol="0">
            <a:spAutoFit/>
          </a:bodyPr>
          <a:lstStyle/>
          <a:p>
            <a:endParaRPr lang="en-IE" sz="2400" dirty="0"/>
          </a:p>
          <a:p>
            <a:r>
              <a:rPr lang="en-IE" sz="2600" dirty="0"/>
              <a:t>Building on this, spacing, iconography, and label visibility were all optimised to accommodate users who may not be comfortable reading lengthy digital text or navigating nested menus. Wherever possible, plain language was used instead of technical jargon—e.g., using “bad scours” instead of “profuse diarrhoea”—to ensure terminology remained familiar and regionally appropriate. Button sizes and tap targets were deliberately made large to suit use in rugged environments, and the app included a text modifier so that people with reading difficulties can modify the scale of the content on the screen to their liking [fig. 6].</a:t>
            </a:r>
          </a:p>
        </p:txBody>
      </p:sp>
      <p:pic>
        <p:nvPicPr>
          <p:cNvPr id="20" name="Picture 19" descr="A screenshot of a video chat&#10;&#10;Description automatically generated">
            <a:extLst>
              <a:ext uri="{FF2B5EF4-FFF2-40B4-BE49-F238E27FC236}">
                <a16:creationId xmlns:a16="http://schemas.microsoft.com/office/drawing/2014/main" id="{7D40AA13-6334-3ACA-6A3F-424AFCE516C4}"/>
              </a:ext>
            </a:extLst>
          </p:cNvPr>
          <p:cNvPicPr>
            <a:picLocks noChangeAspect="1"/>
          </p:cNvPicPr>
          <p:nvPr/>
        </p:nvPicPr>
        <p:blipFill>
          <a:blip r:embed="rId5"/>
          <a:stretch>
            <a:fillRect/>
          </a:stretch>
        </p:blipFill>
        <p:spPr>
          <a:xfrm>
            <a:off x="20307301" y="11107433"/>
            <a:ext cx="9315656" cy="3556000"/>
          </a:xfrm>
          <a:prstGeom prst="rect">
            <a:avLst/>
          </a:prstGeom>
        </p:spPr>
      </p:pic>
      <p:pic>
        <p:nvPicPr>
          <p:cNvPr id="22" name="Picture 21" descr="A screenshot of a computer program&#10;&#10;Description automatically generated">
            <a:extLst>
              <a:ext uri="{FF2B5EF4-FFF2-40B4-BE49-F238E27FC236}">
                <a16:creationId xmlns:a16="http://schemas.microsoft.com/office/drawing/2014/main" id="{7404DBE6-EFF5-31E1-2CF9-13968CB29BD2}"/>
              </a:ext>
            </a:extLst>
          </p:cNvPr>
          <p:cNvPicPr>
            <a:picLocks noChangeAspect="1"/>
          </p:cNvPicPr>
          <p:nvPr/>
        </p:nvPicPr>
        <p:blipFill>
          <a:blip r:embed="rId6"/>
          <a:stretch>
            <a:fillRect/>
          </a:stretch>
        </p:blipFill>
        <p:spPr>
          <a:xfrm>
            <a:off x="10738700" y="22813734"/>
            <a:ext cx="8631779" cy="8246559"/>
          </a:xfrm>
          <a:prstGeom prst="rect">
            <a:avLst/>
          </a:prstGeom>
        </p:spPr>
      </p:pic>
      <p:sp>
        <p:nvSpPr>
          <p:cNvPr id="23" name="TextBox 22">
            <a:extLst>
              <a:ext uri="{FF2B5EF4-FFF2-40B4-BE49-F238E27FC236}">
                <a16:creationId xmlns:a16="http://schemas.microsoft.com/office/drawing/2014/main" id="{3F914DD9-8032-8A49-E1C9-E2E7D0C9913E}"/>
              </a:ext>
            </a:extLst>
          </p:cNvPr>
          <p:cNvSpPr txBox="1"/>
          <p:nvPr/>
        </p:nvSpPr>
        <p:spPr>
          <a:xfrm>
            <a:off x="10738701" y="11804285"/>
            <a:ext cx="8637269" cy="4493538"/>
          </a:xfrm>
          <a:prstGeom prst="rect">
            <a:avLst/>
          </a:prstGeom>
          <a:noFill/>
        </p:spPr>
        <p:txBody>
          <a:bodyPr wrap="square" rtlCol="0">
            <a:spAutoFit/>
          </a:bodyPr>
          <a:lstStyle/>
          <a:p>
            <a:r>
              <a:rPr lang="en-IE" sz="2600" dirty="0"/>
              <a:t>The engine outputs the five most probable diagnoses, ranked by descending confidence percentage, along with clear displays of matched vs unmatched symptoms [fig. 2][fig. 3]. Each result includes differential diagnosis notes to distinguish between similar conditions and suggests practical next steps based on best practices from veterinary literature. Built in TypeScript as an Angular service, the tool integrates seamlessly with the application’s UI, handling asynchronous processing via observables. Its offline-first design and domain-specific logic ensure that farmers receive timely, trustworthy, and context-aware diagnostic support—even in remote areas without internet connectivity.</a:t>
            </a:r>
          </a:p>
        </p:txBody>
      </p:sp>
      <p:sp>
        <p:nvSpPr>
          <p:cNvPr id="25" name="TextBox 24">
            <a:extLst>
              <a:ext uri="{FF2B5EF4-FFF2-40B4-BE49-F238E27FC236}">
                <a16:creationId xmlns:a16="http://schemas.microsoft.com/office/drawing/2014/main" id="{87B51411-6127-5FBD-2235-307E446791A1}"/>
              </a:ext>
            </a:extLst>
          </p:cNvPr>
          <p:cNvSpPr txBox="1"/>
          <p:nvPr/>
        </p:nvSpPr>
        <p:spPr>
          <a:xfrm>
            <a:off x="1062943" y="31777927"/>
            <a:ext cx="8263937" cy="8494633"/>
          </a:xfrm>
          <a:prstGeom prst="rect">
            <a:avLst/>
          </a:prstGeom>
          <a:noFill/>
        </p:spPr>
        <p:txBody>
          <a:bodyPr wrap="square" rtlCol="0">
            <a:spAutoFit/>
          </a:bodyPr>
          <a:lstStyle/>
          <a:p>
            <a:r>
              <a:rPr lang="en-IE" sz="2600" dirty="0"/>
              <a:t>At the core of the application is an offline-capable, rule-based diagnostic engine designed to assist farmers in identifying potential cattle illnesses based on observable symptoms. The engine operates using a multi-tiered fuzzy matching algorithm that compares user-entered symptoms against a curated dataset of over 36 cattle diseases, each with an associated list of clinical indicators. The engine performs symptom normalisation—removing punctuation, lowering case, and accounting for common veterinary terminology variants—to ensure consistency and improve match accuracy.</a:t>
            </a:r>
          </a:p>
          <a:p>
            <a:endParaRPr lang="en-IE" sz="2600" dirty="0"/>
          </a:p>
          <a:p>
            <a:r>
              <a:rPr lang="en-IE" sz="2600" dirty="0"/>
              <a:t>Each input symptom is evaluated using a weighted scoring system: exact matches are scored at 1.0, strong partial matches at 0.9, and broader key-term matches at 0.85, enabling the system to handle varied expressions of similar symptoms (e.g., “laboured breathing” vs “difficulty breathing”). Additionally, a multi-factor analysis layer dynamically adjusts scores based on the animal’s context, such as age group (e.g., calf vs adult diseases), sex (e.g., mastitis in females), reproductive state, and vaccination status—reducing the likelihood of returning diseases the animal is immunised against.</a:t>
            </a:r>
          </a:p>
          <a:p>
            <a:r>
              <a:rPr lang="en-IE" sz="2600" dirty="0"/>
              <a:t>[fig. 1]</a:t>
            </a:r>
          </a:p>
        </p:txBody>
      </p:sp>
      <p:pic>
        <p:nvPicPr>
          <p:cNvPr id="27" name="Picture 26" descr="A computer screen shot of a computer code&#10;&#10;Description automatically generated">
            <a:extLst>
              <a:ext uri="{FF2B5EF4-FFF2-40B4-BE49-F238E27FC236}">
                <a16:creationId xmlns:a16="http://schemas.microsoft.com/office/drawing/2014/main" id="{5BB08CCD-6984-3747-A13A-2E3714791EA5}"/>
              </a:ext>
            </a:extLst>
          </p:cNvPr>
          <p:cNvPicPr>
            <a:picLocks noChangeAspect="1"/>
          </p:cNvPicPr>
          <p:nvPr/>
        </p:nvPicPr>
        <p:blipFill>
          <a:blip r:embed="rId7"/>
          <a:stretch>
            <a:fillRect/>
          </a:stretch>
        </p:blipFill>
        <p:spPr>
          <a:xfrm>
            <a:off x="10738701" y="6563518"/>
            <a:ext cx="8693727" cy="4913779"/>
          </a:xfrm>
          <a:prstGeom prst="rect">
            <a:avLst/>
          </a:prstGeom>
        </p:spPr>
      </p:pic>
      <p:pic>
        <p:nvPicPr>
          <p:cNvPr id="29" name="Picture 28" descr="A screenshot of a computer&#10;&#10;Description automatically generated">
            <a:extLst>
              <a:ext uri="{FF2B5EF4-FFF2-40B4-BE49-F238E27FC236}">
                <a16:creationId xmlns:a16="http://schemas.microsoft.com/office/drawing/2014/main" id="{F8F4AD76-9422-57EB-174A-662AAF176DAD}"/>
              </a:ext>
            </a:extLst>
          </p:cNvPr>
          <p:cNvPicPr>
            <a:picLocks noChangeAspect="1"/>
          </p:cNvPicPr>
          <p:nvPr/>
        </p:nvPicPr>
        <p:blipFill>
          <a:blip r:embed="rId8"/>
          <a:stretch>
            <a:fillRect/>
          </a:stretch>
        </p:blipFill>
        <p:spPr>
          <a:xfrm>
            <a:off x="10738701" y="16375872"/>
            <a:ext cx="8631780" cy="3155711"/>
          </a:xfrm>
          <a:prstGeom prst="rect">
            <a:avLst/>
          </a:prstGeom>
        </p:spPr>
      </p:pic>
      <p:pic>
        <p:nvPicPr>
          <p:cNvPr id="31" name="Picture 30" descr="A screenshot of a medical report&#10;&#10;Description automatically generated">
            <a:extLst>
              <a:ext uri="{FF2B5EF4-FFF2-40B4-BE49-F238E27FC236}">
                <a16:creationId xmlns:a16="http://schemas.microsoft.com/office/drawing/2014/main" id="{08155EB6-B6C4-D166-E899-47235F27E0FB}"/>
              </a:ext>
            </a:extLst>
          </p:cNvPr>
          <p:cNvPicPr>
            <a:picLocks noChangeAspect="1"/>
          </p:cNvPicPr>
          <p:nvPr/>
        </p:nvPicPr>
        <p:blipFill>
          <a:blip r:embed="rId9"/>
          <a:stretch>
            <a:fillRect/>
          </a:stretch>
        </p:blipFill>
        <p:spPr>
          <a:xfrm>
            <a:off x="10738701" y="19531583"/>
            <a:ext cx="8631780" cy="3235795"/>
          </a:xfrm>
          <a:prstGeom prst="rect">
            <a:avLst/>
          </a:prstGeom>
        </p:spPr>
      </p:pic>
      <p:sp>
        <p:nvSpPr>
          <p:cNvPr id="32" name="TextBox 31">
            <a:extLst>
              <a:ext uri="{FF2B5EF4-FFF2-40B4-BE49-F238E27FC236}">
                <a16:creationId xmlns:a16="http://schemas.microsoft.com/office/drawing/2014/main" id="{E56D90CF-F238-F2BB-DA5D-3835AED39C8B}"/>
              </a:ext>
            </a:extLst>
          </p:cNvPr>
          <p:cNvSpPr txBox="1"/>
          <p:nvPr/>
        </p:nvSpPr>
        <p:spPr>
          <a:xfrm>
            <a:off x="20526678" y="24213523"/>
            <a:ext cx="8631778" cy="6093976"/>
          </a:xfrm>
          <a:prstGeom prst="rect">
            <a:avLst/>
          </a:prstGeom>
          <a:noFill/>
        </p:spPr>
        <p:txBody>
          <a:bodyPr wrap="square" rtlCol="0">
            <a:spAutoFit/>
          </a:bodyPr>
          <a:lstStyle/>
          <a:p>
            <a:r>
              <a:rPr lang="en-IE" sz="2600" dirty="0"/>
              <a:t>The system was evaluated through a combination of scenario-based testing and user feedback surveys. Six realistic diagnostic scenarios were developed, reflecting common health issues in Irish cattle herds. These were manually input into the application, and in all cases, the correct disease appeared within the top two suggestions—validating the accuracy of the AI scoring logic.</a:t>
            </a:r>
          </a:p>
          <a:p>
            <a:endParaRPr lang="en-IE" sz="2600" dirty="0"/>
          </a:p>
          <a:p>
            <a:r>
              <a:rPr lang="en-IE" sz="2600" dirty="0"/>
              <a:t>Ten farmers also participated in a usability survey hosted on Microsoft Forms. This survey was conducted to assess the usability and relevance of the application. Farmers were asked to rate their experiences while doing various tasks within the app, such as “The information provided by the app was clear and easy to understand”. This feedback was crucial in the continuous development of the application, as is all feedback when developing with an agile methodology.</a:t>
            </a:r>
          </a:p>
        </p:txBody>
      </p:sp>
      <p:sp>
        <p:nvSpPr>
          <p:cNvPr id="33" name="TextBox 32">
            <a:extLst>
              <a:ext uri="{FF2B5EF4-FFF2-40B4-BE49-F238E27FC236}">
                <a16:creationId xmlns:a16="http://schemas.microsoft.com/office/drawing/2014/main" id="{0A4D0C62-F55A-97FB-4F5A-36F0E6D95927}"/>
              </a:ext>
            </a:extLst>
          </p:cNvPr>
          <p:cNvSpPr txBox="1"/>
          <p:nvPr/>
        </p:nvSpPr>
        <p:spPr>
          <a:xfrm>
            <a:off x="20581330" y="31060293"/>
            <a:ext cx="8522475" cy="4893647"/>
          </a:xfrm>
          <a:prstGeom prst="rect">
            <a:avLst/>
          </a:prstGeom>
          <a:noFill/>
        </p:spPr>
        <p:txBody>
          <a:bodyPr wrap="square" rtlCol="0">
            <a:spAutoFit/>
          </a:bodyPr>
          <a:lstStyle/>
          <a:p>
            <a:r>
              <a:rPr lang="en-IE" sz="2600" dirty="0"/>
              <a:t>This project successfully demonstrates how mobile-first, offline-enabled technology can bridge the gap between veterinary expertise and real-time farm decision-making. The rule-based diagnostic engine, paired with livestock tracking and vaccination management, aims to provide a valuable support tool for farmers, especially those working in low-connectivity rural environments.</a:t>
            </a:r>
          </a:p>
          <a:p>
            <a:endParaRPr lang="en-IE" sz="2600" dirty="0"/>
          </a:p>
          <a:p>
            <a:r>
              <a:rPr lang="en-IE" sz="2600" dirty="0"/>
              <a:t>By focusing on usability, domain-specific logic, and contextual accuracy, the system allows users to make faster, more confident health diagnoses. The strong validation outcomes and positive user feedback suggest this approach would be greatly appreciated as it is further integrated into the agriculture world.</a:t>
            </a:r>
            <a:endParaRPr lang="en-US" sz="2600" dirty="0"/>
          </a:p>
        </p:txBody>
      </p:sp>
      <p:sp>
        <p:nvSpPr>
          <p:cNvPr id="34" name="TextBox 33">
            <a:extLst>
              <a:ext uri="{FF2B5EF4-FFF2-40B4-BE49-F238E27FC236}">
                <a16:creationId xmlns:a16="http://schemas.microsoft.com/office/drawing/2014/main" id="{0A8BA713-8030-3036-EBDF-CB4C2C96C803}"/>
              </a:ext>
            </a:extLst>
          </p:cNvPr>
          <p:cNvSpPr txBox="1"/>
          <p:nvPr/>
        </p:nvSpPr>
        <p:spPr>
          <a:xfrm>
            <a:off x="20635982" y="37583448"/>
            <a:ext cx="8467823" cy="2893100"/>
          </a:xfrm>
          <a:prstGeom prst="rect">
            <a:avLst/>
          </a:prstGeom>
          <a:noFill/>
        </p:spPr>
        <p:txBody>
          <a:bodyPr wrap="square" rtlCol="0">
            <a:spAutoFit/>
          </a:bodyPr>
          <a:lstStyle/>
          <a:p>
            <a:r>
              <a:rPr lang="en-US" sz="2600" dirty="0"/>
              <a:t>Andrew Beatty – My Project Supervisor: For his continuous reassurance throughout the development of this project</a:t>
            </a:r>
          </a:p>
          <a:p>
            <a:endParaRPr lang="en-US" sz="2600" dirty="0"/>
          </a:p>
          <a:p>
            <a:r>
              <a:rPr lang="en-US" sz="2600" dirty="0"/>
              <a:t>John French – Module Coordinator: For his continuous assistance whenever a problem arose</a:t>
            </a:r>
          </a:p>
          <a:p>
            <a:endParaRPr lang="en-US" sz="2600" dirty="0"/>
          </a:p>
          <a:p>
            <a:r>
              <a:rPr lang="en-US" sz="2600" dirty="0"/>
              <a:t>All the students and staff at ATU that made learning here a pleasure</a:t>
            </a:r>
          </a:p>
        </p:txBody>
      </p:sp>
      <p:sp>
        <p:nvSpPr>
          <p:cNvPr id="35" name="TextBox 34">
            <a:extLst>
              <a:ext uri="{FF2B5EF4-FFF2-40B4-BE49-F238E27FC236}">
                <a16:creationId xmlns:a16="http://schemas.microsoft.com/office/drawing/2014/main" id="{752BFB48-46DA-CE4A-07DE-CC1912F71036}"/>
              </a:ext>
            </a:extLst>
          </p:cNvPr>
          <p:cNvSpPr txBox="1"/>
          <p:nvPr/>
        </p:nvSpPr>
        <p:spPr>
          <a:xfrm>
            <a:off x="18284905" y="10830434"/>
            <a:ext cx="1584960" cy="553998"/>
          </a:xfrm>
          <a:prstGeom prst="rect">
            <a:avLst/>
          </a:prstGeom>
          <a:noFill/>
        </p:spPr>
        <p:txBody>
          <a:bodyPr wrap="square" rtlCol="0">
            <a:spAutoFit/>
          </a:bodyPr>
          <a:lstStyle/>
          <a:p>
            <a:r>
              <a:rPr lang="en-US" sz="3000" b="1" dirty="0">
                <a:solidFill>
                  <a:schemeClr val="bg1"/>
                </a:solidFill>
              </a:rPr>
              <a:t>fig. 1</a:t>
            </a:r>
          </a:p>
        </p:txBody>
      </p:sp>
      <p:sp>
        <p:nvSpPr>
          <p:cNvPr id="36" name="TextBox 35">
            <a:extLst>
              <a:ext uri="{FF2B5EF4-FFF2-40B4-BE49-F238E27FC236}">
                <a16:creationId xmlns:a16="http://schemas.microsoft.com/office/drawing/2014/main" id="{15194839-4B4B-1E3E-9CEA-215CC6C669AD}"/>
              </a:ext>
            </a:extLst>
          </p:cNvPr>
          <p:cNvSpPr txBox="1"/>
          <p:nvPr/>
        </p:nvSpPr>
        <p:spPr>
          <a:xfrm>
            <a:off x="18151846" y="18722717"/>
            <a:ext cx="1584960" cy="553998"/>
          </a:xfrm>
          <a:prstGeom prst="rect">
            <a:avLst/>
          </a:prstGeom>
          <a:noFill/>
        </p:spPr>
        <p:txBody>
          <a:bodyPr wrap="square" rtlCol="0">
            <a:spAutoFit/>
          </a:bodyPr>
          <a:lstStyle/>
          <a:p>
            <a:r>
              <a:rPr lang="en-US" sz="3000" b="1" dirty="0">
                <a:solidFill>
                  <a:schemeClr val="tx2"/>
                </a:solidFill>
              </a:rPr>
              <a:t>fig. 2</a:t>
            </a:r>
          </a:p>
        </p:txBody>
      </p:sp>
      <p:sp>
        <p:nvSpPr>
          <p:cNvPr id="37" name="TextBox 36">
            <a:extLst>
              <a:ext uri="{FF2B5EF4-FFF2-40B4-BE49-F238E27FC236}">
                <a16:creationId xmlns:a16="http://schemas.microsoft.com/office/drawing/2014/main" id="{07132658-FC38-BD6A-AB3D-B0E90DEE224A}"/>
              </a:ext>
            </a:extLst>
          </p:cNvPr>
          <p:cNvSpPr txBox="1"/>
          <p:nvPr/>
        </p:nvSpPr>
        <p:spPr>
          <a:xfrm>
            <a:off x="18151846" y="22161891"/>
            <a:ext cx="1584960" cy="553998"/>
          </a:xfrm>
          <a:prstGeom prst="rect">
            <a:avLst/>
          </a:prstGeom>
          <a:noFill/>
        </p:spPr>
        <p:txBody>
          <a:bodyPr wrap="square" rtlCol="0">
            <a:spAutoFit/>
          </a:bodyPr>
          <a:lstStyle/>
          <a:p>
            <a:r>
              <a:rPr lang="en-US" sz="3000" b="1" dirty="0">
                <a:solidFill>
                  <a:schemeClr val="tx2"/>
                </a:solidFill>
              </a:rPr>
              <a:t>fig. 3</a:t>
            </a:r>
          </a:p>
        </p:txBody>
      </p:sp>
      <p:sp>
        <p:nvSpPr>
          <p:cNvPr id="38" name="TextBox 37">
            <a:extLst>
              <a:ext uri="{FF2B5EF4-FFF2-40B4-BE49-F238E27FC236}">
                <a16:creationId xmlns:a16="http://schemas.microsoft.com/office/drawing/2014/main" id="{171FD4A5-DB13-9F97-17B9-5271EE5116BA}"/>
              </a:ext>
            </a:extLst>
          </p:cNvPr>
          <p:cNvSpPr txBox="1"/>
          <p:nvPr/>
        </p:nvSpPr>
        <p:spPr>
          <a:xfrm>
            <a:off x="18275769" y="30201981"/>
            <a:ext cx="1584960" cy="553998"/>
          </a:xfrm>
          <a:prstGeom prst="rect">
            <a:avLst/>
          </a:prstGeom>
          <a:noFill/>
        </p:spPr>
        <p:txBody>
          <a:bodyPr wrap="square" rtlCol="0">
            <a:spAutoFit/>
          </a:bodyPr>
          <a:lstStyle/>
          <a:p>
            <a:r>
              <a:rPr lang="en-US" sz="3000" b="1" dirty="0">
                <a:solidFill>
                  <a:schemeClr val="bg1"/>
                </a:solidFill>
              </a:rPr>
              <a:t>fig. 4</a:t>
            </a:r>
          </a:p>
        </p:txBody>
      </p:sp>
      <p:sp>
        <p:nvSpPr>
          <p:cNvPr id="39" name="TextBox 38">
            <a:extLst>
              <a:ext uri="{FF2B5EF4-FFF2-40B4-BE49-F238E27FC236}">
                <a16:creationId xmlns:a16="http://schemas.microsoft.com/office/drawing/2014/main" id="{D0C62122-4C56-7CAB-53D1-8E7399BC5599}"/>
              </a:ext>
            </a:extLst>
          </p:cNvPr>
          <p:cNvSpPr txBox="1"/>
          <p:nvPr/>
        </p:nvSpPr>
        <p:spPr>
          <a:xfrm>
            <a:off x="18041433" y="41030929"/>
            <a:ext cx="1584960" cy="553998"/>
          </a:xfrm>
          <a:prstGeom prst="rect">
            <a:avLst/>
          </a:prstGeom>
          <a:noFill/>
        </p:spPr>
        <p:txBody>
          <a:bodyPr wrap="square" rtlCol="0">
            <a:spAutoFit/>
          </a:bodyPr>
          <a:lstStyle/>
          <a:p>
            <a:r>
              <a:rPr lang="en-US" sz="3000" b="1" dirty="0">
                <a:solidFill>
                  <a:schemeClr val="tx2"/>
                </a:solidFill>
              </a:rPr>
              <a:t>fig. 5</a:t>
            </a:r>
          </a:p>
        </p:txBody>
      </p:sp>
      <p:sp>
        <p:nvSpPr>
          <p:cNvPr id="40" name="TextBox 39">
            <a:extLst>
              <a:ext uri="{FF2B5EF4-FFF2-40B4-BE49-F238E27FC236}">
                <a16:creationId xmlns:a16="http://schemas.microsoft.com/office/drawing/2014/main" id="{8F1EE44E-B870-4387-E8D4-69C32D6F4AD6}"/>
              </a:ext>
            </a:extLst>
          </p:cNvPr>
          <p:cNvSpPr txBox="1"/>
          <p:nvPr/>
        </p:nvSpPr>
        <p:spPr>
          <a:xfrm>
            <a:off x="28106053" y="12695234"/>
            <a:ext cx="1584960" cy="553998"/>
          </a:xfrm>
          <a:prstGeom prst="rect">
            <a:avLst/>
          </a:prstGeom>
          <a:noFill/>
        </p:spPr>
        <p:txBody>
          <a:bodyPr wrap="square" rtlCol="0">
            <a:spAutoFit/>
          </a:bodyPr>
          <a:lstStyle/>
          <a:p>
            <a:r>
              <a:rPr lang="en-US" sz="3000" b="1" dirty="0">
                <a:solidFill>
                  <a:schemeClr val="tx2"/>
                </a:solidFill>
              </a:rPr>
              <a:t>fig. 6</a:t>
            </a:r>
          </a:p>
        </p:txBody>
      </p:sp>
      <p:sp>
        <p:nvSpPr>
          <p:cNvPr id="41" name="TextBox 40">
            <a:extLst>
              <a:ext uri="{FF2B5EF4-FFF2-40B4-BE49-F238E27FC236}">
                <a16:creationId xmlns:a16="http://schemas.microsoft.com/office/drawing/2014/main" id="{70779EAD-4678-468C-6B1C-BADFF66A76B7}"/>
              </a:ext>
            </a:extLst>
          </p:cNvPr>
          <p:cNvSpPr txBox="1"/>
          <p:nvPr/>
        </p:nvSpPr>
        <p:spPr>
          <a:xfrm>
            <a:off x="27996515" y="22225786"/>
            <a:ext cx="1584960" cy="553998"/>
          </a:xfrm>
          <a:prstGeom prst="rect">
            <a:avLst/>
          </a:prstGeom>
          <a:noFill/>
        </p:spPr>
        <p:txBody>
          <a:bodyPr wrap="square" rtlCol="0">
            <a:spAutoFit/>
          </a:bodyPr>
          <a:lstStyle/>
          <a:p>
            <a:r>
              <a:rPr lang="en-US" sz="3000" b="1" dirty="0">
                <a:solidFill>
                  <a:schemeClr val="tx2"/>
                </a:solidFill>
              </a:rPr>
              <a:t>fig. 7</a:t>
            </a:r>
          </a:p>
        </p:txBody>
      </p:sp>
    </p:spTree>
  </p:cSld>
  <p:clrMapOvr>
    <a:masterClrMapping/>
  </p:clrMapOvr>
</p:sld>
</file>

<file path=ppt/theme/theme1.xml><?xml version="1.0" encoding="utf-8"?>
<a:theme xmlns:a="http://schemas.openxmlformats.org/drawingml/2006/main" name="Custom Design">
  <a:themeElements>
    <a:clrScheme name="Personnalisée 3">
      <a:dk1>
        <a:srgbClr val="365794"/>
      </a:dk1>
      <a:lt1>
        <a:srgbClr val="FFFFFF"/>
      </a:lt1>
      <a:dk2>
        <a:srgbClr val="000000"/>
      </a:dk2>
      <a:lt2>
        <a:srgbClr val="F4F1E9"/>
      </a:lt2>
      <a:accent1>
        <a:srgbClr val="D7D7D7"/>
      </a:accent1>
      <a:accent2>
        <a:srgbClr val="0D5667"/>
      </a:accent2>
      <a:accent3>
        <a:srgbClr val="14819B"/>
      </a:accent3>
      <a:accent4>
        <a:srgbClr val="000000"/>
      </a:accent4>
      <a:accent5>
        <a:srgbClr val="CEF0F8"/>
      </a:accent5>
      <a:accent6>
        <a:srgbClr val="BF9000"/>
      </a:accent6>
      <a:hlink>
        <a:srgbClr val="6CD3EB"/>
      </a:hlink>
      <a:folHlink>
        <a:srgbClr val="FFC000"/>
      </a:folHlink>
    </a:clrScheme>
    <a:fontScheme name="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1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1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1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1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1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Custom Design">
  <a:themeElements>
    <a:clrScheme name="Default">
      <a:dk1>
        <a:srgbClr val="1BADCF"/>
      </a:dk1>
      <a:lt1>
        <a:srgbClr val="FFFFFF"/>
      </a:lt1>
      <a:dk2>
        <a:srgbClr val="000000"/>
      </a:dk2>
      <a:lt2>
        <a:srgbClr val="F4F1E9"/>
      </a:lt2>
      <a:accent1>
        <a:srgbClr val="D7D7D7"/>
      </a:accent1>
      <a:accent2>
        <a:srgbClr val="003466"/>
      </a:accent2>
      <a:accent3>
        <a:srgbClr val="D2D9E1"/>
      </a:accent3>
      <a:accent4>
        <a:srgbClr val="000000"/>
      </a:accent4>
      <a:accent5>
        <a:srgbClr val="CEF0F8"/>
      </a:accent5>
      <a:accent6>
        <a:srgbClr val="002E5C"/>
      </a:accent6>
      <a:hlink>
        <a:srgbClr val="6CD3EB"/>
      </a:hlink>
      <a:folHlink>
        <a:srgbClr val="FFC000"/>
      </a:folHlink>
    </a:clrScheme>
    <a:fontScheme name="2_Custom Design">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3600450" rtl="0" eaLnBrk="1" fontAlgn="base" latinLnBrk="0" hangingPunct="1">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Narrow" charset="0"/>
          </a:defRPr>
        </a:defPPr>
      </a:lstStyle>
    </a:lnDef>
  </a:objectDefaults>
  <a:extraClrSchemeLst>
    <a:extraClrScheme>
      <a:clrScheme name="2_Custom Design 1">
        <a:dk1>
          <a:srgbClr val="000000"/>
        </a:dk1>
        <a:lt1>
          <a:srgbClr val="AABAC9"/>
        </a:lt1>
        <a:dk2>
          <a:srgbClr val="000000"/>
        </a:dk2>
        <a:lt2>
          <a:srgbClr val="808080"/>
        </a:lt2>
        <a:accent1>
          <a:srgbClr val="D7D7D7"/>
        </a:accent1>
        <a:accent2>
          <a:srgbClr val="003466"/>
        </a:accent2>
        <a:accent3>
          <a:srgbClr val="D2D9E1"/>
        </a:accent3>
        <a:accent4>
          <a:srgbClr val="000000"/>
        </a:accent4>
        <a:accent5>
          <a:srgbClr val="E8E8E8"/>
        </a:accent5>
        <a:accent6>
          <a:srgbClr val="002E5C"/>
        </a:accent6>
        <a:hlink>
          <a:srgbClr val="008000"/>
        </a:hlink>
        <a:folHlink>
          <a:srgbClr val="800000"/>
        </a:folHlink>
      </a:clrScheme>
      <a:clrMap bg1="lt1" tx1="dk1" bg2="lt2" tx2="dk2" accent1="accent1" accent2="accent2" accent3="accent3" accent4="accent4" accent5="accent5" accent6="accent6" hlink="hlink" folHlink="folHlink"/>
    </a:extraClrScheme>
    <a:extraClrScheme>
      <a:clrScheme name="2_Custom Design 2">
        <a:dk1>
          <a:srgbClr val="603000"/>
        </a:dk1>
        <a:lt1>
          <a:srgbClr val="CF9860"/>
        </a:lt1>
        <a:dk2>
          <a:srgbClr val="000000"/>
        </a:dk2>
        <a:lt2>
          <a:srgbClr val="808080"/>
        </a:lt2>
        <a:accent1>
          <a:srgbClr val="FFFFCF"/>
        </a:accent1>
        <a:accent2>
          <a:srgbClr val="603000"/>
        </a:accent2>
        <a:accent3>
          <a:srgbClr val="E4CAB6"/>
        </a:accent3>
        <a:accent4>
          <a:srgbClr val="512700"/>
        </a:accent4>
        <a:accent5>
          <a:srgbClr val="FFFFE4"/>
        </a:accent5>
        <a:accent6>
          <a:srgbClr val="56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3">
        <a:dk1>
          <a:srgbClr val="505750"/>
        </a:dk1>
        <a:lt1>
          <a:srgbClr val="FFFFFF"/>
        </a:lt1>
        <a:dk2>
          <a:srgbClr val="000000"/>
        </a:dk2>
        <a:lt2>
          <a:srgbClr val="808080"/>
        </a:lt2>
        <a:accent1>
          <a:srgbClr val="DFDFDF"/>
        </a:accent1>
        <a:accent2>
          <a:srgbClr val="9F3000"/>
        </a:accent2>
        <a:accent3>
          <a:srgbClr val="FFFFFF"/>
        </a:accent3>
        <a:accent4>
          <a:srgbClr val="434943"/>
        </a:accent4>
        <a:accent5>
          <a:srgbClr val="ECECEC"/>
        </a:accent5>
        <a:accent6>
          <a:srgbClr val="902A00"/>
        </a:accent6>
        <a:hlink>
          <a:srgbClr val="C21414"/>
        </a:hlink>
        <a:folHlink>
          <a:srgbClr val="660066"/>
        </a:folHlink>
      </a:clrScheme>
      <a:clrMap bg1="lt1" tx1="dk1" bg2="lt2" tx2="dk2" accent1="accent1" accent2="accent2" accent3="accent3" accent4="accent4" accent5="accent5" accent6="accent6" hlink="hlink" folHlink="folHlink"/>
    </a:extraClrScheme>
    <a:extraClrScheme>
      <a:clrScheme name="2_Custom Design 4">
        <a:dk1>
          <a:srgbClr val="3A0000"/>
        </a:dk1>
        <a:lt1>
          <a:srgbClr val="FFFFFF"/>
        </a:lt1>
        <a:dk2>
          <a:srgbClr val="000000"/>
        </a:dk2>
        <a:lt2>
          <a:srgbClr val="808080"/>
        </a:lt2>
        <a:accent1>
          <a:srgbClr val="FFFFCF"/>
        </a:accent1>
        <a:accent2>
          <a:srgbClr val="9F0000"/>
        </a:accent2>
        <a:accent3>
          <a:srgbClr val="FFFFFF"/>
        </a:accent3>
        <a:accent4>
          <a:srgbClr val="300000"/>
        </a:accent4>
        <a:accent5>
          <a:srgbClr val="FFFFE4"/>
        </a:accent5>
        <a:accent6>
          <a:srgbClr val="90000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5">
        <a:dk1>
          <a:srgbClr val="002336"/>
        </a:dk1>
        <a:lt1>
          <a:srgbClr val="E8F0F8"/>
        </a:lt1>
        <a:dk2>
          <a:srgbClr val="000000"/>
        </a:dk2>
        <a:lt2>
          <a:srgbClr val="808080"/>
        </a:lt2>
        <a:accent1>
          <a:srgbClr val="FFFFEF"/>
        </a:accent1>
        <a:accent2>
          <a:srgbClr val="00679F"/>
        </a:accent2>
        <a:accent3>
          <a:srgbClr val="F2F6FB"/>
        </a:accent3>
        <a:accent4>
          <a:srgbClr val="001C2D"/>
        </a:accent4>
        <a:accent5>
          <a:srgbClr val="FFFFF6"/>
        </a:accent5>
        <a:accent6>
          <a:srgbClr val="005D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6">
        <a:dk1>
          <a:srgbClr val="002336"/>
        </a:dk1>
        <a:lt1>
          <a:srgbClr val="CFCFFF"/>
        </a:lt1>
        <a:dk2>
          <a:srgbClr val="000000"/>
        </a:dk2>
        <a:lt2>
          <a:srgbClr val="808080"/>
        </a:lt2>
        <a:accent1>
          <a:srgbClr val="FFFFFF"/>
        </a:accent1>
        <a:accent2>
          <a:srgbClr val="003060"/>
        </a:accent2>
        <a:accent3>
          <a:srgbClr val="E4E4FF"/>
        </a:accent3>
        <a:accent4>
          <a:srgbClr val="001C2D"/>
        </a:accent4>
        <a:accent5>
          <a:srgbClr val="FFFFFF"/>
        </a:accent5>
        <a:accent6>
          <a:srgbClr val="002A56"/>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7">
        <a:dk1>
          <a:srgbClr val="000000"/>
        </a:dk1>
        <a:lt1>
          <a:srgbClr val="FFFFFF"/>
        </a:lt1>
        <a:dk2>
          <a:srgbClr val="000000"/>
        </a:dk2>
        <a:lt2>
          <a:srgbClr val="808080"/>
        </a:lt2>
        <a:accent1>
          <a:srgbClr val="EAEAEA"/>
        </a:accent1>
        <a:accent2>
          <a:srgbClr val="4B4B4B"/>
        </a:accent2>
        <a:accent3>
          <a:srgbClr val="FFFFFF"/>
        </a:accent3>
        <a:accent4>
          <a:srgbClr val="000000"/>
        </a:accent4>
        <a:accent5>
          <a:srgbClr val="F3F3F3"/>
        </a:accent5>
        <a:accent6>
          <a:srgbClr val="434343"/>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8">
        <a:dk1>
          <a:srgbClr val="000000"/>
        </a:dk1>
        <a:lt1>
          <a:srgbClr val="E3DABB"/>
        </a:lt1>
        <a:dk2>
          <a:srgbClr val="000000"/>
        </a:dk2>
        <a:lt2>
          <a:srgbClr val="808080"/>
        </a:lt2>
        <a:accent1>
          <a:srgbClr val="EAEAEA"/>
        </a:accent1>
        <a:accent2>
          <a:srgbClr val="065290"/>
        </a:accent2>
        <a:accent3>
          <a:srgbClr val="EFEADA"/>
        </a:accent3>
        <a:accent4>
          <a:srgbClr val="000000"/>
        </a:accent4>
        <a:accent5>
          <a:srgbClr val="F3F3F3"/>
        </a:accent5>
        <a:accent6>
          <a:srgbClr val="054982"/>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9">
        <a:dk1>
          <a:srgbClr val="00009F"/>
        </a:dk1>
        <a:lt1>
          <a:srgbClr val="FFCFFF"/>
        </a:lt1>
        <a:dk2>
          <a:srgbClr val="000000"/>
        </a:dk2>
        <a:lt2>
          <a:srgbClr val="808080"/>
        </a:lt2>
        <a:accent1>
          <a:srgbClr val="FFFFFF"/>
        </a:accent1>
        <a:accent2>
          <a:srgbClr val="60009F"/>
        </a:accent2>
        <a:accent3>
          <a:srgbClr val="FFE4FF"/>
        </a:accent3>
        <a:accent4>
          <a:srgbClr val="000087"/>
        </a:accent4>
        <a:accent5>
          <a:srgbClr val="FFFFFF"/>
        </a:accent5>
        <a:accent6>
          <a:srgbClr val="560090"/>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0">
        <a:dk1>
          <a:srgbClr val="003000"/>
        </a:dk1>
        <a:lt1>
          <a:srgbClr val="9FCF9F"/>
        </a:lt1>
        <a:dk2>
          <a:srgbClr val="000000"/>
        </a:dk2>
        <a:lt2>
          <a:srgbClr val="808080"/>
        </a:lt2>
        <a:accent1>
          <a:srgbClr val="FFFFFF"/>
        </a:accent1>
        <a:accent2>
          <a:srgbClr val="006730"/>
        </a:accent2>
        <a:accent3>
          <a:srgbClr val="CDE4CD"/>
        </a:accent3>
        <a:accent4>
          <a:srgbClr val="002700"/>
        </a:accent4>
        <a:accent5>
          <a:srgbClr val="FFFFFF"/>
        </a:accent5>
        <a:accent6>
          <a:srgbClr val="005D2A"/>
        </a:accent6>
        <a:hlink>
          <a:srgbClr val="028418"/>
        </a:hlink>
        <a:folHlink>
          <a:srgbClr val="660066"/>
        </a:folHlink>
      </a:clrScheme>
      <a:clrMap bg1="lt1" tx1="dk1" bg2="lt2" tx2="dk2" accent1="accent1" accent2="accent2" accent3="accent3" accent4="accent4" accent5="accent5" accent6="accent6" hlink="hlink" folHlink="folHlink"/>
    </a:extraClrScheme>
    <a:extraClrScheme>
      <a:clrScheme name="2_Custom Design 11">
        <a:dk1>
          <a:srgbClr val="000000"/>
        </a:dk1>
        <a:lt1>
          <a:srgbClr val="FFFFD5"/>
        </a:lt1>
        <a:dk2>
          <a:srgbClr val="000000"/>
        </a:dk2>
        <a:lt2>
          <a:srgbClr val="808080"/>
        </a:lt2>
        <a:accent1>
          <a:srgbClr val="D7DFCF"/>
        </a:accent1>
        <a:accent2>
          <a:srgbClr val="661600"/>
        </a:accent2>
        <a:accent3>
          <a:srgbClr val="FFFFE7"/>
        </a:accent3>
        <a:accent4>
          <a:srgbClr val="000000"/>
        </a:accent4>
        <a:accent5>
          <a:srgbClr val="E8ECE4"/>
        </a:accent5>
        <a:accent6>
          <a:srgbClr val="5C1300"/>
        </a:accent6>
        <a:hlink>
          <a:srgbClr val="008000"/>
        </a:hlink>
        <a:folHlink>
          <a:srgbClr val="8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19181</TotalTime>
  <Words>1362</Words>
  <Application>Microsoft Macintosh PowerPoint</Application>
  <PresentationFormat>Custom</PresentationFormat>
  <Paragraphs>47</Paragraphs>
  <Slides>1</Slides>
  <Notes>1</Notes>
  <HiddenSlides>0</HiddenSlides>
  <MMClips>0</MMClips>
  <ScaleCrop>false</ScaleCrop>
  <HeadingPairs>
    <vt:vector size="6" baseType="variant">
      <vt:variant>
        <vt:lpstr>Fonts Used</vt:lpstr>
      </vt:variant>
      <vt:variant>
        <vt:i4>3</vt:i4>
      </vt:variant>
      <vt:variant>
        <vt:lpstr>Theme</vt:lpstr>
      </vt:variant>
      <vt:variant>
        <vt:i4>3</vt:i4>
      </vt:variant>
      <vt:variant>
        <vt:lpstr>Slide Titles</vt:lpstr>
      </vt:variant>
      <vt:variant>
        <vt:i4>1</vt:i4>
      </vt:variant>
    </vt:vector>
  </HeadingPairs>
  <TitlesOfParts>
    <vt:vector size="7" baseType="lpstr">
      <vt:lpstr>Arial</vt:lpstr>
      <vt:lpstr>Arial Black</vt:lpstr>
      <vt:lpstr>Arial Narrow</vt:lpstr>
      <vt:lpstr>Custom Design</vt:lpstr>
      <vt:lpstr>1_Custom Design</vt:lpstr>
      <vt:lpstr>2_Custom Design</vt:lpstr>
      <vt:lpstr>PowerPoint Presentation</vt:lpstr>
    </vt:vector>
  </TitlesOfParts>
  <Manager/>
  <Company>ATU</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A0 Portrait Poster Template</dc:title>
  <dc:subject/>
  <dc:creator/>
  <cp:keywords/>
  <dc:description/>
  <cp:lastModifiedBy>PATRICK BLACK - STUDENT</cp:lastModifiedBy>
  <cp:revision>239</cp:revision>
  <cp:lastPrinted>2025-06-09T20:49:03Z</cp:lastPrinted>
  <dcterms:created xsi:type="dcterms:W3CDTF">2009-11-10T07:29:27Z</dcterms:created>
  <dcterms:modified xsi:type="dcterms:W3CDTF">2025-06-09T20:58:11Z</dcterms:modified>
  <cp:category>Software Development</cp:category>
</cp:coreProperties>
</file>