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88321" autoAdjust="0"/>
  </p:normalViewPr>
  <p:slideViewPr>
    <p:cSldViewPr snapToGrid="0">
      <p:cViewPr>
        <p:scale>
          <a:sx n="82" d="100"/>
          <a:sy n="82" d="100"/>
        </p:scale>
        <p:origin x="16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0185B-FEE4-496B-A2AF-DD14C27EE38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77234-09DA-4E7B-A968-30426B05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wi.usgs.gov/R/training-curriculum/r-package-dev/" TargetMode="External"/><Relationship Id="rId2" Type="http://schemas.openxmlformats.org/officeDocument/2006/relationships/hyperlink" Target="http://r-pkg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testthat/readme/README.html" TargetMode="External"/><Relationship Id="rId5" Type="http://schemas.openxmlformats.org/officeDocument/2006/relationships/hyperlink" Target="https://cran.r-project.org/web/packages/roxygen2/readme/README.html" TargetMode="External"/><Relationship Id="rId4" Type="http://schemas.openxmlformats.org/officeDocument/2006/relationships/hyperlink" Target="https://cran.r-project.org/web/packages/devtools/readme/READ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USGS-r/dataRetriev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A952-B2B8-4D62-A887-584A6D16B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Package Basics</a:t>
            </a:r>
          </a:p>
        </p:txBody>
      </p:sp>
    </p:spTree>
    <p:extLst>
      <p:ext uri="{BB962C8B-B14F-4D97-AF65-F5344CB8AC3E}">
        <p14:creationId xmlns:p14="http://schemas.microsoft.com/office/powerpoint/2010/main" val="360873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54578"/>
            <a:ext cx="8808721" cy="1485900"/>
          </a:xfrm>
        </p:spPr>
        <p:txBody>
          <a:bodyPr/>
          <a:lstStyle/>
          <a:p>
            <a:r>
              <a:rPr lang="en-US" dirty="0"/>
              <a:t>tests/: automated tests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988422" y="1019908"/>
            <a:ext cx="5400656" cy="583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The test folder contains tests that automatically run each time your code is built.</a:t>
            </a:r>
          </a:p>
          <a:p>
            <a:r>
              <a:rPr lang="en-US" sz="2800" dirty="0"/>
              <a:t>Tests help make sure the package works the way you think does, and make sure you don’t break the package while you’re working on it.</a:t>
            </a:r>
          </a:p>
          <a:p>
            <a:r>
              <a:rPr lang="en-US" sz="2800" i="0" dirty="0"/>
              <a:t>Write tests using the </a:t>
            </a:r>
            <a:r>
              <a:rPr lang="en-US" sz="2800" i="0" dirty="0" err="1"/>
              <a:t>testthat</a:t>
            </a:r>
            <a:r>
              <a:rPr lang="en-US" sz="2800" i="0" dirty="0"/>
              <a:t> package in R.</a:t>
            </a:r>
          </a:p>
          <a:p>
            <a:r>
              <a:rPr lang="en-US" sz="2800" dirty="0"/>
              <a:t>It’s a good idea to write a test for any new functions you write.</a:t>
            </a:r>
            <a:endParaRPr lang="en-US" sz="28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C44EF-B2A1-4367-878D-DEA3B068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57" y="165150"/>
            <a:ext cx="2244535" cy="1800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3DFBC-8293-4E03-B5BB-8710FD45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32" y="2126895"/>
            <a:ext cx="4706007" cy="1991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749A2-2C89-47B4-A8B2-52BFDA03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77" y="4279571"/>
            <a:ext cx="5802923" cy="24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7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54578"/>
            <a:ext cx="8808721" cy="1485900"/>
          </a:xfrm>
        </p:spPr>
        <p:txBody>
          <a:bodyPr/>
          <a:lstStyle/>
          <a:p>
            <a:r>
              <a:rPr lang="en-US"/>
              <a:t>inst/: </a:t>
            </a:r>
            <a:r>
              <a:rPr lang="en-US" dirty="0"/>
              <a:t>additional files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988422" y="1019908"/>
            <a:ext cx="5400656" cy="583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The </a:t>
            </a:r>
            <a:r>
              <a:rPr lang="en-US" sz="2800" i="0" dirty="0" err="1"/>
              <a:t>inst</a:t>
            </a:r>
            <a:r>
              <a:rPr lang="en-US" sz="2800" dirty="0"/>
              <a:t> folder is used for any files you need your user to have access to.</a:t>
            </a:r>
          </a:p>
          <a:p>
            <a:pPr lvl="1"/>
            <a:r>
              <a:rPr lang="en-US" sz="2800" i="0" dirty="0"/>
              <a:t>Sample data where the file format is important (xml, csv)</a:t>
            </a:r>
          </a:p>
          <a:p>
            <a:pPr lvl="1"/>
            <a:r>
              <a:rPr lang="en-US" sz="2800" i="0" dirty="0"/>
              <a:t>Shiny web applications</a:t>
            </a:r>
          </a:p>
          <a:p>
            <a:r>
              <a:rPr lang="en-US" sz="2800" dirty="0"/>
              <a:t>There are other places to store sample data if the format is not important such as example data or lookup tables</a:t>
            </a:r>
            <a:endParaRPr lang="en-US" sz="2800" i="0" dirty="0"/>
          </a:p>
          <a:p>
            <a:pPr lvl="1"/>
            <a:endParaRPr lang="en-US" sz="2800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27A69-7945-4650-A2DC-858D22B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93" y="2214435"/>
            <a:ext cx="180047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8FA8-1109-41C7-828C-C444CB3D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A package workflow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08172E-A1BF-413B-9AD5-1B44FA816E73}"/>
              </a:ext>
            </a:extLst>
          </p:cNvPr>
          <p:cNvSpPr txBox="1">
            <a:spLocks/>
          </p:cNvSpPr>
          <p:nvPr/>
        </p:nvSpPr>
        <p:spPr>
          <a:xfrm>
            <a:off x="988421" y="1019908"/>
            <a:ext cx="10980841" cy="583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Write a new function, including documentation with roxygen2.</a:t>
            </a:r>
          </a:p>
          <a:p>
            <a:r>
              <a:rPr lang="en-US" sz="2800" dirty="0"/>
              <a:t>Write tests for that function to verify to yourself and others that it works the way you want it to (and doesn’t break in the future).</a:t>
            </a:r>
          </a:p>
          <a:p>
            <a:r>
              <a:rPr lang="en-US" sz="2800" dirty="0"/>
              <a:t>Build and load the package.</a:t>
            </a:r>
          </a:p>
          <a:p>
            <a:r>
              <a:rPr lang="en-US" sz="2800" dirty="0"/>
              <a:t>Commit or merge your code on GitHub (if applicable).</a:t>
            </a:r>
          </a:p>
          <a:p>
            <a:r>
              <a:rPr lang="en-US" sz="2800" dirty="0"/>
              <a:t>Look out for bug reports, issues, and feature requests.</a:t>
            </a:r>
          </a:p>
          <a:p>
            <a:r>
              <a:rPr lang="en-US" sz="2800" i="0" dirty="0"/>
              <a:t>As the package maintainer, clearly communicate expectations and lines of communication to users. (How will they report bugs? What level of support can they expect?</a:t>
            </a:r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7813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455-DFF2-4DF1-B2A0-7A8CADC5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247650"/>
            <a:ext cx="11183815" cy="1485900"/>
          </a:xfrm>
        </p:spPr>
        <p:txBody>
          <a:bodyPr/>
          <a:lstStyle/>
          <a:p>
            <a:r>
              <a:rPr lang="en-US" dirty="0"/>
              <a:t>Tools and references for package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C843-33D8-416E-B670-518E3597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93" y="1184031"/>
            <a:ext cx="9601200" cy="3581400"/>
          </a:xfrm>
        </p:spPr>
        <p:txBody>
          <a:bodyPr/>
          <a:lstStyle/>
          <a:p>
            <a:r>
              <a:rPr lang="en-US" dirty="0">
                <a:hlinkClick r:id="rId2"/>
              </a:rPr>
              <a:t>R Packages, by Hadley Wickham</a:t>
            </a:r>
            <a:endParaRPr lang="en-US" dirty="0"/>
          </a:p>
          <a:p>
            <a:r>
              <a:rPr lang="en-US" dirty="0">
                <a:hlinkClick r:id="rId3"/>
              </a:rPr>
              <a:t>USGS Package </a:t>
            </a:r>
            <a:r>
              <a:rPr lang="en-US" dirty="0" err="1">
                <a:hlinkClick r:id="rId3"/>
              </a:rPr>
              <a:t>Devlopment</a:t>
            </a:r>
            <a:endParaRPr lang="en-US" dirty="0"/>
          </a:p>
          <a:p>
            <a:r>
              <a:rPr lang="en-US" dirty="0"/>
              <a:t>Packages</a:t>
            </a:r>
          </a:p>
          <a:p>
            <a:pPr lvl="1"/>
            <a:r>
              <a:rPr lang="en-US" dirty="0" err="1">
                <a:hlinkClick r:id="rId4"/>
              </a:rPr>
              <a:t>devtools</a:t>
            </a:r>
            <a:r>
              <a:rPr lang="en-US" dirty="0"/>
              <a:t>: everything you need for creating package directories and building and testing your package</a:t>
            </a:r>
          </a:p>
          <a:p>
            <a:pPr lvl="1"/>
            <a:r>
              <a:rPr lang="en-US" dirty="0">
                <a:hlinkClick r:id="rId5"/>
              </a:rPr>
              <a:t>roxygen2</a:t>
            </a:r>
            <a:r>
              <a:rPr lang="en-US" dirty="0"/>
              <a:t>: package documentation made easy. Allows the user to write R functions and documentation all in one file</a:t>
            </a:r>
          </a:p>
          <a:p>
            <a:pPr lvl="1"/>
            <a:r>
              <a:rPr lang="en-US" dirty="0" err="1">
                <a:hlinkClick r:id="rId6"/>
              </a:rPr>
              <a:t>testthat</a:t>
            </a:r>
            <a:r>
              <a:rPr lang="en-US" dirty="0"/>
              <a:t>: a framework for writing tests in your R </a:t>
            </a:r>
            <a:r>
              <a:rPr lang="en-US" dirty="0" err="1"/>
              <a:t>pacakge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4A09-D636-42E0-A8BD-CA0E9585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6886-34E6-436D-9A1A-770DE9F5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0190"/>
            <a:ext cx="10088880" cy="4347210"/>
          </a:xfrm>
        </p:spPr>
        <p:txBody>
          <a:bodyPr>
            <a:normAutofit/>
          </a:bodyPr>
          <a:lstStyle/>
          <a:p>
            <a:r>
              <a:rPr lang="en-US" sz="2800" dirty="0"/>
              <a:t>The most complete, systematic way of sharing R code (with strict rules!)</a:t>
            </a:r>
          </a:p>
          <a:p>
            <a:r>
              <a:rPr lang="en-US" sz="2800" dirty="0"/>
              <a:t>Bundles of code, documentation, data, and tests</a:t>
            </a:r>
          </a:p>
          <a:p>
            <a:r>
              <a:rPr lang="en-US" sz="2800" dirty="0"/>
              <a:t>Installed with </a:t>
            </a:r>
            <a:r>
              <a:rPr lang="en-US" sz="2800" dirty="0" err="1"/>
              <a:t>install.packages</a:t>
            </a:r>
            <a:r>
              <a:rPr lang="en-US" sz="2800" dirty="0"/>
              <a:t>(), loaded with library(), and provide help with ?.</a:t>
            </a:r>
          </a:p>
          <a:p>
            <a:r>
              <a:rPr lang="en-US" sz="2800" dirty="0"/>
              <a:t>Allow for transparent, reproducible workflows</a:t>
            </a:r>
          </a:p>
          <a:p>
            <a:r>
              <a:rPr lang="en-US" sz="2800" dirty="0"/>
              <a:t>Require a lot of work up front, and continuing work to maintain</a:t>
            </a:r>
          </a:p>
        </p:txBody>
      </p:sp>
    </p:spTree>
    <p:extLst>
      <p:ext uri="{BB962C8B-B14F-4D97-AF65-F5344CB8AC3E}">
        <p14:creationId xmlns:p14="http://schemas.microsoft.com/office/powerpoint/2010/main" val="331598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EDFD-FF66-4DB1-BA6E-25FB569D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342905" y="-391951"/>
            <a:ext cx="9601200" cy="1485900"/>
          </a:xfrm>
        </p:spPr>
        <p:txBody>
          <a:bodyPr/>
          <a:lstStyle/>
          <a:p>
            <a:r>
              <a:rPr lang="en-US" dirty="0"/>
              <a:t>R Package 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952C97-FC72-4B53-9193-C6AB2FA1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66" y="0"/>
            <a:ext cx="830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2" y="154578"/>
            <a:ext cx="9601200" cy="1485900"/>
          </a:xfrm>
        </p:spPr>
        <p:txBody>
          <a:bodyPr/>
          <a:lstStyle/>
          <a:p>
            <a:r>
              <a:rPr lang="en-US" dirty="0"/>
              <a:t>R/: 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F0E69-A6F8-445C-88DF-782EF9B7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071" y="116369"/>
            <a:ext cx="1819529" cy="156231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1106041" y="1368326"/>
            <a:ext cx="6091380" cy="518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R folder is where all R code (in the form of functions) is stored.</a:t>
            </a:r>
          </a:p>
          <a:p>
            <a:r>
              <a:rPr lang="en-US" sz="2800" dirty="0"/>
              <a:t>Related functions are organized into scripts with descriptive file names. Each script can contain one or more functions.</a:t>
            </a:r>
          </a:p>
          <a:p>
            <a:r>
              <a:rPr lang="en-US" sz="2800" dirty="0"/>
              <a:t>When the package is built and loaded with library(), the scripts in the R folder are run, which creates the functions.</a:t>
            </a:r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B929BA-2147-4836-A9F8-E3DC14B1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071" y="2038155"/>
            <a:ext cx="3861910" cy="1562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1C7491-59DB-4C5C-B23D-3D0BEE578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071" y="3959942"/>
            <a:ext cx="380100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0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2" y="154578"/>
            <a:ext cx="6858001" cy="1485900"/>
          </a:xfrm>
        </p:spPr>
        <p:txBody>
          <a:bodyPr/>
          <a:lstStyle/>
          <a:p>
            <a:r>
              <a:rPr lang="en-US" dirty="0"/>
              <a:t>man/: code documentation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988422" y="910608"/>
            <a:ext cx="6663971" cy="57928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</a:t>
            </a:r>
            <a:r>
              <a:rPr lang="en-US" sz="2800" i="1" dirty="0"/>
              <a:t>man</a:t>
            </a:r>
            <a:r>
              <a:rPr lang="en-US" sz="2800" dirty="0"/>
              <a:t> (short for manual) folder is where the documentation for the functions is stored. </a:t>
            </a:r>
          </a:p>
          <a:p>
            <a:r>
              <a:rPr lang="en-US" sz="2800" dirty="0"/>
              <a:t>These files produce the help pages you see when you use ? or help()</a:t>
            </a:r>
          </a:p>
          <a:p>
            <a:r>
              <a:rPr lang="en-US" sz="2800" dirty="0"/>
              <a:t>Each function documentation</a:t>
            </a:r>
          </a:p>
          <a:p>
            <a:pPr lvl="1"/>
            <a:r>
              <a:rPr lang="en-US" sz="2800" dirty="0"/>
              <a:t>Says what the function does</a:t>
            </a:r>
          </a:p>
          <a:p>
            <a:pPr lvl="1"/>
            <a:r>
              <a:rPr lang="en-US" sz="2800" dirty="0"/>
              <a:t>Explains what the arguments are</a:t>
            </a:r>
          </a:p>
          <a:p>
            <a:pPr lvl="1"/>
            <a:r>
              <a:rPr lang="en-US" sz="2800" dirty="0"/>
              <a:t>Explains what the function returns</a:t>
            </a:r>
          </a:p>
          <a:p>
            <a:pPr lvl="1"/>
            <a:r>
              <a:rPr lang="en-US" sz="2800" dirty="0"/>
              <a:t>Provides additional details if needed</a:t>
            </a:r>
          </a:p>
          <a:p>
            <a:r>
              <a:rPr lang="en-US" sz="2800" dirty="0"/>
              <a:t>The roxygen2 package makes writing function documentation easy. </a:t>
            </a:r>
            <a:r>
              <a:rPr lang="en-US" sz="2800" dirty="0">
                <a:highlight>
                  <a:srgbClr val="FFFF00"/>
                </a:highlight>
              </a:rPr>
              <a:t>Don’t write your documentation manually.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DF8EA-AB97-44F8-97F2-39E8069F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041" y="87790"/>
            <a:ext cx="1810003" cy="1619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81DE3-1220-465B-8D8C-D7E80251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44" y="1882039"/>
            <a:ext cx="2995700" cy="15469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A4DE60-9A8F-4452-B3C3-63466E21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208" y="3541535"/>
            <a:ext cx="4679792" cy="27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2" y="154578"/>
            <a:ext cx="6858001" cy="148590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988422" y="910608"/>
            <a:ext cx="6663971" cy="579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DESCRIPTION file gives information about the package:</a:t>
            </a:r>
          </a:p>
          <a:p>
            <a:pPr lvl="1"/>
            <a:r>
              <a:rPr lang="en-US" sz="2800" i="0" dirty="0"/>
              <a:t>The author(s) and maintainers of the package</a:t>
            </a:r>
          </a:p>
          <a:p>
            <a:pPr lvl="1"/>
            <a:r>
              <a:rPr lang="en-US" sz="2800" i="0" dirty="0"/>
              <a:t>The version number</a:t>
            </a:r>
          </a:p>
          <a:p>
            <a:pPr lvl="1"/>
            <a:r>
              <a:rPr lang="en-US" sz="2800" i="0" dirty="0"/>
              <a:t>A description of what the package does</a:t>
            </a:r>
          </a:p>
          <a:p>
            <a:pPr lvl="1"/>
            <a:r>
              <a:rPr lang="en-US" sz="2800" i="0" dirty="0"/>
              <a:t>Package dependencies (other packages it needs to function)</a:t>
            </a:r>
          </a:p>
          <a:p>
            <a:pPr lvl="1"/>
            <a:endParaRPr lang="en-US" sz="28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83DAC-6807-4659-8706-A6730194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312" y="154578"/>
            <a:ext cx="2359429" cy="2266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56155-8DAA-498C-B58D-68C51327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783" y="2783812"/>
            <a:ext cx="3560486" cy="35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2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2" y="154578"/>
            <a:ext cx="6858001" cy="1485900"/>
          </a:xfrm>
        </p:spPr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988422" y="910608"/>
            <a:ext cx="6663971" cy="579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NAMESPACE file describes what’s exported from your package and what’s imported</a:t>
            </a:r>
          </a:p>
          <a:p>
            <a:r>
              <a:rPr lang="en-US" sz="2800" i="0" dirty="0"/>
              <a:t>Exported functions are the functions in your package that are available to the user.</a:t>
            </a:r>
          </a:p>
          <a:p>
            <a:r>
              <a:rPr lang="en-US" sz="2800" dirty="0"/>
              <a:t>Imported functions are functions from other packages that your package uses.</a:t>
            </a:r>
          </a:p>
          <a:p>
            <a:r>
              <a:rPr lang="en-US" sz="2800" i="0" dirty="0">
                <a:highlight>
                  <a:srgbClr val="FFFF00"/>
                </a:highlight>
              </a:rPr>
              <a:t>Don’t write your </a:t>
            </a:r>
            <a:r>
              <a:rPr lang="en-US" sz="2800" dirty="0">
                <a:highlight>
                  <a:srgbClr val="FFFF00"/>
                </a:highlight>
              </a:rPr>
              <a:t>NAMESPACE file manually. The roxygen2 package does this for you.</a:t>
            </a:r>
            <a:endParaRPr lang="en-US" sz="2800" i="0" dirty="0">
              <a:highlight>
                <a:srgbClr val="FFFF00"/>
              </a:highlight>
            </a:endParaRPr>
          </a:p>
          <a:p>
            <a:pPr lvl="1"/>
            <a:endParaRPr lang="en-US" sz="2800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4A1CC-1D81-48C8-A382-53AAAF4E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1" y="523458"/>
            <a:ext cx="2415177" cy="2234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4B075-F16A-4CB4-9796-1E4DADB4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509" y="3513527"/>
            <a:ext cx="4587666" cy="23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2" y="154578"/>
            <a:ext cx="6858001" cy="1485900"/>
          </a:xfrm>
        </p:spPr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988422" y="910608"/>
            <a:ext cx="6663971" cy="579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README file is an informal markdown file that gives you a chance to tell users or potential users what you want them to know about the package such as:</a:t>
            </a:r>
          </a:p>
          <a:p>
            <a:pPr lvl="1"/>
            <a:r>
              <a:rPr lang="en-US" sz="2800" i="0" dirty="0"/>
              <a:t>Installation instructions</a:t>
            </a:r>
          </a:p>
          <a:p>
            <a:pPr lvl="1"/>
            <a:r>
              <a:rPr lang="en-US" sz="2800" i="0" dirty="0"/>
              <a:t>Recommended workflow</a:t>
            </a:r>
          </a:p>
          <a:p>
            <a:r>
              <a:rPr lang="en-US" sz="2800" i="0" dirty="0"/>
              <a:t>The README file is especially useful for packages on GitHub. The README file is rendered on the </a:t>
            </a:r>
            <a:r>
              <a:rPr lang="en-US" sz="2800" i="0" dirty="0">
                <a:hlinkClick r:id="rId2"/>
              </a:rPr>
              <a:t>main page of the repository</a:t>
            </a:r>
            <a:r>
              <a:rPr lang="en-US" sz="2800" i="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575AD-4A08-41EB-9BA2-E7DA8872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78" y="2493817"/>
            <a:ext cx="4588722" cy="397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E4173-A21D-41F0-A951-0190245C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346" y="154578"/>
            <a:ext cx="221010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13B-C5F7-4E11-B0C4-5CFB9C7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54578"/>
            <a:ext cx="8808721" cy="1485900"/>
          </a:xfrm>
        </p:spPr>
        <p:txBody>
          <a:bodyPr/>
          <a:lstStyle/>
          <a:p>
            <a:r>
              <a:rPr lang="en-US" dirty="0"/>
              <a:t>vignettes/: long form documentation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41AC6-7DBC-47C8-8910-55CE2B2AAD52}"/>
              </a:ext>
            </a:extLst>
          </p:cNvPr>
          <p:cNvSpPr txBox="1">
            <a:spLocks/>
          </p:cNvSpPr>
          <p:nvPr/>
        </p:nvSpPr>
        <p:spPr>
          <a:xfrm>
            <a:off x="988421" y="1065186"/>
            <a:ext cx="6074851" cy="579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Vignettes are long form documentation that mixes text and code in a markdown document.</a:t>
            </a:r>
          </a:p>
          <a:p>
            <a:r>
              <a:rPr lang="en-US" sz="2800" dirty="0"/>
              <a:t>They explain specific aspects of a package and explain how the package is to be used.</a:t>
            </a:r>
          </a:p>
          <a:p>
            <a:r>
              <a:rPr lang="en-US" sz="2800" dirty="0"/>
              <a:t>You can browse vignettes for a specific package by using, for example: </a:t>
            </a:r>
            <a:r>
              <a:rPr lang="en-US" sz="2800" dirty="0" err="1"/>
              <a:t>browseVignettes</a:t>
            </a:r>
            <a:r>
              <a:rPr lang="en-US" sz="2800" dirty="0"/>
              <a:t>(“</a:t>
            </a:r>
            <a:r>
              <a:rPr lang="en-US" sz="2800" dirty="0" err="1"/>
              <a:t>dplyr</a:t>
            </a:r>
            <a:r>
              <a:rPr lang="en-US" sz="2800" dirty="0"/>
              <a:t>”)</a:t>
            </a:r>
            <a:endParaRPr lang="en-US" sz="2800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EE43E-22DD-4D32-A23E-4F31A68F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510" y="897528"/>
            <a:ext cx="1905266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5D55B-7B28-434F-B86C-72A188FC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04" y="2612571"/>
            <a:ext cx="4745847" cy="39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799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172</TotalTime>
  <Words>710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R Package Basics</vt:lpstr>
      <vt:lpstr>R Packages </vt:lpstr>
      <vt:lpstr>R Package Structure</vt:lpstr>
      <vt:lpstr>R/: R code</vt:lpstr>
      <vt:lpstr>man/: code documentation</vt:lpstr>
      <vt:lpstr>DESCRIPTION</vt:lpstr>
      <vt:lpstr>NAMESPACE</vt:lpstr>
      <vt:lpstr>README.md</vt:lpstr>
      <vt:lpstr>vignettes/: long form documentation</vt:lpstr>
      <vt:lpstr>tests/: automated tests</vt:lpstr>
      <vt:lpstr>inst/: additional files</vt:lpstr>
      <vt:lpstr>A package workflow</vt:lpstr>
      <vt:lpstr>Tools and references for package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Basics</dc:title>
  <dc:creator>Eslick, Patrick J</dc:creator>
  <cp:lastModifiedBy>Eslick, Patrick J</cp:lastModifiedBy>
  <cp:revision>15</cp:revision>
  <dcterms:created xsi:type="dcterms:W3CDTF">2020-03-05T14:43:10Z</dcterms:created>
  <dcterms:modified xsi:type="dcterms:W3CDTF">2020-03-05T18:58:31Z</dcterms:modified>
</cp:coreProperties>
</file>