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"/>
  </p:notesMasterIdLst>
  <p:sldIdLst>
    <p:sldId id="256" r:id="rId2"/>
  </p:sldIdLst>
  <p:sldSz cx="30600650" cy="43200638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829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653522" algn="l" rtl="0" fontAlgn="base">
      <a:spcBef>
        <a:spcPct val="0"/>
      </a:spcBef>
      <a:spcAft>
        <a:spcPct val="0"/>
      </a:spcAft>
      <a:defRPr sz="829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307043" algn="l" rtl="0" fontAlgn="base">
      <a:spcBef>
        <a:spcPct val="0"/>
      </a:spcBef>
      <a:spcAft>
        <a:spcPct val="0"/>
      </a:spcAft>
      <a:defRPr sz="829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960565" algn="l" rtl="0" fontAlgn="base">
      <a:spcBef>
        <a:spcPct val="0"/>
      </a:spcBef>
      <a:spcAft>
        <a:spcPct val="0"/>
      </a:spcAft>
      <a:defRPr sz="829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614087" algn="l" rtl="0" fontAlgn="base">
      <a:spcBef>
        <a:spcPct val="0"/>
      </a:spcBef>
      <a:spcAft>
        <a:spcPct val="0"/>
      </a:spcAft>
      <a:defRPr sz="829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3267608" algn="l" defTabSz="1307043" rtl="0" eaLnBrk="1" latinLnBrk="0" hangingPunct="1">
      <a:defRPr sz="829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3921130" algn="l" defTabSz="1307043" rtl="0" eaLnBrk="1" latinLnBrk="0" hangingPunct="1">
      <a:defRPr sz="829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4574652" algn="l" defTabSz="1307043" rtl="0" eaLnBrk="1" latinLnBrk="0" hangingPunct="1">
      <a:defRPr sz="829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5228173" algn="l" defTabSz="1307043" rtl="0" eaLnBrk="1" latinLnBrk="0" hangingPunct="1">
      <a:defRPr sz="829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9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919"/>
    <a:srgbClr val="000000"/>
    <a:srgbClr val="FFFF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848"/>
    <p:restoredTop sz="94654"/>
  </p:normalViewPr>
  <p:slideViewPr>
    <p:cSldViewPr>
      <p:cViewPr>
        <p:scale>
          <a:sx n="18" d="100"/>
          <a:sy n="18" d="100"/>
        </p:scale>
        <p:origin x="4128" y="648"/>
      </p:cViewPr>
      <p:guideLst>
        <p:guide orient="horz" pos="13606"/>
        <p:guide pos="96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79625" y="741363"/>
            <a:ext cx="2624138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ED9619B-AC2F-4A20-A4ED-0A14E91B875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15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653522" algn="l" rtl="0" eaLnBrk="0" fontAlgn="base" hangingPunct="0">
      <a:spcBef>
        <a:spcPct val="30000"/>
      </a:spcBef>
      <a:spcAft>
        <a:spcPct val="0"/>
      </a:spcAft>
      <a:defRPr sz="1715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307043" algn="l" rtl="0" eaLnBrk="0" fontAlgn="base" hangingPunct="0">
      <a:spcBef>
        <a:spcPct val="30000"/>
      </a:spcBef>
      <a:spcAft>
        <a:spcPct val="0"/>
      </a:spcAft>
      <a:defRPr sz="1715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960565" algn="l" rtl="0" eaLnBrk="0" fontAlgn="base" hangingPunct="0">
      <a:spcBef>
        <a:spcPct val="30000"/>
      </a:spcBef>
      <a:spcAft>
        <a:spcPct val="0"/>
      </a:spcAft>
      <a:defRPr sz="1715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614087" algn="l" rtl="0" eaLnBrk="0" fontAlgn="base" hangingPunct="0">
      <a:spcBef>
        <a:spcPct val="30000"/>
      </a:spcBef>
      <a:spcAft>
        <a:spcPct val="0"/>
      </a:spcAft>
      <a:defRPr sz="1715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3267608" algn="l" defTabSz="1307043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6pPr>
    <a:lvl7pPr marL="3921130" algn="l" defTabSz="1307043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7pPr>
    <a:lvl8pPr marL="4574652" algn="l" defTabSz="1307043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8pPr>
    <a:lvl9pPr marL="5228173" algn="l" defTabSz="1307043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5424174"/>
            <a:ext cx="30600650" cy="5564766"/>
          </a:xfrm>
          <a:prstGeom prst="rect">
            <a:avLst/>
          </a:prstGeom>
          <a:solidFill>
            <a:srgbClr val="C8191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213173">
              <a:defRPr/>
            </a:pPr>
            <a:endParaRPr lang="en-US" sz="1184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4213173" rtl="0" eaLnBrk="1" fontAlgn="base" hangingPunct="1">
        <a:spcBef>
          <a:spcPct val="0"/>
        </a:spcBef>
        <a:spcAft>
          <a:spcPct val="0"/>
        </a:spcAft>
        <a:defRPr sz="14855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213173" rtl="0" eaLnBrk="1" fontAlgn="base" hangingPunct="1">
        <a:spcBef>
          <a:spcPct val="0"/>
        </a:spcBef>
        <a:spcAft>
          <a:spcPct val="0"/>
        </a:spcAft>
        <a:defRPr sz="14855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213173" rtl="0" eaLnBrk="1" fontAlgn="base" hangingPunct="1">
        <a:spcBef>
          <a:spcPct val="0"/>
        </a:spcBef>
        <a:spcAft>
          <a:spcPct val="0"/>
        </a:spcAft>
        <a:defRPr sz="14855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213173" rtl="0" eaLnBrk="1" fontAlgn="base" hangingPunct="1">
        <a:spcBef>
          <a:spcPct val="0"/>
        </a:spcBef>
        <a:spcAft>
          <a:spcPct val="0"/>
        </a:spcAft>
        <a:defRPr sz="14855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213173" rtl="0" eaLnBrk="1" fontAlgn="base" hangingPunct="1">
        <a:spcBef>
          <a:spcPct val="0"/>
        </a:spcBef>
        <a:spcAft>
          <a:spcPct val="0"/>
        </a:spcAft>
        <a:defRPr sz="14855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653064" algn="l" defTabSz="4213173" rtl="0" eaLnBrk="1" fontAlgn="base" hangingPunct="1">
        <a:spcBef>
          <a:spcPct val="0"/>
        </a:spcBef>
        <a:spcAft>
          <a:spcPct val="0"/>
        </a:spcAft>
        <a:defRPr sz="14855" b="1">
          <a:solidFill>
            <a:schemeClr val="tx2"/>
          </a:solidFill>
          <a:latin typeface="Arial" charset="0"/>
        </a:defRPr>
      </a:lvl6pPr>
      <a:lvl7pPr marL="1306129" algn="l" defTabSz="4213173" rtl="0" eaLnBrk="1" fontAlgn="base" hangingPunct="1">
        <a:spcBef>
          <a:spcPct val="0"/>
        </a:spcBef>
        <a:spcAft>
          <a:spcPct val="0"/>
        </a:spcAft>
        <a:defRPr sz="14855" b="1">
          <a:solidFill>
            <a:schemeClr val="tx2"/>
          </a:solidFill>
          <a:latin typeface="Arial" charset="0"/>
        </a:defRPr>
      </a:lvl7pPr>
      <a:lvl8pPr marL="1959193" algn="l" defTabSz="4213173" rtl="0" eaLnBrk="1" fontAlgn="base" hangingPunct="1">
        <a:spcBef>
          <a:spcPct val="0"/>
        </a:spcBef>
        <a:spcAft>
          <a:spcPct val="0"/>
        </a:spcAft>
        <a:defRPr sz="14855" b="1">
          <a:solidFill>
            <a:schemeClr val="tx2"/>
          </a:solidFill>
          <a:latin typeface="Arial" charset="0"/>
        </a:defRPr>
      </a:lvl8pPr>
      <a:lvl9pPr marL="2612258" algn="l" defTabSz="4213173" rtl="0" eaLnBrk="1" fontAlgn="base" hangingPunct="1">
        <a:spcBef>
          <a:spcPct val="0"/>
        </a:spcBef>
        <a:spcAft>
          <a:spcPct val="0"/>
        </a:spcAft>
        <a:defRPr sz="14855" b="1">
          <a:solidFill>
            <a:schemeClr val="tx2"/>
          </a:solidFill>
          <a:latin typeface="Arial" charset="0"/>
        </a:defRPr>
      </a:lvl9pPr>
    </p:titleStyle>
    <p:bodyStyle>
      <a:lvl1pPr marL="1238101" indent="-1238101" algn="l" defTabSz="421317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1142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467132" indent="-1224496" algn="l" defTabSz="421317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142" b="1">
          <a:solidFill>
            <a:schemeClr val="tx1"/>
          </a:solidFill>
          <a:latin typeface="+mn-lt"/>
          <a:ea typeface="ＭＳ Ｐゴシック" charset="-128"/>
        </a:defRPr>
      </a:lvl2pPr>
      <a:lvl3pPr marL="3752854" indent="-1281186" algn="l" defTabSz="421317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10142" b="1">
          <a:solidFill>
            <a:schemeClr val="tx1"/>
          </a:solidFill>
          <a:latin typeface="+mn-lt"/>
          <a:ea typeface="ＭＳ Ｐゴシック" charset="-128"/>
        </a:defRPr>
      </a:lvl3pPr>
      <a:lvl4pPr marL="4934265" indent="-1172342" algn="l" defTabSz="421317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10142" b="1">
          <a:solidFill>
            <a:schemeClr val="tx1"/>
          </a:solidFill>
          <a:latin typeface="+mn-lt"/>
          <a:ea typeface="ＭＳ Ｐゴシック" charset="-128"/>
        </a:defRPr>
      </a:lvl4pPr>
      <a:lvl5pPr marL="6217718" indent="-1278918" algn="l" defTabSz="421317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10142" b="1">
          <a:solidFill>
            <a:schemeClr val="tx1"/>
          </a:solidFill>
          <a:latin typeface="+mn-lt"/>
          <a:ea typeface="ＭＳ Ｐゴシック" charset="-128"/>
        </a:defRPr>
      </a:lvl5pPr>
      <a:lvl6pPr marL="6870783" indent="-1278918" algn="l" defTabSz="421317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10142" b="1">
          <a:solidFill>
            <a:schemeClr val="tx1"/>
          </a:solidFill>
          <a:latin typeface="+mn-lt"/>
        </a:defRPr>
      </a:lvl6pPr>
      <a:lvl7pPr marL="7523847" indent="-1278918" algn="l" defTabSz="421317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10142" b="1">
          <a:solidFill>
            <a:schemeClr val="tx1"/>
          </a:solidFill>
          <a:latin typeface="+mn-lt"/>
        </a:defRPr>
      </a:lvl7pPr>
      <a:lvl8pPr marL="8176912" indent="-1278918" algn="l" defTabSz="421317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10142" b="1">
          <a:solidFill>
            <a:schemeClr val="tx1"/>
          </a:solidFill>
          <a:latin typeface="+mn-lt"/>
        </a:defRPr>
      </a:lvl8pPr>
      <a:lvl9pPr marL="8829976" indent="-1278918" algn="l" defTabSz="421317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10142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6129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1pPr>
      <a:lvl2pPr marL="653064" algn="l" defTabSz="1306129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306129" algn="l" defTabSz="1306129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3pPr>
      <a:lvl4pPr marL="1959193" algn="l" defTabSz="1306129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4pPr>
      <a:lvl5pPr marL="2612258" algn="l" defTabSz="1306129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5pPr>
      <a:lvl6pPr marL="3265322" algn="l" defTabSz="1306129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6pPr>
      <a:lvl7pPr marL="3918387" algn="l" defTabSz="1306129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7pPr>
      <a:lvl8pPr marL="4571451" algn="l" defTabSz="1306129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8pPr>
      <a:lvl9pPr marL="5224516" algn="l" defTabSz="1306129" rtl="0" eaLnBrk="1" latinLnBrk="0" hangingPunct="1">
        <a:defRPr sz="25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Afbeelding 91">
            <a:extLst>
              <a:ext uri="{FF2B5EF4-FFF2-40B4-BE49-F238E27FC236}">
                <a16:creationId xmlns:a16="http://schemas.microsoft.com/office/drawing/2014/main" id="{09E42B18-115F-1C77-B253-920A4439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671" y="35376993"/>
            <a:ext cx="8556527" cy="5305446"/>
          </a:xfrm>
          <a:prstGeom prst="rect">
            <a:avLst/>
          </a:prstGeom>
        </p:spPr>
      </p:pic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2544902" y="6020562"/>
            <a:ext cx="25510848" cy="44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213173">
              <a:lnSpc>
                <a:spcPts val="9713"/>
              </a:lnSpc>
            </a:pPr>
            <a:r>
              <a:rPr lang="nl-NL" sz="8856" b="1" dirty="0" err="1">
                <a:solidFill>
                  <a:srgbClr val="FFFFFF"/>
                </a:solidFill>
                <a:latin typeface="Calibri" charset="0"/>
              </a:rPr>
              <a:t>Deep</a:t>
            </a:r>
            <a:r>
              <a:rPr lang="nl-NL" sz="8856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nl-NL" sz="8856" b="1" dirty="0" err="1">
                <a:solidFill>
                  <a:srgbClr val="FFFFFF"/>
                </a:solidFill>
                <a:latin typeface="Calibri" charset="0"/>
              </a:rPr>
              <a:t>Reinforcement</a:t>
            </a:r>
            <a:r>
              <a:rPr lang="nl-NL" sz="8856" b="1" dirty="0">
                <a:solidFill>
                  <a:srgbClr val="FFFFFF"/>
                </a:solidFill>
                <a:latin typeface="Calibri" charset="0"/>
              </a:rPr>
              <a:t> Learning </a:t>
            </a:r>
            <a:r>
              <a:rPr lang="nl-NL" sz="8856" b="1" dirty="0" err="1">
                <a:solidFill>
                  <a:srgbClr val="FFFFFF"/>
                </a:solidFill>
                <a:latin typeface="Calibri" charset="0"/>
              </a:rPr>
              <a:t>for</a:t>
            </a:r>
            <a:r>
              <a:rPr lang="nl-NL" sz="8856" b="1" dirty="0">
                <a:solidFill>
                  <a:srgbClr val="FFFFFF"/>
                </a:solidFill>
                <a:latin typeface="Calibri" charset="0"/>
              </a:rPr>
              <a:t> a Multi-</a:t>
            </a:r>
            <a:r>
              <a:rPr lang="nl-NL" sz="8856" b="1" dirty="0" err="1">
                <a:solidFill>
                  <a:srgbClr val="FFFFFF"/>
                </a:solidFill>
                <a:latin typeface="Calibri" charset="0"/>
              </a:rPr>
              <a:t>Objective</a:t>
            </a:r>
            <a:r>
              <a:rPr lang="nl-NL" sz="8856" b="1" dirty="0">
                <a:solidFill>
                  <a:srgbClr val="FFFFFF"/>
                </a:solidFill>
                <a:latin typeface="Calibri" charset="0"/>
              </a:rPr>
              <a:t> Online Order </a:t>
            </a:r>
            <a:r>
              <a:rPr lang="nl-NL" sz="8856" b="1" dirty="0" err="1">
                <a:solidFill>
                  <a:srgbClr val="FFFFFF"/>
                </a:solidFill>
                <a:latin typeface="Calibri" charset="0"/>
              </a:rPr>
              <a:t>Batching</a:t>
            </a:r>
            <a:r>
              <a:rPr lang="nl-NL" sz="8856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nl-NL" sz="8856" b="1" dirty="0" err="1">
                <a:solidFill>
                  <a:srgbClr val="FFFFFF"/>
                </a:solidFill>
                <a:latin typeface="Calibri" charset="0"/>
              </a:rPr>
              <a:t>Problem</a:t>
            </a:r>
            <a:r>
              <a:rPr lang="nl-NL" sz="8856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defTabSz="4213173">
              <a:lnSpc>
                <a:spcPts val="9713"/>
              </a:lnSpc>
            </a:pPr>
            <a:r>
              <a:rPr lang="nl-NL" sz="4000" b="1" dirty="0">
                <a:solidFill>
                  <a:srgbClr val="FFFFFF"/>
                </a:solidFill>
                <a:latin typeface="Calibri" charset="0"/>
              </a:rPr>
              <a:t>Martijn Beeks, </a:t>
            </a:r>
            <a:r>
              <a:rPr lang="nl-NL" sz="4000" b="1" dirty="0" err="1">
                <a:solidFill>
                  <a:srgbClr val="FFFFFF"/>
                </a:solidFill>
                <a:latin typeface="Calibri" charset="0"/>
              </a:rPr>
              <a:t>Reza</a:t>
            </a:r>
            <a:r>
              <a:rPr lang="nl-NL" sz="40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nl-NL" sz="4000" b="1" dirty="0" err="1">
                <a:solidFill>
                  <a:srgbClr val="FFFFFF"/>
                </a:solidFill>
                <a:latin typeface="Calibri" charset="0"/>
              </a:rPr>
              <a:t>Refaei</a:t>
            </a:r>
            <a:r>
              <a:rPr lang="nl-NL" sz="40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nl-NL" sz="4000" b="1" dirty="0" err="1">
                <a:solidFill>
                  <a:srgbClr val="FFFFFF"/>
                </a:solidFill>
                <a:latin typeface="Calibri" charset="0"/>
              </a:rPr>
              <a:t>Afshar</a:t>
            </a:r>
            <a:r>
              <a:rPr lang="nl-NL" sz="40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nl-NL" sz="4000" b="1" dirty="0" err="1">
                <a:solidFill>
                  <a:srgbClr val="FFFFFF"/>
                </a:solidFill>
                <a:latin typeface="Calibri" charset="0"/>
              </a:rPr>
              <a:t>Yingqian</a:t>
            </a:r>
            <a:r>
              <a:rPr lang="nl-NL" sz="4000" b="1" dirty="0">
                <a:solidFill>
                  <a:srgbClr val="FFFFFF"/>
                </a:solidFill>
                <a:latin typeface="Calibri" charset="0"/>
              </a:rPr>
              <a:t> Zhang, Remco Dijkman (TU/e)</a:t>
            </a:r>
          </a:p>
          <a:p>
            <a:pPr defTabSz="4213173">
              <a:lnSpc>
                <a:spcPts val="5714"/>
              </a:lnSpc>
            </a:pPr>
            <a:r>
              <a:rPr lang="nl-NL" sz="4000" b="1" dirty="0" err="1">
                <a:solidFill>
                  <a:srgbClr val="FFFFFF"/>
                </a:solidFill>
                <a:latin typeface="Calibri" charset="0"/>
              </a:rPr>
              <a:t>Claudy</a:t>
            </a:r>
            <a:r>
              <a:rPr lang="nl-NL" sz="4000" b="1" dirty="0">
                <a:solidFill>
                  <a:srgbClr val="FFFFFF"/>
                </a:solidFill>
                <a:latin typeface="Calibri" charset="0"/>
              </a:rPr>
              <a:t> van Dorst, Stijn de </a:t>
            </a:r>
            <a:r>
              <a:rPr lang="nl-NL" sz="4000" b="1" dirty="0" err="1">
                <a:solidFill>
                  <a:srgbClr val="FFFFFF"/>
                </a:solidFill>
                <a:latin typeface="Calibri" charset="0"/>
              </a:rPr>
              <a:t>Looijer</a:t>
            </a:r>
            <a:r>
              <a:rPr lang="nl-NL" sz="4000" b="1" dirty="0">
                <a:solidFill>
                  <a:srgbClr val="FFFFFF"/>
                </a:solidFill>
                <a:latin typeface="Calibri" charset="0"/>
              </a:rPr>
              <a:t> (Vanderlande)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5325523" y="2390085"/>
            <a:ext cx="2725692" cy="27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6" tIns="65308" rIns="130616" bIns="65308" numCol="1" anchor="t" anchorCtr="0" compatLnSpc="1">
            <a:prstTxWarp prst="textNoShape">
              <a:avLst/>
            </a:prstTxWarp>
          </a:bodyPr>
          <a:lstStyle/>
          <a:p>
            <a:endParaRPr lang="nl-NL" sz="11843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325523" y="2390085"/>
            <a:ext cx="2725692" cy="272569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130616" tIns="65308" rIns="130616" bIns="65308" numCol="1" anchor="t" anchorCtr="0" compatLnSpc="1">
            <a:prstTxWarp prst="textNoShape">
              <a:avLst/>
            </a:prstTxWarp>
          </a:bodyPr>
          <a:lstStyle/>
          <a:p>
            <a:endParaRPr lang="nl-NL" sz="11843"/>
          </a:p>
        </p:txBody>
      </p:sp>
      <p:grpSp>
        <p:nvGrpSpPr>
          <p:cNvPr id="8" name="Group 7"/>
          <p:cNvGrpSpPr/>
          <p:nvPr/>
        </p:nvGrpSpPr>
        <p:grpSpPr>
          <a:xfrm>
            <a:off x="25552286" y="2730228"/>
            <a:ext cx="2272166" cy="1936558"/>
            <a:chOff x="17870488" y="1911350"/>
            <a:chExt cx="1590675" cy="135572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870488" y="2746375"/>
              <a:ext cx="84138" cy="119063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16"/>
                </a:cxn>
                <a:cxn ang="0">
                  <a:pos x="18" y="16"/>
                </a:cxn>
                <a:cxn ang="0">
                  <a:pos x="18" y="30"/>
                </a:cxn>
                <a:cxn ang="0">
                  <a:pos x="49" y="30"/>
                </a:cxn>
                <a:cxn ang="0">
                  <a:pos x="49" y="44"/>
                </a:cxn>
                <a:cxn ang="0">
                  <a:pos x="18" y="44"/>
                </a:cxn>
                <a:cxn ang="0">
                  <a:pos x="18" y="60"/>
                </a:cxn>
                <a:cxn ang="0">
                  <a:pos x="53" y="60"/>
                </a:cxn>
                <a:cxn ang="0">
                  <a:pos x="53" y="75"/>
                </a:cxn>
                <a:cxn ang="0">
                  <a:pos x="0" y="75"/>
                </a:cxn>
              </a:cxnLst>
              <a:rect l="0" t="0" r="r" b="b"/>
              <a:pathLst>
                <a:path w="53" h="75">
                  <a:moveTo>
                    <a:pt x="0" y="75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16"/>
                  </a:lnTo>
                  <a:lnTo>
                    <a:pt x="18" y="16"/>
                  </a:lnTo>
                  <a:lnTo>
                    <a:pt x="18" y="30"/>
                  </a:lnTo>
                  <a:lnTo>
                    <a:pt x="49" y="30"/>
                  </a:lnTo>
                  <a:lnTo>
                    <a:pt x="49" y="44"/>
                  </a:lnTo>
                  <a:lnTo>
                    <a:pt x="18" y="44"/>
                  </a:lnTo>
                  <a:lnTo>
                    <a:pt x="18" y="60"/>
                  </a:lnTo>
                  <a:lnTo>
                    <a:pt x="53" y="60"/>
                  </a:lnTo>
                  <a:lnTo>
                    <a:pt x="53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7976851" y="2746375"/>
              <a:ext cx="28575" cy="1190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8034001" y="2746375"/>
              <a:ext cx="107950" cy="119063"/>
            </a:xfrm>
            <a:custGeom>
              <a:avLst/>
              <a:gdLst/>
              <a:ahLst/>
              <a:cxnLst>
                <a:cxn ang="0">
                  <a:pos x="48" y="75"/>
                </a:cxn>
                <a:cxn ang="0">
                  <a:pos x="17" y="26"/>
                </a:cxn>
                <a:cxn ang="0">
                  <a:pos x="17" y="26"/>
                </a:cxn>
                <a:cxn ang="0">
                  <a:pos x="17" y="75"/>
                </a:cxn>
                <a:cxn ang="0">
                  <a:pos x="0" y="75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51" y="49"/>
                </a:cxn>
                <a:cxn ang="0">
                  <a:pos x="51" y="49"/>
                </a:cxn>
                <a:cxn ang="0">
                  <a:pos x="51" y="0"/>
                </a:cxn>
                <a:cxn ang="0">
                  <a:pos x="68" y="0"/>
                </a:cxn>
                <a:cxn ang="0">
                  <a:pos x="68" y="75"/>
                </a:cxn>
                <a:cxn ang="0">
                  <a:pos x="48" y="75"/>
                </a:cxn>
              </a:cxnLst>
              <a:rect l="0" t="0" r="r" b="b"/>
              <a:pathLst>
                <a:path w="68" h="75">
                  <a:moveTo>
                    <a:pt x="48" y="75"/>
                  </a:moveTo>
                  <a:lnTo>
                    <a:pt x="17" y="26"/>
                  </a:lnTo>
                  <a:lnTo>
                    <a:pt x="17" y="26"/>
                  </a:lnTo>
                  <a:lnTo>
                    <a:pt x="17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21" y="0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51" y="0"/>
                  </a:lnTo>
                  <a:lnTo>
                    <a:pt x="68" y="0"/>
                  </a:lnTo>
                  <a:lnTo>
                    <a:pt x="68" y="75"/>
                  </a:lnTo>
                  <a:lnTo>
                    <a:pt x="48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8170526" y="2746375"/>
              <a:ext cx="111125" cy="119063"/>
            </a:xfrm>
            <a:custGeom>
              <a:avLst/>
              <a:gdLst/>
              <a:ahLst/>
              <a:cxnLst>
                <a:cxn ang="0">
                  <a:pos x="952" y="506"/>
                </a:cxn>
                <a:cxn ang="0">
                  <a:pos x="902" y="737"/>
                </a:cxn>
                <a:cxn ang="0">
                  <a:pos x="771" y="897"/>
                </a:cxn>
                <a:cxn ang="0">
                  <a:pos x="588" y="989"/>
                </a:cxn>
                <a:cxn ang="0">
                  <a:pos x="380" y="1018"/>
                </a:cxn>
                <a:cxn ang="0">
                  <a:pos x="0" y="1018"/>
                </a:cxn>
                <a:cxn ang="0">
                  <a:pos x="0" y="0"/>
                </a:cxn>
                <a:cxn ang="0">
                  <a:pos x="369" y="0"/>
                </a:cxn>
                <a:cxn ang="0">
                  <a:pos x="582" y="25"/>
                </a:cxn>
                <a:cxn ang="0">
                  <a:pos x="769" y="109"/>
                </a:cxn>
                <a:cxn ang="0">
                  <a:pos x="902" y="265"/>
                </a:cxn>
                <a:cxn ang="0">
                  <a:pos x="952" y="506"/>
                </a:cxn>
                <a:cxn ang="0">
                  <a:pos x="696" y="506"/>
                </a:cxn>
                <a:cxn ang="0">
                  <a:pos x="668" y="363"/>
                </a:cxn>
                <a:cxn ang="0">
                  <a:pos x="593" y="273"/>
                </a:cxn>
                <a:cxn ang="0">
                  <a:pos x="486" y="224"/>
                </a:cxn>
                <a:cxn ang="0">
                  <a:pos x="363" y="210"/>
                </a:cxn>
                <a:cxn ang="0">
                  <a:pos x="241" y="210"/>
                </a:cxn>
                <a:cxn ang="0">
                  <a:pos x="241" y="805"/>
                </a:cxn>
                <a:cxn ang="0">
                  <a:pos x="357" y="805"/>
                </a:cxn>
                <a:cxn ang="0">
                  <a:pos x="485" y="790"/>
                </a:cxn>
                <a:cxn ang="0">
                  <a:pos x="593" y="741"/>
                </a:cxn>
                <a:cxn ang="0">
                  <a:pos x="668" y="649"/>
                </a:cxn>
                <a:cxn ang="0">
                  <a:pos x="696" y="506"/>
                </a:cxn>
              </a:cxnLst>
              <a:rect l="0" t="0" r="r" b="b"/>
              <a:pathLst>
                <a:path w="952" h="1018">
                  <a:moveTo>
                    <a:pt x="952" y="506"/>
                  </a:moveTo>
                  <a:cubicBezTo>
                    <a:pt x="952" y="596"/>
                    <a:pt x="935" y="672"/>
                    <a:pt x="902" y="737"/>
                  </a:cubicBezTo>
                  <a:cubicBezTo>
                    <a:pt x="869" y="802"/>
                    <a:pt x="826" y="855"/>
                    <a:pt x="771" y="897"/>
                  </a:cubicBezTo>
                  <a:cubicBezTo>
                    <a:pt x="717" y="938"/>
                    <a:pt x="656" y="969"/>
                    <a:pt x="588" y="989"/>
                  </a:cubicBezTo>
                  <a:cubicBezTo>
                    <a:pt x="520" y="1008"/>
                    <a:pt x="450" y="1018"/>
                    <a:pt x="380" y="1018"/>
                  </a:cubicBezTo>
                  <a:cubicBezTo>
                    <a:pt x="0" y="1018"/>
                    <a:pt x="0" y="1018"/>
                    <a:pt x="0" y="10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441" y="0"/>
                    <a:pt x="512" y="8"/>
                    <a:pt x="582" y="25"/>
                  </a:cubicBezTo>
                  <a:cubicBezTo>
                    <a:pt x="652" y="42"/>
                    <a:pt x="714" y="70"/>
                    <a:pt x="769" y="109"/>
                  </a:cubicBezTo>
                  <a:cubicBezTo>
                    <a:pt x="824" y="147"/>
                    <a:pt x="868" y="200"/>
                    <a:pt x="902" y="265"/>
                  </a:cubicBezTo>
                  <a:cubicBezTo>
                    <a:pt x="935" y="330"/>
                    <a:pt x="952" y="410"/>
                    <a:pt x="952" y="506"/>
                  </a:cubicBezTo>
                  <a:moveTo>
                    <a:pt x="696" y="506"/>
                  </a:moveTo>
                  <a:cubicBezTo>
                    <a:pt x="696" y="449"/>
                    <a:pt x="686" y="401"/>
                    <a:pt x="668" y="363"/>
                  </a:cubicBezTo>
                  <a:cubicBezTo>
                    <a:pt x="649" y="325"/>
                    <a:pt x="624" y="295"/>
                    <a:pt x="593" y="273"/>
                  </a:cubicBezTo>
                  <a:cubicBezTo>
                    <a:pt x="562" y="250"/>
                    <a:pt x="526" y="234"/>
                    <a:pt x="486" y="224"/>
                  </a:cubicBezTo>
                  <a:cubicBezTo>
                    <a:pt x="446" y="215"/>
                    <a:pt x="405" y="210"/>
                    <a:pt x="363" y="210"/>
                  </a:cubicBezTo>
                  <a:cubicBezTo>
                    <a:pt x="241" y="210"/>
                    <a:pt x="241" y="210"/>
                    <a:pt x="241" y="210"/>
                  </a:cubicBezTo>
                  <a:cubicBezTo>
                    <a:pt x="241" y="805"/>
                    <a:pt x="241" y="805"/>
                    <a:pt x="241" y="805"/>
                  </a:cubicBezTo>
                  <a:cubicBezTo>
                    <a:pt x="357" y="805"/>
                    <a:pt x="357" y="805"/>
                    <a:pt x="357" y="805"/>
                  </a:cubicBezTo>
                  <a:cubicBezTo>
                    <a:pt x="401" y="805"/>
                    <a:pt x="444" y="800"/>
                    <a:pt x="485" y="790"/>
                  </a:cubicBezTo>
                  <a:cubicBezTo>
                    <a:pt x="526" y="780"/>
                    <a:pt x="562" y="764"/>
                    <a:pt x="593" y="741"/>
                  </a:cubicBezTo>
                  <a:cubicBezTo>
                    <a:pt x="624" y="718"/>
                    <a:pt x="649" y="687"/>
                    <a:pt x="668" y="649"/>
                  </a:cubicBezTo>
                  <a:cubicBezTo>
                    <a:pt x="686" y="610"/>
                    <a:pt x="696" y="563"/>
                    <a:pt x="696" y="50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8302288" y="2746375"/>
              <a:ext cx="104775" cy="119063"/>
            </a:xfrm>
            <a:custGeom>
              <a:avLst/>
              <a:gdLst/>
              <a:ahLst/>
              <a:cxnLst>
                <a:cxn ang="0">
                  <a:pos x="48" y="75"/>
                </a:cxn>
                <a:cxn ang="0">
                  <a:pos x="48" y="44"/>
                </a:cxn>
                <a:cxn ang="0">
                  <a:pos x="18" y="44"/>
                </a:cxn>
                <a:cxn ang="0">
                  <a:pos x="18" y="75"/>
                </a:cxn>
                <a:cxn ang="0">
                  <a:pos x="0" y="7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29"/>
                </a:cxn>
                <a:cxn ang="0">
                  <a:pos x="48" y="29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66" y="75"/>
                </a:cxn>
                <a:cxn ang="0">
                  <a:pos x="48" y="75"/>
                </a:cxn>
              </a:cxnLst>
              <a:rect l="0" t="0" r="r" b="b"/>
              <a:pathLst>
                <a:path w="66" h="75">
                  <a:moveTo>
                    <a:pt x="48" y="75"/>
                  </a:moveTo>
                  <a:lnTo>
                    <a:pt x="48" y="44"/>
                  </a:lnTo>
                  <a:lnTo>
                    <a:pt x="18" y="44"/>
                  </a:lnTo>
                  <a:lnTo>
                    <a:pt x="18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9"/>
                  </a:lnTo>
                  <a:lnTo>
                    <a:pt x="48" y="29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66" y="75"/>
                  </a:lnTo>
                  <a:lnTo>
                    <a:pt x="48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8429288" y="2743200"/>
              <a:ext cx="128588" cy="125413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9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5" y="1073"/>
                </a:cxn>
                <a:cxn ang="0">
                  <a:pos x="334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4" y="37"/>
                </a:cxn>
                <a:cxn ang="0">
                  <a:pos x="555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9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6" y="310"/>
                </a:cxn>
                <a:cxn ang="0">
                  <a:pos x="674" y="245"/>
                </a:cxn>
                <a:cxn ang="0">
                  <a:pos x="555" y="221"/>
                </a:cxn>
                <a:cxn ang="0">
                  <a:pos x="437" y="245"/>
                </a:cxn>
                <a:cxn ang="0">
                  <a:pos x="344" y="310"/>
                </a:cxn>
                <a:cxn ang="0">
                  <a:pos x="285" y="408"/>
                </a:cxn>
                <a:cxn ang="0">
                  <a:pos x="264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7" y="824"/>
                </a:cxn>
                <a:cxn ang="0">
                  <a:pos x="555" y="848"/>
                </a:cxn>
                <a:cxn ang="0">
                  <a:pos x="673" y="824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7" y="686"/>
                    <a:pt x="1069" y="753"/>
                  </a:cubicBezTo>
                  <a:cubicBezTo>
                    <a:pt x="1041" y="819"/>
                    <a:pt x="1002" y="876"/>
                    <a:pt x="953" y="924"/>
                  </a:cubicBezTo>
                  <a:cubicBezTo>
                    <a:pt x="903" y="971"/>
                    <a:pt x="845" y="1008"/>
                    <a:pt x="776" y="1034"/>
                  </a:cubicBezTo>
                  <a:cubicBezTo>
                    <a:pt x="708" y="1060"/>
                    <a:pt x="634" y="1073"/>
                    <a:pt x="555" y="1073"/>
                  </a:cubicBezTo>
                  <a:cubicBezTo>
                    <a:pt x="475" y="1073"/>
                    <a:pt x="401" y="1060"/>
                    <a:pt x="334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70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70" y="245"/>
                    <a:pt x="108" y="190"/>
                    <a:pt x="158" y="143"/>
                  </a:cubicBezTo>
                  <a:cubicBezTo>
                    <a:pt x="207" y="98"/>
                    <a:pt x="266" y="62"/>
                    <a:pt x="334" y="37"/>
                  </a:cubicBezTo>
                  <a:cubicBezTo>
                    <a:pt x="401" y="12"/>
                    <a:pt x="475" y="0"/>
                    <a:pt x="555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5" y="62"/>
                    <a:pt x="903" y="98"/>
                    <a:pt x="953" y="143"/>
                  </a:cubicBezTo>
                  <a:cubicBezTo>
                    <a:pt x="1002" y="190"/>
                    <a:pt x="1041" y="245"/>
                    <a:pt x="1069" y="311"/>
                  </a:cubicBezTo>
                  <a:cubicBezTo>
                    <a:pt x="1097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40" y="446"/>
                    <a:pt x="825" y="408"/>
                  </a:cubicBezTo>
                  <a:cubicBezTo>
                    <a:pt x="811" y="370"/>
                    <a:pt x="791" y="337"/>
                    <a:pt x="766" y="310"/>
                  </a:cubicBezTo>
                  <a:cubicBezTo>
                    <a:pt x="740" y="282"/>
                    <a:pt x="710" y="261"/>
                    <a:pt x="674" y="245"/>
                  </a:cubicBezTo>
                  <a:cubicBezTo>
                    <a:pt x="638" y="229"/>
                    <a:pt x="598" y="221"/>
                    <a:pt x="555" y="221"/>
                  </a:cubicBezTo>
                  <a:cubicBezTo>
                    <a:pt x="511" y="221"/>
                    <a:pt x="472" y="229"/>
                    <a:pt x="437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9" y="370"/>
                    <a:pt x="285" y="408"/>
                  </a:cubicBezTo>
                  <a:cubicBezTo>
                    <a:pt x="271" y="446"/>
                    <a:pt x="264" y="488"/>
                    <a:pt x="264" y="532"/>
                  </a:cubicBezTo>
                  <a:cubicBezTo>
                    <a:pt x="264" y="578"/>
                    <a:pt x="271" y="620"/>
                    <a:pt x="285" y="659"/>
                  </a:cubicBezTo>
                  <a:cubicBezTo>
                    <a:pt x="300" y="698"/>
                    <a:pt x="320" y="731"/>
                    <a:pt x="345" y="759"/>
                  </a:cubicBezTo>
                  <a:cubicBezTo>
                    <a:pt x="371" y="787"/>
                    <a:pt x="401" y="809"/>
                    <a:pt x="437" y="824"/>
                  </a:cubicBezTo>
                  <a:cubicBezTo>
                    <a:pt x="472" y="840"/>
                    <a:pt x="511" y="848"/>
                    <a:pt x="555" y="848"/>
                  </a:cubicBezTo>
                  <a:cubicBezTo>
                    <a:pt x="598" y="848"/>
                    <a:pt x="637" y="840"/>
                    <a:pt x="673" y="824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1" y="731"/>
                    <a:pt x="811" y="698"/>
                    <a:pt x="825" y="659"/>
                  </a:cubicBezTo>
                  <a:cubicBezTo>
                    <a:pt x="840" y="620"/>
                    <a:pt x="847" y="578"/>
                    <a:pt x="847" y="53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561051" y="2746375"/>
              <a:ext cx="120650" cy="119063"/>
            </a:xfrm>
            <a:custGeom>
              <a:avLst/>
              <a:gdLst/>
              <a:ahLst/>
              <a:cxnLst>
                <a:cxn ang="0">
                  <a:pos x="47" y="75"/>
                </a:cxn>
                <a:cxn ang="0">
                  <a:pos x="28" y="75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38" y="53"/>
                </a:cxn>
                <a:cxn ang="0">
                  <a:pos x="38" y="53"/>
                </a:cxn>
                <a:cxn ang="0">
                  <a:pos x="56" y="0"/>
                </a:cxn>
                <a:cxn ang="0">
                  <a:pos x="76" y="0"/>
                </a:cxn>
                <a:cxn ang="0">
                  <a:pos x="47" y="75"/>
                </a:cxn>
              </a:cxnLst>
              <a:rect l="0" t="0" r="r" b="b"/>
              <a:pathLst>
                <a:path w="76" h="75">
                  <a:moveTo>
                    <a:pt x="47" y="75"/>
                  </a:moveTo>
                  <a:lnTo>
                    <a:pt x="28" y="75"/>
                  </a:lnTo>
                  <a:lnTo>
                    <a:pt x="0" y="0"/>
                  </a:lnTo>
                  <a:lnTo>
                    <a:pt x="20" y="0"/>
                  </a:lnTo>
                  <a:lnTo>
                    <a:pt x="38" y="53"/>
                  </a:lnTo>
                  <a:lnTo>
                    <a:pt x="38" y="53"/>
                  </a:lnTo>
                  <a:lnTo>
                    <a:pt x="56" y="0"/>
                  </a:lnTo>
                  <a:lnTo>
                    <a:pt x="76" y="0"/>
                  </a:lnTo>
                  <a:lnTo>
                    <a:pt x="47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8694401" y="2746375"/>
              <a:ext cx="84138" cy="119063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16"/>
                </a:cxn>
                <a:cxn ang="0">
                  <a:pos x="18" y="16"/>
                </a:cxn>
                <a:cxn ang="0">
                  <a:pos x="18" y="30"/>
                </a:cxn>
                <a:cxn ang="0">
                  <a:pos x="49" y="30"/>
                </a:cxn>
                <a:cxn ang="0">
                  <a:pos x="49" y="44"/>
                </a:cxn>
                <a:cxn ang="0">
                  <a:pos x="18" y="44"/>
                </a:cxn>
                <a:cxn ang="0">
                  <a:pos x="18" y="60"/>
                </a:cxn>
                <a:cxn ang="0">
                  <a:pos x="53" y="60"/>
                </a:cxn>
                <a:cxn ang="0">
                  <a:pos x="53" y="75"/>
                </a:cxn>
                <a:cxn ang="0">
                  <a:pos x="0" y="75"/>
                </a:cxn>
              </a:cxnLst>
              <a:rect l="0" t="0" r="r" b="b"/>
              <a:pathLst>
                <a:path w="53" h="75">
                  <a:moveTo>
                    <a:pt x="0" y="75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16"/>
                  </a:lnTo>
                  <a:lnTo>
                    <a:pt x="18" y="16"/>
                  </a:lnTo>
                  <a:lnTo>
                    <a:pt x="18" y="30"/>
                  </a:lnTo>
                  <a:lnTo>
                    <a:pt x="49" y="30"/>
                  </a:lnTo>
                  <a:lnTo>
                    <a:pt x="49" y="44"/>
                  </a:lnTo>
                  <a:lnTo>
                    <a:pt x="18" y="44"/>
                  </a:lnTo>
                  <a:lnTo>
                    <a:pt x="18" y="60"/>
                  </a:lnTo>
                  <a:lnTo>
                    <a:pt x="53" y="60"/>
                  </a:lnTo>
                  <a:lnTo>
                    <a:pt x="53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8800763" y="2746375"/>
              <a:ext cx="107950" cy="119063"/>
            </a:xfrm>
            <a:custGeom>
              <a:avLst/>
              <a:gdLst/>
              <a:ahLst/>
              <a:cxnLst>
                <a:cxn ang="0">
                  <a:pos x="48" y="75"/>
                </a:cxn>
                <a:cxn ang="0">
                  <a:pos x="18" y="26"/>
                </a:cxn>
                <a:cxn ang="0">
                  <a:pos x="17" y="26"/>
                </a:cxn>
                <a:cxn ang="0">
                  <a:pos x="18" y="75"/>
                </a:cxn>
                <a:cxn ang="0">
                  <a:pos x="0" y="75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51" y="49"/>
                </a:cxn>
                <a:cxn ang="0">
                  <a:pos x="51" y="49"/>
                </a:cxn>
                <a:cxn ang="0">
                  <a:pos x="51" y="0"/>
                </a:cxn>
                <a:cxn ang="0">
                  <a:pos x="68" y="0"/>
                </a:cxn>
                <a:cxn ang="0">
                  <a:pos x="68" y="75"/>
                </a:cxn>
                <a:cxn ang="0">
                  <a:pos x="48" y="75"/>
                </a:cxn>
              </a:cxnLst>
              <a:rect l="0" t="0" r="r" b="b"/>
              <a:pathLst>
                <a:path w="68" h="75">
                  <a:moveTo>
                    <a:pt x="48" y="75"/>
                  </a:moveTo>
                  <a:lnTo>
                    <a:pt x="18" y="26"/>
                  </a:lnTo>
                  <a:lnTo>
                    <a:pt x="17" y="26"/>
                  </a:lnTo>
                  <a:lnTo>
                    <a:pt x="18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21" y="0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51" y="0"/>
                  </a:lnTo>
                  <a:lnTo>
                    <a:pt x="68" y="0"/>
                  </a:lnTo>
                  <a:lnTo>
                    <a:pt x="68" y="75"/>
                  </a:lnTo>
                  <a:lnTo>
                    <a:pt x="48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7870488" y="3144838"/>
              <a:ext cx="96838" cy="11906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40" y="75"/>
                </a:cxn>
                <a:cxn ang="0">
                  <a:pos x="21" y="75"/>
                </a:cxn>
                <a:cxn ang="0">
                  <a:pos x="21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61" y="0"/>
                </a:cxn>
                <a:cxn ang="0">
                  <a:pos x="61" y="15"/>
                </a:cxn>
                <a:cxn ang="0">
                  <a:pos x="40" y="15"/>
                </a:cxn>
              </a:cxnLst>
              <a:rect l="0" t="0" r="r" b="b"/>
              <a:pathLst>
                <a:path w="61" h="75">
                  <a:moveTo>
                    <a:pt x="40" y="15"/>
                  </a:moveTo>
                  <a:lnTo>
                    <a:pt x="40" y="75"/>
                  </a:lnTo>
                  <a:lnTo>
                    <a:pt x="21" y="75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981613" y="3144838"/>
              <a:ext cx="84138" cy="119063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15"/>
                </a:cxn>
                <a:cxn ang="0">
                  <a:pos x="18" y="15"/>
                </a:cxn>
                <a:cxn ang="0">
                  <a:pos x="18" y="29"/>
                </a:cxn>
                <a:cxn ang="0">
                  <a:pos x="49" y="29"/>
                </a:cxn>
                <a:cxn ang="0">
                  <a:pos x="49" y="44"/>
                </a:cxn>
                <a:cxn ang="0">
                  <a:pos x="18" y="44"/>
                </a:cxn>
                <a:cxn ang="0">
                  <a:pos x="18" y="59"/>
                </a:cxn>
                <a:cxn ang="0">
                  <a:pos x="53" y="59"/>
                </a:cxn>
                <a:cxn ang="0">
                  <a:pos x="53" y="75"/>
                </a:cxn>
                <a:cxn ang="0">
                  <a:pos x="0" y="75"/>
                </a:cxn>
              </a:cxnLst>
              <a:rect l="0" t="0" r="r" b="b"/>
              <a:pathLst>
                <a:path w="53" h="75">
                  <a:moveTo>
                    <a:pt x="0" y="75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15"/>
                  </a:lnTo>
                  <a:lnTo>
                    <a:pt x="18" y="15"/>
                  </a:lnTo>
                  <a:lnTo>
                    <a:pt x="18" y="29"/>
                  </a:lnTo>
                  <a:lnTo>
                    <a:pt x="49" y="29"/>
                  </a:lnTo>
                  <a:lnTo>
                    <a:pt x="49" y="44"/>
                  </a:lnTo>
                  <a:lnTo>
                    <a:pt x="18" y="44"/>
                  </a:lnTo>
                  <a:lnTo>
                    <a:pt x="18" y="59"/>
                  </a:lnTo>
                  <a:lnTo>
                    <a:pt x="53" y="59"/>
                  </a:lnTo>
                  <a:lnTo>
                    <a:pt x="53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8081626" y="3141663"/>
              <a:ext cx="109538" cy="125413"/>
            </a:xfrm>
            <a:custGeom>
              <a:avLst/>
              <a:gdLst/>
              <a:ahLst/>
              <a:cxnLst>
                <a:cxn ang="0">
                  <a:pos x="777" y="1028"/>
                </a:cxn>
                <a:cxn ang="0">
                  <a:pos x="548" y="1073"/>
                </a:cxn>
                <a:cxn ang="0">
                  <a:pos x="330" y="1035"/>
                </a:cxn>
                <a:cxn ang="0">
                  <a:pos x="157" y="924"/>
                </a:cxn>
                <a:cxn ang="0">
                  <a:pos x="41" y="754"/>
                </a:cxn>
                <a:cxn ang="0">
                  <a:pos x="0" y="535"/>
                </a:cxn>
                <a:cxn ang="0">
                  <a:pos x="42" y="314"/>
                </a:cxn>
                <a:cxn ang="0">
                  <a:pos x="160" y="145"/>
                </a:cxn>
                <a:cxn ang="0">
                  <a:pos x="335" y="38"/>
                </a:cxn>
                <a:cxn ang="0">
                  <a:pos x="553" y="0"/>
                </a:cxn>
                <a:cxn ang="0">
                  <a:pos x="765" y="38"/>
                </a:cxn>
                <a:cxn ang="0">
                  <a:pos x="934" y="150"/>
                </a:cxn>
                <a:cxn ang="0">
                  <a:pos x="767" y="317"/>
                </a:cxn>
                <a:cxn ang="0">
                  <a:pos x="677" y="246"/>
                </a:cxn>
                <a:cxn ang="0">
                  <a:pos x="561" y="223"/>
                </a:cxn>
                <a:cxn ang="0">
                  <a:pos x="442" y="247"/>
                </a:cxn>
                <a:cxn ang="0">
                  <a:pos x="350" y="312"/>
                </a:cxn>
                <a:cxn ang="0">
                  <a:pos x="289" y="411"/>
                </a:cxn>
                <a:cxn ang="0">
                  <a:pos x="268" y="535"/>
                </a:cxn>
                <a:cxn ang="0">
                  <a:pos x="289" y="662"/>
                </a:cxn>
                <a:cxn ang="0">
                  <a:pos x="349" y="760"/>
                </a:cxn>
                <a:cxn ang="0">
                  <a:pos x="440" y="825"/>
                </a:cxn>
                <a:cxn ang="0">
                  <a:pos x="557" y="847"/>
                </a:cxn>
                <a:cxn ang="0">
                  <a:pos x="685" y="819"/>
                </a:cxn>
                <a:cxn ang="0">
                  <a:pos x="773" y="744"/>
                </a:cxn>
                <a:cxn ang="0">
                  <a:pos x="944" y="905"/>
                </a:cxn>
                <a:cxn ang="0">
                  <a:pos x="777" y="1028"/>
                </a:cxn>
              </a:cxnLst>
              <a:rect l="0" t="0" r="r" b="b"/>
              <a:pathLst>
                <a:path w="944" h="1073">
                  <a:moveTo>
                    <a:pt x="777" y="1028"/>
                  </a:moveTo>
                  <a:cubicBezTo>
                    <a:pt x="711" y="1058"/>
                    <a:pt x="635" y="1073"/>
                    <a:pt x="548" y="1073"/>
                  </a:cubicBezTo>
                  <a:cubicBezTo>
                    <a:pt x="470" y="1073"/>
                    <a:pt x="397" y="1060"/>
                    <a:pt x="330" y="1035"/>
                  </a:cubicBezTo>
                  <a:cubicBezTo>
                    <a:pt x="263" y="1008"/>
                    <a:pt x="206" y="972"/>
                    <a:pt x="157" y="924"/>
                  </a:cubicBezTo>
                  <a:cubicBezTo>
                    <a:pt x="108" y="877"/>
                    <a:pt x="69" y="820"/>
                    <a:pt x="41" y="754"/>
                  </a:cubicBezTo>
                  <a:cubicBezTo>
                    <a:pt x="14" y="688"/>
                    <a:pt x="0" y="615"/>
                    <a:pt x="0" y="535"/>
                  </a:cubicBezTo>
                  <a:cubicBezTo>
                    <a:pt x="0" y="454"/>
                    <a:pt x="14" y="380"/>
                    <a:pt x="42" y="314"/>
                  </a:cubicBezTo>
                  <a:cubicBezTo>
                    <a:pt x="70" y="248"/>
                    <a:pt x="110" y="191"/>
                    <a:pt x="160" y="145"/>
                  </a:cubicBezTo>
                  <a:cubicBezTo>
                    <a:pt x="209" y="98"/>
                    <a:pt x="268" y="63"/>
                    <a:pt x="335" y="38"/>
                  </a:cubicBezTo>
                  <a:cubicBezTo>
                    <a:pt x="402" y="13"/>
                    <a:pt x="475" y="0"/>
                    <a:pt x="553" y="0"/>
                  </a:cubicBezTo>
                  <a:cubicBezTo>
                    <a:pt x="625" y="0"/>
                    <a:pt x="695" y="13"/>
                    <a:pt x="765" y="38"/>
                  </a:cubicBezTo>
                  <a:cubicBezTo>
                    <a:pt x="835" y="64"/>
                    <a:pt x="891" y="101"/>
                    <a:pt x="934" y="150"/>
                  </a:cubicBezTo>
                  <a:cubicBezTo>
                    <a:pt x="767" y="317"/>
                    <a:pt x="767" y="317"/>
                    <a:pt x="767" y="317"/>
                  </a:cubicBezTo>
                  <a:cubicBezTo>
                    <a:pt x="744" y="285"/>
                    <a:pt x="714" y="262"/>
                    <a:pt x="677" y="246"/>
                  </a:cubicBezTo>
                  <a:cubicBezTo>
                    <a:pt x="639" y="231"/>
                    <a:pt x="601" y="223"/>
                    <a:pt x="561" y="223"/>
                  </a:cubicBezTo>
                  <a:cubicBezTo>
                    <a:pt x="518" y="223"/>
                    <a:pt x="478" y="231"/>
                    <a:pt x="442" y="247"/>
                  </a:cubicBezTo>
                  <a:cubicBezTo>
                    <a:pt x="406" y="263"/>
                    <a:pt x="376" y="285"/>
                    <a:pt x="350" y="312"/>
                  </a:cubicBezTo>
                  <a:cubicBezTo>
                    <a:pt x="324" y="340"/>
                    <a:pt x="304" y="373"/>
                    <a:pt x="289" y="411"/>
                  </a:cubicBezTo>
                  <a:cubicBezTo>
                    <a:pt x="275" y="449"/>
                    <a:pt x="268" y="490"/>
                    <a:pt x="268" y="535"/>
                  </a:cubicBezTo>
                  <a:cubicBezTo>
                    <a:pt x="268" y="581"/>
                    <a:pt x="275" y="624"/>
                    <a:pt x="289" y="662"/>
                  </a:cubicBezTo>
                  <a:cubicBezTo>
                    <a:pt x="304" y="700"/>
                    <a:pt x="323" y="733"/>
                    <a:pt x="349" y="760"/>
                  </a:cubicBezTo>
                  <a:cubicBezTo>
                    <a:pt x="374" y="788"/>
                    <a:pt x="405" y="809"/>
                    <a:pt x="440" y="825"/>
                  </a:cubicBezTo>
                  <a:cubicBezTo>
                    <a:pt x="476" y="840"/>
                    <a:pt x="515" y="847"/>
                    <a:pt x="557" y="847"/>
                  </a:cubicBezTo>
                  <a:cubicBezTo>
                    <a:pt x="606" y="847"/>
                    <a:pt x="649" y="838"/>
                    <a:pt x="685" y="819"/>
                  </a:cubicBezTo>
                  <a:cubicBezTo>
                    <a:pt x="722" y="800"/>
                    <a:pt x="751" y="775"/>
                    <a:pt x="773" y="744"/>
                  </a:cubicBezTo>
                  <a:cubicBezTo>
                    <a:pt x="944" y="905"/>
                    <a:pt x="944" y="905"/>
                    <a:pt x="944" y="905"/>
                  </a:cubicBezTo>
                  <a:cubicBezTo>
                    <a:pt x="899" y="957"/>
                    <a:pt x="844" y="998"/>
                    <a:pt x="777" y="1028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207038" y="3144838"/>
              <a:ext cx="103188" cy="119063"/>
            </a:xfrm>
            <a:custGeom>
              <a:avLst/>
              <a:gdLst/>
              <a:ahLst/>
              <a:cxnLst>
                <a:cxn ang="0">
                  <a:pos x="47" y="75"/>
                </a:cxn>
                <a:cxn ang="0">
                  <a:pos x="47" y="43"/>
                </a:cxn>
                <a:cxn ang="0">
                  <a:pos x="18" y="43"/>
                </a:cxn>
                <a:cxn ang="0">
                  <a:pos x="18" y="75"/>
                </a:cxn>
                <a:cxn ang="0">
                  <a:pos x="0" y="7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28"/>
                </a:cxn>
                <a:cxn ang="0">
                  <a:pos x="47" y="28"/>
                </a:cxn>
                <a:cxn ang="0">
                  <a:pos x="47" y="0"/>
                </a:cxn>
                <a:cxn ang="0">
                  <a:pos x="65" y="0"/>
                </a:cxn>
                <a:cxn ang="0">
                  <a:pos x="65" y="75"/>
                </a:cxn>
                <a:cxn ang="0">
                  <a:pos x="47" y="75"/>
                </a:cxn>
              </a:cxnLst>
              <a:rect l="0" t="0" r="r" b="b"/>
              <a:pathLst>
                <a:path w="65" h="75">
                  <a:moveTo>
                    <a:pt x="47" y="75"/>
                  </a:moveTo>
                  <a:lnTo>
                    <a:pt x="47" y="43"/>
                  </a:lnTo>
                  <a:lnTo>
                    <a:pt x="18" y="43"/>
                  </a:lnTo>
                  <a:lnTo>
                    <a:pt x="18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8"/>
                  </a:lnTo>
                  <a:lnTo>
                    <a:pt x="47" y="28"/>
                  </a:lnTo>
                  <a:lnTo>
                    <a:pt x="47" y="0"/>
                  </a:lnTo>
                  <a:lnTo>
                    <a:pt x="65" y="0"/>
                  </a:lnTo>
                  <a:lnTo>
                    <a:pt x="65" y="75"/>
                  </a:lnTo>
                  <a:lnTo>
                    <a:pt x="47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338801" y="3144838"/>
              <a:ext cx="107950" cy="119063"/>
            </a:xfrm>
            <a:custGeom>
              <a:avLst/>
              <a:gdLst/>
              <a:ahLst/>
              <a:cxnLst>
                <a:cxn ang="0">
                  <a:pos x="47" y="75"/>
                </a:cxn>
                <a:cxn ang="0">
                  <a:pos x="17" y="26"/>
                </a:cxn>
                <a:cxn ang="0">
                  <a:pos x="17" y="26"/>
                </a:cxn>
                <a:cxn ang="0">
                  <a:pos x="17" y="75"/>
                </a:cxn>
                <a:cxn ang="0">
                  <a:pos x="0" y="75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50" y="49"/>
                </a:cxn>
                <a:cxn ang="0">
                  <a:pos x="51" y="49"/>
                </a:cxn>
                <a:cxn ang="0">
                  <a:pos x="50" y="0"/>
                </a:cxn>
                <a:cxn ang="0">
                  <a:pos x="68" y="0"/>
                </a:cxn>
                <a:cxn ang="0">
                  <a:pos x="68" y="75"/>
                </a:cxn>
                <a:cxn ang="0">
                  <a:pos x="47" y="75"/>
                </a:cxn>
              </a:cxnLst>
              <a:rect l="0" t="0" r="r" b="b"/>
              <a:pathLst>
                <a:path w="68" h="75">
                  <a:moveTo>
                    <a:pt x="47" y="75"/>
                  </a:moveTo>
                  <a:lnTo>
                    <a:pt x="17" y="26"/>
                  </a:lnTo>
                  <a:lnTo>
                    <a:pt x="17" y="26"/>
                  </a:lnTo>
                  <a:lnTo>
                    <a:pt x="17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20" y="0"/>
                  </a:lnTo>
                  <a:lnTo>
                    <a:pt x="50" y="49"/>
                  </a:lnTo>
                  <a:lnTo>
                    <a:pt x="51" y="49"/>
                  </a:lnTo>
                  <a:lnTo>
                    <a:pt x="50" y="0"/>
                  </a:lnTo>
                  <a:lnTo>
                    <a:pt x="68" y="0"/>
                  </a:lnTo>
                  <a:lnTo>
                    <a:pt x="68" y="75"/>
                  </a:lnTo>
                  <a:lnTo>
                    <a:pt x="47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8468976" y="3141663"/>
              <a:ext cx="128588" cy="125413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9" y="753"/>
                </a:cxn>
                <a:cxn ang="0">
                  <a:pos x="953" y="925"/>
                </a:cxn>
                <a:cxn ang="0">
                  <a:pos x="776" y="1034"/>
                </a:cxn>
                <a:cxn ang="0">
                  <a:pos x="555" y="1073"/>
                </a:cxn>
                <a:cxn ang="0">
                  <a:pos x="334" y="1034"/>
                </a:cxn>
                <a:cxn ang="0">
                  <a:pos x="158" y="925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2"/>
                </a:cxn>
                <a:cxn ang="0">
                  <a:pos x="158" y="144"/>
                </a:cxn>
                <a:cxn ang="0">
                  <a:pos x="334" y="38"/>
                </a:cxn>
                <a:cxn ang="0">
                  <a:pos x="555" y="0"/>
                </a:cxn>
                <a:cxn ang="0">
                  <a:pos x="776" y="38"/>
                </a:cxn>
                <a:cxn ang="0">
                  <a:pos x="953" y="144"/>
                </a:cxn>
                <a:cxn ang="0">
                  <a:pos x="1069" y="312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9"/>
                </a:cxn>
                <a:cxn ang="0">
                  <a:pos x="766" y="310"/>
                </a:cxn>
                <a:cxn ang="0">
                  <a:pos x="674" y="245"/>
                </a:cxn>
                <a:cxn ang="0">
                  <a:pos x="555" y="222"/>
                </a:cxn>
                <a:cxn ang="0">
                  <a:pos x="437" y="245"/>
                </a:cxn>
                <a:cxn ang="0">
                  <a:pos x="344" y="310"/>
                </a:cxn>
                <a:cxn ang="0">
                  <a:pos x="285" y="409"/>
                </a:cxn>
                <a:cxn ang="0">
                  <a:pos x="264" y="532"/>
                </a:cxn>
                <a:cxn ang="0">
                  <a:pos x="285" y="660"/>
                </a:cxn>
                <a:cxn ang="0">
                  <a:pos x="345" y="760"/>
                </a:cxn>
                <a:cxn ang="0">
                  <a:pos x="437" y="825"/>
                </a:cxn>
                <a:cxn ang="0">
                  <a:pos x="555" y="849"/>
                </a:cxn>
                <a:cxn ang="0">
                  <a:pos x="673" y="825"/>
                </a:cxn>
                <a:cxn ang="0">
                  <a:pos x="765" y="760"/>
                </a:cxn>
                <a:cxn ang="0">
                  <a:pos x="825" y="660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3"/>
                    <a:pt x="1097" y="687"/>
                    <a:pt x="1069" y="753"/>
                  </a:cubicBezTo>
                  <a:cubicBezTo>
                    <a:pt x="1041" y="820"/>
                    <a:pt x="1002" y="877"/>
                    <a:pt x="953" y="925"/>
                  </a:cubicBezTo>
                  <a:cubicBezTo>
                    <a:pt x="903" y="972"/>
                    <a:pt x="845" y="1009"/>
                    <a:pt x="776" y="1034"/>
                  </a:cubicBezTo>
                  <a:cubicBezTo>
                    <a:pt x="708" y="1060"/>
                    <a:pt x="634" y="1073"/>
                    <a:pt x="555" y="1073"/>
                  </a:cubicBezTo>
                  <a:cubicBezTo>
                    <a:pt x="475" y="1073"/>
                    <a:pt x="401" y="1060"/>
                    <a:pt x="334" y="1034"/>
                  </a:cubicBezTo>
                  <a:cubicBezTo>
                    <a:pt x="266" y="1009"/>
                    <a:pt x="207" y="972"/>
                    <a:pt x="158" y="925"/>
                  </a:cubicBezTo>
                  <a:cubicBezTo>
                    <a:pt x="108" y="877"/>
                    <a:pt x="70" y="820"/>
                    <a:pt x="42" y="753"/>
                  </a:cubicBezTo>
                  <a:cubicBezTo>
                    <a:pt x="14" y="687"/>
                    <a:pt x="0" y="613"/>
                    <a:pt x="0" y="532"/>
                  </a:cubicBezTo>
                  <a:cubicBezTo>
                    <a:pt x="0" y="451"/>
                    <a:pt x="14" y="377"/>
                    <a:pt x="42" y="312"/>
                  </a:cubicBezTo>
                  <a:cubicBezTo>
                    <a:pt x="70" y="246"/>
                    <a:pt x="108" y="190"/>
                    <a:pt x="158" y="144"/>
                  </a:cubicBezTo>
                  <a:cubicBezTo>
                    <a:pt x="207" y="98"/>
                    <a:pt x="266" y="63"/>
                    <a:pt x="334" y="38"/>
                  </a:cubicBezTo>
                  <a:cubicBezTo>
                    <a:pt x="401" y="13"/>
                    <a:pt x="475" y="0"/>
                    <a:pt x="555" y="0"/>
                  </a:cubicBezTo>
                  <a:cubicBezTo>
                    <a:pt x="634" y="0"/>
                    <a:pt x="708" y="13"/>
                    <a:pt x="776" y="38"/>
                  </a:cubicBezTo>
                  <a:cubicBezTo>
                    <a:pt x="845" y="63"/>
                    <a:pt x="903" y="98"/>
                    <a:pt x="953" y="144"/>
                  </a:cubicBezTo>
                  <a:cubicBezTo>
                    <a:pt x="1002" y="190"/>
                    <a:pt x="1041" y="246"/>
                    <a:pt x="1069" y="312"/>
                  </a:cubicBezTo>
                  <a:cubicBezTo>
                    <a:pt x="1097" y="377"/>
                    <a:pt x="1110" y="451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40" y="447"/>
                    <a:pt x="825" y="409"/>
                  </a:cubicBezTo>
                  <a:cubicBezTo>
                    <a:pt x="811" y="370"/>
                    <a:pt x="791" y="338"/>
                    <a:pt x="766" y="310"/>
                  </a:cubicBezTo>
                  <a:cubicBezTo>
                    <a:pt x="740" y="283"/>
                    <a:pt x="710" y="261"/>
                    <a:pt x="674" y="245"/>
                  </a:cubicBezTo>
                  <a:cubicBezTo>
                    <a:pt x="638" y="230"/>
                    <a:pt x="598" y="222"/>
                    <a:pt x="555" y="222"/>
                  </a:cubicBezTo>
                  <a:cubicBezTo>
                    <a:pt x="512" y="222"/>
                    <a:pt x="472" y="230"/>
                    <a:pt x="437" y="245"/>
                  </a:cubicBezTo>
                  <a:cubicBezTo>
                    <a:pt x="401" y="261"/>
                    <a:pt x="370" y="283"/>
                    <a:pt x="344" y="310"/>
                  </a:cubicBezTo>
                  <a:cubicBezTo>
                    <a:pt x="318" y="338"/>
                    <a:pt x="299" y="370"/>
                    <a:pt x="285" y="409"/>
                  </a:cubicBezTo>
                  <a:cubicBezTo>
                    <a:pt x="271" y="447"/>
                    <a:pt x="264" y="488"/>
                    <a:pt x="264" y="532"/>
                  </a:cubicBezTo>
                  <a:cubicBezTo>
                    <a:pt x="264" y="578"/>
                    <a:pt x="271" y="621"/>
                    <a:pt x="285" y="660"/>
                  </a:cubicBezTo>
                  <a:cubicBezTo>
                    <a:pt x="300" y="699"/>
                    <a:pt x="320" y="732"/>
                    <a:pt x="345" y="760"/>
                  </a:cubicBezTo>
                  <a:cubicBezTo>
                    <a:pt x="371" y="788"/>
                    <a:pt x="401" y="809"/>
                    <a:pt x="437" y="825"/>
                  </a:cubicBezTo>
                  <a:cubicBezTo>
                    <a:pt x="472" y="841"/>
                    <a:pt x="512" y="849"/>
                    <a:pt x="555" y="849"/>
                  </a:cubicBezTo>
                  <a:cubicBezTo>
                    <a:pt x="598" y="849"/>
                    <a:pt x="637" y="841"/>
                    <a:pt x="673" y="825"/>
                  </a:cubicBezTo>
                  <a:cubicBezTo>
                    <a:pt x="708" y="809"/>
                    <a:pt x="739" y="788"/>
                    <a:pt x="765" y="760"/>
                  </a:cubicBezTo>
                  <a:cubicBezTo>
                    <a:pt x="791" y="732"/>
                    <a:pt x="811" y="699"/>
                    <a:pt x="825" y="660"/>
                  </a:cubicBezTo>
                  <a:cubicBezTo>
                    <a:pt x="840" y="621"/>
                    <a:pt x="847" y="578"/>
                    <a:pt x="847" y="53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8619788" y="3144838"/>
              <a:ext cx="74613" cy="119063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59"/>
                </a:cxn>
                <a:cxn ang="0">
                  <a:pos x="47" y="59"/>
                </a:cxn>
                <a:cxn ang="0">
                  <a:pos x="47" y="75"/>
                </a:cxn>
                <a:cxn ang="0">
                  <a:pos x="0" y="75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59"/>
                  </a:lnTo>
                  <a:lnTo>
                    <a:pt x="47" y="59"/>
                  </a:lnTo>
                  <a:lnTo>
                    <a:pt x="47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18703926" y="3141663"/>
              <a:ext cx="128588" cy="125413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9" y="753"/>
                </a:cxn>
                <a:cxn ang="0">
                  <a:pos x="953" y="925"/>
                </a:cxn>
                <a:cxn ang="0">
                  <a:pos x="777" y="1034"/>
                </a:cxn>
                <a:cxn ang="0">
                  <a:pos x="555" y="1073"/>
                </a:cxn>
                <a:cxn ang="0">
                  <a:pos x="334" y="1034"/>
                </a:cxn>
                <a:cxn ang="0">
                  <a:pos x="158" y="925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2"/>
                </a:cxn>
                <a:cxn ang="0">
                  <a:pos x="158" y="144"/>
                </a:cxn>
                <a:cxn ang="0">
                  <a:pos x="334" y="38"/>
                </a:cxn>
                <a:cxn ang="0">
                  <a:pos x="555" y="0"/>
                </a:cxn>
                <a:cxn ang="0">
                  <a:pos x="777" y="38"/>
                </a:cxn>
                <a:cxn ang="0">
                  <a:pos x="953" y="144"/>
                </a:cxn>
                <a:cxn ang="0">
                  <a:pos x="1069" y="312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9"/>
                </a:cxn>
                <a:cxn ang="0">
                  <a:pos x="766" y="310"/>
                </a:cxn>
                <a:cxn ang="0">
                  <a:pos x="674" y="245"/>
                </a:cxn>
                <a:cxn ang="0">
                  <a:pos x="555" y="222"/>
                </a:cxn>
                <a:cxn ang="0">
                  <a:pos x="437" y="245"/>
                </a:cxn>
                <a:cxn ang="0">
                  <a:pos x="344" y="310"/>
                </a:cxn>
                <a:cxn ang="0">
                  <a:pos x="285" y="409"/>
                </a:cxn>
                <a:cxn ang="0">
                  <a:pos x="264" y="532"/>
                </a:cxn>
                <a:cxn ang="0">
                  <a:pos x="285" y="660"/>
                </a:cxn>
                <a:cxn ang="0">
                  <a:pos x="345" y="760"/>
                </a:cxn>
                <a:cxn ang="0">
                  <a:pos x="437" y="825"/>
                </a:cxn>
                <a:cxn ang="0">
                  <a:pos x="555" y="849"/>
                </a:cxn>
                <a:cxn ang="0">
                  <a:pos x="673" y="825"/>
                </a:cxn>
                <a:cxn ang="0">
                  <a:pos x="765" y="760"/>
                </a:cxn>
                <a:cxn ang="0">
                  <a:pos x="825" y="660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3"/>
                    <a:pt x="1097" y="687"/>
                    <a:pt x="1069" y="753"/>
                  </a:cubicBezTo>
                  <a:cubicBezTo>
                    <a:pt x="1041" y="820"/>
                    <a:pt x="1002" y="877"/>
                    <a:pt x="953" y="925"/>
                  </a:cubicBezTo>
                  <a:cubicBezTo>
                    <a:pt x="903" y="972"/>
                    <a:pt x="845" y="1009"/>
                    <a:pt x="777" y="1034"/>
                  </a:cubicBezTo>
                  <a:cubicBezTo>
                    <a:pt x="708" y="1060"/>
                    <a:pt x="634" y="1073"/>
                    <a:pt x="555" y="1073"/>
                  </a:cubicBezTo>
                  <a:cubicBezTo>
                    <a:pt x="475" y="1073"/>
                    <a:pt x="401" y="1060"/>
                    <a:pt x="334" y="1034"/>
                  </a:cubicBezTo>
                  <a:cubicBezTo>
                    <a:pt x="266" y="1009"/>
                    <a:pt x="207" y="972"/>
                    <a:pt x="158" y="925"/>
                  </a:cubicBezTo>
                  <a:cubicBezTo>
                    <a:pt x="109" y="877"/>
                    <a:pt x="70" y="820"/>
                    <a:pt x="42" y="753"/>
                  </a:cubicBezTo>
                  <a:cubicBezTo>
                    <a:pt x="14" y="687"/>
                    <a:pt x="0" y="613"/>
                    <a:pt x="0" y="532"/>
                  </a:cubicBezTo>
                  <a:cubicBezTo>
                    <a:pt x="0" y="451"/>
                    <a:pt x="14" y="377"/>
                    <a:pt x="42" y="312"/>
                  </a:cubicBezTo>
                  <a:cubicBezTo>
                    <a:pt x="70" y="246"/>
                    <a:pt x="109" y="190"/>
                    <a:pt x="158" y="144"/>
                  </a:cubicBezTo>
                  <a:cubicBezTo>
                    <a:pt x="207" y="98"/>
                    <a:pt x="266" y="63"/>
                    <a:pt x="334" y="38"/>
                  </a:cubicBezTo>
                  <a:cubicBezTo>
                    <a:pt x="401" y="13"/>
                    <a:pt x="475" y="0"/>
                    <a:pt x="555" y="0"/>
                  </a:cubicBezTo>
                  <a:cubicBezTo>
                    <a:pt x="634" y="0"/>
                    <a:pt x="708" y="13"/>
                    <a:pt x="777" y="38"/>
                  </a:cubicBezTo>
                  <a:cubicBezTo>
                    <a:pt x="845" y="63"/>
                    <a:pt x="903" y="98"/>
                    <a:pt x="953" y="144"/>
                  </a:cubicBezTo>
                  <a:cubicBezTo>
                    <a:pt x="1002" y="190"/>
                    <a:pt x="1041" y="246"/>
                    <a:pt x="1069" y="312"/>
                  </a:cubicBezTo>
                  <a:cubicBezTo>
                    <a:pt x="1097" y="377"/>
                    <a:pt x="1110" y="451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40" y="447"/>
                    <a:pt x="825" y="409"/>
                  </a:cubicBezTo>
                  <a:cubicBezTo>
                    <a:pt x="811" y="370"/>
                    <a:pt x="791" y="338"/>
                    <a:pt x="766" y="310"/>
                  </a:cubicBezTo>
                  <a:cubicBezTo>
                    <a:pt x="740" y="283"/>
                    <a:pt x="710" y="261"/>
                    <a:pt x="674" y="245"/>
                  </a:cubicBezTo>
                  <a:cubicBezTo>
                    <a:pt x="638" y="230"/>
                    <a:pt x="598" y="222"/>
                    <a:pt x="555" y="222"/>
                  </a:cubicBezTo>
                  <a:cubicBezTo>
                    <a:pt x="512" y="222"/>
                    <a:pt x="472" y="230"/>
                    <a:pt x="437" y="245"/>
                  </a:cubicBezTo>
                  <a:cubicBezTo>
                    <a:pt x="401" y="261"/>
                    <a:pt x="370" y="283"/>
                    <a:pt x="344" y="310"/>
                  </a:cubicBezTo>
                  <a:cubicBezTo>
                    <a:pt x="319" y="338"/>
                    <a:pt x="299" y="370"/>
                    <a:pt x="285" y="409"/>
                  </a:cubicBezTo>
                  <a:cubicBezTo>
                    <a:pt x="271" y="447"/>
                    <a:pt x="264" y="488"/>
                    <a:pt x="264" y="532"/>
                  </a:cubicBezTo>
                  <a:cubicBezTo>
                    <a:pt x="264" y="578"/>
                    <a:pt x="271" y="621"/>
                    <a:pt x="285" y="660"/>
                  </a:cubicBezTo>
                  <a:cubicBezTo>
                    <a:pt x="300" y="699"/>
                    <a:pt x="320" y="732"/>
                    <a:pt x="345" y="760"/>
                  </a:cubicBezTo>
                  <a:cubicBezTo>
                    <a:pt x="371" y="788"/>
                    <a:pt x="401" y="809"/>
                    <a:pt x="437" y="825"/>
                  </a:cubicBezTo>
                  <a:cubicBezTo>
                    <a:pt x="472" y="841"/>
                    <a:pt x="512" y="849"/>
                    <a:pt x="555" y="849"/>
                  </a:cubicBezTo>
                  <a:cubicBezTo>
                    <a:pt x="598" y="849"/>
                    <a:pt x="637" y="841"/>
                    <a:pt x="673" y="825"/>
                  </a:cubicBezTo>
                  <a:cubicBezTo>
                    <a:pt x="708" y="809"/>
                    <a:pt x="739" y="788"/>
                    <a:pt x="765" y="760"/>
                  </a:cubicBezTo>
                  <a:cubicBezTo>
                    <a:pt x="791" y="732"/>
                    <a:pt x="811" y="699"/>
                    <a:pt x="825" y="660"/>
                  </a:cubicBezTo>
                  <a:cubicBezTo>
                    <a:pt x="840" y="621"/>
                    <a:pt x="847" y="578"/>
                    <a:pt x="847" y="53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8848388" y="3141663"/>
              <a:ext cx="111125" cy="125413"/>
            </a:xfrm>
            <a:custGeom>
              <a:avLst/>
              <a:gdLst/>
              <a:ahLst/>
              <a:cxnLst>
                <a:cxn ang="0">
                  <a:pos x="778" y="1047"/>
                </a:cxn>
                <a:cxn ang="0">
                  <a:pos x="560" y="1072"/>
                </a:cxn>
                <a:cxn ang="0">
                  <a:pos x="335" y="1033"/>
                </a:cxn>
                <a:cxn ang="0">
                  <a:pos x="158" y="924"/>
                </a:cxn>
                <a:cxn ang="0">
                  <a:pos x="42" y="755"/>
                </a:cxn>
                <a:cxn ang="0">
                  <a:pos x="0" y="535"/>
                </a:cxn>
                <a:cxn ang="0">
                  <a:pos x="43" y="314"/>
                </a:cxn>
                <a:cxn ang="0">
                  <a:pos x="160" y="145"/>
                </a:cxn>
                <a:cxn ang="0">
                  <a:pos x="336" y="38"/>
                </a:cxn>
                <a:cxn ang="0">
                  <a:pos x="553" y="0"/>
                </a:cxn>
                <a:cxn ang="0">
                  <a:pos x="778" y="37"/>
                </a:cxn>
                <a:cxn ang="0">
                  <a:pos x="946" y="135"/>
                </a:cxn>
                <a:cxn ang="0">
                  <a:pos x="791" y="312"/>
                </a:cxn>
                <a:cxn ang="0">
                  <a:pos x="696" y="244"/>
                </a:cxn>
                <a:cxn ang="0">
                  <a:pos x="562" y="217"/>
                </a:cxn>
                <a:cxn ang="0">
                  <a:pos x="442" y="241"/>
                </a:cxn>
                <a:cxn ang="0">
                  <a:pos x="347" y="307"/>
                </a:cxn>
                <a:cxn ang="0">
                  <a:pos x="284" y="408"/>
                </a:cxn>
                <a:cxn ang="0">
                  <a:pos x="262" y="535"/>
                </a:cxn>
                <a:cxn ang="0">
                  <a:pos x="282" y="665"/>
                </a:cxn>
                <a:cxn ang="0">
                  <a:pos x="342" y="766"/>
                </a:cxn>
                <a:cxn ang="0">
                  <a:pos x="440" y="832"/>
                </a:cxn>
                <a:cxn ang="0">
                  <a:pos x="573" y="856"/>
                </a:cxn>
                <a:cxn ang="0">
                  <a:pos x="655" y="850"/>
                </a:cxn>
                <a:cxn ang="0">
                  <a:pos x="727" y="829"/>
                </a:cxn>
                <a:cxn ang="0">
                  <a:pos x="727" y="643"/>
                </a:cxn>
                <a:cxn ang="0">
                  <a:pos x="533" y="643"/>
                </a:cxn>
                <a:cxn ang="0">
                  <a:pos x="533" y="445"/>
                </a:cxn>
                <a:cxn ang="0">
                  <a:pos x="953" y="445"/>
                </a:cxn>
                <a:cxn ang="0">
                  <a:pos x="953" y="984"/>
                </a:cxn>
                <a:cxn ang="0">
                  <a:pos x="778" y="1047"/>
                </a:cxn>
              </a:cxnLst>
              <a:rect l="0" t="0" r="r" b="b"/>
              <a:pathLst>
                <a:path w="953" h="1072">
                  <a:moveTo>
                    <a:pt x="778" y="1047"/>
                  </a:moveTo>
                  <a:cubicBezTo>
                    <a:pt x="712" y="1064"/>
                    <a:pt x="639" y="1072"/>
                    <a:pt x="560" y="1072"/>
                  </a:cubicBezTo>
                  <a:cubicBezTo>
                    <a:pt x="479" y="1072"/>
                    <a:pt x="403" y="1059"/>
                    <a:pt x="335" y="1033"/>
                  </a:cubicBezTo>
                  <a:cubicBezTo>
                    <a:pt x="266" y="1007"/>
                    <a:pt x="207" y="971"/>
                    <a:pt x="158" y="924"/>
                  </a:cubicBezTo>
                  <a:cubicBezTo>
                    <a:pt x="108" y="877"/>
                    <a:pt x="70" y="820"/>
                    <a:pt x="42" y="755"/>
                  </a:cubicBezTo>
                  <a:cubicBezTo>
                    <a:pt x="14" y="689"/>
                    <a:pt x="0" y="616"/>
                    <a:pt x="0" y="535"/>
                  </a:cubicBezTo>
                  <a:cubicBezTo>
                    <a:pt x="0" y="454"/>
                    <a:pt x="14" y="380"/>
                    <a:pt x="43" y="314"/>
                  </a:cubicBezTo>
                  <a:cubicBezTo>
                    <a:pt x="71" y="248"/>
                    <a:pt x="110" y="191"/>
                    <a:pt x="160" y="145"/>
                  </a:cubicBezTo>
                  <a:cubicBezTo>
                    <a:pt x="210" y="98"/>
                    <a:pt x="268" y="63"/>
                    <a:pt x="336" y="38"/>
                  </a:cubicBezTo>
                  <a:cubicBezTo>
                    <a:pt x="403" y="13"/>
                    <a:pt x="475" y="0"/>
                    <a:pt x="553" y="0"/>
                  </a:cubicBezTo>
                  <a:cubicBezTo>
                    <a:pt x="634" y="0"/>
                    <a:pt x="708" y="13"/>
                    <a:pt x="778" y="37"/>
                  </a:cubicBezTo>
                  <a:cubicBezTo>
                    <a:pt x="847" y="61"/>
                    <a:pt x="903" y="94"/>
                    <a:pt x="946" y="135"/>
                  </a:cubicBezTo>
                  <a:cubicBezTo>
                    <a:pt x="791" y="312"/>
                    <a:pt x="791" y="312"/>
                    <a:pt x="791" y="312"/>
                  </a:cubicBezTo>
                  <a:cubicBezTo>
                    <a:pt x="767" y="285"/>
                    <a:pt x="735" y="262"/>
                    <a:pt x="696" y="244"/>
                  </a:cubicBezTo>
                  <a:cubicBezTo>
                    <a:pt x="656" y="226"/>
                    <a:pt x="612" y="217"/>
                    <a:pt x="562" y="217"/>
                  </a:cubicBezTo>
                  <a:cubicBezTo>
                    <a:pt x="518" y="217"/>
                    <a:pt x="479" y="225"/>
                    <a:pt x="442" y="241"/>
                  </a:cubicBezTo>
                  <a:cubicBezTo>
                    <a:pt x="406" y="257"/>
                    <a:pt x="374" y="279"/>
                    <a:pt x="347" y="307"/>
                  </a:cubicBezTo>
                  <a:cubicBezTo>
                    <a:pt x="320" y="336"/>
                    <a:pt x="299" y="369"/>
                    <a:pt x="284" y="408"/>
                  </a:cubicBezTo>
                  <a:cubicBezTo>
                    <a:pt x="269" y="447"/>
                    <a:pt x="262" y="489"/>
                    <a:pt x="262" y="535"/>
                  </a:cubicBezTo>
                  <a:cubicBezTo>
                    <a:pt x="262" y="582"/>
                    <a:pt x="269" y="626"/>
                    <a:pt x="282" y="665"/>
                  </a:cubicBezTo>
                  <a:cubicBezTo>
                    <a:pt x="296" y="704"/>
                    <a:pt x="316" y="738"/>
                    <a:pt x="342" y="766"/>
                  </a:cubicBezTo>
                  <a:cubicBezTo>
                    <a:pt x="368" y="794"/>
                    <a:pt x="401" y="817"/>
                    <a:pt x="440" y="832"/>
                  </a:cubicBezTo>
                  <a:cubicBezTo>
                    <a:pt x="479" y="848"/>
                    <a:pt x="523" y="856"/>
                    <a:pt x="573" y="856"/>
                  </a:cubicBezTo>
                  <a:cubicBezTo>
                    <a:pt x="602" y="856"/>
                    <a:pt x="629" y="854"/>
                    <a:pt x="655" y="850"/>
                  </a:cubicBezTo>
                  <a:cubicBezTo>
                    <a:pt x="681" y="845"/>
                    <a:pt x="705" y="838"/>
                    <a:pt x="727" y="829"/>
                  </a:cubicBezTo>
                  <a:cubicBezTo>
                    <a:pt x="727" y="643"/>
                    <a:pt x="727" y="643"/>
                    <a:pt x="727" y="643"/>
                  </a:cubicBezTo>
                  <a:cubicBezTo>
                    <a:pt x="533" y="643"/>
                    <a:pt x="533" y="643"/>
                    <a:pt x="533" y="643"/>
                  </a:cubicBezTo>
                  <a:cubicBezTo>
                    <a:pt x="533" y="445"/>
                    <a:pt x="533" y="445"/>
                    <a:pt x="533" y="445"/>
                  </a:cubicBezTo>
                  <a:cubicBezTo>
                    <a:pt x="953" y="445"/>
                    <a:pt x="953" y="445"/>
                    <a:pt x="953" y="445"/>
                  </a:cubicBezTo>
                  <a:cubicBezTo>
                    <a:pt x="953" y="984"/>
                    <a:pt x="953" y="984"/>
                    <a:pt x="953" y="984"/>
                  </a:cubicBezTo>
                  <a:cubicBezTo>
                    <a:pt x="903" y="1010"/>
                    <a:pt x="845" y="1031"/>
                    <a:pt x="778" y="104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8969038" y="3144838"/>
              <a:ext cx="119063" cy="119063"/>
            </a:xfrm>
            <a:custGeom>
              <a:avLst/>
              <a:gdLst/>
              <a:ahLst/>
              <a:cxnLst>
                <a:cxn ang="0">
                  <a:pos x="47" y="43"/>
                </a:cxn>
                <a:cxn ang="0">
                  <a:pos x="47" y="75"/>
                </a:cxn>
                <a:cxn ang="0">
                  <a:pos x="28" y="75"/>
                </a:cxn>
                <a:cxn ang="0">
                  <a:pos x="28" y="4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38" y="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47" y="43"/>
                </a:cxn>
              </a:cxnLst>
              <a:rect l="0" t="0" r="r" b="b"/>
              <a:pathLst>
                <a:path w="75" h="75">
                  <a:moveTo>
                    <a:pt x="47" y="43"/>
                  </a:moveTo>
                  <a:lnTo>
                    <a:pt x="47" y="75"/>
                  </a:lnTo>
                  <a:lnTo>
                    <a:pt x="28" y="75"/>
                  </a:lnTo>
                  <a:lnTo>
                    <a:pt x="28" y="4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38" y="27"/>
                  </a:lnTo>
                  <a:lnTo>
                    <a:pt x="54" y="0"/>
                  </a:lnTo>
                  <a:lnTo>
                    <a:pt x="75" y="0"/>
                  </a:lnTo>
                  <a:lnTo>
                    <a:pt x="47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7870488" y="2946400"/>
              <a:ext cx="101600" cy="120650"/>
            </a:xfrm>
            <a:custGeom>
              <a:avLst/>
              <a:gdLst/>
              <a:ahLst/>
              <a:cxnLst>
                <a:cxn ang="0">
                  <a:pos x="844" y="802"/>
                </a:cxn>
                <a:cxn ang="0">
                  <a:pos x="755" y="931"/>
                </a:cxn>
                <a:cxn ang="0">
                  <a:pos x="616" y="1015"/>
                </a:cxn>
                <a:cxn ang="0">
                  <a:pos x="435" y="1045"/>
                </a:cxn>
                <a:cxn ang="0">
                  <a:pos x="254" y="1015"/>
                </a:cxn>
                <a:cxn ang="0">
                  <a:pos x="117" y="931"/>
                </a:cxn>
                <a:cxn ang="0">
                  <a:pos x="31" y="802"/>
                </a:cxn>
                <a:cxn ang="0">
                  <a:pos x="0" y="634"/>
                </a:cxn>
                <a:cxn ang="0">
                  <a:pos x="0" y="0"/>
                </a:cxn>
                <a:cxn ang="0">
                  <a:pos x="245" y="0"/>
                </a:cxn>
                <a:cxn ang="0">
                  <a:pos x="245" y="614"/>
                </a:cxn>
                <a:cxn ang="0">
                  <a:pos x="256" y="693"/>
                </a:cxn>
                <a:cxn ang="0">
                  <a:pos x="289" y="760"/>
                </a:cxn>
                <a:cxn ang="0">
                  <a:pos x="348" y="807"/>
                </a:cxn>
                <a:cxn ang="0">
                  <a:pos x="437" y="824"/>
                </a:cxn>
                <a:cxn ang="0">
                  <a:pos x="525" y="807"/>
                </a:cxn>
                <a:cxn ang="0">
                  <a:pos x="585" y="760"/>
                </a:cxn>
                <a:cxn ang="0">
                  <a:pos x="618" y="693"/>
                </a:cxn>
                <a:cxn ang="0">
                  <a:pos x="628" y="614"/>
                </a:cxn>
                <a:cxn ang="0">
                  <a:pos x="628" y="0"/>
                </a:cxn>
                <a:cxn ang="0">
                  <a:pos x="874" y="0"/>
                </a:cxn>
                <a:cxn ang="0">
                  <a:pos x="874" y="634"/>
                </a:cxn>
                <a:cxn ang="0">
                  <a:pos x="844" y="802"/>
                </a:cxn>
              </a:cxnLst>
              <a:rect l="0" t="0" r="r" b="b"/>
              <a:pathLst>
                <a:path w="874" h="1045">
                  <a:moveTo>
                    <a:pt x="844" y="802"/>
                  </a:moveTo>
                  <a:cubicBezTo>
                    <a:pt x="823" y="852"/>
                    <a:pt x="793" y="895"/>
                    <a:pt x="755" y="931"/>
                  </a:cubicBezTo>
                  <a:cubicBezTo>
                    <a:pt x="717" y="967"/>
                    <a:pt x="670" y="995"/>
                    <a:pt x="616" y="1015"/>
                  </a:cubicBezTo>
                  <a:cubicBezTo>
                    <a:pt x="562" y="1035"/>
                    <a:pt x="502" y="1045"/>
                    <a:pt x="435" y="1045"/>
                  </a:cubicBezTo>
                  <a:cubicBezTo>
                    <a:pt x="368" y="1045"/>
                    <a:pt x="308" y="1035"/>
                    <a:pt x="254" y="1015"/>
                  </a:cubicBezTo>
                  <a:cubicBezTo>
                    <a:pt x="200" y="995"/>
                    <a:pt x="154" y="967"/>
                    <a:pt x="117" y="931"/>
                  </a:cubicBezTo>
                  <a:cubicBezTo>
                    <a:pt x="80" y="895"/>
                    <a:pt x="51" y="852"/>
                    <a:pt x="31" y="802"/>
                  </a:cubicBezTo>
                  <a:cubicBezTo>
                    <a:pt x="10" y="751"/>
                    <a:pt x="0" y="696"/>
                    <a:pt x="0" y="6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42"/>
                    <a:pt x="249" y="668"/>
                    <a:pt x="256" y="693"/>
                  </a:cubicBezTo>
                  <a:cubicBezTo>
                    <a:pt x="263" y="718"/>
                    <a:pt x="274" y="740"/>
                    <a:pt x="289" y="760"/>
                  </a:cubicBezTo>
                  <a:cubicBezTo>
                    <a:pt x="304" y="780"/>
                    <a:pt x="324" y="795"/>
                    <a:pt x="348" y="807"/>
                  </a:cubicBezTo>
                  <a:cubicBezTo>
                    <a:pt x="373" y="818"/>
                    <a:pt x="402" y="824"/>
                    <a:pt x="437" y="824"/>
                  </a:cubicBezTo>
                  <a:cubicBezTo>
                    <a:pt x="471" y="824"/>
                    <a:pt x="501" y="818"/>
                    <a:pt x="525" y="807"/>
                  </a:cubicBezTo>
                  <a:cubicBezTo>
                    <a:pt x="550" y="795"/>
                    <a:pt x="570" y="780"/>
                    <a:pt x="585" y="760"/>
                  </a:cubicBezTo>
                  <a:cubicBezTo>
                    <a:pt x="600" y="740"/>
                    <a:pt x="611" y="718"/>
                    <a:pt x="618" y="693"/>
                  </a:cubicBezTo>
                  <a:cubicBezTo>
                    <a:pt x="625" y="668"/>
                    <a:pt x="628" y="642"/>
                    <a:pt x="628" y="614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634"/>
                    <a:pt x="874" y="634"/>
                    <a:pt x="874" y="634"/>
                  </a:cubicBezTo>
                  <a:cubicBezTo>
                    <a:pt x="874" y="696"/>
                    <a:pt x="864" y="751"/>
                    <a:pt x="844" y="80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999076" y="2946400"/>
              <a:ext cx="109538" cy="117475"/>
            </a:xfrm>
            <a:custGeom>
              <a:avLst/>
              <a:gdLst/>
              <a:ahLst/>
              <a:cxnLst>
                <a:cxn ang="0">
                  <a:pos x="48" y="74"/>
                </a:cxn>
                <a:cxn ang="0">
                  <a:pos x="18" y="25"/>
                </a:cxn>
                <a:cxn ang="0">
                  <a:pos x="17" y="25"/>
                </a:cxn>
                <a:cxn ang="0">
                  <a:pos x="18" y="74"/>
                </a:cxn>
                <a:cxn ang="0">
                  <a:pos x="0" y="74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1" y="0"/>
                </a:cxn>
                <a:cxn ang="0">
                  <a:pos x="69" y="0"/>
                </a:cxn>
                <a:cxn ang="0">
                  <a:pos x="69" y="74"/>
                </a:cxn>
                <a:cxn ang="0">
                  <a:pos x="48" y="74"/>
                </a:cxn>
              </a:cxnLst>
              <a:rect l="0" t="0" r="r" b="b"/>
              <a:pathLst>
                <a:path w="69" h="74">
                  <a:moveTo>
                    <a:pt x="48" y="74"/>
                  </a:moveTo>
                  <a:lnTo>
                    <a:pt x="18" y="25"/>
                  </a:lnTo>
                  <a:lnTo>
                    <a:pt x="17" y="25"/>
                  </a:lnTo>
                  <a:lnTo>
                    <a:pt x="18" y="74"/>
                  </a:lnTo>
                  <a:lnTo>
                    <a:pt x="0" y="7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1" y="0"/>
                  </a:lnTo>
                  <a:lnTo>
                    <a:pt x="69" y="0"/>
                  </a:lnTo>
                  <a:lnTo>
                    <a:pt x="69" y="74"/>
                  </a:lnTo>
                  <a:lnTo>
                    <a:pt x="48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8135601" y="2946400"/>
              <a:ext cx="28575" cy="117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8463" y="2946400"/>
              <a:ext cx="119063" cy="117475"/>
            </a:xfrm>
            <a:custGeom>
              <a:avLst/>
              <a:gdLst/>
              <a:ahLst/>
              <a:cxnLst>
                <a:cxn ang="0">
                  <a:pos x="46" y="74"/>
                </a:cxn>
                <a:cxn ang="0">
                  <a:pos x="28" y="74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38" y="53"/>
                </a:cxn>
                <a:cxn ang="0">
                  <a:pos x="38" y="53"/>
                </a:cxn>
                <a:cxn ang="0">
                  <a:pos x="55" y="0"/>
                </a:cxn>
                <a:cxn ang="0">
                  <a:pos x="75" y="0"/>
                </a:cxn>
                <a:cxn ang="0">
                  <a:pos x="46" y="74"/>
                </a:cxn>
              </a:cxnLst>
              <a:rect l="0" t="0" r="r" b="b"/>
              <a:pathLst>
                <a:path w="75" h="74">
                  <a:moveTo>
                    <a:pt x="46" y="74"/>
                  </a:moveTo>
                  <a:lnTo>
                    <a:pt x="28" y="7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38" y="53"/>
                  </a:lnTo>
                  <a:lnTo>
                    <a:pt x="38" y="53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8311813" y="2946400"/>
              <a:ext cx="8255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15"/>
                </a:cxn>
                <a:cxn ang="0">
                  <a:pos x="18" y="15"/>
                </a:cxn>
                <a:cxn ang="0">
                  <a:pos x="18" y="29"/>
                </a:cxn>
                <a:cxn ang="0">
                  <a:pos x="49" y="29"/>
                </a:cxn>
                <a:cxn ang="0">
                  <a:pos x="49" y="43"/>
                </a:cxn>
                <a:cxn ang="0">
                  <a:pos x="18" y="43"/>
                </a:cxn>
                <a:cxn ang="0">
                  <a:pos x="18" y="59"/>
                </a:cxn>
                <a:cxn ang="0">
                  <a:pos x="52" y="59"/>
                </a:cxn>
                <a:cxn ang="0">
                  <a:pos x="52" y="74"/>
                </a:cxn>
                <a:cxn ang="0">
                  <a:pos x="0" y="74"/>
                </a:cxn>
              </a:cxnLst>
              <a:rect l="0" t="0" r="r" b="b"/>
              <a:pathLst>
                <a:path w="52" h="74">
                  <a:moveTo>
                    <a:pt x="0" y="7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15"/>
                  </a:lnTo>
                  <a:lnTo>
                    <a:pt x="18" y="15"/>
                  </a:lnTo>
                  <a:lnTo>
                    <a:pt x="18" y="29"/>
                  </a:lnTo>
                  <a:lnTo>
                    <a:pt x="49" y="29"/>
                  </a:lnTo>
                  <a:lnTo>
                    <a:pt x="49" y="43"/>
                  </a:lnTo>
                  <a:lnTo>
                    <a:pt x="18" y="43"/>
                  </a:lnTo>
                  <a:lnTo>
                    <a:pt x="18" y="59"/>
                  </a:lnTo>
                  <a:lnTo>
                    <a:pt x="52" y="59"/>
                  </a:lnTo>
                  <a:lnTo>
                    <a:pt x="52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18418176" y="2946400"/>
              <a:ext cx="96838" cy="117475"/>
            </a:xfrm>
            <a:custGeom>
              <a:avLst/>
              <a:gdLst/>
              <a:ahLst/>
              <a:cxnLst>
                <a:cxn ang="0">
                  <a:pos x="546" y="1018"/>
                </a:cxn>
                <a:cxn ang="0">
                  <a:pos x="324" y="614"/>
                </a:cxn>
                <a:cxn ang="0">
                  <a:pos x="240" y="614"/>
                </a:cxn>
                <a:cxn ang="0">
                  <a:pos x="240" y="1018"/>
                </a:cxn>
                <a:cxn ang="0">
                  <a:pos x="0" y="1018"/>
                </a:cxn>
                <a:cxn ang="0">
                  <a:pos x="0" y="0"/>
                </a:cxn>
                <a:cxn ang="0">
                  <a:pos x="389" y="0"/>
                </a:cxn>
                <a:cxn ang="0">
                  <a:pos x="532" y="15"/>
                </a:cxn>
                <a:cxn ang="0">
                  <a:pos x="657" y="66"/>
                </a:cxn>
                <a:cxn ang="0">
                  <a:pos x="746" y="161"/>
                </a:cxn>
                <a:cxn ang="0">
                  <a:pos x="779" y="308"/>
                </a:cxn>
                <a:cxn ang="0">
                  <a:pos x="723" y="482"/>
                </a:cxn>
                <a:cxn ang="0">
                  <a:pos x="567" y="582"/>
                </a:cxn>
                <a:cxn ang="0">
                  <a:pos x="834" y="1018"/>
                </a:cxn>
                <a:cxn ang="0">
                  <a:pos x="546" y="1018"/>
                </a:cxn>
                <a:cxn ang="0">
                  <a:pos x="536" y="312"/>
                </a:cxn>
                <a:cxn ang="0">
                  <a:pos x="520" y="254"/>
                </a:cxn>
                <a:cxn ang="0">
                  <a:pos x="481" y="219"/>
                </a:cxn>
                <a:cxn ang="0">
                  <a:pos x="428" y="203"/>
                </a:cxn>
                <a:cxn ang="0">
                  <a:pos x="371" y="198"/>
                </a:cxn>
                <a:cxn ang="0">
                  <a:pos x="239" y="198"/>
                </a:cxn>
                <a:cxn ang="0">
                  <a:pos x="239" y="436"/>
                </a:cxn>
                <a:cxn ang="0">
                  <a:pos x="356" y="436"/>
                </a:cxn>
                <a:cxn ang="0">
                  <a:pos x="418" y="431"/>
                </a:cxn>
                <a:cxn ang="0">
                  <a:pos x="476" y="413"/>
                </a:cxn>
                <a:cxn ang="0">
                  <a:pos x="519" y="375"/>
                </a:cxn>
                <a:cxn ang="0">
                  <a:pos x="536" y="312"/>
                </a:cxn>
              </a:cxnLst>
              <a:rect l="0" t="0" r="r" b="b"/>
              <a:pathLst>
                <a:path w="834" h="1018">
                  <a:moveTo>
                    <a:pt x="546" y="1018"/>
                  </a:moveTo>
                  <a:cubicBezTo>
                    <a:pt x="324" y="614"/>
                    <a:pt x="324" y="614"/>
                    <a:pt x="324" y="614"/>
                  </a:cubicBezTo>
                  <a:cubicBezTo>
                    <a:pt x="240" y="614"/>
                    <a:pt x="240" y="614"/>
                    <a:pt x="240" y="614"/>
                  </a:cubicBezTo>
                  <a:cubicBezTo>
                    <a:pt x="240" y="1018"/>
                    <a:pt x="240" y="1018"/>
                    <a:pt x="240" y="1018"/>
                  </a:cubicBezTo>
                  <a:cubicBezTo>
                    <a:pt x="0" y="1018"/>
                    <a:pt x="0" y="1018"/>
                    <a:pt x="0" y="10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38" y="0"/>
                    <a:pt x="485" y="5"/>
                    <a:pt x="532" y="15"/>
                  </a:cubicBezTo>
                  <a:cubicBezTo>
                    <a:pt x="578" y="25"/>
                    <a:pt x="620" y="42"/>
                    <a:pt x="657" y="66"/>
                  </a:cubicBezTo>
                  <a:cubicBezTo>
                    <a:pt x="694" y="90"/>
                    <a:pt x="724" y="122"/>
                    <a:pt x="746" y="161"/>
                  </a:cubicBezTo>
                  <a:cubicBezTo>
                    <a:pt x="768" y="200"/>
                    <a:pt x="779" y="249"/>
                    <a:pt x="779" y="308"/>
                  </a:cubicBezTo>
                  <a:cubicBezTo>
                    <a:pt x="779" y="377"/>
                    <a:pt x="760" y="435"/>
                    <a:pt x="723" y="482"/>
                  </a:cubicBezTo>
                  <a:cubicBezTo>
                    <a:pt x="685" y="529"/>
                    <a:pt x="633" y="562"/>
                    <a:pt x="567" y="582"/>
                  </a:cubicBezTo>
                  <a:cubicBezTo>
                    <a:pt x="834" y="1018"/>
                    <a:pt x="834" y="1018"/>
                    <a:pt x="834" y="1018"/>
                  </a:cubicBezTo>
                  <a:lnTo>
                    <a:pt x="546" y="1018"/>
                  </a:lnTo>
                  <a:close/>
                  <a:moveTo>
                    <a:pt x="536" y="312"/>
                  </a:moveTo>
                  <a:cubicBezTo>
                    <a:pt x="536" y="288"/>
                    <a:pt x="530" y="269"/>
                    <a:pt x="520" y="254"/>
                  </a:cubicBezTo>
                  <a:cubicBezTo>
                    <a:pt x="510" y="239"/>
                    <a:pt x="497" y="227"/>
                    <a:pt x="481" y="219"/>
                  </a:cubicBezTo>
                  <a:cubicBezTo>
                    <a:pt x="465" y="211"/>
                    <a:pt x="447" y="206"/>
                    <a:pt x="428" y="203"/>
                  </a:cubicBezTo>
                  <a:cubicBezTo>
                    <a:pt x="408" y="200"/>
                    <a:pt x="389" y="198"/>
                    <a:pt x="371" y="198"/>
                  </a:cubicBezTo>
                  <a:cubicBezTo>
                    <a:pt x="239" y="198"/>
                    <a:pt x="239" y="198"/>
                    <a:pt x="239" y="198"/>
                  </a:cubicBezTo>
                  <a:cubicBezTo>
                    <a:pt x="239" y="436"/>
                    <a:pt x="239" y="436"/>
                    <a:pt x="239" y="436"/>
                  </a:cubicBezTo>
                  <a:cubicBezTo>
                    <a:pt x="356" y="436"/>
                    <a:pt x="356" y="436"/>
                    <a:pt x="356" y="436"/>
                  </a:cubicBezTo>
                  <a:cubicBezTo>
                    <a:pt x="376" y="436"/>
                    <a:pt x="397" y="434"/>
                    <a:pt x="418" y="431"/>
                  </a:cubicBezTo>
                  <a:cubicBezTo>
                    <a:pt x="439" y="427"/>
                    <a:pt x="459" y="421"/>
                    <a:pt x="476" y="413"/>
                  </a:cubicBezTo>
                  <a:cubicBezTo>
                    <a:pt x="494" y="404"/>
                    <a:pt x="508" y="392"/>
                    <a:pt x="519" y="375"/>
                  </a:cubicBezTo>
                  <a:cubicBezTo>
                    <a:pt x="530" y="359"/>
                    <a:pt x="536" y="338"/>
                    <a:pt x="536" y="31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8522951" y="2943225"/>
              <a:ext cx="92075" cy="123825"/>
            </a:xfrm>
            <a:custGeom>
              <a:avLst/>
              <a:gdLst/>
              <a:ahLst/>
              <a:cxnLst>
                <a:cxn ang="0">
                  <a:pos x="622" y="290"/>
                </a:cxn>
                <a:cxn ang="0">
                  <a:pos x="539" y="226"/>
                </a:cxn>
                <a:cxn ang="0">
                  <a:pos x="440" y="203"/>
                </a:cxn>
                <a:cxn ang="0">
                  <a:pos x="391" y="207"/>
                </a:cxn>
                <a:cxn ang="0">
                  <a:pos x="345" y="224"/>
                </a:cxn>
                <a:cxn ang="0">
                  <a:pos x="312" y="255"/>
                </a:cxn>
                <a:cxn ang="0">
                  <a:pos x="298" y="305"/>
                </a:cxn>
                <a:cxn ang="0">
                  <a:pos x="309" y="348"/>
                </a:cxn>
                <a:cxn ang="0">
                  <a:pos x="340" y="378"/>
                </a:cxn>
                <a:cxn ang="0">
                  <a:pos x="390" y="402"/>
                </a:cxn>
                <a:cxn ang="0">
                  <a:pos x="455" y="424"/>
                </a:cxn>
                <a:cxn ang="0">
                  <a:pos x="563" y="462"/>
                </a:cxn>
                <a:cxn ang="0">
                  <a:pos x="665" y="518"/>
                </a:cxn>
                <a:cxn ang="0">
                  <a:pos x="741" y="603"/>
                </a:cxn>
                <a:cxn ang="0">
                  <a:pos x="772" y="731"/>
                </a:cxn>
                <a:cxn ang="0">
                  <a:pos x="739" y="882"/>
                </a:cxn>
                <a:cxn ang="0">
                  <a:pos x="652" y="988"/>
                </a:cxn>
                <a:cxn ang="0">
                  <a:pos x="527" y="1050"/>
                </a:cxn>
                <a:cxn ang="0">
                  <a:pos x="381" y="1070"/>
                </a:cxn>
                <a:cxn ang="0">
                  <a:pos x="170" y="1032"/>
                </a:cxn>
                <a:cxn ang="0">
                  <a:pos x="0" y="923"/>
                </a:cxn>
                <a:cxn ang="0">
                  <a:pos x="161" y="759"/>
                </a:cxn>
                <a:cxn ang="0">
                  <a:pos x="260" y="836"/>
                </a:cxn>
                <a:cxn ang="0">
                  <a:pos x="381" y="867"/>
                </a:cxn>
                <a:cxn ang="0">
                  <a:pos x="435" y="862"/>
                </a:cxn>
                <a:cxn ang="0">
                  <a:pos x="480" y="843"/>
                </a:cxn>
                <a:cxn ang="0">
                  <a:pos x="511" y="808"/>
                </a:cxn>
                <a:cxn ang="0">
                  <a:pos x="523" y="756"/>
                </a:cxn>
                <a:cxn ang="0">
                  <a:pos x="508" y="707"/>
                </a:cxn>
                <a:cxn ang="0">
                  <a:pos x="467" y="671"/>
                </a:cxn>
                <a:cxn ang="0">
                  <a:pos x="401" y="641"/>
                </a:cxn>
                <a:cxn ang="0">
                  <a:pos x="311" y="611"/>
                </a:cxn>
                <a:cxn ang="0">
                  <a:pos x="215" y="574"/>
                </a:cxn>
                <a:cxn ang="0">
                  <a:pos x="132" y="518"/>
                </a:cxn>
                <a:cxn ang="0">
                  <a:pos x="73" y="437"/>
                </a:cxn>
                <a:cxn ang="0">
                  <a:pos x="50" y="319"/>
                </a:cxn>
                <a:cxn ang="0">
                  <a:pos x="85" y="174"/>
                </a:cxn>
                <a:cxn ang="0">
                  <a:pos x="175" y="75"/>
                </a:cxn>
                <a:cxn ang="0">
                  <a:pos x="302" y="18"/>
                </a:cxn>
                <a:cxn ang="0">
                  <a:pos x="445" y="0"/>
                </a:cxn>
                <a:cxn ang="0">
                  <a:pos x="621" y="32"/>
                </a:cxn>
                <a:cxn ang="0">
                  <a:pos x="779" y="125"/>
                </a:cxn>
                <a:cxn ang="0">
                  <a:pos x="622" y="290"/>
                </a:cxn>
              </a:cxnLst>
              <a:rect l="0" t="0" r="r" b="b"/>
              <a:pathLst>
                <a:path w="779" h="1070">
                  <a:moveTo>
                    <a:pt x="622" y="290"/>
                  </a:moveTo>
                  <a:cubicBezTo>
                    <a:pt x="601" y="264"/>
                    <a:pt x="573" y="242"/>
                    <a:pt x="539" y="226"/>
                  </a:cubicBezTo>
                  <a:cubicBezTo>
                    <a:pt x="505" y="211"/>
                    <a:pt x="472" y="203"/>
                    <a:pt x="440" y="203"/>
                  </a:cubicBezTo>
                  <a:cubicBezTo>
                    <a:pt x="424" y="203"/>
                    <a:pt x="408" y="204"/>
                    <a:pt x="391" y="207"/>
                  </a:cubicBezTo>
                  <a:cubicBezTo>
                    <a:pt x="374" y="210"/>
                    <a:pt x="359" y="216"/>
                    <a:pt x="345" y="224"/>
                  </a:cubicBezTo>
                  <a:cubicBezTo>
                    <a:pt x="332" y="232"/>
                    <a:pt x="321" y="242"/>
                    <a:pt x="312" y="255"/>
                  </a:cubicBezTo>
                  <a:cubicBezTo>
                    <a:pt x="302" y="268"/>
                    <a:pt x="298" y="285"/>
                    <a:pt x="298" y="305"/>
                  </a:cubicBezTo>
                  <a:cubicBezTo>
                    <a:pt x="298" y="322"/>
                    <a:pt x="301" y="337"/>
                    <a:pt x="309" y="348"/>
                  </a:cubicBezTo>
                  <a:cubicBezTo>
                    <a:pt x="316" y="360"/>
                    <a:pt x="326" y="370"/>
                    <a:pt x="340" y="378"/>
                  </a:cubicBezTo>
                  <a:cubicBezTo>
                    <a:pt x="354" y="387"/>
                    <a:pt x="371" y="395"/>
                    <a:pt x="390" y="402"/>
                  </a:cubicBezTo>
                  <a:cubicBezTo>
                    <a:pt x="409" y="409"/>
                    <a:pt x="431" y="417"/>
                    <a:pt x="455" y="424"/>
                  </a:cubicBezTo>
                  <a:cubicBezTo>
                    <a:pt x="489" y="436"/>
                    <a:pt x="525" y="449"/>
                    <a:pt x="563" y="462"/>
                  </a:cubicBezTo>
                  <a:cubicBezTo>
                    <a:pt x="600" y="476"/>
                    <a:pt x="634" y="495"/>
                    <a:pt x="665" y="518"/>
                  </a:cubicBezTo>
                  <a:cubicBezTo>
                    <a:pt x="696" y="541"/>
                    <a:pt x="721" y="569"/>
                    <a:pt x="741" y="603"/>
                  </a:cubicBezTo>
                  <a:cubicBezTo>
                    <a:pt x="762" y="637"/>
                    <a:pt x="772" y="680"/>
                    <a:pt x="772" y="731"/>
                  </a:cubicBezTo>
                  <a:cubicBezTo>
                    <a:pt x="772" y="789"/>
                    <a:pt x="761" y="840"/>
                    <a:pt x="739" y="882"/>
                  </a:cubicBezTo>
                  <a:cubicBezTo>
                    <a:pt x="718" y="925"/>
                    <a:pt x="689" y="960"/>
                    <a:pt x="652" y="988"/>
                  </a:cubicBezTo>
                  <a:cubicBezTo>
                    <a:pt x="616" y="1016"/>
                    <a:pt x="574" y="1037"/>
                    <a:pt x="527" y="1050"/>
                  </a:cubicBezTo>
                  <a:cubicBezTo>
                    <a:pt x="480" y="1063"/>
                    <a:pt x="431" y="1070"/>
                    <a:pt x="381" y="1070"/>
                  </a:cubicBezTo>
                  <a:cubicBezTo>
                    <a:pt x="308" y="1070"/>
                    <a:pt x="238" y="1057"/>
                    <a:pt x="170" y="1032"/>
                  </a:cubicBezTo>
                  <a:cubicBezTo>
                    <a:pt x="101" y="1006"/>
                    <a:pt x="45" y="970"/>
                    <a:pt x="0" y="923"/>
                  </a:cubicBezTo>
                  <a:cubicBezTo>
                    <a:pt x="161" y="759"/>
                    <a:pt x="161" y="759"/>
                    <a:pt x="161" y="759"/>
                  </a:cubicBezTo>
                  <a:cubicBezTo>
                    <a:pt x="186" y="790"/>
                    <a:pt x="219" y="816"/>
                    <a:pt x="260" y="836"/>
                  </a:cubicBezTo>
                  <a:cubicBezTo>
                    <a:pt x="301" y="857"/>
                    <a:pt x="341" y="867"/>
                    <a:pt x="381" y="867"/>
                  </a:cubicBezTo>
                  <a:cubicBezTo>
                    <a:pt x="400" y="867"/>
                    <a:pt x="417" y="865"/>
                    <a:pt x="435" y="862"/>
                  </a:cubicBezTo>
                  <a:cubicBezTo>
                    <a:pt x="452" y="858"/>
                    <a:pt x="467" y="851"/>
                    <a:pt x="480" y="843"/>
                  </a:cubicBezTo>
                  <a:cubicBezTo>
                    <a:pt x="493" y="834"/>
                    <a:pt x="503" y="823"/>
                    <a:pt x="511" y="808"/>
                  </a:cubicBezTo>
                  <a:cubicBezTo>
                    <a:pt x="519" y="794"/>
                    <a:pt x="523" y="777"/>
                    <a:pt x="523" y="756"/>
                  </a:cubicBezTo>
                  <a:cubicBezTo>
                    <a:pt x="523" y="737"/>
                    <a:pt x="518" y="721"/>
                    <a:pt x="508" y="707"/>
                  </a:cubicBezTo>
                  <a:cubicBezTo>
                    <a:pt x="499" y="694"/>
                    <a:pt x="485" y="682"/>
                    <a:pt x="467" y="671"/>
                  </a:cubicBezTo>
                  <a:cubicBezTo>
                    <a:pt x="449" y="660"/>
                    <a:pt x="427" y="650"/>
                    <a:pt x="401" y="641"/>
                  </a:cubicBezTo>
                  <a:cubicBezTo>
                    <a:pt x="374" y="632"/>
                    <a:pt x="344" y="622"/>
                    <a:pt x="311" y="611"/>
                  </a:cubicBezTo>
                  <a:cubicBezTo>
                    <a:pt x="278" y="601"/>
                    <a:pt x="246" y="588"/>
                    <a:pt x="215" y="574"/>
                  </a:cubicBezTo>
                  <a:cubicBezTo>
                    <a:pt x="184" y="559"/>
                    <a:pt x="156" y="541"/>
                    <a:pt x="132" y="518"/>
                  </a:cubicBezTo>
                  <a:cubicBezTo>
                    <a:pt x="107" y="496"/>
                    <a:pt x="87" y="469"/>
                    <a:pt x="73" y="437"/>
                  </a:cubicBezTo>
                  <a:cubicBezTo>
                    <a:pt x="58" y="404"/>
                    <a:pt x="50" y="365"/>
                    <a:pt x="50" y="319"/>
                  </a:cubicBezTo>
                  <a:cubicBezTo>
                    <a:pt x="50" y="263"/>
                    <a:pt x="62" y="214"/>
                    <a:pt x="85" y="174"/>
                  </a:cubicBezTo>
                  <a:cubicBezTo>
                    <a:pt x="108" y="134"/>
                    <a:pt x="138" y="101"/>
                    <a:pt x="175" y="75"/>
                  </a:cubicBezTo>
                  <a:cubicBezTo>
                    <a:pt x="213" y="49"/>
                    <a:pt x="255" y="30"/>
                    <a:pt x="302" y="18"/>
                  </a:cubicBezTo>
                  <a:cubicBezTo>
                    <a:pt x="349" y="6"/>
                    <a:pt x="397" y="0"/>
                    <a:pt x="445" y="0"/>
                  </a:cubicBezTo>
                  <a:cubicBezTo>
                    <a:pt x="502" y="0"/>
                    <a:pt x="561" y="10"/>
                    <a:pt x="621" y="32"/>
                  </a:cubicBezTo>
                  <a:cubicBezTo>
                    <a:pt x="681" y="53"/>
                    <a:pt x="734" y="84"/>
                    <a:pt x="779" y="125"/>
                  </a:cubicBezTo>
                  <a:lnTo>
                    <a:pt x="622" y="2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8635663" y="2946400"/>
              <a:ext cx="28575" cy="117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18680113" y="2946400"/>
              <a:ext cx="95250" cy="117475"/>
            </a:xfrm>
            <a:custGeom>
              <a:avLst/>
              <a:gdLst/>
              <a:ahLst/>
              <a:cxnLst>
                <a:cxn ang="0">
                  <a:pos x="39" y="15"/>
                </a:cxn>
                <a:cxn ang="0">
                  <a:pos x="39" y="74"/>
                </a:cxn>
                <a:cxn ang="0">
                  <a:pos x="21" y="74"/>
                </a:cxn>
                <a:cxn ang="0">
                  <a:pos x="21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60" y="0"/>
                </a:cxn>
                <a:cxn ang="0">
                  <a:pos x="60" y="15"/>
                </a:cxn>
                <a:cxn ang="0">
                  <a:pos x="39" y="15"/>
                </a:cxn>
              </a:cxnLst>
              <a:rect l="0" t="0" r="r" b="b"/>
              <a:pathLst>
                <a:path w="60" h="74">
                  <a:moveTo>
                    <a:pt x="39" y="15"/>
                  </a:moveTo>
                  <a:lnTo>
                    <a:pt x="39" y="74"/>
                  </a:lnTo>
                  <a:lnTo>
                    <a:pt x="21" y="74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15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8783301" y="2946400"/>
              <a:ext cx="120650" cy="117475"/>
            </a:xfrm>
            <a:custGeom>
              <a:avLst/>
              <a:gdLst/>
              <a:ahLst/>
              <a:cxnLst>
                <a:cxn ang="0">
                  <a:pos x="47" y="43"/>
                </a:cxn>
                <a:cxn ang="0">
                  <a:pos x="47" y="74"/>
                </a:cxn>
                <a:cxn ang="0">
                  <a:pos x="29" y="74"/>
                </a:cxn>
                <a:cxn ang="0">
                  <a:pos x="29" y="4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38" y="27"/>
                </a:cxn>
                <a:cxn ang="0">
                  <a:pos x="54" y="0"/>
                </a:cxn>
                <a:cxn ang="0">
                  <a:pos x="76" y="0"/>
                </a:cxn>
                <a:cxn ang="0">
                  <a:pos x="47" y="43"/>
                </a:cxn>
              </a:cxnLst>
              <a:rect l="0" t="0" r="r" b="b"/>
              <a:pathLst>
                <a:path w="76" h="74">
                  <a:moveTo>
                    <a:pt x="47" y="43"/>
                  </a:moveTo>
                  <a:lnTo>
                    <a:pt x="47" y="74"/>
                  </a:lnTo>
                  <a:lnTo>
                    <a:pt x="29" y="74"/>
                  </a:lnTo>
                  <a:lnTo>
                    <a:pt x="29" y="4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38" y="27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47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18954751" y="2943225"/>
              <a:ext cx="130175" cy="12382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9" y="752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5" y="1072"/>
                </a:cxn>
                <a:cxn ang="0">
                  <a:pos x="334" y="1034"/>
                </a:cxn>
                <a:cxn ang="0">
                  <a:pos x="158" y="924"/>
                </a:cxn>
                <a:cxn ang="0">
                  <a:pos x="42" y="752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4" y="37"/>
                </a:cxn>
                <a:cxn ang="0">
                  <a:pos x="555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9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6" y="310"/>
                </a:cxn>
                <a:cxn ang="0">
                  <a:pos x="673" y="245"/>
                </a:cxn>
                <a:cxn ang="0">
                  <a:pos x="555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5" y="408"/>
                </a:cxn>
                <a:cxn ang="0">
                  <a:pos x="264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4"/>
                </a:cxn>
                <a:cxn ang="0">
                  <a:pos x="555" y="848"/>
                </a:cxn>
                <a:cxn ang="0">
                  <a:pos x="673" y="824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2">
                  <a:moveTo>
                    <a:pt x="1110" y="532"/>
                  </a:moveTo>
                  <a:cubicBezTo>
                    <a:pt x="1110" y="612"/>
                    <a:pt x="1097" y="686"/>
                    <a:pt x="1069" y="752"/>
                  </a:cubicBezTo>
                  <a:cubicBezTo>
                    <a:pt x="1041" y="819"/>
                    <a:pt x="1002" y="876"/>
                    <a:pt x="953" y="924"/>
                  </a:cubicBezTo>
                  <a:cubicBezTo>
                    <a:pt x="903" y="971"/>
                    <a:pt x="845" y="1008"/>
                    <a:pt x="776" y="1034"/>
                  </a:cubicBezTo>
                  <a:cubicBezTo>
                    <a:pt x="708" y="1060"/>
                    <a:pt x="634" y="1072"/>
                    <a:pt x="555" y="1072"/>
                  </a:cubicBezTo>
                  <a:cubicBezTo>
                    <a:pt x="475" y="1072"/>
                    <a:pt x="401" y="1060"/>
                    <a:pt x="334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70" y="819"/>
                    <a:pt x="42" y="752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70" y="245"/>
                    <a:pt x="108" y="189"/>
                    <a:pt x="158" y="143"/>
                  </a:cubicBezTo>
                  <a:cubicBezTo>
                    <a:pt x="207" y="97"/>
                    <a:pt x="266" y="62"/>
                    <a:pt x="334" y="37"/>
                  </a:cubicBezTo>
                  <a:cubicBezTo>
                    <a:pt x="401" y="12"/>
                    <a:pt x="475" y="0"/>
                    <a:pt x="555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5" y="62"/>
                    <a:pt x="903" y="97"/>
                    <a:pt x="953" y="143"/>
                  </a:cubicBezTo>
                  <a:cubicBezTo>
                    <a:pt x="1002" y="189"/>
                    <a:pt x="1041" y="245"/>
                    <a:pt x="1069" y="311"/>
                  </a:cubicBezTo>
                  <a:cubicBezTo>
                    <a:pt x="1097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40" y="446"/>
                    <a:pt x="825" y="408"/>
                  </a:cubicBezTo>
                  <a:cubicBezTo>
                    <a:pt x="811" y="370"/>
                    <a:pt x="791" y="337"/>
                    <a:pt x="766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8" y="221"/>
                    <a:pt x="555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5" y="408"/>
                  </a:cubicBezTo>
                  <a:cubicBezTo>
                    <a:pt x="271" y="446"/>
                    <a:pt x="264" y="488"/>
                    <a:pt x="264" y="532"/>
                  </a:cubicBezTo>
                  <a:cubicBezTo>
                    <a:pt x="264" y="578"/>
                    <a:pt x="271" y="620"/>
                    <a:pt x="285" y="659"/>
                  </a:cubicBezTo>
                  <a:cubicBezTo>
                    <a:pt x="300" y="698"/>
                    <a:pt x="320" y="731"/>
                    <a:pt x="345" y="759"/>
                  </a:cubicBezTo>
                  <a:cubicBezTo>
                    <a:pt x="370" y="787"/>
                    <a:pt x="401" y="809"/>
                    <a:pt x="436" y="824"/>
                  </a:cubicBezTo>
                  <a:cubicBezTo>
                    <a:pt x="472" y="840"/>
                    <a:pt x="511" y="848"/>
                    <a:pt x="555" y="848"/>
                  </a:cubicBezTo>
                  <a:cubicBezTo>
                    <a:pt x="598" y="848"/>
                    <a:pt x="637" y="840"/>
                    <a:pt x="673" y="824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1" y="731"/>
                    <a:pt x="811" y="698"/>
                    <a:pt x="825" y="659"/>
                  </a:cubicBezTo>
                  <a:cubicBezTo>
                    <a:pt x="840" y="620"/>
                    <a:pt x="847" y="578"/>
                    <a:pt x="847" y="53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19107151" y="2946400"/>
              <a:ext cx="77788" cy="117475"/>
            </a:xfrm>
            <a:custGeom>
              <a:avLst/>
              <a:gdLst/>
              <a:ahLst/>
              <a:cxnLst>
                <a:cxn ang="0">
                  <a:pos x="18" y="15"/>
                </a:cxn>
                <a:cxn ang="0">
                  <a:pos x="18" y="30"/>
                </a:cxn>
                <a:cxn ang="0">
                  <a:pos x="47" y="30"/>
                </a:cxn>
                <a:cxn ang="0">
                  <a:pos x="47" y="45"/>
                </a:cxn>
                <a:cxn ang="0">
                  <a:pos x="18" y="45"/>
                </a:cxn>
                <a:cxn ang="0">
                  <a:pos x="18" y="74"/>
                </a:cxn>
                <a:cxn ang="0">
                  <a:pos x="0" y="7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15"/>
                </a:cxn>
                <a:cxn ang="0">
                  <a:pos x="18" y="15"/>
                </a:cxn>
              </a:cxnLst>
              <a:rect l="0" t="0" r="r" b="b"/>
              <a:pathLst>
                <a:path w="49" h="74">
                  <a:moveTo>
                    <a:pt x="18" y="15"/>
                  </a:moveTo>
                  <a:lnTo>
                    <a:pt x="18" y="30"/>
                  </a:lnTo>
                  <a:lnTo>
                    <a:pt x="47" y="30"/>
                  </a:lnTo>
                  <a:lnTo>
                    <a:pt x="47" y="45"/>
                  </a:lnTo>
                  <a:lnTo>
                    <a:pt x="18" y="45"/>
                  </a:lnTo>
                  <a:lnTo>
                    <a:pt x="18" y="74"/>
                  </a:lnTo>
                  <a:lnTo>
                    <a:pt x="0" y="7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15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870488" y="1951038"/>
              <a:ext cx="428625" cy="517525"/>
            </a:xfrm>
            <a:custGeom>
              <a:avLst/>
              <a:gdLst/>
              <a:ahLst/>
              <a:cxnLst>
                <a:cxn ang="0">
                  <a:pos x="175" y="67"/>
                </a:cxn>
                <a:cxn ang="0">
                  <a:pos x="175" y="326"/>
                </a:cxn>
                <a:cxn ang="0">
                  <a:pos x="95" y="326"/>
                </a:cxn>
                <a:cxn ang="0">
                  <a:pos x="95" y="67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270" y="0"/>
                </a:cxn>
                <a:cxn ang="0">
                  <a:pos x="270" y="67"/>
                </a:cxn>
                <a:cxn ang="0">
                  <a:pos x="175" y="67"/>
                </a:cxn>
              </a:cxnLst>
              <a:rect l="0" t="0" r="r" b="b"/>
              <a:pathLst>
                <a:path w="270" h="326">
                  <a:moveTo>
                    <a:pt x="175" y="67"/>
                  </a:moveTo>
                  <a:lnTo>
                    <a:pt x="175" y="326"/>
                  </a:lnTo>
                  <a:lnTo>
                    <a:pt x="95" y="326"/>
                  </a:lnTo>
                  <a:lnTo>
                    <a:pt x="95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70" y="67"/>
                  </a:lnTo>
                  <a:lnTo>
                    <a:pt x="175" y="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18348326" y="1951038"/>
              <a:ext cx="454025" cy="531813"/>
            </a:xfrm>
            <a:custGeom>
              <a:avLst/>
              <a:gdLst/>
              <a:ahLst/>
              <a:cxnLst>
                <a:cxn ang="0">
                  <a:pos x="3753" y="3481"/>
                </a:cxn>
                <a:cxn ang="0">
                  <a:pos x="3359" y="4043"/>
                </a:cxn>
                <a:cxn ang="0">
                  <a:pos x="2740" y="4409"/>
                </a:cxn>
                <a:cxn ang="0">
                  <a:pos x="1936" y="4540"/>
                </a:cxn>
                <a:cxn ang="0">
                  <a:pos x="1128" y="4409"/>
                </a:cxn>
                <a:cxn ang="0">
                  <a:pos x="520" y="4043"/>
                </a:cxn>
                <a:cxn ang="0">
                  <a:pos x="135" y="3481"/>
                </a:cxn>
                <a:cxn ang="0">
                  <a:pos x="0" y="2754"/>
                </a:cxn>
                <a:cxn ang="0">
                  <a:pos x="0" y="0"/>
                </a:cxn>
                <a:cxn ang="0">
                  <a:pos x="1090" y="0"/>
                </a:cxn>
                <a:cxn ang="0">
                  <a:pos x="1090" y="2666"/>
                </a:cxn>
                <a:cxn ang="0">
                  <a:pos x="1138" y="3010"/>
                </a:cxn>
                <a:cxn ang="0">
                  <a:pos x="1285" y="3300"/>
                </a:cxn>
                <a:cxn ang="0">
                  <a:pos x="1548" y="3503"/>
                </a:cxn>
                <a:cxn ang="0">
                  <a:pos x="1942" y="3578"/>
                </a:cxn>
                <a:cxn ang="0">
                  <a:pos x="2336" y="3503"/>
                </a:cxn>
                <a:cxn ang="0">
                  <a:pos x="2602" y="3300"/>
                </a:cxn>
                <a:cxn ang="0">
                  <a:pos x="2750" y="3010"/>
                </a:cxn>
                <a:cxn ang="0">
                  <a:pos x="2795" y="2666"/>
                </a:cxn>
                <a:cxn ang="0">
                  <a:pos x="2795" y="0"/>
                </a:cxn>
                <a:cxn ang="0">
                  <a:pos x="3891" y="0"/>
                </a:cxn>
                <a:cxn ang="0">
                  <a:pos x="3891" y="2754"/>
                </a:cxn>
                <a:cxn ang="0">
                  <a:pos x="3753" y="3481"/>
                </a:cxn>
              </a:cxnLst>
              <a:rect l="0" t="0" r="r" b="b"/>
              <a:pathLst>
                <a:path w="3891" h="4540">
                  <a:moveTo>
                    <a:pt x="3753" y="3481"/>
                  </a:moveTo>
                  <a:cubicBezTo>
                    <a:pt x="3661" y="3700"/>
                    <a:pt x="3530" y="3887"/>
                    <a:pt x="3359" y="4043"/>
                  </a:cubicBezTo>
                  <a:cubicBezTo>
                    <a:pt x="3188" y="4199"/>
                    <a:pt x="2982" y="4321"/>
                    <a:pt x="2740" y="4409"/>
                  </a:cubicBezTo>
                  <a:cubicBezTo>
                    <a:pt x="2499" y="4496"/>
                    <a:pt x="2231" y="4540"/>
                    <a:pt x="1936" y="4540"/>
                  </a:cubicBezTo>
                  <a:cubicBezTo>
                    <a:pt x="1637" y="4540"/>
                    <a:pt x="1368" y="4496"/>
                    <a:pt x="1128" y="4409"/>
                  </a:cubicBezTo>
                  <a:cubicBezTo>
                    <a:pt x="889" y="4321"/>
                    <a:pt x="686" y="4199"/>
                    <a:pt x="520" y="4043"/>
                  </a:cubicBezTo>
                  <a:cubicBezTo>
                    <a:pt x="353" y="3887"/>
                    <a:pt x="225" y="3700"/>
                    <a:pt x="135" y="3481"/>
                  </a:cubicBezTo>
                  <a:cubicBezTo>
                    <a:pt x="45" y="3263"/>
                    <a:pt x="0" y="3020"/>
                    <a:pt x="0" y="27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1090" y="2666"/>
                    <a:pt x="1090" y="2666"/>
                    <a:pt x="1090" y="2666"/>
                  </a:cubicBezTo>
                  <a:cubicBezTo>
                    <a:pt x="1090" y="2787"/>
                    <a:pt x="1106" y="2902"/>
                    <a:pt x="1138" y="3010"/>
                  </a:cubicBezTo>
                  <a:cubicBezTo>
                    <a:pt x="1170" y="3118"/>
                    <a:pt x="1219" y="3215"/>
                    <a:pt x="1285" y="3300"/>
                  </a:cubicBezTo>
                  <a:cubicBezTo>
                    <a:pt x="1351" y="3386"/>
                    <a:pt x="1439" y="3453"/>
                    <a:pt x="1548" y="3503"/>
                  </a:cubicBezTo>
                  <a:cubicBezTo>
                    <a:pt x="1657" y="3553"/>
                    <a:pt x="1788" y="3578"/>
                    <a:pt x="1942" y="3578"/>
                  </a:cubicBezTo>
                  <a:cubicBezTo>
                    <a:pt x="2096" y="3578"/>
                    <a:pt x="2228" y="3553"/>
                    <a:pt x="2336" y="3503"/>
                  </a:cubicBezTo>
                  <a:cubicBezTo>
                    <a:pt x="2445" y="3453"/>
                    <a:pt x="2534" y="3386"/>
                    <a:pt x="2602" y="3300"/>
                  </a:cubicBezTo>
                  <a:cubicBezTo>
                    <a:pt x="2671" y="3215"/>
                    <a:pt x="2720" y="3118"/>
                    <a:pt x="2750" y="3010"/>
                  </a:cubicBezTo>
                  <a:cubicBezTo>
                    <a:pt x="2780" y="2902"/>
                    <a:pt x="2795" y="2787"/>
                    <a:pt x="2795" y="2666"/>
                  </a:cubicBezTo>
                  <a:cubicBezTo>
                    <a:pt x="2795" y="0"/>
                    <a:pt x="2795" y="0"/>
                    <a:pt x="2795" y="0"/>
                  </a:cubicBezTo>
                  <a:cubicBezTo>
                    <a:pt x="3891" y="0"/>
                    <a:pt x="3891" y="0"/>
                    <a:pt x="3891" y="0"/>
                  </a:cubicBezTo>
                  <a:cubicBezTo>
                    <a:pt x="3891" y="2754"/>
                    <a:pt x="3891" y="2754"/>
                    <a:pt x="3891" y="2754"/>
                  </a:cubicBezTo>
                  <a:cubicBezTo>
                    <a:pt x="3891" y="3020"/>
                    <a:pt x="3845" y="3263"/>
                    <a:pt x="3753" y="348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8789651" y="1911350"/>
              <a:ext cx="352425" cy="636588"/>
            </a:xfrm>
            <a:custGeom>
              <a:avLst/>
              <a:gdLst/>
              <a:ahLst/>
              <a:cxnLst>
                <a:cxn ang="0">
                  <a:pos x="58" y="401"/>
                </a:cxn>
                <a:cxn ang="0">
                  <a:pos x="222" y="0"/>
                </a:cxn>
                <a:cxn ang="0">
                  <a:pos x="163" y="0"/>
                </a:cxn>
                <a:cxn ang="0">
                  <a:pos x="0" y="401"/>
                </a:cxn>
                <a:cxn ang="0">
                  <a:pos x="58" y="401"/>
                </a:cxn>
              </a:cxnLst>
              <a:rect l="0" t="0" r="r" b="b"/>
              <a:pathLst>
                <a:path w="222" h="401">
                  <a:moveTo>
                    <a:pt x="58" y="401"/>
                  </a:moveTo>
                  <a:lnTo>
                    <a:pt x="222" y="0"/>
                  </a:lnTo>
                  <a:lnTo>
                    <a:pt x="163" y="0"/>
                  </a:lnTo>
                  <a:lnTo>
                    <a:pt x="0" y="401"/>
                  </a:lnTo>
                  <a:lnTo>
                    <a:pt x="58" y="4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  <p:sp>
          <p:nvSpPr>
            <p:cNvPr id="43" name="Freeform 40"/>
            <p:cNvSpPr>
              <a:spLocks noEditPoints="1"/>
            </p:cNvSpPr>
            <p:nvPr/>
          </p:nvSpPr>
          <p:spPr bwMode="auto">
            <a:xfrm>
              <a:off x="19073813" y="2095500"/>
              <a:ext cx="387350" cy="385763"/>
            </a:xfrm>
            <a:custGeom>
              <a:avLst/>
              <a:gdLst/>
              <a:ahLst/>
              <a:cxnLst>
                <a:cxn ang="0">
                  <a:pos x="1655" y="0"/>
                </a:cxn>
                <a:cxn ang="0">
                  <a:pos x="0" y="1655"/>
                </a:cxn>
                <a:cxn ang="0">
                  <a:pos x="1655" y="3310"/>
                </a:cxn>
                <a:cxn ang="0">
                  <a:pos x="3165" y="2591"/>
                </a:cxn>
                <a:cxn ang="0">
                  <a:pos x="2414" y="2285"/>
                </a:cxn>
                <a:cxn ang="0">
                  <a:pos x="1655" y="2594"/>
                </a:cxn>
                <a:cxn ang="0">
                  <a:pos x="759" y="1936"/>
                </a:cxn>
                <a:cxn ang="0">
                  <a:pos x="3286" y="1936"/>
                </a:cxn>
                <a:cxn ang="0">
                  <a:pos x="3310" y="1655"/>
                </a:cxn>
                <a:cxn ang="0">
                  <a:pos x="1655" y="0"/>
                </a:cxn>
                <a:cxn ang="0">
                  <a:pos x="1655" y="716"/>
                </a:cxn>
                <a:cxn ang="0">
                  <a:pos x="2524" y="1299"/>
                </a:cxn>
                <a:cxn ang="0">
                  <a:pos x="786" y="1299"/>
                </a:cxn>
                <a:cxn ang="0">
                  <a:pos x="1655" y="716"/>
                </a:cxn>
              </a:cxnLst>
              <a:rect l="0" t="0" r="r" b="b"/>
              <a:pathLst>
                <a:path w="3310" h="3310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69"/>
                    <a:pt x="741" y="3310"/>
                    <a:pt x="1655" y="3310"/>
                  </a:cubicBezTo>
                  <a:cubicBezTo>
                    <a:pt x="2242" y="3310"/>
                    <a:pt x="2841" y="3054"/>
                    <a:pt x="3165" y="2591"/>
                  </a:cubicBezTo>
                  <a:cubicBezTo>
                    <a:pt x="2414" y="2285"/>
                    <a:pt x="2414" y="2285"/>
                    <a:pt x="2414" y="2285"/>
                  </a:cubicBezTo>
                  <a:cubicBezTo>
                    <a:pt x="2214" y="2507"/>
                    <a:pt x="1940" y="2594"/>
                    <a:pt x="1655" y="2594"/>
                  </a:cubicBezTo>
                  <a:cubicBezTo>
                    <a:pt x="1234" y="2594"/>
                    <a:pt x="878" y="2317"/>
                    <a:pt x="759" y="1936"/>
                  </a:cubicBezTo>
                  <a:cubicBezTo>
                    <a:pt x="3286" y="1936"/>
                    <a:pt x="3286" y="1936"/>
                    <a:pt x="3286" y="1936"/>
                  </a:cubicBezTo>
                  <a:cubicBezTo>
                    <a:pt x="3302" y="1845"/>
                    <a:pt x="3310" y="1751"/>
                    <a:pt x="3310" y="1655"/>
                  </a:cubicBezTo>
                  <a:cubicBezTo>
                    <a:pt x="3310" y="741"/>
                    <a:pt x="2569" y="0"/>
                    <a:pt x="1655" y="0"/>
                  </a:cubicBezTo>
                  <a:moveTo>
                    <a:pt x="1655" y="716"/>
                  </a:moveTo>
                  <a:cubicBezTo>
                    <a:pt x="2047" y="716"/>
                    <a:pt x="2383" y="957"/>
                    <a:pt x="2524" y="1299"/>
                  </a:cubicBezTo>
                  <a:cubicBezTo>
                    <a:pt x="786" y="1299"/>
                    <a:pt x="786" y="1299"/>
                    <a:pt x="786" y="1299"/>
                  </a:cubicBezTo>
                  <a:cubicBezTo>
                    <a:pt x="926" y="957"/>
                    <a:pt x="1263" y="716"/>
                    <a:pt x="1655" y="71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616" tIns="65308" rIns="130616" bIns="65308" numCol="1" anchor="t" anchorCtr="0" compatLnSpc="1">
              <a:prstTxWarp prst="textNoShape">
                <a:avLst/>
              </a:prstTxWarp>
            </a:bodyPr>
            <a:lstStyle/>
            <a:p>
              <a:endParaRPr lang="nl-NL" sz="11843"/>
            </a:p>
          </p:txBody>
        </p:sp>
      </p:grp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22600455" y="2391192"/>
            <a:ext cx="2725692" cy="27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6" tIns="65308" rIns="130616" bIns="65308" numCol="1" anchor="t" anchorCtr="0" compatLnSpc="1">
            <a:prstTxWarp prst="textNoShape">
              <a:avLst/>
            </a:prstTxWarp>
          </a:bodyPr>
          <a:lstStyle/>
          <a:p>
            <a:endParaRPr lang="nl-NL" sz="11843"/>
          </a:p>
        </p:txBody>
      </p:sp>
      <p:sp>
        <p:nvSpPr>
          <p:cNvPr id="61" name="TextBox 80">
            <a:extLst>
              <a:ext uri="{FF2B5EF4-FFF2-40B4-BE49-F238E27FC236}">
                <a16:creationId xmlns:a16="http://schemas.microsoft.com/office/drawing/2014/main" id="{D09B0D1F-2E3D-5BD7-B989-3AC66644BDC8}"/>
              </a:ext>
            </a:extLst>
          </p:cNvPr>
          <p:cNvSpPr txBox="1"/>
          <p:nvPr/>
        </p:nvSpPr>
        <p:spPr>
          <a:xfrm>
            <a:off x="1993401" y="11303175"/>
            <a:ext cx="9459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Problem description</a:t>
            </a:r>
          </a:p>
        </p:txBody>
      </p:sp>
      <p:sp>
        <p:nvSpPr>
          <p:cNvPr id="62" name="Rectangle 81">
            <a:extLst>
              <a:ext uri="{FF2B5EF4-FFF2-40B4-BE49-F238E27FC236}">
                <a16:creationId xmlns:a16="http://schemas.microsoft.com/office/drawing/2014/main" id="{1FB7876C-8D35-8204-72C9-BE233F20AAF8}"/>
              </a:ext>
            </a:extLst>
          </p:cNvPr>
          <p:cNvSpPr/>
          <p:nvPr/>
        </p:nvSpPr>
        <p:spPr>
          <a:xfrm>
            <a:off x="1026741" y="11380100"/>
            <a:ext cx="626706" cy="415365"/>
          </a:xfrm>
          <a:prstGeom prst="rect">
            <a:avLst/>
          </a:prstGeom>
          <a:solidFill>
            <a:srgbClr val="C81919"/>
          </a:solidFill>
          <a:ln>
            <a:solidFill>
              <a:srgbClr val="FB57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0000"/>
              </a:solidFill>
            </a:endParaRPr>
          </a:p>
        </p:txBody>
      </p:sp>
      <p:pic>
        <p:nvPicPr>
          <p:cNvPr id="63" name="Picture 67">
            <a:extLst>
              <a:ext uri="{FF2B5EF4-FFF2-40B4-BE49-F238E27FC236}">
                <a16:creationId xmlns:a16="http://schemas.microsoft.com/office/drawing/2014/main" id="{F6C8F552-7BD1-2C5A-FDA1-7EF8C0413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5" r="14629"/>
          <a:stretch/>
        </p:blipFill>
        <p:spPr>
          <a:xfrm>
            <a:off x="21878844" y="15853249"/>
            <a:ext cx="5945608" cy="4705299"/>
          </a:xfrm>
          <a:prstGeom prst="rect">
            <a:avLst/>
          </a:prstGeom>
        </p:spPr>
      </p:pic>
      <p:sp>
        <p:nvSpPr>
          <p:cNvPr id="64" name="TextBox 68">
            <a:extLst>
              <a:ext uri="{FF2B5EF4-FFF2-40B4-BE49-F238E27FC236}">
                <a16:creationId xmlns:a16="http://schemas.microsoft.com/office/drawing/2014/main" id="{0D0C9D5D-1874-2D2D-C8F7-9932434B298C}"/>
              </a:ext>
            </a:extLst>
          </p:cNvPr>
          <p:cNvSpPr txBox="1"/>
          <p:nvPr/>
        </p:nvSpPr>
        <p:spPr>
          <a:xfrm>
            <a:off x="1026741" y="12191072"/>
            <a:ext cx="11393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Online order batching problem with two objectives: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Minimize late orders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Minimize order picking costs</a:t>
            </a:r>
          </a:p>
          <a:p>
            <a:pPr marL="742950" lvl="1" indent="-285750">
              <a:buFontTx/>
              <a:buChar char="-"/>
            </a:pPr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dirty="0">
                <a:solidFill>
                  <a:srgbClr val="000000"/>
                </a:solidFill>
              </a:rPr>
              <a:t>Real time allocating orders to batches</a:t>
            </a:r>
          </a:p>
        </p:txBody>
      </p:sp>
      <p:pic>
        <p:nvPicPr>
          <p:cNvPr id="65" name="Picture 122" descr="Chart, histogram&#10;&#10;Description automatically generated">
            <a:extLst>
              <a:ext uri="{FF2B5EF4-FFF2-40B4-BE49-F238E27FC236}">
                <a16:creationId xmlns:a16="http://schemas.microsoft.com/office/drawing/2014/main" id="{9602D9D8-816B-AF2B-D984-8DBAA27E8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184" y="15709233"/>
            <a:ext cx="6488929" cy="4866697"/>
          </a:xfrm>
          <a:prstGeom prst="rect">
            <a:avLst/>
          </a:prstGeom>
        </p:spPr>
      </p:pic>
      <p:sp>
        <p:nvSpPr>
          <p:cNvPr id="66" name="TextBox 123">
            <a:extLst>
              <a:ext uri="{FF2B5EF4-FFF2-40B4-BE49-F238E27FC236}">
                <a16:creationId xmlns:a16="http://schemas.microsoft.com/office/drawing/2014/main" id="{6F899D2B-CA0A-2D61-4A9B-70457DF32ABB}"/>
              </a:ext>
            </a:extLst>
          </p:cNvPr>
          <p:cNvSpPr txBox="1"/>
          <p:nvPr/>
        </p:nvSpPr>
        <p:spPr>
          <a:xfrm>
            <a:off x="13418184" y="12125919"/>
            <a:ext cx="150641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Challenges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Multi-objective problem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Large instance size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Dynamic environments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Online variant of the order batching problem</a:t>
            </a:r>
          </a:p>
          <a:p>
            <a:endParaRPr lang="en-US" sz="4000" dirty="0">
              <a:solidFill>
                <a:srgbClr val="000000"/>
              </a:solidFill>
            </a:endParaRPr>
          </a:p>
        </p:txBody>
      </p:sp>
      <p:pic>
        <p:nvPicPr>
          <p:cNvPr id="67" name="Picture 26">
            <a:extLst>
              <a:ext uri="{FF2B5EF4-FFF2-40B4-BE49-F238E27FC236}">
                <a16:creationId xmlns:a16="http://schemas.microsoft.com/office/drawing/2014/main" id="{BC752741-1EC6-EBA9-8083-1822960870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45" t="7796" r="4403"/>
          <a:stretch/>
        </p:blipFill>
        <p:spPr>
          <a:xfrm>
            <a:off x="1339091" y="16372331"/>
            <a:ext cx="10027689" cy="4364828"/>
          </a:xfrm>
          <a:prstGeom prst="rect">
            <a:avLst/>
          </a:prstGeom>
        </p:spPr>
      </p:pic>
      <p:sp>
        <p:nvSpPr>
          <p:cNvPr id="68" name="TextBox 82">
            <a:extLst>
              <a:ext uri="{FF2B5EF4-FFF2-40B4-BE49-F238E27FC236}">
                <a16:creationId xmlns:a16="http://schemas.microsoft.com/office/drawing/2014/main" id="{5DB930F5-A13C-D133-E883-CEFD4F504E46}"/>
              </a:ext>
            </a:extLst>
          </p:cNvPr>
          <p:cNvSpPr txBox="1"/>
          <p:nvPr/>
        </p:nvSpPr>
        <p:spPr>
          <a:xfrm>
            <a:off x="2008162" y="21037825"/>
            <a:ext cx="6156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Methodology</a:t>
            </a:r>
          </a:p>
        </p:txBody>
      </p:sp>
      <p:sp>
        <p:nvSpPr>
          <p:cNvPr id="69" name="Rectangle 193">
            <a:extLst>
              <a:ext uri="{FF2B5EF4-FFF2-40B4-BE49-F238E27FC236}">
                <a16:creationId xmlns:a16="http://schemas.microsoft.com/office/drawing/2014/main" id="{EC7128ED-84D9-02B2-20DA-F539E05C7D6B}"/>
              </a:ext>
            </a:extLst>
          </p:cNvPr>
          <p:cNvSpPr/>
          <p:nvPr/>
        </p:nvSpPr>
        <p:spPr>
          <a:xfrm>
            <a:off x="1025738" y="21147488"/>
            <a:ext cx="626706" cy="415365"/>
          </a:xfrm>
          <a:prstGeom prst="rect">
            <a:avLst/>
          </a:prstGeom>
          <a:solidFill>
            <a:srgbClr val="C81919"/>
          </a:solidFill>
          <a:ln>
            <a:solidFill>
              <a:srgbClr val="FB57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70" name="TextBox 125">
            <a:extLst>
              <a:ext uri="{FF2B5EF4-FFF2-40B4-BE49-F238E27FC236}">
                <a16:creationId xmlns:a16="http://schemas.microsoft.com/office/drawing/2014/main" id="{3895CDE4-F0FD-2692-C24C-C02FC5B7F3DB}"/>
              </a:ext>
            </a:extLst>
          </p:cNvPr>
          <p:cNvSpPr txBox="1"/>
          <p:nvPr/>
        </p:nvSpPr>
        <p:spPr>
          <a:xfrm>
            <a:off x="1026741" y="21707910"/>
            <a:ext cx="113932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Literature review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Exact methods are computational too complex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Most heuristic methods consider single objective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Deep Reinforcement Learning demonstrates interesting behavior (Cals et al., 2020)</a:t>
            </a:r>
          </a:p>
        </p:txBody>
      </p:sp>
      <p:pic>
        <p:nvPicPr>
          <p:cNvPr id="71" name="Picture 27">
            <a:extLst>
              <a:ext uri="{FF2B5EF4-FFF2-40B4-BE49-F238E27FC236}">
                <a16:creationId xmlns:a16="http://schemas.microsoft.com/office/drawing/2014/main" id="{B6F50E11-347A-2119-C784-02D1BF8D1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634" y="25057094"/>
            <a:ext cx="9439187" cy="6765065"/>
          </a:xfrm>
          <a:prstGeom prst="rect">
            <a:avLst/>
          </a:prstGeom>
        </p:spPr>
      </p:pic>
      <p:sp>
        <p:nvSpPr>
          <p:cNvPr id="72" name="TextBox 126">
            <a:extLst>
              <a:ext uri="{FF2B5EF4-FFF2-40B4-BE49-F238E27FC236}">
                <a16:creationId xmlns:a16="http://schemas.microsoft.com/office/drawing/2014/main" id="{751F2EFC-E89A-A9C2-C4FE-554AC27FCF88}"/>
              </a:ext>
            </a:extLst>
          </p:cNvPr>
          <p:cNvSpPr txBox="1"/>
          <p:nvPr/>
        </p:nvSpPr>
        <p:spPr>
          <a:xfrm>
            <a:off x="13418184" y="21613889"/>
            <a:ext cx="11483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1. Deep Reinforcement Learning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Actions: pick-by-order / pick-by-batch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State information: orders, time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Reward function </a:t>
            </a:r>
            <a:r>
              <a:rPr lang="en-US" sz="40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4" name="TextBox 128">
            <a:extLst>
              <a:ext uri="{FF2B5EF4-FFF2-40B4-BE49-F238E27FC236}">
                <a16:creationId xmlns:a16="http://schemas.microsoft.com/office/drawing/2014/main" id="{B4DE0458-9F90-66BB-C197-9C91DC06997A}"/>
              </a:ext>
            </a:extLst>
          </p:cNvPr>
          <p:cNvSpPr txBox="1"/>
          <p:nvPr/>
        </p:nvSpPr>
        <p:spPr>
          <a:xfrm>
            <a:off x="13418184" y="24705554"/>
            <a:ext cx="75320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2. Deep Reinforcement Learning with reward shaping (RS)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Reward shaping is a difficult process in multi-objective DRL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Finding a reward function is presented as a Hyper-optimization problem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This is solved using a Bayesian Optimization problem</a:t>
            </a:r>
          </a:p>
        </p:txBody>
      </p:sp>
      <p:pic>
        <p:nvPicPr>
          <p:cNvPr id="75" name="Afbeelding 74">
            <a:extLst>
              <a:ext uri="{FF2B5EF4-FFF2-40B4-BE49-F238E27FC236}">
                <a16:creationId xmlns:a16="http://schemas.microsoft.com/office/drawing/2014/main" id="{FD5F444A-D51D-EF06-29AA-E87DEFE36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0254" y="25435333"/>
            <a:ext cx="9027009" cy="4773131"/>
          </a:xfrm>
          <a:prstGeom prst="rect">
            <a:avLst/>
          </a:prstGeom>
        </p:spPr>
      </p:pic>
      <p:pic>
        <p:nvPicPr>
          <p:cNvPr id="76" name="Afbeelding 75">
            <a:extLst>
              <a:ext uri="{FF2B5EF4-FFF2-40B4-BE49-F238E27FC236}">
                <a16:creationId xmlns:a16="http://schemas.microsoft.com/office/drawing/2014/main" id="{7AAFF33A-6FEB-506A-6193-4744D73B6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53227" y="21697841"/>
            <a:ext cx="6224036" cy="2131133"/>
          </a:xfrm>
          <a:prstGeom prst="rect">
            <a:avLst/>
          </a:prstGeom>
        </p:spPr>
      </p:pic>
      <p:sp>
        <p:nvSpPr>
          <p:cNvPr id="77" name="TextBox 78">
            <a:extLst>
              <a:ext uri="{FF2B5EF4-FFF2-40B4-BE49-F238E27FC236}">
                <a16:creationId xmlns:a16="http://schemas.microsoft.com/office/drawing/2014/main" id="{9A8D9A36-1AD5-B1A8-B8F6-6EA0DCBAC0F0}"/>
              </a:ext>
            </a:extLst>
          </p:cNvPr>
          <p:cNvSpPr txBox="1"/>
          <p:nvPr/>
        </p:nvSpPr>
        <p:spPr>
          <a:xfrm>
            <a:off x="1906837" y="32199065"/>
            <a:ext cx="583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Results and Discussion</a:t>
            </a:r>
          </a:p>
        </p:txBody>
      </p:sp>
      <p:sp>
        <p:nvSpPr>
          <p:cNvPr id="78" name="Rectangle 212">
            <a:extLst>
              <a:ext uri="{FF2B5EF4-FFF2-40B4-BE49-F238E27FC236}">
                <a16:creationId xmlns:a16="http://schemas.microsoft.com/office/drawing/2014/main" id="{09056B2E-2C0F-4A6F-159A-C990F771C74A}"/>
              </a:ext>
            </a:extLst>
          </p:cNvPr>
          <p:cNvSpPr/>
          <p:nvPr/>
        </p:nvSpPr>
        <p:spPr>
          <a:xfrm>
            <a:off x="1025738" y="32254007"/>
            <a:ext cx="626706" cy="415365"/>
          </a:xfrm>
          <a:prstGeom prst="rect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79" name="TextBox 29">
            <a:extLst>
              <a:ext uri="{FF2B5EF4-FFF2-40B4-BE49-F238E27FC236}">
                <a16:creationId xmlns:a16="http://schemas.microsoft.com/office/drawing/2014/main" id="{AA3CB63D-A07B-7B88-633D-695990674757}"/>
              </a:ext>
            </a:extLst>
          </p:cNvPr>
          <p:cNvSpPr txBox="1"/>
          <p:nvPr/>
        </p:nvSpPr>
        <p:spPr>
          <a:xfrm>
            <a:off x="1025737" y="32833567"/>
            <a:ext cx="11706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BOC heuristic: batches based on similarity of orders (Huang et al., 2017). 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DRL + Reward Shaping (RS) outperformed other methods significantly (p=0.05)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0" name="TextBox 30">
            <a:extLst>
              <a:ext uri="{FF2B5EF4-FFF2-40B4-BE49-F238E27FC236}">
                <a16:creationId xmlns:a16="http://schemas.microsoft.com/office/drawing/2014/main" id="{5E1B9902-A1DF-6238-6A73-75B9D162255F}"/>
              </a:ext>
            </a:extLst>
          </p:cNvPr>
          <p:cNvSpPr txBox="1"/>
          <p:nvPr/>
        </p:nvSpPr>
        <p:spPr>
          <a:xfrm>
            <a:off x="14255895" y="32977866"/>
            <a:ext cx="15391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Analysis of learned policy</a:t>
            </a:r>
          </a:p>
          <a:p>
            <a:r>
              <a:rPr lang="en-US" sz="4000" dirty="0">
                <a:solidFill>
                  <a:srgbClr val="000000"/>
                </a:solidFill>
              </a:rPr>
              <a:t>Using a Decision Tree, logic from the DRL approach is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During a day, focus on minimizing order picking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End of a day, focus on minimizing tardy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1" name="TextBox 32">
            <a:extLst>
              <a:ext uri="{FF2B5EF4-FFF2-40B4-BE49-F238E27FC236}">
                <a16:creationId xmlns:a16="http://schemas.microsoft.com/office/drawing/2014/main" id="{01CEB6CD-2007-1906-7E3E-8F94483BB9F0}"/>
              </a:ext>
            </a:extLst>
          </p:cNvPr>
          <p:cNvSpPr txBox="1"/>
          <p:nvPr/>
        </p:nvSpPr>
        <p:spPr>
          <a:xfrm>
            <a:off x="466677" y="40898463"/>
            <a:ext cx="15391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Conclusion</a:t>
            </a:r>
          </a:p>
          <a:p>
            <a:r>
              <a:rPr lang="en-US" sz="4000" dirty="0">
                <a:solidFill>
                  <a:srgbClr val="000000"/>
                </a:solidFill>
              </a:rPr>
              <a:t>“DRL with RS has found to be well capable to learn to address the multi-objective online order batching and sequencing problem</a:t>
            </a:r>
          </a:p>
        </p:txBody>
      </p:sp>
      <p:sp>
        <p:nvSpPr>
          <p:cNvPr id="82" name="TextBox 33">
            <a:extLst>
              <a:ext uri="{FF2B5EF4-FFF2-40B4-BE49-F238E27FC236}">
                <a16:creationId xmlns:a16="http://schemas.microsoft.com/office/drawing/2014/main" id="{3AB9BDFE-079B-B0B2-839B-A37BC6A541F8}"/>
              </a:ext>
            </a:extLst>
          </p:cNvPr>
          <p:cNvSpPr txBox="1"/>
          <p:nvPr/>
        </p:nvSpPr>
        <p:spPr>
          <a:xfrm>
            <a:off x="16187154" y="41042479"/>
            <a:ext cx="134604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Future work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Automate state reward action formulation</a:t>
            </a:r>
          </a:p>
          <a:p>
            <a:pPr marL="285750" indent="-285750">
              <a:buFont typeface="Calibri" panose="020F0502020204030204" pitchFamily="34" charset="0"/>
              <a:buChar char="&gt;"/>
            </a:pPr>
            <a:r>
              <a:rPr lang="en-US" sz="4000" dirty="0">
                <a:solidFill>
                  <a:srgbClr val="000000"/>
                </a:solidFill>
              </a:rPr>
              <a:t>Do we need deep NN’s?</a:t>
            </a:r>
          </a:p>
          <a:p>
            <a:endParaRPr lang="en-US" sz="4000" dirty="0">
              <a:solidFill>
                <a:srgbClr val="000000"/>
              </a:solidFill>
            </a:endParaRPr>
          </a:p>
        </p:txBody>
      </p:sp>
      <p:pic>
        <p:nvPicPr>
          <p:cNvPr id="91" name="Picture 6">
            <a:extLst>
              <a:ext uri="{FF2B5EF4-FFF2-40B4-BE49-F238E27FC236}">
                <a16:creationId xmlns:a16="http://schemas.microsoft.com/office/drawing/2014/main" id="{5FFA213F-FF6C-2788-2C88-2886CE5919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600" y="35593673"/>
            <a:ext cx="12494890" cy="5016758"/>
          </a:xfrm>
          <a:prstGeom prst="rect">
            <a:avLst/>
          </a:prstGeom>
        </p:spPr>
      </p:pic>
      <p:pic>
        <p:nvPicPr>
          <p:cNvPr id="1026" name="Picture 2" descr="ICAPS 2022 - Singapore">
            <a:extLst>
              <a:ext uri="{FF2B5EF4-FFF2-40B4-BE49-F238E27FC236}">
                <a16:creationId xmlns:a16="http://schemas.microsoft.com/office/drawing/2014/main" id="{60118609-B05E-D9F7-CC15-BF85DFE6E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324" y="2127321"/>
            <a:ext cx="3946230" cy="26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 A1 dual-branding in-line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7F87F3B9-11E4-1643-AC07-7E71646D2B10}" vid="{7DAB52AA-32DD-B047-9BA4-BB984C069F6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A1 dual-branding in-line</Template>
  <TotalTime>21</TotalTime>
  <Words>267</Words>
  <Application>Microsoft Macintosh PowerPoint</Application>
  <PresentationFormat>Aangepast</PresentationFormat>
  <Paragraphs>39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Aharoni</vt:lpstr>
      <vt:lpstr>Arial</vt:lpstr>
      <vt:lpstr>Calibri</vt:lpstr>
      <vt:lpstr>Poster A1 dual-branding in-line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Beeks, Martijn</dc:creator>
  <cp:lastModifiedBy>Beeks, Martijn</cp:lastModifiedBy>
  <cp:revision>1</cp:revision>
  <dcterms:created xsi:type="dcterms:W3CDTF">2022-06-03T19:40:18Z</dcterms:created>
  <dcterms:modified xsi:type="dcterms:W3CDTF">2022-06-03T20:01:40Z</dcterms:modified>
</cp:coreProperties>
</file>