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80" d="100"/>
          <a:sy n="180" d="100"/>
        </p:scale>
        <p:origin x="-592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3436A-1AEE-4D62-8DF4-6D7C03E15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A99050-23BB-49CE-A218-6860543E0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DDBED-9414-4407-A07E-341C04BA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CD5-D1A1-401F-829F-5E2C51577466}" type="datetimeFigureOut">
              <a:rPr lang="de-DE" smtClean="0"/>
              <a:t>26.04.2025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D218E7-9AE3-4BCA-856A-A32A98A1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DFD329-1A3C-4A32-8508-D39526FF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3D02-8952-4B44-B9C6-5F5160A1F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52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5E57C-E86D-4E96-9D9D-16F686B6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1E1524-770B-49A6-A863-DC19C1C8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6BC6B-1013-4B3F-B083-C9E1DD73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CD5-D1A1-401F-829F-5E2C51577466}" type="datetimeFigureOut">
              <a:rPr lang="de-DE" smtClean="0"/>
              <a:t>26.04.2025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EB153-E59D-480C-A6E8-26D6B0D0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E844E-0DB7-4CEE-9B17-C30C3133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3D02-8952-4B44-B9C6-5F5160A1F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64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68CE45-AFE2-4D19-BEE5-382BE55D5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4DAAF-61AD-40F3-A2F8-8965A8DB7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92F9B4-DBEE-4266-A2AA-4BF7B1CA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CD5-D1A1-401F-829F-5E2C51577466}" type="datetimeFigureOut">
              <a:rPr lang="de-DE" smtClean="0"/>
              <a:t>26.04.2025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8FBEB2-412C-4DC3-B858-A47BE912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3244D0-24EC-4FC8-8BE2-3E6EBCA7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3D02-8952-4B44-B9C6-5F5160A1F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96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40547-D37A-482D-9619-1DD0558C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A801D8-0E53-44F8-8DF2-507319B5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A466E-15B8-4C84-AD61-B0EDEEBC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CD5-D1A1-401F-829F-5E2C51577466}" type="datetimeFigureOut">
              <a:rPr lang="de-DE" smtClean="0"/>
              <a:t>26.04.2025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C7735-66FB-42F5-8F2A-BF51E628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6A7AD3-6AB1-419C-89D9-AE2F6673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3D02-8952-4B44-B9C6-5F5160A1F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17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9DB63-827C-4263-A3B3-D5A9573B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A8B661-1F1E-42BE-A42F-6E3A8E0B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600600-CD7F-4EAB-BDA9-76884C35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CD5-D1A1-401F-829F-5E2C51577466}" type="datetimeFigureOut">
              <a:rPr lang="de-DE" smtClean="0"/>
              <a:t>26.04.2025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B273B7-C24D-4235-87C3-9FEB5578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0BE113-FCCC-403C-9A12-82377A12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3D02-8952-4B44-B9C6-5F5160A1F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9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172CD-8EB0-4AA9-81C9-B635310A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2C57B-4AC7-45DF-A611-F1A2C9913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3B9564-B1BC-474D-8BC2-61DE0D261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3E33E-80AF-4604-A166-AB8954E7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CD5-D1A1-401F-829F-5E2C51577466}" type="datetimeFigureOut">
              <a:rPr lang="de-DE" smtClean="0"/>
              <a:t>26.04.2025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40A099-0BDB-462E-A1CE-359121A7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43B08-F375-41E3-A773-D8CAF14F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3D02-8952-4B44-B9C6-5F5160A1F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2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D022A-E549-4BCE-8C07-05B9F742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F3671-D5EC-4C16-B0D9-6EBA29817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C8E0E8-484E-4218-8E2D-B169E6DA9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457AAF-C3E5-4A33-B749-69F141648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D437CF-CF09-4784-A23A-628211A38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B9C632-41C6-46FC-B009-0AA5E66A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CD5-D1A1-401F-829F-5E2C51577466}" type="datetimeFigureOut">
              <a:rPr lang="de-DE" smtClean="0"/>
              <a:t>26.04.2025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B97FFE-FF04-4AC3-AA06-F7DCC634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685043-C34F-4998-8547-24A89696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3D02-8952-4B44-B9C6-5F5160A1F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05971-2F6A-43D5-81F8-778754E1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616ACA-94D1-4FB0-8E79-2B577D40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CD5-D1A1-401F-829F-5E2C51577466}" type="datetimeFigureOut">
              <a:rPr lang="de-DE" smtClean="0"/>
              <a:t>26.04.2025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B3CA33-A182-42A3-8EE3-6CEE8BC7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17D8A9-CBD2-4E7A-963A-17E2AF98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3D02-8952-4B44-B9C6-5F5160A1F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5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CCAFB6-6FA2-461A-A95C-1DCBC49F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CD5-D1A1-401F-829F-5E2C51577466}" type="datetimeFigureOut">
              <a:rPr lang="de-DE" smtClean="0"/>
              <a:t>26.04.2025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A4C4C1-A279-4795-9F1B-F08097C4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51C5E-3705-40F1-8A96-2B3B096F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3D02-8952-4B44-B9C6-5F5160A1F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57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92E13-90BB-47CF-BC56-635E5C50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2CCDB-6552-40D8-8160-D99C626DF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A44E31-D317-463B-8EFB-DF2093F70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9EEBDD-E1A9-48D8-B77E-6F1F3824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CD5-D1A1-401F-829F-5E2C51577466}" type="datetimeFigureOut">
              <a:rPr lang="de-DE" smtClean="0"/>
              <a:t>26.04.2025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4126B6-747B-49FD-8D88-559B508F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38E08C-9560-4189-9C2A-CB20C889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3D02-8952-4B44-B9C6-5F5160A1F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87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F1EF2-B6DF-4796-BFBA-A53E2114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1D2791-A508-44E5-960D-56E3D6D6C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A4169-B463-475A-BECA-1A4762B3E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AF80A-D939-4CDC-8017-44ED882B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9CD5-D1A1-401F-829F-5E2C51577466}" type="datetimeFigureOut">
              <a:rPr lang="de-DE" smtClean="0"/>
              <a:t>26.04.2025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F3C11F-4D78-4FF2-A6D6-C0A1976B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824060-8C13-408F-A48D-964D500D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3D02-8952-4B44-B9C6-5F5160A1F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42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57B846-37DD-48E0-A47C-4945488A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F9CF3-0BD3-45B4-AC90-FD45B5B9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5FCDE-2057-4F1A-A3BE-B6C67FEFF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9CD5-D1A1-401F-829F-5E2C51577466}" type="datetimeFigureOut">
              <a:rPr lang="de-DE" smtClean="0"/>
              <a:t>26.04.2025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9AF52F-66AA-4AA2-BC17-192768799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6E8577-B007-4E44-8374-385A28D41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3D02-8952-4B44-B9C6-5F5160A1F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89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lin27.github.io/beginner/transfer_learning_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5D6D688-F813-4F02-B815-D308553EBB9F}"/>
              </a:ext>
            </a:extLst>
          </p:cNvPr>
          <p:cNvSpPr txBox="1"/>
          <p:nvPr/>
        </p:nvSpPr>
        <p:spPr>
          <a:xfrm>
            <a:off x="384596" y="323181"/>
            <a:ext cx="1002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Roadmap: Scientific </a:t>
            </a:r>
            <a:r>
              <a:rPr lang="de-DE" sz="2000" dirty="0" err="1"/>
              <a:t>hyperparameter</a:t>
            </a:r>
            <a:r>
              <a:rPr lang="de-DE" sz="2000" dirty="0"/>
              <a:t> </a:t>
            </a:r>
            <a:r>
              <a:rPr lang="de-DE" sz="2000" dirty="0" err="1"/>
              <a:t>tuning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ResNet18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 </a:t>
            </a:r>
            <a:r>
              <a:rPr lang="de-DE" sz="2000" dirty="0" err="1"/>
              <a:t>small</a:t>
            </a:r>
            <a:r>
              <a:rPr lang="de-DE" sz="2000" dirty="0"/>
              <a:t> MGS </a:t>
            </a:r>
            <a:r>
              <a:rPr lang="de-DE" sz="2000" dirty="0" err="1"/>
              <a:t>dataset</a:t>
            </a: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F2A852-4B33-413D-8A3C-09320D547890}"/>
              </a:ext>
            </a:extLst>
          </p:cNvPr>
          <p:cNvSpPr txBox="1"/>
          <p:nvPr/>
        </p:nvSpPr>
        <p:spPr>
          <a:xfrm>
            <a:off x="777042" y="1406599"/>
            <a:ext cx="972874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preprocessing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Search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class</a:t>
            </a:r>
            <a:r>
              <a:rPr lang="de-DE" sz="1600" dirty="0"/>
              <a:t>-imbalances (</a:t>
            </a:r>
            <a:r>
              <a:rPr lang="de-DE" sz="1600" dirty="0" err="1"/>
              <a:t>histogramm</a:t>
            </a:r>
            <a:r>
              <a:rPr lang="de-DE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Weighted</a:t>
            </a:r>
            <a:r>
              <a:rPr lang="de-DE" sz="1600" dirty="0"/>
              <a:t> Loss `</a:t>
            </a:r>
            <a:r>
              <a:rPr lang="pl-PL" sz="1600" dirty="0"/>
              <a:t>weight=torch.tensor([w1, w2, ..., wn])</a:t>
            </a:r>
            <a:r>
              <a:rPr lang="de-DE" sz="1600" dirty="0"/>
              <a:t>` in </a:t>
            </a:r>
            <a:r>
              <a:rPr lang="de-DE" sz="1600" dirty="0" err="1"/>
              <a:t>CrossEntropyLoss</a:t>
            </a:r>
            <a:endParaRPr lang="de-DE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Oversampling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rarer </a:t>
            </a:r>
            <a:r>
              <a:rPr lang="de-DE" sz="1600" dirty="0" err="1"/>
              <a:t>classes</a:t>
            </a:r>
            <a:r>
              <a:rPr lang="de-DE" sz="16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Analyse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image</a:t>
            </a:r>
            <a:r>
              <a:rPr lang="de-DE" sz="1600" dirty="0"/>
              <a:t> </a:t>
            </a:r>
            <a:r>
              <a:rPr lang="de-DE" sz="1600" dirty="0" err="1"/>
              <a:t>size</a:t>
            </a:r>
            <a:r>
              <a:rPr lang="de-DE" sz="1600" dirty="0"/>
              <a:t> and </a:t>
            </a:r>
            <a:r>
              <a:rPr lang="de-DE" sz="1600" dirty="0" err="1"/>
              <a:t>color</a:t>
            </a:r>
            <a:r>
              <a:rPr lang="de-DE" sz="1600" dirty="0"/>
              <a:t> </a:t>
            </a:r>
            <a:r>
              <a:rPr lang="de-DE" sz="1600" dirty="0" err="1"/>
              <a:t>distribution</a:t>
            </a:r>
            <a:endParaRPr lang="de-DE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/>
              <a:t>Resize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images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224x224x3 -&gt; </a:t>
            </a:r>
            <a:r>
              <a:rPr lang="de-DE" sz="1600" dirty="0" err="1"/>
              <a:t>analyse</a:t>
            </a:r>
            <a:r>
              <a:rPr lang="de-DE" sz="1600" dirty="0"/>
              <a:t> 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effect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images</a:t>
            </a:r>
            <a:r>
              <a:rPr lang="de-DE" sz="1600" dirty="0"/>
              <a:t> (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mouses</a:t>
            </a:r>
            <a:r>
              <a:rPr lang="de-DE" sz="1600" dirty="0"/>
              <a:t> still visible)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Calculate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mean</a:t>
            </a:r>
            <a:r>
              <a:rPr lang="de-DE" sz="1600" dirty="0"/>
              <a:t> and </a:t>
            </a:r>
            <a:r>
              <a:rPr lang="de-DE" sz="1600" dirty="0" err="1"/>
              <a:t>std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entire</a:t>
            </a:r>
            <a:r>
              <a:rPr lang="de-DE" sz="1600" dirty="0"/>
              <a:t> </a:t>
            </a:r>
            <a:r>
              <a:rPr lang="de-DE" sz="1600" dirty="0" err="1"/>
              <a:t>dataset</a:t>
            </a:r>
            <a:r>
              <a:rPr lang="de-DE" sz="1600" dirty="0"/>
              <a:t> (</a:t>
            </a:r>
            <a:r>
              <a:rPr lang="de-DE" sz="1600" dirty="0" err="1"/>
              <a:t>grayscale</a:t>
            </a:r>
            <a:r>
              <a:rPr lang="de-DE" sz="1600" dirty="0"/>
              <a:t> and </a:t>
            </a:r>
            <a:r>
              <a:rPr lang="de-DE" sz="1600" dirty="0" err="1"/>
              <a:t>color</a:t>
            </a:r>
            <a:r>
              <a:rPr lang="de-DE" sz="1600" dirty="0"/>
              <a:t>) -&gt; </a:t>
            </a:r>
            <a:r>
              <a:rPr lang="de-DE" sz="1600" dirty="0" err="1"/>
              <a:t>huge</a:t>
            </a:r>
            <a:r>
              <a:rPr lang="de-DE" sz="1600" dirty="0"/>
              <a:t> </a:t>
            </a:r>
            <a:r>
              <a:rPr lang="de-DE" sz="1600" dirty="0" err="1"/>
              <a:t>std</a:t>
            </a:r>
            <a:r>
              <a:rPr lang="de-DE" sz="1600" dirty="0"/>
              <a:t> </a:t>
            </a:r>
            <a:r>
              <a:rPr lang="de-DE" sz="1600" dirty="0" err="1"/>
              <a:t>mean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images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really</a:t>
            </a:r>
            <a:r>
              <a:rPr lang="de-DE" sz="1600" dirty="0"/>
              <a:t> different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r>
              <a:rPr lang="de-DE" sz="1600" dirty="0"/>
              <a:t> (</a:t>
            </a:r>
            <a:r>
              <a:rPr lang="de-DE" sz="1600" dirty="0" err="1"/>
              <a:t>transforms.Normalize</a:t>
            </a:r>
            <a:r>
              <a:rPr lang="de-DE" sz="1600" dirty="0"/>
              <a:t>(</a:t>
            </a:r>
            <a:r>
              <a:rPr lang="de-DE" sz="1600" dirty="0" err="1"/>
              <a:t>mean</a:t>
            </a:r>
            <a:r>
              <a:rPr lang="de-DE" sz="1600" dirty="0"/>
              <a:t>, </a:t>
            </a:r>
            <a:r>
              <a:rPr lang="de-DE" sz="1600" dirty="0" err="1"/>
              <a:t>std</a:t>
            </a:r>
            <a:r>
              <a:rPr lang="de-DE" sz="1600" dirty="0"/>
              <a:t>) </a:t>
            </a:r>
            <a:r>
              <a:rPr lang="de-DE" sz="1600" dirty="0" err="1"/>
              <a:t>could</a:t>
            </a:r>
            <a:r>
              <a:rPr lang="de-DE" sz="1600" dirty="0"/>
              <a:t> </a:t>
            </a:r>
            <a:r>
              <a:rPr lang="de-DE" sz="1600" dirty="0" err="1"/>
              <a:t>stabilize</a:t>
            </a:r>
            <a:r>
              <a:rPr lang="de-DE" sz="1600" dirty="0"/>
              <a:t> </a:t>
            </a:r>
            <a:r>
              <a:rPr lang="de-DE" sz="1600" dirty="0" err="1"/>
              <a:t>training</a:t>
            </a:r>
            <a:r>
              <a:rPr lang="de-DE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Decide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augmentations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usefull</a:t>
            </a:r>
            <a:r>
              <a:rPr lang="de-DE" sz="1600" dirty="0"/>
              <a:t> 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Resizing</a:t>
            </a:r>
            <a:r>
              <a:rPr lang="de-DE" sz="1600" dirty="0"/>
              <a:t> 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image</a:t>
            </a:r>
            <a:r>
              <a:rPr lang="de-DE" sz="1600" dirty="0"/>
              <a:t> </a:t>
            </a:r>
            <a:r>
              <a:rPr lang="de-DE" sz="1600" dirty="0" err="1"/>
              <a:t>sizes</a:t>
            </a:r>
            <a:r>
              <a:rPr lang="de-DE" sz="1600" dirty="0"/>
              <a:t> </a:t>
            </a:r>
            <a:r>
              <a:rPr lang="de-DE" sz="1600" dirty="0" err="1"/>
              <a:t>differ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ResNets</a:t>
            </a:r>
            <a:r>
              <a:rPr lang="de-DE" sz="1600" dirty="0"/>
              <a:t> 224x224x3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RandomHorizontalFlip</a:t>
            </a:r>
            <a:r>
              <a:rPr lang="de-DE" sz="1600" dirty="0"/>
              <a:t> (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images</a:t>
            </a:r>
            <a:r>
              <a:rPr lang="de-DE" sz="1600" dirty="0"/>
              <a:t> </a:t>
            </a:r>
            <a:r>
              <a:rPr lang="de-DE" sz="1600" dirty="0" err="1"/>
              <a:t>contain</a:t>
            </a:r>
            <a:r>
              <a:rPr lang="de-DE" sz="1600" dirty="0"/>
              <a:t> </a:t>
            </a:r>
            <a:r>
              <a:rPr lang="de-DE" sz="1600" dirty="0" err="1"/>
              <a:t>symmetric</a:t>
            </a:r>
            <a:r>
              <a:rPr lang="de-DE" sz="1600" dirty="0"/>
              <a:t> </a:t>
            </a:r>
            <a:r>
              <a:rPr lang="de-DE" sz="1600" dirty="0" err="1"/>
              <a:t>objects</a:t>
            </a:r>
            <a:r>
              <a:rPr lang="de-DE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ColorJitter</a:t>
            </a:r>
            <a:r>
              <a:rPr lang="de-DE" sz="1600" dirty="0"/>
              <a:t> (strong </a:t>
            </a:r>
            <a:r>
              <a:rPr lang="de-DE" sz="1600" dirty="0" err="1"/>
              <a:t>differences</a:t>
            </a:r>
            <a:r>
              <a:rPr lang="de-DE" sz="1600" dirty="0"/>
              <a:t> in </a:t>
            </a:r>
            <a:r>
              <a:rPr lang="de-DE" sz="1600" dirty="0" err="1"/>
              <a:t>brightness</a:t>
            </a:r>
            <a:r>
              <a:rPr lang="de-DE" sz="1600" dirty="0"/>
              <a:t> and </a:t>
            </a:r>
            <a:r>
              <a:rPr lang="de-DE" sz="1600" dirty="0" err="1"/>
              <a:t>contrast</a:t>
            </a:r>
            <a:r>
              <a:rPr lang="de-DE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Grayscaling</a:t>
            </a:r>
            <a:r>
              <a:rPr lang="de-DE" sz="16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944861-0F00-4655-9BD4-4361E81144B7}"/>
              </a:ext>
            </a:extLst>
          </p:cNvPr>
          <p:cNvSpPr txBox="1"/>
          <p:nvPr/>
        </p:nvSpPr>
        <p:spPr>
          <a:xfrm>
            <a:off x="777043" y="972612"/>
            <a:ext cx="448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0.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63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5D6D688-F813-4F02-B815-D308553EBB9F}"/>
              </a:ext>
            </a:extLst>
          </p:cNvPr>
          <p:cNvSpPr txBox="1"/>
          <p:nvPr/>
        </p:nvSpPr>
        <p:spPr>
          <a:xfrm>
            <a:off x="384596" y="323181"/>
            <a:ext cx="1002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Roadmap: Scientific </a:t>
            </a:r>
            <a:r>
              <a:rPr lang="de-DE" sz="2000" dirty="0" err="1"/>
              <a:t>hyperparameter</a:t>
            </a:r>
            <a:r>
              <a:rPr lang="de-DE" sz="2000" dirty="0"/>
              <a:t> </a:t>
            </a:r>
            <a:r>
              <a:rPr lang="de-DE" sz="2000" dirty="0" err="1"/>
              <a:t>tuning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ResNet18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 </a:t>
            </a:r>
            <a:r>
              <a:rPr lang="de-DE" sz="2000" dirty="0" err="1"/>
              <a:t>small</a:t>
            </a:r>
            <a:r>
              <a:rPr lang="de-DE" sz="2000" dirty="0"/>
              <a:t> MGS </a:t>
            </a:r>
            <a:r>
              <a:rPr lang="de-DE" sz="2000" dirty="0" err="1"/>
              <a:t>dataset</a:t>
            </a:r>
            <a:endParaRPr lang="de-DE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2F2A852-4B33-413D-8A3C-09320D547890}"/>
                  </a:ext>
                </a:extLst>
              </p:cNvPr>
              <p:cNvSpPr txBox="1"/>
              <p:nvPr/>
            </p:nvSpPr>
            <p:spPr>
              <a:xfrm>
                <a:off x="777043" y="1410523"/>
                <a:ext cx="9728747" cy="2145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1. Analysis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and </a:t>
                </a:r>
                <a:r>
                  <a:rPr lang="de-DE" dirty="0" err="1"/>
                  <a:t>preprocessing</a:t>
                </a:r>
                <a:endParaRPr lang="de-DE" sz="1600" dirty="0"/>
              </a:p>
              <a:p>
                <a:r>
                  <a:rPr lang="de-DE" dirty="0"/>
                  <a:t>2. Definition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target</a:t>
                </a:r>
                <a:r>
                  <a:rPr lang="de-DE" dirty="0"/>
                  <a:t> </a:t>
                </a:r>
                <a:r>
                  <a:rPr lang="de-DE" dirty="0" err="1"/>
                  <a:t>metrik</a:t>
                </a:r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Accuracy</a:t>
                </a:r>
                <a:r>
                  <a:rPr lang="de-DE" dirty="0"/>
                  <a:t> (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classes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balanced</a:t>
                </a:r>
                <a:r>
                  <a:rPr lang="de-DE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F1-Score (</a:t>
                </a:r>
                <a:r>
                  <a:rPr lang="de-DE" dirty="0" err="1"/>
                  <a:t>macro</a:t>
                </a:r>
                <a:r>
                  <a:rPr lang="de-DE" dirty="0"/>
                  <a:t> -&gt; 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weighted</a:t>
                </a:r>
                <a:r>
                  <a:rPr lang="de-DE" dirty="0"/>
                  <a:t> -&gt; F1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unbalanced</a:t>
                </a:r>
                <a:r>
                  <a:rPr lang="de-DE" dirty="0"/>
                  <a:t> </a:t>
                </a:r>
                <a:r>
                  <a:rPr lang="de-DE" dirty="0" err="1"/>
                  <a:t>classes</a:t>
                </a:r>
                <a:r>
                  <a:rPr lang="de-DE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Precision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Recall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AUROC (</a:t>
                </a:r>
                <a:r>
                  <a:rPr lang="de-DE" dirty="0" err="1"/>
                  <a:t>standardly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binary</a:t>
                </a:r>
                <a:r>
                  <a:rPr lang="de-DE" dirty="0"/>
                  <a:t>)</a:t>
                </a: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2F2A852-4B33-413D-8A3C-09320D54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43" y="1410523"/>
                <a:ext cx="9728747" cy="2145459"/>
              </a:xfrm>
              <a:prstGeom prst="rect">
                <a:avLst/>
              </a:prstGeom>
              <a:blipFill>
                <a:blip r:embed="rId2"/>
                <a:stretch>
                  <a:fillRect l="-501" t="-1420" b="-36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11944861-0F00-4655-9BD4-4361E81144B7}"/>
              </a:ext>
            </a:extLst>
          </p:cNvPr>
          <p:cNvSpPr txBox="1"/>
          <p:nvPr/>
        </p:nvSpPr>
        <p:spPr>
          <a:xfrm>
            <a:off x="777043" y="972612"/>
            <a:ext cx="448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0.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536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5D6D688-F813-4F02-B815-D308553EBB9F}"/>
              </a:ext>
            </a:extLst>
          </p:cNvPr>
          <p:cNvSpPr txBox="1"/>
          <p:nvPr/>
        </p:nvSpPr>
        <p:spPr>
          <a:xfrm>
            <a:off x="384596" y="323181"/>
            <a:ext cx="1002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Roadmap: Scientific </a:t>
            </a:r>
            <a:r>
              <a:rPr lang="de-DE" sz="2000" dirty="0" err="1"/>
              <a:t>hyperparameter</a:t>
            </a:r>
            <a:r>
              <a:rPr lang="de-DE" sz="2000" dirty="0"/>
              <a:t> </a:t>
            </a:r>
            <a:r>
              <a:rPr lang="de-DE" sz="2000" dirty="0" err="1"/>
              <a:t>tuning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ResNet18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 </a:t>
            </a:r>
            <a:r>
              <a:rPr lang="de-DE" sz="2000" dirty="0" err="1"/>
              <a:t>small</a:t>
            </a:r>
            <a:r>
              <a:rPr lang="de-DE" sz="2000" dirty="0"/>
              <a:t> MGS </a:t>
            </a:r>
            <a:r>
              <a:rPr lang="de-DE" sz="2000" dirty="0" err="1"/>
              <a:t>dataset</a:t>
            </a: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F2A852-4B33-413D-8A3C-09320D547890}"/>
              </a:ext>
            </a:extLst>
          </p:cNvPr>
          <p:cNvSpPr txBox="1"/>
          <p:nvPr/>
        </p:nvSpPr>
        <p:spPr>
          <a:xfrm>
            <a:off x="777043" y="1410523"/>
            <a:ext cx="10023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preprocessing</a:t>
            </a:r>
            <a:endParaRPr lang="de-DE" sz="1600" dirty="0"/>
          </a:p>
          <a:p>
            <a:r>
              <a:rPr lang="de-DE" dirty="0"/>
              <a:t>2. 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metrik</a:t>
            </a:r>
            <a:endParaRPr lang="de-DE" dirty="0"/>
          </a:p>
          <a:p>
            <a:r>
              <a:rPr lang="de-DE" dirty="0"/>
              <a:t>3. Baseline-Training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hyperparameter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(!!! double check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pretrained</a:t>
            </a:r>
            <a:r>
              <a:rPr lang="de-DE" dirty="0"/>
              <a:t> ResNet18 and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feature </a:t>
            </a:r>
            <a:r>
              <a:rPr lang="de-DE" dirty="0" err="1"/>
              <a:t>extractor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</a:t>
            </a:r>
            <a:r>
              <a:rPr lang="de-DE" dirty="0" err="1"/>
              <a:t>standard</a:t>
            </a:r>
            <a:r>
              <a:rPr lang="de-DE" dirty="0"/>
              <a:t>“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in (</a:t>
            </a:r>
            <a:r>
              <a:rPr lang="de-DE" dirty="0">
                <a:hlinkClick r:id="rId2"/>
              </a:rPr>
              <a:t>https://jlin27.github.io/beginner/transfer_learning_tutorial.html#</a:t>
            </a:r>
            <a:r>
              <a:rPr lang="de-DE" dirty="0"/>
              <a:t>) and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baseline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LRP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944861-0F00-4655-9BD4-4361E81144B7}"/>
              </a:ext>
            </a:extLst>
          </p:cNvPr>
          <p:cNvSpPr txBox="1"/>
          <p:nvPr/>
        </p:nvSpPr>
        <p:spPr>
          <a:xfrm>
            <a:off x="777043" y="972612"/>
            <a:ext cx="448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0.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436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5D6D688-F813-4F02-B815-D308553EBB9F}"/>
              </a:ext>
            </a:extLst>
          </p:cNvPr>
          <p:cNvSpPr txBox="1"/>
          <p:nvPr/>
        </p:nvSpPr>
        <p:spPr>
          <a:xfrm>
            <a:off x="384596" y="323181"/>
            <a:ext cx="1002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Roadmap: Scientific </a:t>
            </a:r>
            <a:r>
              <a:rPr lang="de-DE" sz="2000" dirty="0" err="1"/>
              <a:t>hyperparameter</a:t>
            </a:r>
            <a:r>
              <a:rPr lang="de-DE" sz="2000" dirty="0"/>
              <a:t> </a:t>
            </a:r>
            <a:r>
              <a:rPr lang="de-DE" sz="2000" dirty="0" err="1"/>
              <a:t>tuning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ResNet18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 </a:t>
            </a:r>
            <a:r>
              <a:rPr lang="de-DE" sz="2000" dirty="0" err="1"/>
              <a:t>small</a:t>
            </a:r>
            <a:r>
              <a:rPr lang="de-DE" sz="2000" dirty="0"/>
              <a:t> MGS </a:t>
            </a:r>
            <a:r>
              <a:rPr lang="de-DE" sz="2000" dirty="0" err="1"/>
              <a:t>dataset</a:t>
            </a: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F2A852-4B33-413D-8A3C-09320D547890}"/>
              </a:ext>
            </a:extLst>
          </p:cNvPr>
          <p:cNvSpPr txBox="1"/>
          <p:nvPr/>
        </p:nvSpPr>
        <p:spPr>
          <a:xfrm>
            <a:off x="777043" y="1410523"/>
            <a:ext cx="100230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preprocessing</a:t>
            </a:r>
            <a:endParaRPr lang="de-DE" sz="1600" dirty="0"/>
          </a:p>
          <a:p>
            <a:r>
              <a:rPr lang="de-DE" dirty="0"/>
              <a:t>2. 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metrik</a:t>
            </a:r>
            <a:endParaRPr lang="de-DE" dirty="0"/>
          </a:p>
          <a:p>
            <a:r>
              <a:rPr lang="de-DE" dirty="0"/>
              <a:t>3. Baseline-Training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hyperparameter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)</a:t>
            </a:r>
          </a:p>
          <a:p>
            <a:r>
              <a:rPr lang="de-DE" dirty="0"/>
              <a:t>4. Hyperparameter Tuning</a:t>
            </a:r>
          </a:p>
          <a:p>
            <a:pPr lvl="1"/>
            <a:r>
              <a:rPr lang="de-DE" dirty="0"/>
              <a:t>4.1 Explorativ Search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Procedure</a:t>
            </a:r>
            <a:r>
              <a:rPr lang="de-DE" dirty="0"/>
              <a:t>: Take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seed</a:t>
            </a:r>
            <a:r>
              <a:rPr lang="de-DE" dirty="0"/>
              <a:t> (</a:t>
            </a:r>
            <a:r>
              <a:rPr lang="de-DE" dirty="0" err="1"/>
              <a:t>reproducability</a:t>
            </a:r>
            <a:r>
              <a:rPr lang="de-DE" dirty="0"/>
              <a:t>) and </a:t>
            </a:r>
            <a:r>
              <a:rPr lang="de-DE" dirty="0" err="1"/>
              <a:t>run</a:t>
            </a:r>
            <a:r>
              <a:rPr lang="de-DE" dirty="0"/>
              <a:t> 100+ </a:t>
            </a:r>
            <a:r>
              <a:rPr lang="de-DE" dirty="0" err="1"/>
              <a:t>runs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Optuna</a:t>
            </a:r>
            <a:r>
              <a:rPr lang="de-DE" dirty="0"/>
              <a:t> </a:t>
            </a:r>
            <a:r>
              <a:rPr lang="de-DE" dirty="0" err="1"/>
              <a:t>Libary</a:t>
            </a:r>
            <a:r>
              <a:rPr lang="de-DE" dirty="0"/>
              <a:t> on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choosen</a:t>
            </a:r>
            <a:r>
              <a:rPr lang="de-DE" dirty="0"/>
              <a:t> </a:t>
            </a:r>
            <a:r>
              <a:rPr lang="de-DE" dirty="0" err="1"/>
              <a:t>hyperparameter</a:t>
            </a:r>
            <a:r>
              <a:rPr lang="de-DE" dirty="0"/>
              <a:t> (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dirty="0"/>
              <a:t>Learning Rate: log-uniform [1e-6, 1e-1] -&gt; </a:t>
            </a:r>
            <a:r>
              <a:rPr lang="de-DE" dirty="0" err="1"/>
              <a:t>reason</a:t>
            </a:r>
            <a:r>
              <a:rPr lang="de-DE" dirty="0"/>
              <a:t>??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dirty="0"/>
              <a:t>Optimizer: [Adam, SGD] -&gt; Adam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, SGD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comparism</a:t>
            </a:r>
            <a:endParaRPr lang="de-DE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err="1"/>
              <a:t>momentum</a:t>
            </a:r>
            <a:endParaRPr lang="de-DE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/>
              <a:t>beta1, beta2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Weight</a:t>
            </a:r>
            <a:r>
              <a:rPr lang="de-DE" dirty="0"/>
              <a:t> Decay: [1e-8, 1e-2] -&gt; </a:t>
            </a:r>
            <a:r>
              <a:rPr lang="de-DE" dirty="0" err="1"/>
              <a:t>reason</a:t>
            </a:r>
            <a:r>
              <a:rPr lang="de-DE" dirty="0"/>
              <a:t>??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dirty="0"/>
              <a:t>Learning Rate Scheduler: [None, </a:t>
            </a:r>
            <a:r>
              <a:rPr lang="de-DE" dirty="0" err="1"/>
              <a:t>StepLR</a:t>
            </a:r>
            <a:r>
              <a:rPr lang="de-DE" dirty="0"/>
              <a:t>, </a:t>
            </a:r>
            <a:r>
              <a:rPr lang="de-DE" dirty="0" err="1"/>
              <a:t>CosineAnnealing</a:t>
            </a:r>
            <a:r>
              <a:rPr lang="de-DE" dirty="0"/>
              <a:t>] -&gt; </a:t>
            </a:r>
            <a:r>
              <a:rPr lang="de-DE" dirty="0" err="1"/>
              <a:t>reason</a:t>
            </a:r>
            <a:r>
              <a:rPr lang="de-DE" dirty="0"/>
              <a:t>??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err="1"/>
              <a:t>stepsize</a:t>
            </a:r>
            <a:r>
              <a:rPr lang="de-DE" dirty="0"/>
              <a:t>, </a:t>
            </a:r>
            <a:r>
              <a:rPr lang="de-DE" dirty="0" err="1"/>
              <a:t>gamma</a:t>
            </a:r>
            <a:endParaRPr lang="de-DE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err="1"/>
              <a:t>t_max</a:t>
            </a:r>
            <a:endParaRPr lang="de-DE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Goal: </a:t>
            </a:r>
            <a:r>
              <a:rPr lang="de-DE" dirty="0" err="1"/>
              <a:t>Visualise</a:t>
            </a:r>
            <a:r>
              <a:rPr lang="de-DE" dirty="0"/>
              <a:t> parameter-</a:t>
            </a:r>
            <a:r>
              <a:rPr lang="de-DE" dirty="0" err="1"/>
              <a:t>importance</a:t>
            </a:r>
            <a:r>
              <a:rPr lang="de-DE" dirty="0"/>
              <a:t> and find </a:t>
            </a:r>
            <a:r>
              <a:rPr lang="de-DE" dirty="0" err="1"/>
              <a:t>hyperparameter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perform </a:t>
            </a:r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so </a:t>
            </a:r>
            <a:r>
              <a:rPr lang="de-DE" dirty="0" err="1"/>
              <a:t>ever</a:t>
            </a:r>
            <a:endParaRPr lang="de-DE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944861-0F00-4655-9BD4-4361E81144B7}"/>
              </a:ext>
            </a:extLst>
          </p:cNvPr>
          <p:cNvSpPr txBox="1"/>
          <p:nvPr/>
        </p:nvSpPr>
        <p:spPr>
          <a:xfrm>
            <a:off x="777043" y="972612"/>
            <a:ext cx="448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0.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570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5D6D688-F813-4F02-B815-D308553EBB9F}"/>
              </a:ext>
            </a:extLst>
          </p:cNvPr>
          <p:cNvSpPr txBox="1"/>
          <p:nvPr/>
        </p:nvSpPr>
        <p:spPr>
          <a:xfrm>
            <a:off x="384596" y="323181"/>
            <a:ext cx="1002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Roadmap: Scientific </a:t>
            </a:r>
            <a:r>
              <a:rPr lang="de-DE" sz="2000" dirty="0" err="1"/>
              <a:t>hyperparameter</a:t>
            </a:r>
            <a:r>
              <a:rPr lang="de-DE" sz="2000" dirty="0"/>
              <a:t> </a:t>
            </a:r>
            <a:r>
              <a:rPr lang="de-DE" sz="2000" dirty="0" err="1"/>
              <a:t>tuning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ResNet18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 </a:t>
            </a:r>
            <a:r>
              <a:rPr lang="de-DE" sz="2000" dirty="0" err="1"/>
              <a:t>small</a:t>
            </a:r>
            <a:r>
              <a:rPr lang="de-DE" sz="2000" dirty="0"/>
              <a:t> MGS </a:t>
            </a:r>
            <a:r>
              <a:rPr lang="de-DE" sz="2000" dirty="0" err="1"/>
              <a:t>dataset</a:t>
            </a: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F2A852-4B33-413D-8A3C-09320D547890}"/>
              </a:ext>
            </a:extLst>
          </p:cNvPr>
          <p:cNvSpPr txBox="1"/>
          <p:nvPr/>
        </p:nvSpPr>
        <p:spPr>
          <a:xfrm>
            <a:off x="777043" y="1410523"/>
            <a:ext cx="100230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preprocessing</a:t>
            </a:r>
            <a:endParaRPr lang="de-DE" sz="1600" dirty="0"/>
          </a:p>
          <a:p>
            <a:r>
              <a:rPr lang="de-DE" dirty="0"/>
              <a:t>2. 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metrik</a:t>
            </a:r>
            <a:endParaRPr lang="de-DE" dirty="0"/>
          </a:p>
          <a:p>
            <a:r>
              <a:rPr lang="de-DE" dirty="0"/>
              <a:t>3. Baseline-Training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hyperparameter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)</a:t>
            </a:r>
          </a:p>
          <a:p>
            <a:r>
              <a:rPr lang="de-DE" dirty="0"/>
              <a:t>4. Hyperparameter Tuning</a:t>
            </a:r>
          </a:p>
          <a:p>
            <a:pPr lvl="1"/>
            <a:r>
              <a:rPr lang="de-DE" dirty="0"/>
              <a:t>4.1 Explorativ Search </a:t>
            </a:r>
          </a:p>
          <a:p>
            <a:pPr lvl="1"/>
            <a:r>
              <a:rPr lang="de-DE" dirty="0"/>
              <a:t>4.2 </a:t>
            </a:r>
            <a:r>
              <a:rPr lang="de-DE" dirty="0" err="1"/>
              <a:t>Exploitativ</a:t>
            </a:r>
            <a:r>
              <a:rPr lang="de-DE" dirty="0"/>
              <a:t> Search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Procedure</a:t>
            </a:r>
            <a:r>
              <a:rPr lang="de-DE" dirty="0"/>
              <a:t>: Run 50 </a:t>
            </a:r>
            <a:r>
              <a:rPr lang="de-DE" dirty="0" err="1"/>
              <a:t>trails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Optuna</a:t>
            </a:r>
            <a:r>
              <a:rPr lang="de-DE" dirty="0"/>
              <a:t> (</a:t>
            </a:r>
            <a:r>
              <a:rPr lang="de-DE" dirty="0" err="1"/>
              <a:t>bayesian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)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and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trail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5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seeds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 and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, f1, … </a:t>
            </a:r>
            <a:r>
              <a:rPr lang="de-DE" dirty="0" err="1"/>
              <a:t>result</a:t>
            </a:r>
            <a:r>
              <a:rPr lang="de-DE" dirty="0"/>
              <a:t> (also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std</a:t>
            </a:r>
            <a:r>
              <a:rPr lang="de-DE" dirty="0"/>
              <a:t>).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Goal: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on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std</a:t>
            </a:r>
            <a:r>
              <a:rPr lang="de-DE" dirty="0"/>
              <a:t> (</a:t>
            </a:r>
            <a:r>
              <a:rPr lang="de-DE" dirty="0" err="1"/>
              <a:t>stability</a:t>
            </a:r>
            <a:r>
              <a:rPr lang="de-DE" dirty="0"/>
              <a:t>) and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on LRP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944861-0F00-4655-9BD4-4361E81144B7}"/>
              </a:ext>
            </a:extLst>
          </p:cNvPr>
          <p:cNvSpPr txBox="1"/>
          <p:nvPr/>
        </p:nvSpPr>
        <p:spPr>
          <a:xfrm>
            <a:off x="777043" y="972612"/>
            <a:ext cx="448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0.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035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5D6D688-F813-4F02-B815-D308553EBB9F}"/>
              </a:ext>
            </a:extLst>
          </p:cNvPr>
          <p:cNvSpPr txBox="1"/>
          <p:nvPr/>
        </p:nvSpPr>
        <p:spPr>
          <a:xfrm>
            <a:off x="384596" y="323181"/>
            <a:ext cx="1002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Roadmap: Scientific </a:t>
            </a:r>
            <a:r>
              <a:rPr lang="de-DE" sz="2000" dirty="0" err="1"/>
              <a:t>hyperparameter</a:t>
            </a:r>
            <a:r>
              <a:rPr lang="de-DE" sz="2000" dirty="0"/>
              <a:t> </a:t>
            </a:r>
            <a:r>
              <a:rPr lang="de-DE" sz="2000" dirty="0" err="1"/>
              <a:t>tuning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ResNet18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 </a:t>
            </a:r>
            <a:r>
              <a:rPr lang="de-DE" sz="2000" dirty="0" err="1"/>
              <a:t>small</a:t>
            </a:r>
            <a:r>
              <a:rPr lang="de-DE" sz="2000" dirty="0"/>
              <a:t> MGS </a:t>
            </a:r>
            <a:r>
              <a:rPr lang="de-DE" sz="2000" dirty="0" err="1"/>
              <a:t>dataset</a:t>
            </a: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F2A852-4B33-413D-8A3C-09320D547890}"/>
              </a:ext>
            </a:extLst>
          </p:cNvPr>
          <p:cNvSpPr txBox="1"/>
          <p:nvPr/>
        </p:nvSpPr>
        <p:spPr>
          <a:xfrm>
            <a:off x="777043" y="1410523"/>
            <a:ext cx="10023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preprocessing</a:t>
            </a:r>
            <a:endParaRPr lang="de-DE" sz="1600" dirty="0"/>
          </a:p>
          <a:p>
            <a:r>
              <a:rPr lang="de-DE" dirty="0"/>
              <a:t>2. 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metrik</a:t>
            </a:r>
            <a:endParaRPr lang="de-DE" dirty="0"/>
          </a:p>
          <a:p>
            <a:r>
              <a:rPr lang="de-DE" dirty="0"/>
              <a:t>3. Baseline-Training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hyperparameter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)</a:t>
            </a:r>
          </a:p>
          <a:p>
            <a:r>
              <a:rPr lang="de-DE" dirty="0"/>
              <a:t>4. Hyperparameter Tuning</a:t>
            </a:r>
          </a:p>
          <a:p>
            <a:pPr lvl="1"/>
            <a:r>
              <a:rPr lang="de-DE" dirty="0"/>
              <a:t>4.1 Explorativ Search </a:t>
            </a:r>
          </a:p>
          <a:p>
            <a:pPr lvl="1"/>
            <a:r>
              <a:rPr lang="de-DE" dirty="0"/>
              <a:t>4.2 </a:t>
            </a:r>
            <a:r>
              <a:rPr lang="de-DE" dirty="0" err="1"/>
              <a:t>Exploitativ</a:t>
            </a:r>
            <a:r>
              <a:rPr lang="de-DE" dirty="0"/>
              <a:t> Search</a:t>
            </a:r>
          </a:p>
          <a:p>
            <a:r>
              <a:rPr lang="de-DE" dirty="0"/>
              <a:t>5. Optional: Ablation </a:t>
            </a:r>
            <a:r>
              <a:rPr lang="de-DE" dirty="0" err="1"/>
              <a:t>study</a:t>
            </a:r>
            <a:r>
              <a:rPr lang="de-DE" dirty="0"/>
              <a:t> on </a:t>
            </a:r>
            <a:r>
              <a:rPr lang="de-DE" dirty="0" err="1"/>
              <a:t>grayscaling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Repeat </a:t>
            </a:r>
            <a:r>
              <a:rPr lang="de-DE" dirty="0" err="1"/>
              <a:t>step</a:t>
            </a:r>
            <a:r>
              <a:rPr lang="de-DE" dirty="0"/>
              <a:t> 3 and 4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grayscale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and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metrices</a:t>
            </a:r>
            <a:r>
              <a:rPr lang="de-DE" dirty="0"/>
              <a:t> and LRP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944861-0F00-4655-9BD4-4361E81144B7}"/>
              </a:ext>
            </a:extLst>
          </p:cNvPr>
          <p:cNvSpPr txBox="1"/>
          <p:nvPr/>
        </p:nvSpPr>
        <p:spPr>
          <a:xfrm>
            <a:off x="777043" y="972612"/>
            <a:ext cx="448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0.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58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5D6D688-F813-4F02-B815-D308553EBB9F}"/>
              </a:ext>
            </a:extLst>
          </p:cNvPr>
          <p:cNvSpPr txBox="1"/>
          <p:nvPr/>
        </p:nvSpPr>
        <p:spPr>
          <a:xfrm>
            <a:off x="384596" y="323181"/>
            <a:ext cx="1002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Roadmap: Scientific </a:t>
            </a:r>
            <a:r>
              <a:rPr lang="de-DE" sz="2000" dirty="0" err="1"/>
              <a:t>hyperparameter</a:t>
            </a:r>
            <a:r>
              <a:rPr lang="de-DE" sz="2000" dirty="0"/>
              <a:t> </a:t>
            </a:r>
            <a:r>
              <a:rPr lang="de-DE" sz="2000" dirty="0" err="1"/>
              <a:t>tuning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ResNet18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 </a:t>
            </a:r>
            <a:r>
              <a:rPr lang="de-DE" sz="2000" dirty="0" err="1"/>
              <a:t>small</a:t>
            </a:r>
            <a:r>
              <a:rPr lang="de-DE" sz="2000" dirty="0"/>
              <a:t> MGS </a:t>
            </a:r>
            <a:r>
              <a:rPr lang="de-DE" sz="2000" dirty="0" err="1"/>
              <a:t>dataset</a:t>
            </a: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F2A852-4B33-413D-8A3C-09320D547890}"/>
              </a:ext>
            </a:extLst>
          </p:cNvPr>
          <p:cNvSpPr txBox="1"/>
          <p:nvPr/>
        </p:nvSpPr>
        <p:spPr>
          <a:xfrm>
            <a:off x="777043" y="1410523"/>
            <a:ext cx="100230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preprocessing</a:t>
            </a:r>
            <a:endParaRPr lang="de-DE" sz="1600" dirty="0"/>
          </a:p>
          <a:p>
            <a:r>
              <a:rPr lang="de-DE" dirty="0"/>
              <a:t>2. 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metrik</a:t>
            </a:r>
            <a:endParaRPr lang="de-DE" dirty="0"/>
          </a:p>
          <a:p>
            <a:r>
              <a:rPr lang="de-DE" dirty="0"/>
              <a:t>3. Baseline-Training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hyperparameter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)</a:t>
            </a:r>
          </a:p>
          <a:p>
            <a:r>
              <a:rPr lang="de-DE" dirty="0"/>
              <a:t>4. Hyperparameter Tuning</a:t>
            </a:r>
          </a:p>
          <a:p>
            <a:pPr lvl="1"/>
            <a:r>
              <a:rPr lang="de-DE" dirty="0"/>
              <a:t>4.1 Explorativ Search </a:t>
            </a:r>
          </a:p>
          <a:p>
            <a:pPr lvl="1"/>
            <a:r>
              <a:rPr lang="de-DE" dirty="0"/>
              <a:t>4.2 </a:t>
            </a:r>
            <a:r>
              <a:rPr lang="de-DE" dirty="0" err="1"/>
              <a:t>Exploitativ</a:t>
            </a:r>
            <a:r>
              <a:rPr lang="de-DE" dirty="0"/>
              <a:t> Search</a:t>
            </a:r>
          </a:p>
          <a:p>
            <a:r>
              <a:rPr lang="de-DE" dirty="0"/>
              <a:t>5. Optional: Ablation </a:t>
            </a:r>
            <a:r>
              <a:rPr lang="de-DE" dirty="0" err="1"/>
              <a:t>study</a:t>
            </a:r>
            <a:r>
              <a:rPr lang="de-DE" dirty="0"/>
              <a:t> on </a:t>
            </a:r>
            <a:r>
              <a:rPr lang="de-DE" dirty="0" err="1"/>
              <a:t>grayscaling</a:t>
            </a:r>
            <a:endParaRPr lang="de-DE" dirty="0"/>
          </a:p>
          <a:p>
            <a:r>
              <a:rPr lang="de-DE" dirty="0"/>
              <a:t>6. Dokumentation and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State a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choosen</a:t>
            </a:r>
            <a:r>
              <a:rPr lang="de-DE" dirty="0"/>
              <a:t> </a:t>
            </a:r>
            <a:r>
              <a:rPr lang="de-DE" dirty="0" err="1"/>
              <a:t>hyperparameter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Explorativ Search </a:t>
            </a:r>
            <a:r>
              <a:rPr lang="de-DE" dirty="0" err="1"/>
              <a:t>with</a:t>
            </a:r>
            <a:r>
              <a:rPr lang="de-DE" dirty="0"/>
              <a:t> Parameter 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, …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optuna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justify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Exploitativ</a:t>
            </a:r>
            <a:r>
              <a:rPr lang="de-DE" dirty="0"/>
              <a:t> Search (e.g. </a:t>
            </a:r>
            <a:r>
              <a:rPr lang="de-DE" dirty="0" err="1"/>
              <a:t>boxplots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hyperparameter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std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different </a:t>
            </a:r>
            <a:r>
              <a:rPr lang="de-DE" dirty="0" err="1"/>
              <a:t>seeds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hyperparameter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stability</a:t>
            </a:r>
            <a:r>
              <a:rPr lang="de-DE" dirty="0"/>
              <a:t> in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std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944861-0F00-4655-9BD4-4361E81144B7}"/>
              </a:ext>
            </a:extLst>
          </p:cNvPr>
          <p:cNvSpPr txBox="1"/>
          <p:nvPr/>
        </p:nvSpPr>
        <p:spPr>
          <a:xfrm>
            <a:off x="777043" y="972612"/>
            <a:ext cx="448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0.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6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Microsoft Office PowerPoint</Application>
  <PresentationFormat>Breitbild</PresentationFormat>
  <Paragraphs>84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Freund Patrick</dc:creator>
  <cp:lastModifiedBy>Freund Patrick</cp:lastModifiedBy>
  <cp:revision>10</cp:revision>
  <dcterms:created xsi:type="dcterms:W3CDTF">2025-04-26T14:56:59Z</dcterms:created>
  <dcterms:modified xsi:type="dcterms:W3CDTF">2025-04-26T19:10:27Z</dcterms:modified>
</cp:coreProperties>
</file>