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63" r:id="rId10"/>
    <p:sldId id="264" r:id="rId11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8" autoAdjust="0"/>
    <p:restoredTop sz="94660"/>
  </p:normalViewPr>
  <p:slideViewPr>
    <p:cSldViewPr snapToGrid="0">
      <p:cViewPr>
        <p:scale>
          <a:sx n="170" d="100"/>
          <a:sy n="170" d="100"/>
        </p:scale>
        <p:origin x="-24" y="-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6E58F-C061-4034-8040-5116271399D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ACD6987-EC34-49B8-B1AB-8BC1B52793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31A0BBB-D1BE-4005-BDD9-51DEFE5AC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1C45-05B3-4B48-B6AD-FF682B097B50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634761E-D703-44A1-B78B-276099485F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9CA6A97-014D-4326-BB92-A4A8142E10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9F10-8B64-4DE3-9D52-BD8EE72A4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82287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89075AA-4ED2-4E3B-BE7B-028416D96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F01DB88-0065-4668-AE9D-931AF5D719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17FBB23-40A8-4C6D-982E-7C5DF4588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1C45-05B3-4B48-B6AD-FF682B097B50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D0663C9-224D-43CC-B795-2F86FE1E4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FD182E9-DC42-41A9-8A8A-258940351F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9F10-8B64-4DE3-9D52-BD8EE72A4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56981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A352A1F9-D6DA-49E8-9189-ABE404B560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C581543-5374-4EB3-AFF2-BE0728DCB8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D0F997-D262-4474-A228-8CB4A49A7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1C45-05B3-4B48-B6AD-FF682B097B50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826673B-5250-438E-A57F-9598BA5EF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4690359-DD60-4F1A-AD95-E63383417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9F10-8B64-4DE3-9D52-BD8EE72A4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222278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0458AB-B56E-4975-9126-DA96D66CB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3A6D41F-AFD4-44C8-8094-81DC7D09A9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9E289F-0AC7-4F12-973E-E1DA71EF2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1C45-05B3-4B48-B6AD-FF682B097B50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B78F72-9551-4C75-9757-AD3B1823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2A504AC-23A4-4947-A260-510DEF88D0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9F10-8B64-4DE3-9D52-BD8EE72A4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3975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19E2DA-0A8C-41A9-AB2B-D3BB229BC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E9FCCF8-D716-42BF-9D63-2B227B30DA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BA2C07D-8B39-48AC-9B28-E71B0466B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1C45-05B3-4B48-B6AD-FF682B097B50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9CC6AED-5119-46CE-A0B0-BF5AA0F4D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C7410AB-ADC4-4ADA-81F6-23974DD78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9F10-8B64-4DE3-9D52-BD8EE72A4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18144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FEDE7EA-4DE8-4C80-AB3A-A1110DAB7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3D8CE0-A6B9-4152-8A73-11FE8BA738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CAD7F57-415D-490B-B64D-02DB6D8BCE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995D48A-E55A-4F49-9ABA-894FD1561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1C45-05B3-4B48-B6AD-FF682B097B50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5FA3972-4CC1-4BAA-9EBE-988114A27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FFC0CD98-611A-48FE-8FD3-3E69A051B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9F10-8B64-4DE3-9D52-BD8EE72A4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9914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971AEA-E2C7-4DCF-AFA8-F67994D45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22228EC-C672-4AC4-B8FF-FEB7218B99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3A06531-8678-4B00-B1E4-E42A181A26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D161CE6-ACA0-4A22-8FA6-87E0F10C51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DD19FC6-0A3C-436E-96DA-7CF55562DB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88D0B28-7134-4D76-8BFB-2ECA1EF21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1C45-05B3-4B48-B6AD-FF682B097B50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9E29220-D598-4AC4-BBDA-03E648926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6062D342-0384-49B2-A27F-10930FA0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9F10-8B64-4DE3-9D52-BD8EE72A4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63366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466F42-B513-47F3-9263-8115B4439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B1242576-DD8F-4185-BC3D-B11973D2D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1C45-05B3-4B48-B6AD-FF682B097B50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DBD8999-A6A8-4F54-B997-C3CAF1A97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0717DF3-5E95-49D2-9F9D-5AD983D92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9F10-8B64-4DE3-9D52-BD8EE72A4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1084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AD95E9C-9810-4648-9136-9C4D6BFD6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1C45-05B3-4B48-B6AD-FF682B097B50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516FC4-98E4-44DD-BDAC-BEC13FB57D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70C039D-98FC-4B0E-97CD-C7188BC91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9F10-8B64-4DE3-9D52-BD8EE72A4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77756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0615207-6F20-447D-8891-0A60DCD318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DEC9921-E5F2-4FA5-9A25-3B560534EA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8D93205-7C95-4F2E-9B78-7F1818ECB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CE202D7D-1E1A-4405-A526-83009C2E3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1C45-05B3-4B48-B6AD-FF682B097B50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BCAA909F-89E4-4118-93E9-EEEFCD3AFC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C1A209B-2755-4574-83E9-C202CB471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9F10-8B64-4DE3-9D52-BD8EE72A4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878561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17D738F-9770-4D17-AA50-2C7826614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A7EA5E5D-352A-4BB9-84BE-54B3AC5D7A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2E41C585-F054-4D08-A048-74E6904190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1F5B54A-F1D2-4F36-B589-D7819BA2E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61C45-05B3-4B48-B6AD-FF682B097B50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460A23E-83B7-4545-AA40-69E350DD6E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839550-8D2F-4AE2-A424-D072F8C8E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DF9F10-8B64-4DE3-9D52-BD8EE72A4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5684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D8D3A50-51F8-421D-B5B5-F028D1E2D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3BE0270-373F-41A9-9F95-E516BFBCC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3A53445-365B-4571-85F2-4DB8552C20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61C45-05B3-4B48-B6AD-FF682B097B50}" type="datetimeFigureOut">
              <a:rPr lang="de-DE" smtClean="0"/>
              <a:t>25.04.2025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F2BCCE4-7D4D-41CC-9DF2-C39FD023F7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749D2AD-1231-4D00-9ACC-A7F9CCA59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DF9F10-8B64-4DE3-9D52-BD8EE72A42C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02698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9C63213-D5B6-47EA-BF92-6E55402A1BE1}"/>
              </a:ext>
            </a:extLst>
          </p:cNvPr>
          <p:cNvSpPr txBox="1"/>
          <p:nvPr/>
        </p:nvSpPr>
        <p:spPr>
          <a:xfrm>
            <a:off x="468487" y="321734"/>
            <a:ext cx="2263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Image Data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A91B842-9AC7-465C-91B2-7B9E78655CC9}"/>
              </a:ext>
            </a:extLst>
          </p:cNvPr>
          <p:cNvSpPr txBox="1"/>
          <p:nvPr/>
        </p:nvSpPr>
        <p:spPr>
          <a:xfrm>
            <a:off x="711700" y="844954"/>
            <a:ext cx="8397315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Mouse </a:t>
            </a:r>
            <a:r>
              <a:rPr lang="de-DE" dirty="0" err="1"/>
              <a:t>Grimace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(MGS)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untis</a:t>
            </a:r>
            <a:r>
              <a:rPr lang="de-DE" dirty="0"/>
              <a:t> (AU)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3 </a:t>
            </a:r>
            <a:r>
              <a:rPr lang="de-DE" dirty="0" err="1"/>
              <a:t>level</a:t>
            </a:r>
            <a:r>
              <a:rPr lang="de-D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present</a:t>
            </a:r>
            <a:r>
              <a:rPr lang="de-DE" dirty="0"/>
              <a:t> =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moderatly</a:t>
            </a:r>
            <a:r>
              <a:rPr lang="de-DE" dirty="0"/>
              <a:t> </a:t>
            </a:r>
            <a:r>
              <a:rPr lang="de-DE" dirty="0" err="1"/>
              <a:t>visable</a:t>
            </a:r>
            <a:r>
              <a:rPr lang="de-DE" dirty="0"/>
              <a:t>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severe</a:t>
            </a:r>
            <a:r>
              <a:rPr lang="de-DE" dirty="0"/>
              <a:t> =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Action </a:t>
            </a:r>
            <a:r>
              <a:rPr lang="de-DE" dirty="0" err="1"/>
              <a:t>Untis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Orbital </a:t>
            </a:r>
            <a:r>
              <a:rPr lang="de-DE" dirty="0" err="1"/>
              <a:t>Tightening</a:t>
            </a:r>
            <a:r>
              <a:rPr lang="de-DE" dirty="0"/>
              <a:t> (Augenform)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eyeslid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tightly</a:t>
            </a:r>
            <a:r>
              <a:rPr lang="de-DE" dirty="0"/>
              <a:t> </a:t>
            </a:r>
            <a:r>
              <a:rPr lang="de-DE" dirty="0" err="1"/>
              <a:t>closed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squeezed</a:t>
            </a:r>
            <a:r>
              <a:rPr lang="de-DE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„2“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eye</a:t>
            </a:r>
            <a:r>
              <a:rPr lang="de-DE" dirty="0"/>
              <a:t> </a:t>
            </a:r>
            <a:r>
              <a:rPr lang="de-DE" dirty="0" err="1"/>
              <a:t>closure</a:t>
            </a:r>
            <a:r>
              <a:rPr lang="de-DE" dirty="0"/>
              <a:t> </a:t>
            </a:r>
            <a:r>
              <a:rPr lang="de-DE" dirty="0" err="1"/>
              <a:t>reduces</a:t>
            </a:r>
            <a:r>
              <a:rPr lang="de-DE" dirty="0"/>
              <a:t> </a:t>
            </a:r>
            <a:r>
              <a:rPr lang="de-DE" dirty="0" err="1"/>
              <a:t>eye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than</a:t>
            </a:r>
            <a:r>
              <a:rPr lang="de-DE" dirty="0"/>
              <a:t> half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sleeping</a:t>
            </a:r>
            <a:r>
              <a:rPr lang="de-DE" dirty="0"/>
              <a:t> </a:t>
            </a:r>
            <a:r>
              <a:rPr lang="de-DE" dirty="0" err="1"/>
              <a:t>doen‘t</a:t>
            </a:r>
            <a:r>
              <a:rPr lang="de-DE" dirty="0"/>
              <a:t> </a:t>
            </a:r>
            <a:r>
              <a:rPr lang="de-DE" dirty="0" err="1"/>
              <a:t>count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CB0151-ED78-463E-A781-C4404A6D0B5E}"/>
              </a:ext>
            </a:extLst>
          </p:cNvPr>
          <p:cNvSpPr txBox="1"/>
          <p:nvPr/>
        </p:nvSpPr>
        <p:spPr>
          <a:xfrm>
            <a:off x="1438" y="6642556"/>
            <a:ext cx="60945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https://www.utep.edu/research/laboratory-animal-resources-center/_files/docs/mgs-manual---mouse-grimace-scale.pdf</a:t>
            </a:r>
          </a:p>
        </p:txBody>
      </p:sp>
      <p:pic>
        <p:nvPicPr>
          <p:cNvPr id="16" name="Grafik 15">
            <a:extLst>
              <a:ext uri="{FF2B5EF4-FFF2-40B4-BE49-F238E27FC236}">
                <a16:creationId xmlns:a16="http://schemas.microsoft.com/office/drawing/2014/main" id="{451BD38A-4E88-4BD5-A07F-0486D9EAB9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8" y="3954501"/>
            <a:ext cx="6007409" cy="219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316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9C63213-D5B6-47EA-BF92-6E55402A1BE1}"/>
              </a:ext>
            </a:extLst>
          </p:cNvPr>
          <p:cNvSpPr txBox="1"/>
          <p:nvPr/>
        </p:nvSpPr>
        <p:spPr>
          <a:xfrm>
            <a:off x="468487" y="321734"/>
            <a:ext cx="2263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Image Data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A91B842-9AC7-465C-91B2-7B9E78655CC9}"/>
              </a:ext>
            </a:extLst>
          </p:cNvPr>
          <p:cNvSpPr txBox="1"/>
          <p:nvPr/>
        </p:nvSpPr>
        <p:spPr>
          <a:xfrm>
            <a:off x="711700" y="844954"/>
            <a:ext cx="10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Problems </a:t>
            </a:r>
            <a:r>
              <a:rPr lang="de-DE" dirty="0" err="1"/>
              <a:t>for</a:t>
            </a:r>
            <a:r>
              <a:rPr lang="de-DE" dirty="0"/>
              <a:t> ML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CB0151-ED78-463E-A781-C4404A6D0B5E}"/>
              </a:ext>
            </a:extLst>
          </p:cNvPr>
          <p:cNvSpPr txBox="1"/>
          <p:nvPr/>
        </p:nvSpPr>
        <p:spPr>
          <a:xfrm>
            <a:off x="1438" y="6642556"/>
            <a:ext cx="60945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https://www.utep.edu/research/laboratory-animal-resources-center/_files/docs/mgs-manual---mouse-grimace-scale.pdf</a:t>
            </a: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755833D-CDE7-4888-8205-7D338B591C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046" y="1417469"/>
            <a:ext cx="3223846" cy="1518435"/>
          </a:xfrm>
          <a:prstGeom prst="rect">
            <a:avLst/>
          </a:prstGeom>
        </p:spPr>
      </p:pic>
      <p:sp>
        <p:nvSpPr>
          <p:cNvPr id="6" name="Textfeld 5">
            <a:extLst>
              <a:ext uri="{FF2B5EF4-FFF2-40B4-BE49-F238E27FC236}">
                <a16:creationId xmlns:a16="http://schemas.microsoft.com/office/drawing/2014/main" id="{51C618BF-B60A-4AE7-85D3-612B3C503360}"/>
              </a:ext>
            </a:extLst>
          </p:cNvPr>
          <p:cNvSpPr txBox="1"/>
          <p:nvPr/>
        </p:nvSpPr>
        <p:spPr>
          <a:xfrm>
            <a:off x="4298461" y="844954"/>
            <a:ext cx="7114606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de-DE" sz="1400" dirty="0" err="1"/>
              <a:t>Probably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different </a:t>
            </a:r>
            <a:r>
              <a:rPr lang="de-DE" sz="1400" dirty="0" err="1"/>
              <a:t>images</a:t>
            </a:r>
            <a:r>
              <a:rPr lang="de-DE" sz="1400" dirty="0"/>
              <a:t> </a:t>
            </a:r>
            <a:r>
              <a:rPr lang="de-DE" sz="1400" dirty="0" err="1"/>
              <a:t>came</a:t>
            </a:r>
            <a:r>
              <a:rPr lang="de-DE" sz="1400" dirty="0"/>
              <a:t> </a:t>
            </a:r>
            <a:r>
              <a:rPr lang="de-DE" sz="1400" dirty="0" err="1"/>
              <a:t>from</a:t>
            </a:r>
            <a:r>
              <a:rPr lang="de-DE" sz="1400" dirty="0"/>
              <a:t> different </a:t>
            </a:r>
            <a:r>
              <a:rPr lang="de-DE" sz="1400" dirty="0" err="1"/>
              <a:t>experiments</a:t>
            </a:r>
            <a:r>
              <a:rPr lang="de-DE" sz="1400" dirty="0"/>
              <a:t> (</a:t>
            </a:r>
            <a:r>
              <a:rPr lang="de-DE" sz="1400" dirty="0" err="1"/>
              <a:t>either</a:t>
            </a:r>
            <a:r>
              <a:rPr lang="de-DE" sz="1400" dirty="0"/>
              <a:t> </a:t>
            </a:r>
            <a:r>
              <a:rPr lang="de-DE" sz="1400" dirty="0" err="1"/>
              <a:t>we</a:t>
            </a:r>
            <a:r>
              <a:rPr lang="de-DE" sz="1400" dirty="0"/>
              <a:t> </a:t>
            </a:r>
            <a:r>
              <a:rPr lang="de-DE" sz="1400" dirty="0" err="1"/>
              <a:t>only</a:t>
            </a:r>
            <a:r>
              <a:rPr lang="de-DE" sz="1400" dirty="0"/>
              <a:t> </a:t>
            </a:r>
            <a:r>
              <a:rPr lang="de-DE" sz="1400" dirty="0" err="1"/>
              <a:t>train</a:t>
            </a:r>
            <a:r>
              <a:rPr lang="de-DE" sz="1400" dirty="0"/>
              <a:t> on </a:t>
            </a:r>
            <a:r>
              <a:rPr lang="de-DE" sz="1400" dirty="0" err="1"/>
              <a:t>one</a:t>
            </a:r>
            <a:r>
              <a:rPr lang="de-DE" sz="1400" dirty="0"/>
              <a:t> </a:t>
            </a:r>
            <a:r>
              <a:rPr lang="de-DE" sz="1400" dirty="0" err="1"/>
              <a:t>experiment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find a </a:t>
            </a:r>
            <a:r>
              <a:rPr lang="de-DE" sz="1400" dirty="0" err="1"/>
              <a:t>way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 </a:t>
            </a:r>
            <a:r>
              <a:rPr lang="de-DE" sz="1400" dirty="0" err="1"/>
              <a:t>reduce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effect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distribution</a:t>
            </a:r>
            <a:r>
              <a:rPr lang="de-DE" sz="1400" dirty="0"/>
              <a:t> </a:t>
            </a:r>
            <a:r>
              <a:rPr lang="de-DE" sz="1400" dirty="0" err="1"/>
              <a:t>shifts</a:t>
            </a:r>
            <a:r>
              <a:rPr lang="de-DE" sz="1400" dirty="0"/>
              <a:t> </a:t>
            </a:r>
            <a:r>
              <a:rPr lang="de-DE" sz="1400" dirty="0" err="1"/>
              <a:t>between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data</a:t>
            </a:r>
            <a:r>
              <a:rPr lang="de-DE" sz="1400" dirty="0"/>
              <a:t> -&gt; </a:t>
            </a:r>
            <a:r>
              <a:rPr lang="de-DE" sz="1400" dirty="0" err="1"/>
              <a:t>Datapreprocessing</a:t>
            </a:r>
            <a:r>
              <a:rPr lang="de-DE" sz="1400" dirty="0"/>
              <a:t> / Dataaugmentation)</a:t>
            </a:r>
            <a:endParaRPr lang="de-DE" dirty="0"/>
          </a:p>
          <a:p>
            <a:endParaRPr lang="de-DE" dirty="0"/>
          </a:p>
          <a:p>
            <a:pPr algn="just"/>
            <a:r>
              <a:rPr lang="de-DE" dirty="0" err="1"/>
              <a:t>Datapreprocessing</a:t>
            </a:r>
            <a:r>
              <a:rPr lang="de-DE" dirty="0"/>
              <a:t> / Dataaugmentation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de-DE" sz="1400" dirty="0"/>
              <a:t>Color vs. </a:t>
            </a:r>
            <a:r>
              <a:rPr lang="de-DE" sz="1400" dirty="0" err="1"/>
              <a:t>No</a:t>
            </a:r>
            <a:r>
              <a:rPr lang="de-DE" sz="1400" dirty="0"/>
              <a:t>-Color &amp; </a:t>
            </a:r>
            <a:r>
              <a:rPr lang="de-DE" sz="1400" dirty="0" err="1"/>
              <a:t>Colorshifts</a:t>
            </a:r>
            <a:r>
              <a:rPr lang="de-DE" sz="1400" dirty="0"/>
              <a:t>: 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de-DE" sz="1400" dirty="0" err="1"/>
              <a:t>RandomGrayscale</a:t>
            </a:r>
            <a:r>
              <a:rPr lang="de-DE" sz="1400" dirty="0"/>
              <a:t>(p=0.4) – </a:t>
            </a:r>
            <a:r>
              <a:rPr lang="de-DE" sz="1400" dirty="0" err="1"/>
              <a:t>convert</a:t>
            </a:r>
            <a:r>
              <a:rPr lang="de-DE" sz="1400" dirty="0"/>
              <a:t> 40%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images</a:t>
            </a:r>
            <a:r>
              <a:rPr lang="de-DE" sz="1400" dirty="0"/>
              <a:t> </a:t>
            </a:r>
            <a:r>
              <a:rPr lang="de-DE" sz="1400" dirty="0" err="1"/>
              <a:t>into</a:t>
            </a:r>
            <a:r>
              <a:rPr lang="de-DE" sz="1400" dirty="0"/>
              <a:t> </a:t>
            </a:r>
            <a:r>
              <a:rPr lang="de-DE" sz="1400" dirty="0" err="1"/>
              <a:t>grayscale</a:t>
            </a:r>
            <a:r>
              <a:rPr lang="de-DE" sz="1400" dirty="0"/>
              <a:t> </a:t>
            </a:r>
            <a:r>
              <a:rPr lang="de-DE" sz="1400" dirty="0" err="1"/>
              <a:t>images</a:t>
            </a:r>
            <a:r>
              <a:rPr lang="de-DE" sz="1400" dirty="0"/>
              <a:t> and </a:t>
            </a:r>
            <a:r>
              <a:rPr lang="de-DE" sz="1400" dirty="0" err="1"/>
              <a:t>therefore</a:t>
            </a:r>
            <a:r>
              <a:rPr lang="de-DE" sz="1400" dirty="0"/>
              <a:t> </a:t>
            </a:r>
            <a:r>
              <a:rPr lang="de-DE" sz="1400" dirty="0" err="1"/>
              <a:t>reduce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chance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take</a:t>
            </a:r>
            <a:r>
              <a:rPr lang="de-DE" sz="1400" dirty="0"/>
              <a:t> </a:t>
            </a:r>
            <a:r>
              <a:rPr lang="de-DE" sz="1400" dirty="0" err="1"/>
              <a:t>color</a:t>
            </a:r>
            <a:r>
              <a:rPr lang="de-DE" sz="1400" dirty="0"/>
              <a:t> </a:t>
            </a:r>
            <a:r>
              <a:rPr lang="de-DE" sz="1400" dirty="0" err="1"/>
              <a:t>as</a:t>
            </a:r>
            <a:r>
              <a:rPr lang="de-DE" sz="1400" dirty="0"/>
              <a:t> a </a:t>
            </a:r>
            <a:r>
              <a:rPr lang="de-DE" sz="1400" dirty="0" err="1"/>
              <a:t>shortcut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predict</a:t>
            </a:r>
            <a:r>
              <a:rPr lang="de-DE" sz="1400" dirty="0"/>
              <a:t> MGS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de-DE" sz="1400" dirty="0" err="1"/>
              <a:t>transforms.Grayscale</a:t>
            </a:r>
            <a:r>
              <a:rPr lang="de-DE" sz="1400" dirty="0"/>
              <a:t>(</a:t>
            </a:r>
            <a:r>
              <a:rPr lang="de-DE" sz="1400" dirty="0" err="1"/>
              <a:t>num_output_channels</a:t>
            </a:r>
            <a:r>
              <a:rPr lang="de-DE" sz="1400" dirty="0"/>
              <a:t>=1) – </a:t>
            </a:r>
            <a:r>
              <a:rPr lang="de-DE" sz="1400" dirty="0" err="1"/>
              <a:t>convert</a:t>
            </a:r>
            <a:r>
              <a:rPr lang="de-DE" sz="1400" dirty="0"/>
              <a:t> all </a:t>
            </a:r>
            <a:r>
              <a:rPr lang="de-DE" sz="1400" dirty="0" err="1"/>
              <a:t>images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grayscale</a:t>
            </a:r>
            <a:r>
              <a:rPr lang="de-DE" sz="1400" dirty="0"/>
              <a:t> </a:t>
            </a:r>
            <a:r>
              <a:rPr lang="de-DE" sz="1400" dirty="0" err="1"/>
              <a:t>works</a:t>
            </a:r>
            <a:r>
              <a:rPr lang="de-DE" sz="1400" dirty="0"/>
              <a:t> </a:t>
            </a:r>
            <a:r>
              <a:rPr lang="de-DE" sz="1400" dirty="0" err="1"/>
              <a:t>even</a:t>
            </a:r>
            <a:r>
              <a:rPr lang="de-DE" sz="1400" dirty="0"/>
              <a:t> </a:t>
            </a:r>
            <a:r>
              <a:rPr lang="de-DE" sz="1400" dirty="0" err="1"/>
              <a:t>better</a:t>
            </a:r>
            <a:r>
              <a:rPr lang="de-DE" sz="1400" dirty="0"/>
              <a:t> </a:t>
            </a:r>
            <a:r>
              <a:rPr lang="de-DE" sz="1400" dirty="0" err="1"/>
              <a:t>if</a:t>
            </a:r>
            <a:r>
              <a:rPr lang="de-DE" sz="1400" dirty="0"/>
              <a:t> </a:t>
            </a:r>
            <a:r>
              <a:rPr lang="de-DE" sz="1400" dirty="0" err="1"/>
              <a:t>color</a:t>
            </a:r>
            <a:r>
              <a:rPr lang="de-DE" sz="1400" dirty="0"/>
              <a:t> </a:t>
            </a:r>
            <a:r>
              <a:rPr lang="de-DE" sz="1400" dirty="0" err="1"/>
              <a:t>has</a:t>
            </a:r>
            <a:r>
              <a:rPr lang="de-DE" sz="1400" dirty="0"/>
              <a:t> </a:t>
            </a:r>
            <a:r>
              <a:rPr lang="de-DE" sz="1400" dirty="0" err="1"/>
              <a:t>no</a:t>
            </a:r>
            <a:r>
              <a:rPr lang="de-DE" sz="1400" dirty="0"/>
              <a:t> </a:t>
            </a:r>
            <a:r>
              <a:rPr lang="de-DE" sz="1400" dirty="0" err="1"/>
              <a:t>effect</a:t>
            </a:r>
            <a:r>
              <a:rPr lang="de-DE" sz="1400" dirty="0"/>
              <a:t> on AU / MGS </a:t>
            </a:r>
            <a:r>
              <a:rPr lang="de-DE" sz="1400" dirty="0" err="1"/>
              <a:t>prediction</a:t>
            </a:r>
            <a:endParaRPr lang="de-DE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de-DE" sz="1400" dirty="0"/>
              <a:t>Different </a:t>
            </a:r>
            <a:r>
              <a:rPr lang="de-DE" sz="1400" dirty="0" err="1"/>
              <a:t>ground</a:t>
            </a:r>
            <a:r>
              <a:rPr lang="de-DE" sz="1400" dirty="0"/>
              <a:t> </a:t>
            </a:r>
            <a:r>
              <a:rPr lang="de-DE" sz="1400" dirty="0" err="1"/>
              <a:t>structures</a:t>
            </a:r>
            <a:r>
              <a:rPr lang="de-DE" sz="1400" dirty="0"/>
              <a:t>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de-DE" sz="1400" dirty="0" err="1"/>
              <a:t>Cropping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Background-</a:t>
            </a:r>
            <a:r>
              <a:rPr lang="de-DE" sz="1400" dirty="0" err="1"/>
              <a:t>Masking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not </a:t>
            </a:r>
            <a:r>
              <a:rPr lang="de-DE" sz="1400" dirty="0" err="1"/>
              <a:t>really</a:t>
            </a:r>
            <a:r>
              <a:rPr lang="de-DE" sz="1400" dirty="0"/>
              <a:t> an </a:t>
            </a:r>
            <a:r>
              <a:rPr lang="de-DE" sz="1400" dirty="0" err="1"/>
              <a:t>option</a:t>
            </a:r>
            <a:endParaRPr lang="de-DE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de-DE" sz="1400" dirty="0"/>
              <a:t>Different </a:t>
            </a:r>
            <a:r>
              <a:rPr lang="de-DE" sz="1400" dirty="0" err="1"/>
              <a:t>fell</a:t>
            </a:r>
            <a:r>
              <a:rPr lang="de-DE" sz="1400" dirty="0"/>
              <a:t> </a:t>
            </a:r>
            <a:r>
              <a:rPr lang="de-DE" sz="1400" dirty="0" err="1"/>
              <a:t>color</a:t>
            </a:r>
            <a:r>
              <a:rPr lang="de-DE" sz="1400" dirty="0"/>
              <a:t>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de-DE" sz="1400" dirty="0"/>
              <a:t>Gamma </a:t>
            </a:r>
            <a:r>
              <a:rPr lang="de-DE" sz="1400" dirty="0" err="1"/>
              <a:t>Correction</a:t>
            </a:r>
            <a:r>
              <a:rPr lang="de-DE" sz="1400" dirty="0"/>
              <a:t> </a:t>
            </a:r>
            <a:r>
              <a:rPr lang="de-DE" sz="1400" dirty="0" err="1"/>
              <a:t>or</a:t>
            </a:r>
            <a:r>
              <a:rPr lang="de-DE" sz="1400" dirty="0"/>
              <a:t> </a:t>
            </a:r>
            <a:r>
              <a:rPr lang="de-DE" sz="1400" dirty="0" err="1"/>
              <a:t>Equalize</a:t>
            </a:r>
            <a:r>
              <a:rPr lang="de-DE" sz="1400" dirty="0"/>
              <a:t> </a:t>
            </a:r>
            <a:r>
              <a:rPr lang="de-DE" sz="1400" dirty="0" err="1"/>
              <a:t>Histograms</a:t>
            </a:r>
            <a:r>
              <a:rPr lang="de-DE" sz="1400" dirty="0"/>
              <a:t> </a:t>
            </a:r>
            <a:r>
              <a:rPr lang="de-DE" sz="1400" dirty="0" err="1"/>
              <a:t>are</a:t>
            </a:r>
            <a:r>
              <a:rPr lang="de-DE" sz="1400" dirty="0"/>
              <a:t> also not </a:t>
            </a:r>
            <a:r>
              <a:rPr lang="de-DE" sz="1400" dirty="0" err="1"/>
              <a:t>really</a:t>
            </a:r>
            <a:r>
              <a:rPr lang="de-DE" sz="1400" dirty="0"/>
              <a:t> an </a:t>
            </a:r>
            <a:r>
              <a:rPr lang="de-DE" sz="1400" dirty="0" err="1"/>
              <a:t>option</a:t>
            </a:r>
            <a:endParaRPr lang="de-DE" sz="1400" dirty="0"/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de-DE" sz="1400" dirty="0"/>
              <a:t>Shadows, </a:t>
            </a:r>
            <a:r>
              <a:rPr lang="de-DE" sz="1400" dirty="0" err="1"/>
              <a:t>artifacts</a:t>
            </a:r>
            <a:r>
              <a:rPr lang="de-DE" sz="1400" dirty="0"/>
              <a:t>, …: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de-DE" sz="1400" dirty="0" err="1"/>
              <a:t>transforms.GaussianBlur</a:t>
            </a:r>
            <a:r>
              <a:rPr lang="de-DE" sz="1400" dirty="0"/>
              <a:t>(</a:t>
            </a:r>
            <a:r>
              <a:rPr lang="de-DE" sz="1400" dirty="0" err="1"/>
              <a:t>kernel_size</a:t>
            </a:r>
            <a:r>
              <a:rPr lang="de-DE" sz="1400" dirty="0"/>
              <a:t>=3, </a:t>
            </a:r>
            <a:r>
              <a:rPr lang="de-DE" sz="1400" dirty="0" err="1"/>
              <a:t>sigma</a:t>
            </a:r>
            <a:r>
              <a:rPr lang="de-DE" sz="1400" dirty="0"/>
              <a:t>=(0.1, 1.0)) – </a:t>
            </a:r>
            <a:r>
              <a:rPr lang="de-DE" sz="1400" dirty="0" err="1"/>
              <a:t>blurres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images</a:t>
            </a:r>
            <a:r>
              <a:rPr lang="de-DE" sz="1400" dirty="0"/>
              <a:t> a </a:t>
            </a:r>
            <a:r>
              <a:rPr lang="de-DE" sz="1400" dirty="0" err="1"/>
              <a:t>little</a:t>
            </a:r>
            <a:r>
              <a:rPr lang="de-DE" sz="1400" dirty="0"/>
              <a:t> </a:t>
            </a:r>
            <a:r>
              <a:rPr lang="de-DE" sz="1400" dirty="0" err="1"/>
              <a:t>making</a:t>
            </a:r>
            <a:r>
              <a:rPr lang="de-DE" sz="1400" dirty="0"/>
              <a:t> </a:t>
            </a:r>
            <a:r>
              <a:rPr lang="de-DE" sz="1400" dirty="0" err="1"/>
              <a:t>it</a:t>
            </a:r>
            <a:r>
              <a:rPr lang="de-DE" sz="1400" dirty="0"/>
              <a:t> </a:t>
            </a:r>
            <a:r>
              <a:rPr lang="de-DE" sz="1400" dirty="0" err="1"/>
              <a:t>harder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model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see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artefacts</a:t>
            </a:r>
            <a:r>
              <a:rPr lang="de-DE" sz="1400" dirty="0"/>
              <a:t> and </a:t>
            </a:r>
            <a:r>
              <a:rPr lang="de-DE" sz="1400" dirty="0" err="1"/>
              <a:t>use</a:t>
            </a:r>
            <a:r>
              <a:rPr lang="de-DE" sz="1400" dirty="0"/>
              <a:t> </a:t>
            </a:r>
            <a:r>
              <a:rPr lang="de-DE" sz="1400" dirty="0" err="1"/>
              <a:t>them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prediction</a:t>
            </a:r>
            <a:r>
              <a:rPr lang="de-DE" sz="1400" dirty="0"/>
              <a:t> (</a:t>
            </a:r>
            <a:r>
              <a:rPr lang="de-DE" sz="1400" dirty="0" err="1"/>
              <a:t>could</a:t>
            </a:r>
            <a:r>
              <a:rPr lang="de-DE" sz="1400" dirty="0"/>
              <a:t> </a:t>
            </a:r>
            <a:r>
              <a:rPr lang="de-DE" sz="1400" dirty="0" err="1"/>
              <a:t>be</a:t>
            </a:r>
            <a:r>
              <a:rPr lang="de-DE" sz="1400" dirty="0"/>
              <a:t> </a:t>
            </a:r>
            <a:r>
              <a:rPr lang="de-DE" sz="1400" dirty="0" err="1"/>
              <a:t>bad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whiskers</a:t>
            </a:r>
            <a:r>
              <a:rPr lang="de-DE" sz="1400" dirty="0"/>
              <a:t> so)</a:t>
            </a:r>
          </a:p>
          <a:p>
            <a:pPr marL="742950" lvl="1" indent="-285750" algn="just">
              <a:buFont typeface="Arial" panose="020B0604020202020204" pitchFamily="34" charset="0"/>
              <a:buChar char="•"/>
            </a:pPr>
            <a:r>
              <a:rPr lang="de-DE" sz="1400" dirty="0" err="1"/>
              <a:t>Futher</a:t>
            </a:r>
            <a:r>
              <a:rPr lang="de-DE" sz="1400" dirty="0"/>
              <a:t> </a:t>
            </a:r>
            <a:r>
              <a:rPr lang="de-DE" sz="1400" dirty="0" err="1"/>
              <a:t>techniques</a:t>
            </a:r>
            <a:r>
              <a:rPr lang="de-DE" sz="1400" dirty="0"/>
              <a:t>: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de-DE" sz="1400" dirty="0" err="1"/>
              <a:t>transforms.RandomRotation</a:t>
            </a:r>
            <a:r>
              <a:rPr lang="de-DE" sz="1400" dirty="0"/>
              <a:t>(</a:t>
            </a:r>
            <a:r>
              <a:rPr lang="de-DE" sz="1400" dirty="0" err="1"/>
              <a:t>degrees</a:t>
            </a:r>
            <a:r>
              <a:rPr lang="de-DE" sz="1400" dirty="0"/>
              <a:t>=5) – </a:t>
            </a:r>
            <a:r>
              <a:rPr lang="de-DE" sz="1400" dirty="0" err="1"/>
              <a:t>rotate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images</a:t>
            </a:r>
            <a:r>
              <a:rPr lang="de-DE" sz="1400" dirty="0"/>
              <a:t> a </a:t>
            </a:r>
            <a:r>
              <a:rPr lang="de-DE" sz="1400" dirty="0" err="1"/>
              <a:t>little</a:t>
            </a:r>
            <a:r>
              <a:rPr lang="de-DE" sz="1400" dirty="0"/>
              <a:t> </a:t>
            </a:r>
            <a:r>
              <a:rPr lang="de-DE" sz="1400" dirty="0" err="1"/>
              <a:t>for</a:t>
            </a:r>
            <a:r>
              <a:rPr lang="de-DE" sz="1400" dirty="0"/>
              <a:t> </a:t>
            </a:r>
            <a:r>
              <a:rPr lang="de-DE" sz="1400" dirty="0" err="1"/>
              <a:t>more</a:t>
            </a:r>
            <a:r>
              <a:rPr lang="de-DE" sz="1400" dirty="0"/>
              <a:t> </a:t>
            </a:r>
            <a:r>
              <a:rPr lang="de-DE" sz="1400" dirty="0" err="1"/>
              <a:t>robustness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pose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mice</a:t>
            </a:r>
            <a:endParaRPr lang="de-DE" sz="1400" dirty="0"/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de-DE" sz="1400" dirty="0" err="1"/>
              <a:t>transforms.Resize</a:t>
            </a:r>
            <a:r>
              <a:rPr lang="de-DE" sz="1400" dirty="0"/>
              <a:t>((224, 224)) – </a:t>
            </a:r>
            <a:r>
              <a:rPr lang="de-DE" sz="1400" dirty="0" err="1"/>
              <a:t>resize</a:t>
            </a:r>
            <a:r>
              <a:rPr lang="de-DE" sz="1400" dirty="0"/>
              <a:t> </a:t>
            </a:r>
            <a:r>
              <a:rPr lang="de-DE" sz="1400" dirty="0" err="1"/>
              <a:t>images</a:t>
            </a:r>
            <a:r>
              <a:rPr lang="de-DE" sz="1400" dirty="0"/>
              <a:t> </a:t>
            </a:r>
            <a:r>
              <a:rPr lang="de-DE" sz="1400" dirty="0" err="1"/>
              <a:t>to</a:t>
            </a:r>
            <a:r>
              <a:rPr lang="de-DE" sz="1400" dirty="0"/>
              <a:t> </a:t>
            </a:r>
            <a:r>
              <a:rPr lang="de-DE" sz="1400" dirty="0" err="1"/>
              <a:t>the</a:t>
            </a:r>
            <a:r>
              <a:rPr lang="de-DE" sz="1400" dirty="0"/>
              <a:t> </a:t>
            </a:r>
            <a:r>
              <a:rPr lang="de-DE" sz="1400" dirty="0" err="1"/>
              <a:t>input</a:t>
            </a:r>
            <a:r>
              <a:rPr lang="de-DE" sz="1400" dirty="0"/>
              <a:t> </a:t>
            </a:r>
            <a:r>
              <a:rPr lang="de-DE" sz="1400" dirty="0" err="1"/>
              <a:t>size</a:t>
            </a:r>
            <a:r>
              <a:rPr lang="de-DE" sz="1400" dirty="0"/>
              <a:t> </a:t>
            </a:r>
            <a:r>
              <a:rPr lang="de-DE" sz="1400" dirty="0" err="1"/>
              <a:t>of</a:t>
            </a:r>
            <a:r>
              <a:rPr lang="de-DE" sz="1400" dirty="0"/>
              <a:t> ResNet18</a:t>
            </a:r>
          </a:p>
          <a:p>
            <a:pPr marL="1200150" lvl="2" indent="-285750" algn="just">
              <a:buFont typeface="Arial" panose="020B0604020202020204" pitchFamily="34" charset="0"/>
              <a:buChar char="•"/>
            </a:pPr>
            <a:r>
              <a:rPr lang="en-US" sz="1400" dirty="0" err="1"/>
              <a:t>transforms.Normalize</a:t>
            </a:r>
            <a:r>
              <a:rPr lang="en-US" sz="1400" dirty="0"/>
              <a:t>(mean=[0.5, 0.5, 0.5], std=[0.5, 0.5, 0.5]) – normalization increases the stability and speed of the training since all channels are </a:t>
            </a:r>
            <a:r>
              <a:rPr lang="en-US" sz="1400" dirty="0" err="1"/>
              <a:t>equaliy</a:t>
            </a:r>
            <a:r>
              <a:rPr lang="en-US" sz="1400" dirty="0"/>
              <a:t> distributed (must be calculated for the dataset)</a:t>
            </a:r>
            <a:endParaRPr lang="de-DE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3904070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9C63213-D5B6-47EA-BF92-6E55402A1BE1}"/>
              </a:ext>
            </a:extLst>
          </p:cNvPr>
          <p:cNvSpPr txBox="1"/>
          <p:nvPr/>
        </p:nvSpPr>
        <p:spPr>
          <a:xfrm>
            <a:off x="468487" y="321734"/>
            <a:ext cx="2263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Image Data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A91B842-9AC7-465C-91B2-7B9E78655CC9}"/>
              </a:ext>
            </a:extLst>
          </p:cNvPr>
          <p:cNvSpPr txBox="1"/>
          <p:nvPr/>
        </p:nvSpPr>
        <p:spPr>
          <a:xfrm>
            <a:off x="711700" y="844954"/>
            <a:ext cx="9160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Mouse </a:t>
            </a:r>
            <a:r>
              <a:rPr lang="de-DE" dirty="0" err="1"/>
              <a:t>Grimace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(MGS)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untis</a:t>
            </a:r>
            <a:r>
              <a:rPr lang="de-DE" dirty="0"/>
              <a:t> (AU)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3 </a:t>
            </a:r>
            <a:r>
              <a:rPr lang="de-DE" dirty="0" err="1"/>
              <a:t>level</a:t>
            </a:r>
            <a:r>
              <a:rPr lang="de-D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present</a:t>
            </a:r>
            <a:r>
              <a:rPr lang="de-DE" dirty="0"/>
              <a:t> =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moderatly</a:t>
            </a:r>
            <a:r>
              <a:rPr lang="de-DE" dirty="0"/>
              <a:t> </a:t>
            </a:r>
            <a:r>
              <a:rPr lang="de-DE" dirty="0" err="1"/>
              <a:t>visable</a:t>
            </a:r>
            <a:r>
              <a:rPr lang="de-DE" dirty="0"/>
              <a:t>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severe</a:t>
            </a:r>
            <a:r>
              <a:rPr lang="de-DE" dirty="0"/>
              <a:t> =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Action </a:t>
            </a:r>
            <a:r>
              <a:rPr lang="de-DE" dirty="0" err="1"/>
              <a:t>Untis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Orbital </a:t>
            </a:r>
            <a:r>
              <a:rPr lang="de-DE" dirty="0" err="1"/>
              <a:t>Tightening</a:t>
            </a:r>
            <a:r>
              <a:rPr lang="de-DE" dirty="0"/>
              <a:t> (Augenform)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Nose</a:t>
            </a:r>
            <a:r>
              <a:rPr lang="de-DE" dirty="0"/>
              <a:t> </a:t>
            </a:r>
            <a:r>
              <a:rPr lang="de-DE" dirty="0" err="1"/>
              <a:t>Bulge</a:t>
            </a:r>
            <a:r>
              <a:rPr lang="de-DE" dirty="0"/>
              <a:t> (Nasenform)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muscles</a:t>
            </a:r>
            <a:r>
              <a:rPr lang="de-DE" dirty="0"/>
              <a:t> </a:t>
            </a:r>
            <a:r>
              <a:rPr lang="de-DE" dirty="0" err="1"/>
              <a:t>around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nose</a:t>
            </a:r>
            <a:r>
              <a:rPr lang="de-DE" dirty="0"/>
              <a:t> </a:t>
            </a:r>
            <a:r>
              <a:rPr lang="de-DE" dirty="0" err="1"/>
              <a:t>contract</a:t>
            </a:r>
            <a:r>
              <a:rPr lang="de-DE" dirty="0"/>
              <a:t> so </a:t>
            </a:r>
            <a:r>
              <a:rPr lang="de-DE" dirty="0" err="1"/>
              <a:t>that</a:t>
            </a:r>
            <a:r>
              <a:rPr lang="de-DE" dirty="0"/>
              <a:t> a </a:t>
            </a:r>
            <a:r>
              <a:rPr lang="de-DE" dirty="0" err="1"/>
              <a:t>bulge</a:t>
            </a:r>
            <a:r>
              <a:rPr lang="de-DE" dirty="0"/>
              <a:t> on top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nose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displayed</a:t>
            </a:r>
            <a:endParaRPr lang="de-D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vertical</a:t>
            </a:r>
            <a:r>
              <a:rPr lang="de-DE" dirty="0"/>
              <a:t> </a:t>
            </a:r>
            <a:r>
              <a:rPr lang="de-DE" dirty="0" err="1"/>
              <a:t>wrinkels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appear</a:t>
            </a:r>
            <a:endParaRPr lang="de-D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V-form </a:t>
            </a:r>
            <a:r>
              <a:rPr lang="de-DE" dirty="0" err="1"/>
              <a:t>connecting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eyes</a:t>
            </a:r>
            <a:r>
              <a:rPr lang="de-DE" dirty="0"/>
              <a:t> and </a:t>
            </a:r>
            <a:r>
              <a:rPr lang="de-DE" dirty="0" err="1"/>
              <a:t>nose</a:t>
            </a:r>
            <a:r>
              <a:rPr lang="de-DE" dirty="0"/>
              <a:t>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CB0151-ED78-463E-A781-C4404A6D0B5E}"/>
              </a:ext>
            </a:extLst>
          </p:cNvPr>
          <p:cNvSpPr txBox="1"/>
          <p:nvPr/>
        </p:nvSpPr>
        <p:spPr>
          <a:xfrm>
            <a:off x="1438" y="6642556"/>
            <a:ext cx="60945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https://www.utep.edu/research/laboratory-animal-resources-center/_files/docs/mgs-manual---mouse-grimace-scale.pdf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C6178EFE-740E-4181-B57B-3A6637C79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241" y="4240065"/>
            <a:ext cx="5950256" cy="2101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9822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9C63213-D5B6-47EA-BF92-6E55402A1BE1}"/>
              </a:ext>
            </a:extLst>
          </p:cNvPr>
          <p:cNvSpPr txBox="1"/>
          <p:nvPr/>
        </p:nvSpPr>
        <p:spPr>
          <a:xfrm>
            <a:off x="468487" y="321734"/>
            <a:ext cx="2263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Image Data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A91B842-9AC7-465C-91B2-7B9E78655CC9}"/>
              </a:ext>
            </a:extLst>
          </p:cNvPr>
          <p:cNvSpPr txBox="1"/>
          <p:nvPr/>
        </p:nvSpPr>
        <p:spPr>
          <a:xfrm>
            <a:off x="711700" y="844954"/>
            <a:ext cx="9795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Mouse </a:t>
            </a:r>
            <a:r>
              <a:rPr lang="de-DE" dirty="0" err="1"/>
              <a:t>Grimace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(MGS)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untis</a:t>
            </a:r>
            <a:r>
              <a:rPr lang="de-DE" dirty="0"/>
              <a:t> (AU)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3 </a:t>
            </a:r>
            <a:r>
              <a:rPr lang="de-DE" dirty="0" err="1"/>
              <a:t>level</a:t>
            </a:r>
            <a:r>
              <a:rPr lang="de-D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present</a:t>
            </a:r>
            <a:r>
              <a:rPr lang="de-DE" dirty="0"/>
              <a:t> =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moderatly</a:t>
            </a:r>
            <a:r>
              <a:rPr lang="de-DE" dirty="0"/>
              <a:t> </a:t>
            </a:r>
            <a:r>
              <a:rPr lang="de-DE" dirty="0" err="1"/>
              <a:t>visable</a:t>
            </a:r>
            <a:r>
              <a:rPr lang="de-DE" dirty="0"/>
              <a:t>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severe</a:t>
            </a:r>
            <a:r>
              <a:rPr lang="de-DE" dirty="0"/>
              <a:t> =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Action </a:t>
            </a:r>
            <a:r>
              <a:rPr lang="de-DE" dirty="0" err="1"/>
              <a:t>Untis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Orbital </a:t>
            </a:r>
            <a:r>
              <a:rPr lang="de-DE" dirty="0" err="1"/>
              <a:t>Tightening</a:t>
            </a:r>
            <a:r>
              <a:rPr lang="de-DE" dirty="0"/>
              <a:t> (Augenform)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Nose</a:t>
            </a:r>
            <a:r>
              <a:rPr lang="de-DE" dirty="0"/>
              <a:t> </a:t>
            </a:r>
            <a:r>
              <a:rPr lang="de-DE" dirty="0" err="1"/>
              <a:t>Bulge</a:t>
            </a:r>
            <a:r>
              <a:rPr lang="de-DE" dirty="0"/>
              <a:t> (Nasenform)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Cheek</a:t>
            </a:r>
            <a:r>
              <a:rPr lang="de-DE" dirty="0"/>
              <a:t> </a:t>
            </a:r>
            <a:r>
              <a:rPr lang="de-DE" dirty="0" err="1"/>
              <a:t>Bulge</a:t>
            </a:r>
            <a:r>
              <a:rPr lang="de-DE" dirty="0"/>
              <a:t> (Wangenform)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cheek</a:t>
            </a:r>
            <a:r>
              <a:rPr lang="de-DE" dirty="0"/>
              <a:t> </a:t>
            </a:r>
            <a:r>
              <a:rPr lang="de-DE" dirty="0" err="1"/>
              <a:t>muscles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contracted</a:t>
            </a:r>
            <a:r>
              <a:rPr lang="de-DE" dirty="0"/>
              <a:t> and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check </a:t>
            </a:r>
            <a:r>
              <a:rPr lang="de-DE" dirty="0" err="1"/>
              <a:t>outward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baseline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D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eyes</a:t>
            </a:r>
            <a:r>
              <a:rPr lang="de-DE" dirty="0"/>
              <a:t> and </a:t>
            </a:r>
            <a:r>
              <a:rPr lang="de-DE" dirty="0" err="1"/>
              <a:t>whiskers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appear</a:t>
            </a:r>
            <a:r>
              <a:rPr lang="de-DE" dirty="0"/>
              <a:t> </a:t>
            </a:r>
            <a:r>
              <a:rPr lang="de-DE" dirty="0" err="1"/>
              <a:t>shorter</a:t>
            </a:r>
            <a:r>
              <a:rPr lang="de-DE" dirty="0"/>
              <a:t>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CB0151-ED78-463E-A781-C4404A6D0B5E}"/>
              </a:ext>
            </a:extLst>
          </p:cNvPr>
          <p:cNvSpPr txBox="1"/>
          <p:nvPr/>
        </p:nvSpPr>
        <p:spPr>
          <a:xfrm>
            <a:off x="1438" y="6642556"/>
            <a:ext cx="60945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https://www.utep.edu/research/laboratory-animal-resources-center/_files/docs/mgs-manual---mouse-grimace-scale.pdf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EA03218-5FC8-4A58-AF21-728DC23BF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71" y="4218473"/>
            <a:ext cx="6026460" cy="21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69078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9C63213-D5B6-47EA-BF92-6E55402A1BE1}"/>
              </a:ext>
            </a:extLst>
          </p:cNvPr>
          <p:cNvSpPr txBox="1"/>
          <p:nvPr/>
        </p:nvSpPr>
        <p:spPr>
          <a:xfrm>
            <a:off x="468487" y="321734"/>
            <a:ext cx="2263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Image Data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A91B842-9AC7-465C-91B2-7B9E78655CC9}"/>
              </a:ext>
            </a:extLst>
          </p:cNvPr>
          <p:cNvSpPr txBox="1"/>
          <p:nvPr/>
        </p:nvSpPr>
        <p:spPr>
          <a:xfrm>
            <a:off x="711700" y="844954"/>
            <a:ext cx="9795433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Mouse </a:t>
            </a:r>
            <a:r>
              <a:rPr lang="de-DE" dirty="0" err="1"/>
              <a:t>Grimace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(MGS)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untis</a:t>
            </a:r>
            <a:r>
              <a:rPr lang="de-DE" dirty="0"/>
              <a:t> (AU)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3 </a:t>
            </a:r>
            <a:r>
              <a:rPr lang="de-DE" dirty="0" err="1"/>
              <a:t>level</a:t>
            </a:r>
            <a:r>
              <a:rPr lang="de-D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present</a:t>
            </a:r>
            <a:r>
              <a:rPr lang="de-DE" dirty="0"/>
              <a:t> =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moderatly</a:t>
            </a:r>
            <a:r>
              <a:rPr lang="de-DE" dirty="0"/>
              <a:t> </a:t>
            </a:r>
            <a:r>
              <a:rPr lang="de-DE" dirty="0" err="1"/>
              <a:t>visable</a:t>
            </a:r>
            <a:r>
              <a:rPr lang="de-DE" dirty="0"/>
              <a:t>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severe</a:t>
            </a:r>
            <a:r>
              <a:rPr lang="de-DE" dirty="0"/>
              <a:t> =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Action </a:t>
            </a:r>
            <a:r>
              <a:rPr lang="de-DE" dirty="0" err="1"/>
              <a:t>Untis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Orbital </a:t>
            </a:r>
            <a:r>
              <a:rPr lang="de-DE" dirty="0" err="1"/>
              <a:t>Tightening</a:t>
            </a:r>
            <a:r>
              <a:rPr lang="de-DE" dirty="0"/>
              <a:t> (Augenform)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Nose</a:t>
            </a:r>
            <a:r>
              <a:rPr lang="de-DE" dirty="0"/>
              <a:t> </a:t>
            </a:r>
            <a:r>
              <a:rPr lang="de-DE" dirty="0" err="1"/>
              <a:t>Bulge</a:t>
            </a:r>
            <a:r>
              <a:rPr lang="de-DE" dirty="0"/>
              <a:t> (Nasenform)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Cheek</a:t>
            </a:r>
            <a:r>
              <a:rPr lang="de-DE" dirty="0"/>
              <a:t> </a:t>
            </a:r>
            <a:r>
              <a:rPr lang="de-DE" dirty="0" err="1"/>
              <a:t>Bulge</a:t>
            </a:r>
            <a:r>
              <a:rPr lang="de-DE" dirty="0"/>
              <a:t> (Wangenform)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cheek</a:t>
            </a:r>
            <a:r>
              <a:rPr lang="de-DE" dirty="0"/>
              <a:t> </a:t>
            </a:r>
            <a:r>
              <a:rPr lang="de-DE" dirty="0" err="1"/>
              <a:t>muscles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contracted</a:t>
            </a:r>
            <a:r>
              <a:rPr lang="de-DE" dirty="0"/>
              <a:t> and </a:t>
            </a:r>
            <a:r>
              <a:rPr lang="de-DE" dirty="0" err="1"/>
              <a:t>extend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check </a:t>
            </a:r>
            <a:r>
              <a:rPr lang="de-DE" dirty="0" err="1"/>
              <a:t>outward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baseline</a:t>
            </a:r>
            <a:r>
              <a:rPr lang="de-DE" dirty="0"/>
              <a:t> </a:t>
            </a:r>
            <a:r>
              <a:rPr lang="de-DE" dirty="0" err="1"/>
              <a:t>position</a:t>
            </a:r>
            <a:endParaRPr lang="de-DE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distance</a:t>
            </a:r>
            <a:r>
              <a:rPr lang="de-DE" dirty="0"/>
              <a:t> </a:t>
            </a:r>
            <a:r>
              <a:rPr lang="de-DE" dirty="0" err="1"/>
              <a:t>between</a:t>
            </a:r>
            <a:r>
              <a:rPr lang="de-DE" dirty="0"/>
              <a:t> </a:t>
            </a:r>
            <a:r>
              <a:rPr lang="de-DE" dirty="0" err="1"/>
              <a:t>eyes</a:t>
            </a:r>
            <a:r>
              <a:rPr lang="de-DE" dirty="0"/>
              <a:t> and </a:t>
            </a:r>
            <a:r>
              <a:rPr lang="de-DE" dirty="0" err="1"/>
              <a:t>whiskers</a:t>
            </a:r>
            <a:r>
              <a:rPr lang="de-DE" dirty="0"/>
              <a:t> </a:t>
            </a:r>
            <a:r>
              <a:rPr lang="de-DE" dirty="0" err="1"/>
              <a:t>may</a:t>
            </a:r>
            <a:r>
              <a:rPr lang="de-DE" dirty="0"/>
              <a:t> </a:t>
            </a:r>
            <a:r>
              <a:rPr lang="de-DE" dirty="0" err="1"/>
              <a:t>appear</a:t>
            </a:r>
            <a:r>
              <a:rPr lang="de-DE" dirty="0"/>
              <a:t> </a:t>
            </a:r>
            <a:r>
              <a:rPr lang="de-DE" dirty="0" err="1"/>
              <a:t>shorter</a:t>
            </a:r>
            <a:r>
              <a:rPr lang="de-DE" dirty="0"/>
              <a:t>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CB0151-ED78-463E-A781-C4404A6D0B5E}"/>
              </a:ext>
            </a:extLst>
          </p:cNvPr>
          <p:cNvSpPr txBox="1"/>
          <p:nvPr/>
        </p:nvSpPr>
        <p:spPr>
          <a:xfrm>
            <a:off x="1438" y="6642556"/>
            <a:ext cx="60945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https://www.utep.edu/research/laboratory-animal-resources-center/_files/docs/mgs-manual---mouse-grimace-scale.pdf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AEA03218-5FC8-4A58-AF21-728DC23BFB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3371" y="4218473"/>
            <a:ext cx="6026460" cy="2152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8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9C63213-D5B6-47EA-BF92-6E55402A1BE1}"/>
              </a:ext>
            </a:extLst>
          </p:cNvPr>
          <p:cNvSpPr txBox="1"/>
          <p:nvPr/>
        </p:nvSpPr>
        <p:spPr>
          <a:xfrm>
            <a:off x="468487" y="321734"/>
            <a:ext cx="2263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Image Data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A91B842-9AC7-465C-91B2-7B9E78655CC9}"/>
              </a:ext>
            </a:extLst>
          </p:cNvPr>
          <p:cNvSpPr txBox="1"/>
          <p:nvPr/>
        </p:nvSpPr>
        <p:spPr>
          <a:xfrm>
            <a:off x="711700" y="844954"/>
            <a:ext cx="1070136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Mouse </a:t>
            </a:r>
            <a:r>
              <a:rPr lang="de-DE" dirty="0" err="1"/>
              <a:t>Grimace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(MGS)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facial</a:t>
            </a:r>
            <a:r>
              <a:rPr lang="de-DE" dirty="0"/>
              <a:t> </a:t>
            </a:r>
            <a:r>
              <a:rPr lang="de-DE" dirty="0" err="1"/>
              <a:t>action</a:t>
            </a:r>
            <a:r>
              <a:rPr lang="de-DE" dirty="0"/>
              <a:t> </a:t>
            </a:r>
            <a:r>
              <a:rPr lang="de-DE" dirty="0" err="1"/>
              <a:t>untis</a:t>
            </a:r>
            <a:r>
              <a:rPr lang="de-DE" dirty="0"/>
              <a:t> (AU)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3 </a:t>
            </a:r>
            <a:r>
              <a:rPr lang="de-DE" dirty="0" err="1"/>
              <a:t>level</a:t>
            </a:r>
            <a:r>
              <a:rPr lang="de-DE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present</a:t>
            </a:r>
            <a:r>
              <a:rPr lang="de-DE" dirty="0"/>
              <a:t> = 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moderatly</a:t>
            </a:r>
            <a:r>
              <a:rPr lang="de-DE" dirty="0"/>
              <a:t> </a:t>
            </a:r>
            <a:r>
              <a:rPr lang="de-DE" dirty="0" err="1"/>
              <a:t>visable</a:t>
            </a:r>
            <a:r>
              <a:rPr lang="de-DE" dirty="0"/>
              <a:t> = 1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AU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severe</a:t>
            </a:r>
            <a:r>
              <a:rPr lang="de-DE" dirty="0"/>
              <a:t> = 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Action </a:t>
            </a:r>
            <a:r>
              <a:rPr lang="de-DE" dirty="0" err="1"/>
              <a:t>Untis</a:t>
            </a:r>
            <a:endParaRPr lang="de-D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Orbital </a:t>
            </a:r>
            <a:r>
              <a:rPr lang="de-DE" dirty="0" err="1"/>
              <a:t>Tightening</a:t>
            </a:r>
            <a:r>
              <a:rPr lang="de-DE" dirty="0"/>
              <a:t> (Augenform)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Nose</a:t>
            </a:r>
            <a:r>
              <a:rPr lang="de-DE" dirty="0"/>
              <a:t> </a:t>
            </a:r>
            <a:r>
              <a:rPr lang="de-DE" dirty="0" err="1"/>
              <a:t>Bulge</a:t>
            </a:r>
            <a:r>
              <a:rPr lang="de-DE" dirty="0"/>
              <a:t> (Nasenform)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Cheek</a:t>
            </a:r>
            <a:r>
              <a:rPr lang="de-DE" dirty="0"/>
              <a:t> </a:t>
            </a:r>
            <a:r>
              <a:rPr lang="de-DE" dirty="0" err="1"/>
              <a:t>Bulge</a:t>
            </a:r>
            <a:r>
              <a:rPr lang="de-DE" dirty="0"/>
              <a:t> (Wangenform)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Ear</a:t>
            </a:r>
            <a:r>
              <a:rPr lang="de-DE" dirty="0"/>
              <a:t> Position (Ohrenstellung)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Whisker Change (</a:t>
            </a:r>
            <a:r>
              <a:rPr lang="de-DE" dirty="0" err="1"/>
              <a:t>Schnurrhaarenveränderung</a:t>
            </a:r>
            <a:r>
              <a:rPr lang="de-DE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 err="1"/>
              <a:t>whiskers</a:t>
            </a:r>
            <a:r>
              <a:rPr lang="de-DE" dirty="0"/>
              <a:t> </a:t>
            </a:r>
            <a:r>
              <a:rPr lang="de-DE" dirty="0" err="1"/>
              <a:t>either</a:t>
            </a:r>
            <a:r>
              <a:rPr lang="de-DE" dirty="0"/>
              <a:t> </a:t>
            </a:r>
            <a:r>
              <a:rPr lang="en-US" dirty="0"/>
              <a:t>pulled back against the cheek or tensely stretched forward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CB0151-ED78-463E-A781-C4404A6D0B5E}"/>
              </a:ext>
            </a:extLst>
          </p:cNvPr>
          <p:cNvSpPr txBox="1"/>
          <p:nvPr/>
        </p:nvSpPr>
        <p:spPr>
          <a:xfrm>
            <a:off x="1438" y="6642556"/>
            <a:ext cx="60945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https://www.utep.edu/research/laboratory-animal-resources-center/_files/docs/mgs-manual---mouse-grimace-scale.pdf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09AE6B7F-BD58-411B-A669-A17CCC7A9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198" y="4538273"/>
            <a:ext cx="5290764" cy="1895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9862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9C63213-D5B6-47EA-BF92-6E55402A1BE1}"/>
              </a:ext>
            </a:extLst>
          </p:cNvPr>
          <p:cNvSpPr txBox="1"/>
          <p:nvPr/>
        </p:nvSpPr>
        <p:spPr>
          <a:xfrm>
            <a:off x="468487" y="321734"/>
            <a:ext cx="2263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Image Data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A91B842-9AC7-465C-91B2-7B9E78655CC9}"/>
              </a:ext>
            </a:extLst>
          </p:cNvPr>
          <p:cNvSpPr txBox="1"/>
          <p:nvPr/>
        </p:nvSpPr>
        <p:spPr>
          <a:xfrm>
            <a:off x="711700" y="844954"/>
            <a:ext cx="107013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Mouse </a:t>
            </a:r>
            <a:r>
              <a:rPr lang="de-DE" dirty="0" err="1"/>
              <a:t>Grimace</a:t>
            </a:r>
            <a:r>
              <a:rPr lang="de-DE" dirty="0"/>
              <a:t> </a:t>
            </a:r>
            <a:r>
              <a:rPr lang="de-DE" dirty="0" err="1"/>
              <a:t>Scale</a:t>
            </a:r>
            <a:r>
              <a:rPr lang="de-DE" dirty="0"/>
              <a:t> (MGS)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CB0151-ED78-463E-A781-C4404A6D0B5E}"/>
              </a:ext>
            </a:extLst>
          </p:cNvPr>
          <p:cNvSpPr txBox="1"/>
          <p:nvPr/>
        </p:nvSpPr>
        <p:spPr>
          <a:xfrm>
            <a:off x="1438" y="6642556"/>
            <a:ext cx="60945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https://www.utep.edu/research/laboratory-animal-resources-center/_files/docs/mgs-manual---mouse-grimace-scale.pdf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F6946B21-65C6-475F-A92B-E5C48A1642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88" b="39259"/>
          <a:stretch/>
        </p:blipFill>
        <p:spPr>
          <a:xfrm>
            <a:off x="1104917" y="1368174"/>
            <a:ext cx="5422883" cy="4165600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F64444FB-6CD6-4C8B-84E9-13089314BF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56" t="39013" r="543" b="246"/>
          <a:stretch/>
        </p:blipFill>
        <p:spPr>
          <a:xfrm>
            <a:off x="6527800" y="1491285"/>
            <a:ext cx="5422883" cy="416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3222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9C63213-D5B6-47EA-BF92-6E55402A1BE1}"/>
              </a:ext>
            </a:extLst>
          </p:cNvPr>
          <p:cNvSpPr txBox="1"/>
          <p:nvPr/>
        </p:nvSpPr>
        <p:spPr>
          <a:xfrm>
            <a:off x="468487" y="321734"/>
            <a:ext cx="2263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Image Data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A91B842-9AC7-465C-91B2-7B9E78655CC9}"/>
              </a:ext>
            </a:extLst>
          </p:cNvPr>
          <p:cNvSpPr txBox="1"/>
          <p:nvPr/>
        </p:nvSpPr>
        <p:spPr>
          <a:xfrm>
            <a:off x="711700" y="844954"/>
            <a:ext cx="1070136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Other Problem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/>
              <a:t>On </a:t>
            </a:r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label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train</a:t>
            </a:r>
            <a:r>
              <a:rPr lang="de-DE" dirty="0"/>
              <a:t>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MGS?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dirty="0"/>
              <a:t>Pain/ </a:t>
            </a:r>
            <a:r>
              <a:rPr lang="de-DE" dirty="0" err="1"/>
              <a:t>No</a:t>
            </a:r>
            <a:r>
              <a:rPr lang="de-DE" dirty="0"/>
              <a:t>-Pain?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dirty="0" err="1"/>
              <a:t>How</a:t>
            </a:r>
            <a:r>
              <a:rPr lang="de-DE" dirty="0"/>
              <a:t> do </a:t>
            </a:r>
            <a:r>
              <a:rPr lang="de-DE" dirty="0" err="1"/>
              <a:t>we</a:t>
            </a:r>
            <a:r>
              <a:rPr lang="de-DE" dirty="0"/>
              <a:t> </a:t>
            </a:r>
            <a:r>
              <a:rPr lang="de-DE" dirty="0" err="1"/>
              <a:t>calculate</a:t>
            </a:r>
            <a:r>
              <a:rPr lang="de-DE" dirty="0"/>
              <a:t> Pain/</a:t>
            </a:r>
            <a:r>
              <a:rPr lang="de-DE" dirty="0" err="1"/>
              <a:t>No</a:t>
            </a:r>
            <a:r>
              <a:rPr lang="de-DE" dirty="0"/>
              <a:t>-Pain </a:t>
            </a:r>
            <a:r>
              <a:rPr lang="de-DE" dirty="0" err="1"/>
              <a:t>or</a:t>
            </a:r>
            <a:r>
              <a:rPr lang="de-DE" dirty="0"/>
              <a:t> MGS Label </a:t>
            </a:r>
            <a:r>
              <a:rPr lang="de-DE" dirty="0" err="1"/>
              <a:t>from</a:t>
            </a:r>
            <a:r>
              <a:rPr lang="de-DE" dirty="0"/>
              <a:t> </a:t>
            </a:r>
            <a:r>
              <a:rPr lang="de-DE" dirty="0" err="1"/>
              <a:t>csv</a:t>
            </a:r>
            <a:r>
              <a:rPr lang="de-DE" dirty="0"/>
              <a:t>-file?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CB0151-ED78-463E-A781-C4404A6D0B5E}"/>
              </a:ext>
            </a:extLst>
          </p:cNvPr>
          <p:cNvSpPr txBox="1"/>
          <p:nvPr/>
        </p:nvSpPr>
        <p:spPr>
          <a:xfrm>
            <a:off x="1438" y="6642556"/>
            <a:ext cx="60945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https://www.utep.edu/research/laboratory-animal-resources-center/_files/docs/mgs-manual---mouse-grimace-scale.pdf</a:t>
            </a:r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316B0F81-D973-489C-ADB0-65FCC6B593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79"/>
          <a:stretch/>
        </p:blipFill>
        <p:spPr>
          <a:xfrm>
            <a:off x="1606061" y="2845502"/>
            <a:ext cx="6371026" cy="882695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46577EA2-E6E1-4CB6-A932-057D35986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1" r="74715"/>
          <a:stretch/>
        </p:blipFill>
        <p:spPr>
          <a:xfrm>
            <a:off x="1606061" y="2424887"/>
            <a:ext cx="3872524" cy="420615"/>
          </a:xfrm>
          <a:prstGeom prst="rect">
            <a:avLst/>
          </a:prstGeom>
        </p:spPr>
      </p:pic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07351650-922C-46FA-B6E0-40B889EBFEF8}"/>
              </a:ext>
            </a:extLst>
          </p:cNvPr>
          <p:cNvCxnSpPr/>
          <p:nvPr/>
        </p:nvCxnSpPr>
        <p:spPr>
          <a:xfrm flipH="1">
            <a:off x="5478585" y="2466660"/>
            <a:ext cx="1035539" cy="3126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B70535D1-E332-4C40-B5B5-B3E85F7663E6}"/>
              </a:ext>
            </a:extLst>
          </p:cNvPr>
          <p:cNvSpPr txBox="1"/>
          <p:nvPr/>
        </p:nvSpPr>
        <p:spPr>
          <a:xfrm>
            <a:off x="6553200" y="2322282"/>
            <a:ext cx="26064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/>
              <a:t>Ear</a:t>
            </a:r>
            <a:r>
              <a:rPr lang="de-DE" sz="1200" dirty="0"/>
              <a:t> Position (</a:t>
            </a:r>
            <a:r>
              <a:rPr lang="de-DE" sz="1200" dirty="0" err="1"/>
              <a:t>ep</a:t>
            </a:r>
            <a:r>
              <a:rPr lang="de-DE" sz="1200" dirty="0"/>
              <a:t>) – Reviewer3 = ep3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2562A716-EEAD-4A91-9EE1-80587EA18F69}"/>
              </a:ext>
            </a:extLst>
          </p:cNvPr>
          <p:cNvCxnSpPr>
            <a:cxnSpLocks/>
          </p:cNvCxnSpPr>
          <p:nvPr/>
        </p:nvCxnSpPr>
        <p:spPr>
          <a:xfrm flipH="1">
            <a:off x="6963508" y="2742897"/>
            <a:ext cx="1168400" cy="117740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feld 16">
            <a:extLst>
              <a:ext uri="{FF2B5EF4-FFF2-40B4-BE49-F238E27FC236}">
                <a16:creationId xmlns:a16="http://schemas.microsoft.com/office/drawing/2014/main" id="{2B48C3A4-91DB-4260-9554-07F0D43F58D5}"/>
              </a:ext>
            </a:extLst>
          </p:cNvPr>
          <p:cNvSpPr txBox="1"/>
          <p:nvPr/>
        </p:nvSpPr>
        <p:spPr>
          <a:xfrm>
            <a:off x="8131908" y="2598003"/>
            <a:ext cx="3223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/>
              <a:t>0,1,2 = normal </a:t>
            </a:r>
            <a:r>
              <a:rPr lang="de-DE" sz="1200" dirty="0" err="1"/>
              <a:t>intensity</a:t>
            </a:r>
            <a:r>
              <a:rPr lang="de-DE" sz="1200" dirty="0"/>
              <a:t> </a:t>
            </a:r>
            <a:r>
              <a:rPr lang="de-DE" sz="1200" dirty="0" err="1"/>
              <a:t>values</a:t>
            </a:r>
            <a:endParaRPr lang="de-DE" sz="1200" dirty="0"/>
          </a:p>
          <a:p>
            <a:r>
              <a:rPr lang="de-DE" sz="1200" dirty="0"/>
              <a:t>-         = Reviewer </a:t>
            </a:r>
            <a:r>
              <a:rPr lang="de-DE" sz="1200" dirty="0" err="1"/>
              <a:t>couldn‘t</a:t>
            </a:r>
            <a:r>
              <a:rPr lang="de-DE" sz="1200" dirty="0"/>
              <a:t> review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image</a:t>
            </a:r>
            <a:endParaRPr lang="de-DE" sz="1200" dirty="0"/>
          </a:p>
          <a:p>
            <a:r>
              <a:rPr lang="de-DE" sz="1200" dirty="0"/>
              <a:t>,,        = Reviewer </a:t>
            </a:r>
            <a:r>
              <a:rPr lang="de-DE" sz="1200" dirty="0" err="1"/>
              <a:t>hasn‘t</a:t>
            </a:r>
            <a:r>
              <a:rPr lang="de-DE" sz="1200" dirty="0"/>
              <a:t> </a:t>
            </a:r>
            <a:r>
              <a:rPr lang="de-DE" sz="1200" dirty="0" err="1"/>
              <a:t>ever</a:t>
            </a:r>
            <a:r>
              <a:rPr lang="de-DE" sz="1200" dirty="0"/>
              <a:t> </a:t>
            </a:r>
            <a:r>
              <a:rPr lang="de-DE" sz="1200" dirty="0" err="1"/>
              <a:t>seen</a:t>
            </a:r>
            <a:r>
              <a:rPr lang="de-DE" sz="1200" dirty="0"/>
              <a:t> </a:t>
            </a:r>
            <a:r>
              <a:rPr lang="de-DE" sz="1200" dirty="0" err="1"/>
              <a:t>that</a:t>
            </a:r>
            <a:r>
              <a:rPr lang="de-DE" sz="1200" dirty="0"/>
              <a:t> </a:t>
            </a:r>
            <a:r>
              <a:rPr lang="de-DE" sz="1200" dirty="0" err="1"/>
              <a:t>image</a:t>
            </a:r>
            <a:endParaRPr lang="de-DE" sz="1200" dirty="0"/>
          </a:p>
          <a:p>
            <a:r>
              <a:rPr lang="de-DE" sz="1200" dirty="0"/>
              <a:t>9        = </a:t>
            </a:r>
            <a:r>
              <a:rPr lang="de-DE" sz="1200" dirty="0" err="1"/>
              <a:t>Corresponding</a:t>
            </a:r>
            <a:r>
              <a:rPr lang="de-DE" sz="1200" dirty="0"/>
              <a:t> AU </a:t>
            </a:r>
            <a:r>
              <a:rPr lang="de-DE" sz="1200" dirty="0" err="1"/>
              <a:t>couldn‘t</a:t>
            </a:r>
            <a:r>
              <a:rPr lang="de-DE" sz="1200" dirty="0"/>
              <a:t> </a:t>
            </a:r>
            <a:r>
              <a:rPr lang="de-DE" sz="1200" dirty="0" err="1"/>
              <a:t>be</a:t>
            </a:r>
            <a:r>
              <a:rPr lang="de-DE" sz="1200" dirty="0"/>
              <a:t> </a:t>
            </a:r>
            <a:r>
              <a:rPr lang="de-DE" sz="1200" dirty="0" err="1"/>
              <a:t>measured</a:t>
            </a:r>
            <a:endParaRPr lang="de-DE" sz="1200" dirty="0"/>
          </a:p>
        </p:txBody>
      </p:sp>
    </p:spTree>
    <p:extLst>
      <p:ext uri="{BB962C8B-B14F-4D97-AF65-F5344CB8AC3E}">
        <p14:creationId xmlns:p14="http://schemas.microsoft.com/office/powerpoint/2010/main" val="11535037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9C63213-D5B6-47EA-BF92-6E55402A1BE1}"/>
              </a:ext>
            </a:extLst>
          </p:cNvPr>
          <p:cNvSpPr txBox="1"/>
          <p:nvPr/>
        </p:nvSpPr>
        <p:spPr>
          <a:xfrm>
            <a:off x="468487" y="321734"/>
            <a:ext cx="31852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Model Training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A91B842-9AC7-465C-91B2-7B9E78655CC9}"/>
              </a:ext>
            </a:extLst>
          </p:cNvPr>
          <p:cNvSpPr txBox="1"/>
          <p:nvPr/>
        </p:nvSpPr>
        <p:spPr>
          <a:xfrm>
            <a:off x="711700" y="844954"/>
            <a:ext cx="10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Successfull</a:t>
            </a:r>
            <a:r>
              <a:rPr lang="de-DE" dirty="0"/>
              <a:t> </a:t>
            </a:r>
            <a:r>
              <a:rPr lang="de-DE" dirty="0" err="1"/>
              <a:t>training</a:t>
            </a:r>
            <a:r>
              <a:rPr lang="de-DE" dirty="0"/>
              <a:t> -&gt; </a:t>
            </a:r>
            <a:r>
              <a:rPr lang="de-DE" dirty="0" err="1"/>
              <a:t>Optimizing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hyperparameter</a:t>
            </a:r>
            <a:r>
              <a:rPr lang="de-DE" dirty="0"/>
              <a:t> 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CB0151-ED78-463E-A781-C4404A6D0B5E}"/>
              </a:ext>
            </a:extLst>
          </p:cNvPr>
          <p:cNvSpPr txBox="1"/>
          <p:nvPr/>
        </p:nvSpPr>
        <p:spPr>
          <a:xfrm>
            <a:off x="1438" y="6642556"/>
            <a:ext cx="60945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https://www.utep.edu/research/laboratory-animal-resources-center/_files/docs/mgs-manual---mouse-grimace-scale.pdf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3E78BD4C-71FA-448B-80C1-C7FBDD7BBB35}"/>
              </a:ext>
            </a:extLst>
          </p:cNvPr>
          <p:cNvSpPr txBox="1"/>
          <p:nvPr/>
        </p:nvSpPr>
        <p:spPr>
          <a:xfrm>
            <a:off x="746368" y="1736229"/>
            <a:ext cx="4802555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Optimizing</a:t>
            </a:r>
            <a:r>
              <a:rPr lang="de-DE" sz="1400" dirty="0"/>
              <a:t> </a:t>
            </a:r>
            <a:r>
              <a:rPr lang="de-DE" sz="1400" dirty="0" err="1"/>
              <a:t>Strategies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GridSearch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RandomSearch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Bayesian</a:t>
            </a:r>
            <a:r>
              <a:rPr lang="de-DE" sz="1400" dirty="0"/>
              <a:t>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Evolutionary</a:t>
            </a:r>
            <a:r>
              <a:rPr lang="de-DE" sz="1400" dirty="0"/>
              <a:t> Search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…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de-DE" sz="1400" dirty="0"/>
          </a:p>
          <a:p>
            <a:pPr lvl="1"/>
            <a:r>
              <a:rPr lang="de-DE" sz="1400" dirty="0" err="1"/>
              <a:t>Optimizing</a:t>
            </a:r>
            <a:r>
              <a:rPr lang="de-DE" sz="1400" dirty="0"/>
              <a:t> Frameworks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Optuna</a:t>
            </a:r>
            <a:r>
              <a:rPr lang="de-DE" sz="14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GridSampler</a:t>
            </a:r>
            <a:r>
              <a:rPr lang="de-DE" sz="1400" dirty="0"/>
              <a:t>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RandomSampler</a:t>
            </a:r>
            <a:endParaRPr lang="de-DE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Tree-structured</a:t>
            </a:r>
            <a:r>
              <a:rPr lang="de-DE" sz="1400" dirty="0"/>
              <a:t> Parzen </a:t>
            </a:r>
            <a:r>
              <a:rPr lang="de-DE" sz="1400" dirty="0" err="1"/>
              <a:t>Estimator</a:t>
            </a:r>
            <a:r>
              <a:rPr lang="de-DE" sz="1400" dirty="0"/>
              <a:t> - </a:t>
            </a:r>
            <a:r>
              <a:rPr lang="de-DE" sz="1400" dirty="0" err="1"/>
              <a:t>TPESampler</a:t>
            </a:r>
            <a:r>
              <a:rPr lang="de-DE" sz="1400" dirty="0"/>
              <a:t> (a form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bayesian</a:t>
            </a:r>
            <a:r>
              <a:rPr lang="de-DE" sz="1400" dirty="0"/>
              <a:t> </a:t>
            </a:r>
            <a:r>
              <a:rPr lang="de-DE" sz="1400" dirty="0" err="1"/>
              <a:t>search</a:t>
            </a:r>
            <a:r>
              <a:rPr lang="de-DE" sz="1400" dirty="0"/>
              <a:t>)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CmaEsSampler</a:t>
            </a:r>
            <a:r>
              <a:rPr lang="de-DE" sz="1400" dirty="0"/>
              <a:t> (a form </a:t>
            </a:r>
            <a:r>
              <a:rPr lang="de-DE" sz="1400" dirty="0" err="1"/>
              <a:t>of</a:t>
            </a:r>
            <a:r>
              <a:rPr lang="de-DE" sz="1400" dirty="0"/>
              <a:t> </a:t>
            </a:r>
            <a:r>
              <a:rPr lang="de-DE" sz="1400" dirty="0" err="1"/>
              <a:t>evolutionary</a:t>
            </a:r>
            <a:r>
              <a:rPr lang="de-DE" sz="1400" dirty="0"/>
              <a:t> </a:t>
            </a:r>
            <a:r>
              <a:rPr lang="de-DE" sz="1400" dirty="0" err="1"/>
              <a:t>search</a:t>
            </a:r>
            <a:r>
              <a:rPr lang="de-D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…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7ABC840D-6ADC-477F-A56F-335E91CB3735}"/>
              </a:ext>
            </a:extLst>
          </p:cNvPr>
          <p:cNvSpPr txBox="1"/>
          <p:nvPr/>
        </p:nvSpPr>
        <p:spPr>
          <a:xfrm>
            <a:off x="6062383" y="1736229"/>
            <a:ext cx="53496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Hyperparameter: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Learning Rate (</a:t>
            </a:r>
            <a:r>
              <a:rPr lang="de-DE" sz="1400" dirty="0" err="1"/>
              <a:t>lr</a:t>
            </a:r>
            <a:r>
              <a:rPr lang="de-D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Learning Rate Scheduling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StepLR</a:t>
            </a:r>
            <a:endParaRPr lang="de-DE" sz="1400" dirty="0"/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Cosine</a:t>
            </a:r>
            <a:r>
              <a:rPr lang="de-DE" sz="1400" dirty="0"/>
              <a:t> </a:t>
            </a:r>
            <a:r>
              <a:rPr lang="de-DE" sz="1400" dirty="0" err="1"/>
              <a:t>Annealing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Optimizer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SGD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/>
              <a:t>Adam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AdamW</a:t>
            </a:r>
            <a:endParaRPr lang="de-DE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Batchsize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Weigth</a:t>
            </a:r>
            <a:r>
              <a:rPr lang="de-DE" sz="1400" dirty="0"/>
              <a:t> Decay (</a:t>
            </a:r>
            <a:r>
              <a:rPr lang="de-DE" sz="1400" dirty="0" err="1"/>
              <a:t>when</a:t>
            </a:r>
            <a:r>
              <a:rPr lang="de-DE" sz="1400" dirty="0"/>
              <a:t> </a:t>
            </a:r>
            <a:r>
              <a:rPr lang="de-DE" sz="1400" dirty="0" err="1"/>
              <a:t>supported</a:t>
            </a:r>
            <a:r>
              <a:rPr lang="de-DE" sz="1400" dirty="0"/>
              <a:t> </a:t>
            </a:r>
            <a:r>
              <a:rPr lang="de-DE" sz="1400" dirty="0" err="1"/>
              <a:t>by</a:t>
            </a:r>
            <a:r>
              <a:rPr lang="de-DE" sz="1400" dirty="0"/>
              <a:t> </a:t>
            </a:r>
            <a:r>
              <a:rPr lang="de-DE" sz="1400" dirty="0" err="1"/>
              <a:t>optimizer</a:t>
            </a:r>
            <a:r>
              <a:rPr lang="de-DE" sz="1400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 err="1"/>
              <a:t>Initilization</a:t>
            </a:r>
            <a:r>
              <a:rPr lang="de-DE" sz="1400" dirty="0"/>
              <a:t> Schems (Random, He-</a:t>
            </a:r>
            <a:r>
              <a:rPr lang="de-DE" sz="1400" dirty="0" err="1"/>
              <a:t>Initialisation</a:t>
            </a:r>
            <a:r>
              <a:rPr lang="de-DE" sz="1400" dirty="0"/>
              <a:t> (</a:t>
            </a:r>
            <a:r>
              <a:rPr lang="de-DE" sz="1400" dirty="0" err="1"/>
              <a:t>Kaiming</a:t>
            </a:r>
            <a:r>
              <a:rPr lang="de-DE" sz="1400" dirty="0"/>
              <a:t>), …)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de-DE" sz="1400" dirty="0"/>
              <a:t> ….</a:t>
            </a:r>
          </a:p>
        </p:txBody>
      </p:sp>
    </p:spTree>
    <p:extLst>
      <p:ext uri="{BB962C8B-B14F-4D97-AF65-F5344CB8AC3E}">
        <p14:creationId xmlns:p14="http://schemas.microsoft.com/office/powerpoint/2010/main" val="34014529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59C63213-D5B6-47EA-BF92-6E55402A1BE1}"/>
              </a:ext>
            </a:extLst>
          </p:cNvPr>
          <p:cNvSpPr txBox="1"/>
          <p:nvPr/>
        </p:nvSpPr>
        <p:spPr>
          <a:xfrm>
            <a:off x="468487" y="321734"/>
            <a:ext cx="226342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800" u="sng" dirty="0"/>
              <a:t>Image Data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A91B842-9AC7-465C-91B2-7B9E78655CC9}"/>
              </a:ext>
            </a:extLst>
          </p:cNvPr>
          <p:cNvSpPr txBox="1"/>
          <p:nvPr/>
        </p:nvSpPr>
        <p:spPr>
          <a:xfrm>
            <a:off x="711700" y="844954"/>
            <a:ext cx="10701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Problems </a:t>
            </a:r>
            <a:r>
              <a:rPr lang="de-DE" dirty="0" err="1"/>
              <a:t>for</a:t>
            </a:r>
            <a:r>
              <a:rPr lang="de-DE" dirty="0"/>
              <a:t> ML</a:t>
            </a:r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CBCB0151-ED78-463E-A781-C4404A6D0B5E}"/>
              </a:ext>
            </a:extLst>
          </p:cNvPr>
          <p:cNvSpPr txBox="1"/>
          <p:nvPr/>
        </p:nvSpPr>
        <p:spPr>
          <a:xfrm>
            <a:off x="1438" y="6642556"/>
            <a:ext cx="6094562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DE" sz="800" dirty="0"/>
              <a:t>https://www.utep.edu/research/laboratory-animal-resources-center/_files/docs/mgs-manual---mouse-grimace-scale.pdf</a:t>
            </a:r>
          </a:p>
        </p:txBody>
      </p:sp>
      <p:pic>
        <p:nvPicPr>
          <p:cNvPr id="26" name="Grafik 25">
            <a:extLst>
              <a:ext uri="{FF2B5EF4-FFF2-40B4-BE49-F238E27FC236}">
                <a16:creationId xmlns:a16="http://schemas.microsoft.com/office/drawing/2014/main" id="{E93ACF2F-8004-43D6-9959-4FF86D6B8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9944" y="2181395"/>
            <a:ext cx="1106499" cy="1106499"/>
          </a:xfrm>
          <a:prstGeom prst="rect">
            <a:avLst/>
          </a:prstGeom>
        </p:spPr>
      </p:pic>
      <p:pic>
        <p:nvPicPr>
          <p:cNvPr id="28" name="Grafik 27">
            <a:extLst>
              <a:ext uri="{FF2B5EF4-FFF2-40B4-BE49-F238E27FC236}">
                <a16:creationId xmlns:a16="http://schemas.microsoft.com/office/drawing/2014/main" id="{EC7512EE-51B7-41EE-BE7E-D22D4D86E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864" y="2181395"/>
            <a:ext cx="1106499" cy="1106499"/>
          </a:xfrm>
          <a:prstGeom prst="rect">
            <a:avLst/>
          </a:prstGeom>
        </p:spPr>
      </p:pic>
      <p:pic>
        <p:nvPicPr>
          <p:cNvPr id="30" name="Grafik 29">
            <a:extLst>
              <a:ext uri="{FF2B5EF4-FFF2-40B4-BE49-F238E27FC236}">
                <a16:creationId xmlns:a16="http://schemas.microsoft.com/office/drawing/2014/main" id="{DF6FD168-0081-4B73-87D9-B404D0045F4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864" y="3503567"/>
            <a:ext cx="1106499" cy="1106499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351F5217-CBF0-46B1-8382-B83EABC5C1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85" y="2181396"/>
            <a:ext cx="1106500" cy="1106500"/>
          </a:xfrm>
          <a:prstGeom prst="rect">
            <a:avLst/>
          </a:prstGeom>
        </p:spPr>
      </p:pic>
      <p:pic>
        <p:nvPicPr>
          <p:cNvPr id="36" name="Grafik 35">
            <a:extLst>
              <a:ext uri="{FF2B5EF4-FFF2-40B4-BE49-F238E27FC236}">
                <a16:creationId xmlns:a16="http://schemas.microsoft.com/office/drawing/2014/main" id="{ACA5CA68-1908-4806-9285-2A1404649F0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8705" y="2181395"/>
            <a:ext cx="1211449" cy="1112217"/>
          </a:xfrm>
          <a:prstGeom prst="rect">
            <a:avLst/>
          </a:prstGeom>
        </p:spPr>
      </p:pic>
      <p:pic>
        <p:nvPicPr>
          <p:cNvPr id="38" name="Grafik 37">
            <a:extLst>
              <a:ext uri="{FF2B5EF4-FFF2-40B4-BE49-F238E27FC236}">
                <a16:creationId xmlns:a16="http://schemas.microsoft.com/office/drawing/2014/main" id="{F263ECEB-7A53-4E68-8901-41BF5E5ADA6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574" y="3680572"/>
            <a:ext cx="1243637" cy="1582070"/>
          </a:xfrm>
          <a:prstGeom prst="rect">
            <a:avLst/>
          </a:prstGeom>
        </p:spPr>
      </p:pic>
      <p:pic>
        <p:nvPicPr>
          <p:cNvPr id="40" name="Grafik 39">
            <a:extLst>
              <a:ext uri="{FF2B5EF4-FFF2-40B4-BE49-F238E27FC236}">
                <a16:creationId xmlns:a16="http://schemas.microsoft.com/office/drawing/2014/main" id="{EA8CD958-08C1-4627-B05F-812857723F1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6574" y="2181395"/>
            <a:ext cx="1243637" cy="1106499"/>
          </a:xfrm>
          <a:prstGeom prst="rect">
            <a:avLst/>
          </a:prstGeom>
        </p:spPr>
      </p:pic>
      <p:pic>
        <p:nvPicPr>
          <p:cNvPr id="42" name="Grafik 41">
            <a:extLst>
              <a:ext uri="{FF2B5EF4-FFF2-40B4-BE49-F238E27FC236}">
                <a16:creationId xmlns:a16="http://schemas.microsoft.com/office/drawing/2014/main" id="{319C68BF-4C99-4F25-AE04-2CAE7F7A2A6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6631" y="2181395"/>
            <a:ext cx="1107338" cy="1107338"/>
          </a:xfrm>
          <a:prstGeom prst="rect">
            <a:avLst/>
          </a:prstGeom>
        </p:spPr>
      </p:pic>
      <p:sp>
        <p:nvSpPr>
          <p:cNvPr id="45" name="Rechteck 44">
            <a:extLst>
              <a:ext uri="{FF2B5EF4-FFF2-40B4-BE49-F238E27FC236}">
                <a16:creationId xmlns:a16="http://schemas.microsoft.com/office/drawing/2014/main" id="{6FADAED5-4D6E-488D-A19B-31BDBF09D4A4}"/>
              </a:ext>
            </a:extLst>
          </p:cNvPr>
          <p:cNvSpPr/>
          <p:nvPr/>
        </p:nvSpPr>
        <p:spPr>
          <a:xfrm>
            <a:off x="7828762" y="1400509"/>
            <a:ext cx="2337592" cy="4059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different </a:t>
            </a:r>
            <a:r>
              <a:rPr lang="de-DE" dirty="0" err="1">
                <a:solidFill>
                  <a:schemeClr val="tx1"/>
                </a:solidFill>
              </a:rPr>
              <a:t>color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of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mice</a:t>
            </a:r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92717896-CEEC-4FBA-B978-69175D0B5C4B}"/>
              </a:ext>
            </a:extLst>
          </p:cNvPr>
          <p:cNvSpPr/>
          <p:nvPr/>
        </p:nvSpPr>
        <p:spPr>
          <a:xfrm>
            <a:off x="4809909" y="3992062"/>
            <a:ext cx="2337592" cy="4059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artifacts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images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CFE55188-3B32-428C-B692-3B02B163CEC2}"/>
              </a:ext>
            </a:extLst>
          </p:cNvPr>
          <p:cNvCxnSpPr/>
          <p:nvPr/>
        </p:nvCxnSpPr>
        <p:spPr>
          <a:xfrm flipV="1">
            <a:off x="6346092" y="3098800"/>
            <a:ext cx="593970" cy="89484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7B7F2B81-1EE4-4FA9-A2E9-0FA0583E4074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6659966" y="1806499"/>
            <a:ext cx="2337592" cy="867664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1474CEFD-5096-4EAE-B17B-10D1576A5908}"/>
              </a:ext>
            </a:extLst>
          </p:cNvPr>
          <p:cNvCxnSpPr>
            <a:cxnSpLocks/>
            <a:stCxn id="45" idx="2"/>
          </p:cNvCxnSpPr>
          <p:nvPr/>
        </p:nvCxnSpPr>
        <p:spPr>
          <a:xfrm flipH="1">
            <a:off x="8564758" y="1806499"/>
            <a:ext cx="432800" cy="99453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hteck 54">
            <a:extLst>
              <a:ext uri="{FF2B5EF4-FFF2-40B4-BE49-F238E27FC236}">
                <a16:creationId xmlns:a16="http://schemas.microsoft.com/office/drawing/2014/main" id="{0C1EB535-34DD-42AA-A6C7-2C373F77B779}"/>
              </a:ext>
            </a:extLst>
          </p:cNvPr>
          <p:cNvSpPr/>
          <p:nvPr/>
        </p:nvSpPr>
        <p:spPr>
          <a:xfrm>
            <a:off x="8333416" y="5607056"/>
            <a:ext cx="2626430" cy="4059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>
                <a:solidFill>
                  <a:schemeClr val="tx1"/>
                </a:solidFill>
              </a:rPr>
              <a:t>colorshifts</a:t>
            </a:r>
            <a:r>
              <a:rPr lang="de-DE" dirty="0">
                <a:solidFill>
                  <a:schemeClr val="tx1"/>
                </a:solidFill>
              </a:rPr>
              <a:t> in </a:t>
            </a:r>
            <a:r>
              <a:rPr lang="de-DE" dirty="0" err="1">
                <a:solidFill>
                  <a:schemeClr val="tx1"/>
                </a:solidFill>
              </a:rPr>
              <a:t>the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images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56" name="Gerade Verbindung mit Pfeil 55">
            <a:extLst>
              <a:ext uri="{FF2B5EF4-FFF2-40B4-BE49-F238E27FC236}">
                <a16:creationId xmlns:a16="http://schemas.microsoft.com/office/drawing/2014/main" id="{B831206F-69FD-40A8-B76B-5B0554F5ADAF}"/>
              </a:ext>
            </a:extLst>
          </p:cNvPr>
          <p:cNvCxnSpPr>
            <a:cxnSpLocks/>
            <a:stCxn id="55" idx="0"/>
          </p:cNvCxnSpPr>
          <p:nvPr/>
        </p:nvCxnSpPr>
        <p:spPr>
          <a:xfrm flipH="1" flipV="1">
            <a:off x="8510955" y="4861170"/>
            <a:ext cx="1135676" cy="7458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02FC98E-584D-4C6B-AC68-07D13EB57A59}"/>
              </a:ext>
            </a:extLst>
          </p:cNvPr>
          <p:cNvCxnSpPr>
            <a:cxnSpLocks/>
            <a:stCxn id="45" idx="2"/>
          </p:cNvCxnSpPr>
          <p:nvPr/>
        </p:nvCxnSpPr>
        <p:spPr>
          <a:xfrm>
            <a:off x="8997558" y="1806499"/>
            <a:ext cx="1118909" cy="923945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hteck 63">
            <a:extLst>
              <a:ext uri="{FF2B5EF4-FFF2-40B4-BE49-F238E27FC236}">
                <a16:creationId xmlns:a16="http://schemas.microsoft.com/office/drawing/2014/main" id="{7795B8DB-D45C-4FDF-A5E1-A1E4B9704328}"/>
              </a:ext>
            </a:extLst>
          </p:cNvPr>
          <p:cNvSpPr/>
          <p:nvPr/>
        </p:nvSpPr>
        <p:spPr>
          <a:xfrm>
            <a:off x="1640438" y="1398001"/>
            <a:ext cx="2337592" cy="4059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Color vs. </a:t>
            </a:r>
            <a:r>
              <a:rPr lang="de-DE" dirty="0" err="1">
                <a:solidFill>
                  <a:schemeClr val="tx1"/>
                </a:solidFill>
              </a:rPr>
              <a:t>No</a:t>
            </a:r>
            <a:r>
              <a:rPr lang="de-DE" dirty="0">
                <a:solidFill>
                  <a:schemeClr val="tx1"/>
                </a:solidFill>
              </a:rPr>
              <a:t>-Color</a:t>
            </a:r>
          </a:p>
        </p:txBody>
      </p: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40D9D56C-D1C2-489D-8998-D61D56778011}"/>
              </a:ext>
            </a:extLst>
          </p:cNvPr>
          <p:cNvCxnSpPr>
            <a:cxnSpLocks/>
            <a:stCxn id="64" idx="2"/>
          </p:cNvCxnSpPr>
          <p:nvPr/>
        </p:nvCxnSpPr>
        <p:spPr>
          <a:xfrm flipH="1">
            <a:off x="1410500" y="1803991"/>
            <a:ext cx="1398734" cy="872778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EB213BE5-C012-4706-8893-05A4DDC6378B}"/>
              </a:ext>
            </a:extLst>
          </p:cNvPr>
          <p:cNvCxnSpPr>
            <a:cxnSpLocks/>
            <a:stCxn id="64" idx="2"/>
          </p:cNvCxnSpPr>
          <p:nvPr/>
        </p:nvCxnSpPr>
        <p:spPr>
          <a:xfrm>
            <a:off x="2809234" y="1803991"/>
            <a:ext cx="270237" cy="967109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hteck 70">
            <a:extLst>
              <a:ext uri="{FF2B5EF4-FFF2-40B4-BE49-F238E27FC236}">
                <a16:creationId xmlns:a16="http://schemas.microsoft.com/office/drawing/2014/main" id="{B66EF6E3-F4C4-4D5B-8D17-6796AFA87D35}"/>
              </a:ext>
            </a:extLst>
          </p:cNvPr>
          <p:cNvSpPr/>
          <p:nvPr/>
        </p:nvSpPr>
        <p:spPr>
          <a:xfrm>
            <a:off x="1775556" y="5480524"/>
            <a:ext cx="2337592" cy="4059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AU not visible</a:t>
            </a:r>
          </a:p>
        </p:txBody>
      </p:sp>
      <p:cxnSp>
        <p:nvCxnSpPr>
          <p:cNvPr id="72" name="Gerade Verbindung mit Pfeil 71">
            <a:extLst>
              <a:ext uri="{FF2B5EF4-FFF2-40B4-BE49-F238E27FC236}">
                <a16:creationId xmlns:a16="http://schemas.microsoft.com/office/drawing/2014/main" id="{C7FD7D5B-84DD-4B35-98DB-B33B8353ECE2}"/>
              </a:ext>
            </a:extLst>
          </p:cNvPr>
          <p:cNvCxnSpPr>
            <a:cxnSpLocks/>
            <a:stCxn id="71" idx="0"/>
          </p:cNvCxnSpPr>
          <p:nvPr/>
        </p:nvCxnSpPr>
        <p:spPr>
          <a:xfrm flipV="1">
            <a:off x="2944352" y="4398052"/>
            <a:ext cx="233563" cy="1082472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echteck 74">
            <a:extLst>
              <a:ext uri="{FF2B5EF4-FFF2-40B4-BE49-F238E27FC236}">
                <a16:creationId xmlns:a16="http://schemas.microsoft.com/office/drawing/2014/main" id="{753FD5C6-DCD5-41A9-9A71-A59F1575C771}"/>
              </a:ext>
            </a:extLst>
          </p:cNvPr>
          <p:cNvSpPr/>
          <p:nvPr/>
        </p:nvSpPr>
        <p:spPr>
          <a:xfrm>
            <a:off x="4225558" y="1398001"/>
            <a:ext cx="3398229" cy="405990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>
                <a:solidFill>
                  <a:schemeClr val="tx1"/>
                </a:solidFill>
              </a:rPr>
              <a:t>Different </a:t>
            </a:r>
            <a:r>
              <a:rPr lang="de-DE" dirty="0" err="1">
                <a:solidFill>
                  <a:schemeClr val="tx1"/>
                </a:solidFill>
              </a:rPr>
              <a:t>ground</a:t>
            </a:r>
            <a:r>
              <a:rPr lang="de-DE" dirty="0">
                <a:solidFill>
                  <a:schemeClr val="tx1"/>
                </a:solidFill>
              </a:rPr>
              <a:t> </a:t>
            </a:r>
            <a:r>
              <a:rPr lang="de-DE" dirty="0" err="1">
                <a:solidFill>
                  <a:schemeClr val="tx1"/>
                </a:solidFill>
              </a:rPr>
              <a:t>structures</a:t>
            </a:r>
            <a:endParaRPr lang="de-DE" dirty="0">
              <a:solidFill>
                <a:schemeClr val="tx1"/>
              </a:solidFill>
            </a:endParaRPr>
          </a:p>
        </p:txBody>
      </p:sp>
      <p:cxnSp>
        <p:nvCxnSpPr>
          <p:cNvPr id="80" name="Gerade Verbindung mit Pfeil 79">
            <a:extLst>
              <a:ext uri="{FF2B5EF4-FFF2-40B4-BE49-F238E27FC236}">
                <a16:creationId xmlns:a16="http://schemas.microsoft.com/office/drawing/2014/main" id="{8083B2E7-6F3A-4E04-ACF8-C0DAC7966451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4990125" y="1803991"/>
            <a:ext cx="934548" cy="14159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BBA775F6-2353-4193-9750-C07386E8BC22}"/>
              </a:ext>
            </a:extLst>
          </p:cNvPr>
          <p:cNvCxnSpPr>
            <a:cxnSpLocks/>
            <a:stCxn id="75" idx="2"/>
          </p:cNvCxnSpPr>
          <p:nvPr/>
        </p:nvCxnSpPr>
        <p:spPr>
          <a:xfrm>
            <a:off x="5924673" y="1803991"/>
            <a:ext cx="374775" cy="1384686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Gerade Verbindung mit Pfeil 85">
            <a:extLst>
              <a:ext uri="{FF2B5EF4-FFF2-40B4-BE49-F238E27FC236}">
                <a16:creationId xmlns:a16="http://schemas.microsoft.com/office/drawing/2014/main" id="{DB25873F-FCFF-4B37-8E6E-B36326C26D8F}"/>
              </a:ext>
            </a:extLst>
          </p:cNvPr>
          <p:cNvCxnSpPr>
            <a:cxnSpLocks/>
            <a:stCxn id="75" idx="2"/>
          </p:cNvCxnSpPr>
          <p:nvPr/>
        </p:nvCxnSpPr>
        <p:spPr>
          <a:xfrm flipH="1">
            <a:off x="2660711" y="1803991"/>
            <a:ext cx="3263962" cy="1415947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65952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1043</Words>
  <Application>Microsoft Office PowerPoint</Application>
  <PresentationFormat>Breitbild</PresentationFormat>
  <Paragraphs>143</Paragraphs>
  <Slides>10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Freund Patrick</dc:creator>
  <cp:lastModifiedBy>Freund Patrick</cp:lastModifiedBy>
  <cp:revision>15</cp:revision>
  <dcterms:created xsi:type="dcterms:W3CDTF">2025-04-25T09:36:03Z</dcterms:created>
  <dcterms:modified xsi:type="dcterms:W3CDTF">2025-04-25T19:26:30Z</dcterms:modified>
</cp:coreProperties>
</file>