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302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03" r:id="rId12"/>
    <p:sldId id="304" r:id="rId13"/>
    <p:sldId id="312" r:id="rId14"/>
    <p:sldId id="313" r:id="rId15"/>
    <p:sldId id="314" r:id="rId16"/>
    <p:sldId id="315" r:id="rId17"/>
    <p:sldId id="316" r:id="rId18"/>
    <p:sldId id="31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BE178-83D9-4F0F-A1E5-5D43C4765632}" type="datetimeFigureOut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64811-2953-4588-95A1-C0E63CEE56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20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C65-8A72-4FFF-AF11-4D78C54CB20C}" type="datetime1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8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DFD8-8F74-4960-837D-53EF175A9CA8}" type="datetime1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84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EDD2-64B4-44A1-AA1E-B760C43365A5}" type="datetime1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1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A431-B414-4892-B5D6-7A786CD46E32}" type="datetime1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76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B4E4-5890-47A7-AF23-A152783AB03C}" type="datetime1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42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986E-08E8-4572-B70C-24E0CC6B1666}" type="datetime1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74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9120-D7B0-40BA-810A-1CAF33BD40A8}" type="datetime1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78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4C1-69D3-4192-B317-F26BD90811C8}" type="datetime1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83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52AA-A88E-46EB-AB0B-DABB1D640045}" type="datetime1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3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DCEC-2DBA-4D08-8D4A-E5407FBDECCB}" type="datetime1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70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195-B6D6-44CA-86C7-9FE742AB0E64}" type="datetime1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73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99AC00A-5FAC-4BAA-9F45-3983C86B966F}" type="datetime1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1447FD4-556C-47C7-B6BF-27AED7436D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42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302423"/>
            <a:ext cx="9144000" cy="2894851"/>
          </a:xfrm>
        </p:spPr>
        <p:txBody>
          <a:bodyPr>
            <a:noAutofit/>
          </a:bodyPr>
          <a:lstStyle/>
          <a:p>
            <a:pPr algn="l"/>
            <a:r>
              <a:rPr lang="en-US" altLang="zh-TW" sz="7200" b="1" dirty="0"/>
              <a:t/>
            </a:r>
            <a:br>
              <a:rPr lang="en-US" altLang="zh-TW" sz="7200" b="1" dirty="0"/>
            </a:br>
            <a:r>
              <a:rPr lang="en-US" altLang="zh-TW" sz="7200" b="1" dirty="0" err="1" smtClean="0"/>
              <a:t>ntuBDG</a:t>
            </a:r>
            <a:r>
              <a:rPr lang="en-US" altLang="zh-TW" sz="7200" b="1" dirty="0" smtClean="0"/>
              <a:t/>
            </a:r>
            <a:br>
              <a:rPr lang="en-US" altLang="zh-TW" sz="7200" b="1" dirty="0" smtClean="0"/>
            </a:br>
            <a:r>
              <a:rPr lang="zh-TW" altLang="en-US" sz="7200" b="1" dirty="0" smtClean="0"/>
              <a:t>台大校園</a:t>
            </a:r>
            <a:r>
              <a:rPr lang="en-US" altLang="zh-TW" sz="7200" b="1" dirty="0" smtClean="0"/>
              <a:t/>
            </a:r>
            <a:br>
              <a:rPr lang="en-US" altLang="zh-TW" sz="7200" b="1" dirty="0" smtClean="0"/>
            </a:br>
            <a:r>
              <a:rPr lang="zh-TW" altLang="en-US" sz="7200" b="1" dirty="0" smtClean="0"/>
              <a:t>動態</a:t>
            </a:r>
            <a:r>
              <a:rPr lang="zh-TW" altLang="en-US" sz="7200" b="1" dirty="0"/>
              <a:t>能源</a:t>
            </a:r>
            <a:r>
              <a:rPr lang="zh-TW" altLang="en-US" sz="7200" b="1" dirty="0" smtClean="0"/>
              <a:t>預測</a:t>
            </a:r>
            <a:endParaRPr lang="zh-TW" altLang="en-US" sz="115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540685"/>
            <a:ext cx="9144000" cy="717114"/>
          </a:xfrm>
        </p:spPr>
        <p:txBody>
          <a:bodyPr/>
          <a:lstStyle/>
          <a:p>
            <a:pPr algn="l"/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介接氣象預報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提供動態的能源預測區間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及預測控制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「台大 校徽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343" y="1302423"/>
            <a:ext cx="2075340" cy="207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9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Case: </a:t>
            </a:r>
            <a:br>
              <a:rPr lang="en-US" altLang="zh-TW" dirty="0" smtClean="0"/>
            </a:br>
            <a:r>
              <a:rPr lang="zh-TW" altLang="en-US" sz="3600" dirty="0" smtClean="0"/>
              <a:t>土研大樓用電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Elec. Data: 2018/06/21~2018/12/20</a:t>
            </a:r>
          </a:p>
          <a:p>
            <a:r>
              <a:rPr lang="en-US" altLang="zh-TW" dirty="0" smtClean="0"/>
              <a:t>5-fold Cross validation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3074" name="Picture 2" descr="ãcross validation 5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226" y="365125"/>
            <a:ext cx="4641066" cy="286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9167446" y="4189464"/>
            <a:ext cx="251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絕對值誤差 </a:t>
            </a:r>
            <a:endParaRPr lang="en-US" altLang="zh-TW" sz="2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.3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kW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約為</a:t>
            </a:r>
            <a:r>
              <a:rPr lang="en-US" altLang="zh-TW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.4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%)                       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46" y="3227115"/>
            <a:ext cx="7851092" cy="349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5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76" y="1449118"/>
            <a:ext cx="9614714" cy="4573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13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</a:t>
            </a:r>
            <a:r>
              <a:rPr lang="zh-TW" altLang="en-US" dirty="0" smtClean="0"/>
              <a:t> 實時預測控制服務 </a:t>
            </a:r>
            <a:r>
              <a:rPr lang="en-US" altLang="zh-TW" sz="3200" dirty="0" smtClean="0"/>
              <a:t>(Web</a:t>
            </a:r>
            <a:r>
              <a:rPr lang="zh-TW" altLang="en-US" sz="3200" dirty="0" smtClean="0"/>
              <a:t>服務</a:t>
            </a:r>
            <a:r>
              <a:rPr lang="en-US" altLang="zh-TW" sz="3200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67" t="34920" r="-1"/>
          <a:stretch/>
        </p:blipFill>
        <p:spPr>
          <a:xfrm>
            <a:off x="838200" y="1943330"/>
            <a:ext cx="7412579" cy="445046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802259" y="3633909"/>
            <a:ext cx="2300605" cy="64633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根據外氣溫度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預測建築的空調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負荷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6388078" y="2313997"/>
            <a:ext cx="179107" cy="393164"/>
          </a:xfrm>
          <a:prstGeom prst="straightConnector1">
            <a:avLst/>
          </a:prstGeom>
          <a:ln w="57150">
            <a:solidFill>
              <a:srgbClr val="EC77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910574" y="1653241"/>
            <a:ext cx="3017490" cy="64633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EC77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</a:t>
            </a:r>
            <a:r>
              <a:rPr lang="zh-TW" altLang="en-US" dirty="0">
                <a:solidFill>
                  <a:srgbClr val="EC77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氣溫度的連續資料</a:t>
            </a:r>
            <a:r>
              <a:rPr lang="en-US" altLang="zh-TW" dirty="0">
                <a:solidFill>
                  <a:srgbClr val="EC77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solidFill>
                  <a:srgbClr val="EC77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包含氣象預報及歷史監測</a:t>
            </a:r>
            <a:r>
              <a:rPr lang="zh-TW" altLang="en-US" dirty="0" smtClean="0">
                <a:solidFill>
                  <a:srgbClr val="EC77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zh-TW" altLang="en-US" dirty="0">
              <a:solidFill>
                <a:srgbClr val="EC772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75275" y="4660976"/>
            <a:ext cx="3951007" cy="64633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預測明日全天的空調用電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推估合適的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冰機台數控制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冰水溫度設定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7512114" y="3680449"/>
            <a:ext cx="373331" cy="15756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65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發展潛力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大數據應用</a:t>
            </a:r>
            <a:r>
              <a:rPr lang="en-US" altLang="zh-TW" b="1" dirty="0" smtClean="0"/>
              <a:t>:</a:t>
            </a:r>
          </a:p>
          <a:p>
            <a:pPr lvl="1"/>
            <a:r>
              <a:rPr lang="zh-TW" altLang="en-US" dirty="0" smtClean="0"/>
              <a:t>推展至校園中超過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個建築電表的用電預測</a:t>
            </a:r>
            <a:endParaRPr lang="en-US" altLang="zh-TW" dirty="0" smtClean="0"/>
          </a:p>
          <a:p>
            <a:r>
              <a:rPr lang="en-US" altLang="zh-TW" b="1" dirty="0" err="1" smtClean="0"/>
              <a:t>IoT</a:t>
            </a:r>
            <a:r>
              <a:rPr lang="zh-TW" altLang="en-US" b="1" dirty="0" smtClean="0"/>
              <a:t>整合應用</a:t>
            </a:r>
            <a:r>
              <a:rPr lang="en-US" altLang="zh-TW" b="1" dirty="0" smtClean="0"/>
              <a:t>:</a:t>
            </a:r>
          </a:p>
          <a:p>
            <a:pPr lvl="1"/>
            <a:r>
              <a:rPr lang="zh-TW" altLang="en-US" dirty="0" smtClean="0"/>
              <a:t>加入更多的</a:t>
            </a:r>
            <a:r>
              <a:rPr lang="en-US" altLang="zh-TW" dirty="0" err="1" smtClean="0"/>
              <a:t>IoT</a:t>
            </a:r>
            <a:r>
              <a:rPr lang="zh-TW" altLang="en-US" dirty="0" smtClean="0"/>
              <a:t>點位至用電模型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(ex. </a:t>
            </a:r>
            <a:r>
              <a:rPr lang="zh-TW" altLang="en-US" dirty="0" smtClean="0"/>
              <a:t>日射量</a:t>
            </a:r>
            <a:r>
              <a:rPr lang="en-US" altLang="zh-TW" dirty="0" smtClean="0"/>
              <a:t>, </a:t>
            </a:r>
            <a:r>
              <a:rPr lang="zh-TW" altLang="en-US" dirty="0" smtClean="0"/>
              <a:t>設備運轉等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 smtClean="0">
                <a:sym typeface="Wingdings" panose="05000000000000000000" pitchFamily="2" charset="2"/>
              </a:rPr>
              <a:t>校園節能應用</a:t>
            </a:r>
            <a:r>
              <a:rPr lang="en-US" altLang="zh-TW" b="1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集合校園建築群的用電預測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應用於校園節能策略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(ex. </a:t>
            </a:r>
            <a:r>
              <a:rPr lang="zh-TW" altLang="en-US" dirty="0" smtClean="0">
                <a:sym typeface="Wingdings" panose="05000000000000000000" pitchFamily="2" charset="2"/>
              </a:rPr>
              <a:t>時間電價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契約容量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人為節電措施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925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階段成果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08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爬取</a:t>
            </a:r>
            <a:r>
              <a:rPr lang="en-US" altLang="zh-TW" dirty="0" smtClean="0"/>
              <a:t>/</a:t>
            </a:r>
            <a:r>
              <a:rPr lang="zh-TW" altLang="en-US" dirty="0" smtClean="0"/>
              <a:t>存取數據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需要倚賴校內</a:t>
            </a:r>
            <a:r>
              <a:rPr lang="en-US" altLang="zh-TW" dirty="0" smtClean="0"/>
              <a:t>IP:</a:t>
            </a:r>
          </a:p>
          <a:p>
            <a:pPr lvl="1"/>
            <a:r>
              <a:rPr lang="zh-TW" altLang="en-US" dirty="0" smtClean="0"/>
              <a:t>校園建築的電表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TW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getPowerMeterData.py</a:t>
            </a:r>
          </a:p>
          <a:p>
            <a:pPr lvl="1"/>
            <a:r>
              <a:rPr lang="zh-TW" altLang="en-US" dirty="0" smtClean="0"/>
              <a:t>各區域的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流量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zh-TW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getWifiFlowrate.py</a:t>
            </a:r>
            <a:endParaRPr lang="en-US" altLang="zh-TW" sz="1800" dirty="0" smtClean="0"/>
          </a:p>
          <a:p>
            <a:r>
              <a:rPr lang="zh-TW" altLang="en-US" dirty="0" smtClean="0"/>
              <a:t>不需要校內</a:t>
            </a:r>
            <a:r>
              <a:rPr lang="en-US" altLang="zh-TW" dirty="0" smtClean="0"/>
              <a:t>IP:</a:t>
            </a:r>
          </a:p>
          <a:p>
            <a:pPr lvl="1"/>
            <a:r>
              <a:rPr lang="zh-TW" altLang="en-US" dirty="0" smtClean="0"/>
              <a:t>氣象資料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含歷史和預測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zh-TW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TW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CWB_API_get.py</a:t>
            </a:r>
            <a:endParaRPr lang="en-US" altLang="zh-TW" sz="1800" dirty="0" smtClean="0"/>
          </a:p>
          <a:p>
            <a:pPr lvl="1"/>
            <a:r>
              <a:rPr lang="zh-TW" altLang="en-US" dirty="0" smtClean="0"/>
              <a:t>台電各機組發電量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TW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getPowerPlantData.py</a:t>
            </a:r>
            <a:endParaRPr lang="en-US" altLang="zh-TW" sz="1800" dirty="0" smtClean="0"/>
          </a:p>
          <a:p>
            <a:pPr lvl="1"/>
            <a:r>
              <a:rPr lang="zh-TW" altLang="en-US" dirty="0"/>
              <a:t>各教室的課表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2050" name="Picture 2" descr="「sqlite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28" y="1941535"/>
            <a:ext cx="3379372" cy="160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1676" y="3659832"/>
            <a:ext cx="3670254" cy="88545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442228" y="4661201"/>
            <a:ext cx="350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都以</a:t>
            </a:r>
            <a:r>
              <a:rPr lang="en-US" altLang="zh-TW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資料庫進行存儲</a:t>
            </a:r>
            <a:endParaRPr lang="zh-TW" altLang="en-US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7151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分析數據</a:t>
            </a:r>
            <a:r>
              <a:rPr lang="en-US" altLang="zh-TW" dirty="0" smtClean="0"/>
              <a:t>/</a:t>
            </a:r>
            <a:r>
              <a:rPr lang="zh-TW" altLang="en-US" dirty="0" smtClean="0"/>
              <a:t>建模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20190918_ntuBDG_buildModel[zone </a:t>
            </a:r>
            <a:r>
              <a:rPr lang="en-US" altLang="zh-TW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meters]-</a:t>
            </a:r>
            <a:r>
              <a:rPr lang="en-US" altLang="zh-TW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demo.ipynb</a:t>
            </a:r>
            <a:endParaRPr lang="en-US" altLang="zh-TW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TW" altLang="en-US" dirty="0"/>
              <a:t>以臺大總變電站</a:t>
            </a:r>
            <a:r>
              <a:rPr lang="en-US" altLang="zh-TW" dirty="0" smtClean="0"/>
              <a:t>(00A_P1_01)</a:t>
            </a:r>
            <a:r>
              <a:rPr lang="zh-TW" altLang="en-US" dirty="0" smtClean="0"/>
              <a:t>作為</a:t>
            </a:r>
            <a:r>
              <a:rPr lang="en-US" altLang="zh-TW" dirty="0" smtClean="0"/>
              <a:t>demo:</a:t>
            </a:r>
          </a:p>
          <a:p>
            <a:pPr lvl="1"/>
            <a:r>
              <a:rPr lang="zh-TW" altLang="en-US" dirty="0" smtClean="0"/>
              <a:t>加入</a:t>
            </a:r>
            <a:r>
              <a:rPr lang="en-US" altLang="zh-TW" dirty="0" smtClean="0"/>
              <a:t>features:</a:t>
            </a:r>
            <a:r>
              <a:rPr lang="zh-TW" altLang="en-US" dirty="0" smtClean="0"/>
              <a:t> 包含氣象、時間因子</a:t>
            </a:r>
            <a:r>
              <a:rPr lang="en-US" altLang="zh-TW" dirty="0" smtClean="0"/>
              <a:t>(hour, weekday, date)</a:t>
            </a:r>
            <a:r>
              <a:rPr lang="zh-TW" altLang="en-US" dirty="0" smtClean="0"/>
              <a:t>、假日、昨日或上周的用電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建立模型</a:t>
            </a:r>
            <a:r>
              <a:rPr lang="en-US" altLang="zh-TW" dirty="0" smtClean="0"/>
              <a:t>:</a:t>
            </a:r>
            <a:r>
              <a:rPr lang="zh-TW" altLang="en-US" dirty="0" smtClean="0"/>
              <a:t> 自動挑選最重要的因子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並匯出模型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5138"/>
            <a:ext cx="8719038" cy="305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r>
              <a:rPr lang="zh-TW" altLang="en-US" dirty="0" smtClean="0"/>
              <a:t> </a:t>
            </a:r>
            <a:r>
              <a:rPr lang="en-US" altLang="zh-TW" dirty="0" smtClean="0"/>
              <a:t>site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2900" y="1825625"/>
            <a:ext cx="464748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20190912_ntuBDG_powerMeterDemo.py</a:t>
            </a:r>
          </a:p>
          <a:p>
            <a:r>
              <a:rPr lang="zh-TW" altLang="en-US" dirty="0" smtClean="0"/>
              <a:t>以</a:t>
            </a:r>
            <a:r>
              <a:rPr lang="zh-TW" altLang="en-US" dirty="0"/>
              <a:t>臺大總變電站</a:t>
            </a:r>
            <a:r>
              <a:rPr lang="en-US" altLang="zh-TW" dirty="0" smtClean="0"/>
              <a:t>(00A_P1_01)</a:t>
            </a:r>
            <a:r>
              <a:rPr lang="zh-TW" altLang="en-US" dirty="0" smtClean="0"/>
              <a:t>作為</a:t>
            </a:r>
            <a:r>
              <a:rPr lang="en-US" altLang="zh-TW" dirty="0" smtClean="0"/>
              <a:t>demo: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python D:\</a:t>
            </a:r>
            <a:r>
              <a:rPr lang="en-US" altLang="zh-TW" sz="2400" dirty="0" smtClean="0">
                <a:solidFill>
                  <a:srgbClr val="0070C0"/>
                </a:solidFill>
              </a:rPr>
              <a:t>Temp\20190827\20190912_ntuBDG_powerMeterDemo.py</a:t>
            </a:r>
          </a:p>
          <a:p>
            <a:pPr marL="0" indent="0">
              <a:buNone/>
            </a:pP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11581"/>
          <a:stretch/>
        </p:blipFill>
        <p:spPr>
          <a:xfrm>
            <a:off x="4990382" y="825800"/>
            <a:ext cx="7156571" cy="51969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1532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目前成果有點</a:t>
            </a:r>
            <a:r>
              <a:rPr lang="en-US" altLang="zh-TW" dirty="0" smtClean="0"/>
              <a:t>overfitting</a:t>
            </a:r>
          </a:p>
          <a:p>
            <a:r>
              <a:rPr lang="zh-TW" altLang="en-US" dirty="0" smtClean="0"/>
              <a:t>加入新的</a:t>
            </a:r>
            <a:r>
              <a:rPr lang="en-US" altLang="zh-TW" dirty="0" smtClean="0"/>
              <a:t>feature:</a:t>
            </a:r>
          </a:p>
          <a:p>
            <a:pPr lvl="1"/>
            <a:r>
              <a:rPr lang="en-US" altLang="zh-TW" dirty="0" err="1" smtClean="0"/>
              <a:t>Wifi</a:t>
            </a:r>
            <a:r>
              <a:rPr lang="en-US" altLang="zh-TW" dirty="0" smtClean="0"/>
              <a:t> flowrate</a:t>
            </a:r>
          </a:p>
          <a:p>
            <a:pPr lvl="1"/>
            <a:r>
              <a:rPr lang="zh-TW" altLang="en-US" dirty="0" smtClean="0"/>
              <a:t>鄰近建築用</a:t>
            </a:r>
            <a:r>
              <a:rPr lang="zh-TW" altLang="en-US" dirty="0"/>
              <a:t>電</a:t>
            </a:r>
            <a:endParaRPr lang="en-US" altLang="zh-TW" dirty="0"/>
          </a:p>
          <a:p>
            <a:r>
              <a:rPr lang="zh-TW" altLang="en-US" dirty="0" smtClean="0"/>
              <a:t>加強</a:t>
            </a:r>
            <a:r>
              <a:rPr lang="en-US" altLang="zh-TW" dirty="0" smtClean="0"/>
              <a:t>/</a:t>
            </a:r>
            <a:r>
              <a:rPr lang="zh-TW" altLang="en-US" dirty="0" smtClean="0"/>
              <a:t>擴大</a:t>
            </a:r>
            <a:r>
              <a:rPr lang="en-US" altLang="zh-TW" dirty="0" smtClean="0"/>
              <a:t>demo site</a:t>
            </a:r>
            <a:r>
              <a:rPr lang="zh-TW" altLang="en-US" dirty="0" smtClean="0"/>
              <a:t>的視覺化成果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36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動態能源預測</a:t>
            </a:r>
            <a:r>
              <a:rPr lang="zh-TW" altLang="en-US" dirty="0"/>
              <a:t>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4934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 smtClean="0"/>
              <a:t>透過</a:t>
            </a:r>
            <a:r>
              <a:rPr lang="zh-TW" altLang="en-US" b="1" dirty="0" smtClean="0"/>
              <a:t>大數據</a:t>
            </a:r>
            <a:r>
              <a:rPr lang="zh-TW" altLang="en-US" sz="2400" b="1" dirty="0" smtClean="0"/>
              <a:t>建立的</a:t>
            </a:r>
            <a:r>
              <a:rPr lang="zh-TW" altLang="en-US" b="1" dirty="0" smtClean="0"/>
              <a:t>「動態能源預測模型」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(1)</a:t>
            </a:r>
            <a:r>
              <a:rPr lang="zh-TW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以小時進行預測 </a:t>
            </a:r>
            <a:r>
              <a:rPr lang="en-US" altLang="zh-TW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(2)</a:t>
            </a:r>
            <a:r>
              <a:rPr lang="zh-TW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月誤差</a:t>
            </a:r>
            <a:r>
              <a:rPr lang="en-US" altLang="zh-TW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&lt;5%</a:t>
            </a:r>
            <a:r>
              <a:rPr lang="zh-TW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(3)</a:t>
            </a:r>
            <a:r>
              <a:rPr lang="zh-TW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介接氣象預報</a:t>
            </a:r>
            <a:endParaRPr lang="zh-TW" altLang="en-US" sz="2400" b="1" dirty="0">
              <a:solidFill>
                <a:srgbClr val="FF0000"/>
              </a:solidFill>
            </a:endParaRPr>
          </a:p>
          <a:p>
            <a:endParaRPr lang="zh-TW" altLang="en-US" sz="24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03104"/>
            <a:ext cx="9123485" cy="367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動態能源預測模型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根據</a:t>
            </a:r>
            <a:r>
              <a:rPr lang="en-US" altLang="zh-TW" dirty="0"/>
              <a:t>2017</a:t>
            </a:r>
            <a:r>
              <a:rPr lang="zh-TW" altLang="en-US" dirty="0"/>
              <a:t>的</a:t>
            </a:r>
            <a:r>
              <a:rPr lang="en-US" altLang="zh-TW" dirty="0"/>
              <a:t>ASHRAE Journal</a:t>
            </a:r>
            <a:r>
              <a:rPr lang="zh-TW" altLang="en-US" dirty="0"/>
              <a:t>研究指出，傳統的月用電迴歸模式相較日或時的迴歸模式，有明顯較大的不確定性</a:t>
            </a:r>
            <a:r>
              <a:rPr lang="en-US" altLang="zh-TW" dirty="0"/>
              <a:t>/</a:t>
            </a:r>
            <a:r>
              <a:rPr lang="zh-TW" altLang="en-US" dirty="0"/>
              <a:t>誤差，尤其當信心水準設定越高時，月用電迴歸的誤差可高達</a:t>
            </a:r>
            <a:r>
              <a:rPr lang="en-US" altLang="zh-TW" dirty="0"/>
              <a:t>10~15%</a:t>
            </a:r>
            <a:r>
              <a:rPr lang="zh-TW" altLang="en-US" dirty="0"/>
              <a:t>，相對的，以小時進行迴歸的誤差可低至</a:t>
            </a:r>
            <a:r>
              <a:rPr lang="en-US" altLang="zh-TW" dirty="0"/>
              <a:t>5~8%</a:t>
            </a:r>
            <a:r>
              <a:rPr lang="zh-TW" altLang="en-US" dirty="0" smtClean="0"/>
              <a:t>左右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/>
          <p:nvPr/>
        </p:nvPicPr>
        <p:blipFill rotWithShape="1">
          <a:blip r:embed="rId2"/>
          <a:srcRect t="12575"/>
          <a:stretch/>
        </p:blipFill>
        <p:spPr bwMode="auto">
          <a:xfrm>
            <a:off x="2483754" y="3487641"/>
            <a:ext cx="6572324" cy="29731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矩形 5"/>
          <p:cNvSpPr/>
          <p:nvPr/>
        </p:nvSpPr>
        <p:spPr>
          <a:xfrm>
            <a:off x="3369259" y="6462453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以月、日及小時進行線性迴歸的不確定性比較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742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34634" y="2251496"/>
            <a:ext cx="6113301" cy="64812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TW" sz="2800" b="1" dirty="0" smtClean="0"/>
              <a:t>Weekly pattern (TOW)</a:t>
            </a:r>
            <a:endParaRPr lang="zh-TW" altLang="en-US" sz="28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55" y="3090295"/>
            <a:ext cx="6724726" cy="273170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467" y="337677"/>
            <a:ext cx="6268767" cy="1723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One of the most famous building energy models:</a:t>
            </a:r>
          </a:p>
          <a:p>
            <a:r>
              <a:rPr lang="en-US" altLang="zh-TW" sz="2800" b="1" dirty="0" smtClean="0"/>
              <a:t>“LBNL </a:t>
            </a:r>
            <a:r>
              <a:rPr lang="en-US" altLang="zh-TW" sz="2800" b="1" dirty="0"/>
              <a:t>Regression </a:t>
            </a:r>
            <a:r>
              <a:rPr lang="en-US" altLang="zh-TW" sz="2800" b="1" dirty="0" smtClean="0"/>
              <a:t>Model (TOWT model)”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Main factors: (1)</a:t>
            </a:r>
            <a:r>
              <a:rPr lang="en-US" altLang="zh-TW" b="1" dirty="0" smtClean="0">
                <a:sym typeface="Wingdings" panose="05000000000000000000" pitchFamily="2" charset="2"/>
              </a:rPr>
              <a:t>TOW</a:t>
            </a:r>
            <a:r>
              <a:rPr lang="en-US" altLang="zh-TW" dirty="0" smtClean="0">
                <a:sym typeface="Wingdings" panose="05000000000000000000" pitchFamily="2" charset="2"/>
              </a:rPr>
              <a:t> (Time of Week) 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                             (2)</a:t>
            </a:r>
            <a:r>
              <a:rPr lang="en-US" altLang="zh-TW" b="1" dirty="0" smtClean="0">
                <a:sym typeface="Wingdings" panose="05000000000000000000" pitchFamily="2" charset="2"/>
              </a:rPr>
              <a:t>Outdoor Temperature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                            (3)</a:t>
            </a:r>
            <a:r>
              <a:rPr lang="en-US" altLang="zh-TW" b="1" dirty="0" smtClean="0">
                <a:sym typeface="Wingdings" panose="05000000000000000000" pitchFamily="2" charset="2"/>
              </a:rPr>
              <a:t>Occupied mode</a:t>
            </a:r>
            <a:endParaRPr lang="zh-TW" altLang="en-US" b="1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7238" y="2899625"/>
            <a:ext cx="3904735" cy="311390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917013" y="6007350"/>
            <a:ext cx="232924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Outdoor temperature [C]</a:t>
            </a:r>
            <a:endParaRPr lang="zh-TW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898000" y="6013528"/>
            <a:ext cx="6113301" cy="64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400" b="1" dirty="0" smtClean="0">
                <a:solidFill>
                  <a:srgbClr val="FF0000"/>
                </a:solidFill>
              </a:rPr>
              <a:t>(Real data in Taipei City Government building)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985951" y="5401868"/>
            <a:ext cx="228600" cy="7321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6469743" y="5706671"/>
            <a:ext cx="1107613" cy="4922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1"/>
          <p:cNvSpPr txBox="1">
            <a:spLocks/>
          </p:cNvSpPr>
          <p:nvPr/>
        </p:nvSpPr>
        <p:spPr>
          <a:xfrm>
            <a:off x="7422292" y="2251496"/>
            <a:ext cx="3318690" cy="6481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 smtClean="0"/>
              <a:t>Temp.-dependence</a:t>
            </a:r>
          </a:p>
          <a:p>
            <a:pPr algn="ctr"/>
            <a:r>
              <a:rPr lang="en-US" altLang="zh-TW" sz="2200" b="1" dirty="0" smtClean="0"/>
              <a:t>(Occ. / </a:t>
            </a:r>
            <a:r>
              <a:rPr lang="en-US" altLang="zh-TW" sz="2200" b="1" dirty="0" err="1" smtClean="0"/>
              <a:t>UnOcc</a:t>
            </a:r>
            <a:r>
              <a:rPr lang="en-US" altLang="zh-TW" sz="2200" b="1" dirty="0" smtClean="0"/>
              <a:t>.)</a:t>
            </a:r>
            <a:endParaRPr lang="zh-TW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29151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6467" y="337677"/>
            <a:ext cx="6733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/>
              <a:t>LBNL </a:t>
            </a:r>
            <a:r>
              <a:rPr lang="en-US" altLang="zh-TW" sz="3200" b="1" dirty="0"/>
              <a:t>Regression </a:t>
            </a:r>
            <a:r>
              <a:rPr lang="en-US" altLang="zh-TW" sz="3200" b="1" dirty="0" smtClean="0"/>
              <a:t>Model (TOWT model)</a:t>
            </a:r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406467" y="1183985"/>
            <a:ext cx="6618587" cy="122174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Training: 2017.March~2017.May</a:t>
            </a:r>
          </a:p>
          <a:p>
            <a:r>
              <a:rPr lang="en-US" altLang="zh-TW" dirty="0" smtClean="0"/>
              <a:t>Validation: 2018.March~2018.May</a:t>
            </a:r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67" y="2667258"/>
            <a:ext cx="7319697" cy="347216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5698" y="2667258"/>
            <a:ext cx="3758528" cy="347216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406467" y="2177540"/>
            <a:ext cx="2915887" cy="358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Model Performance: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308919" y="2536491"/>
            <a:ext cx="11572103" cy="3821060"/>
          </a:xfrm>
          <a:prstGeom prst="roundRect">
            <a:avLst>
              <a:gd name="adj" fmla="val 42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79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However,</a:t>
            </a:r>
            <a:br>
              <a:rPr lang="en-US" altLang="zh-TW" dirty="0" smtClean="0"/>
            </a:br>
            <a:r>
              <a:rPr lang="en-US" altLang="zh-TW" dirty="0" smtClean="0"/>
              <a:t>building physics tell us…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8" t="13659" r="552" b="1877"/>
          <a:stretch/>
        </p:blipFill>
        <p:spPr>
          <a:xfrm>
            <a:off x="5212080" y="2228240"/>
            <a:ext cx="6499860" cy="13258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5984" y="4895839"/>
            <a:ext cx="6492240" cy="134112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03" y="1896312"/>
            <a:ext cx="4095704" cy="177286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980" y="3985869"/>
            <a:ext cx="3333750" cy="256222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8217679" y="3733599"/>
            <a:ext cx="306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Consider “time lag” effect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from thermal model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494632" y="1920463"/>
            <a:ext cx="39149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Outdoor temperature [C]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94632" y="4452156"/>
            <a:ext cx="39149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Outdoor temperature </a:t>
            </a:r>
          </a:p>
          <a:p>
            <a:pPr algn="ctr"/>
            <a:r>
              <a:rPr lang="en-US" altLang="zh-TW" sz="1400" dirty="0" smtClean="0"/>
              <a:t>&amp; New temperature(wt. time lag)</a:t>
            </a:r>
            <a:endParaRPr lang="zh-TW" altLang="en-US" sz="1400" dirty="0"/>
          </a:p>
        </p:txBody>
      </p:sp>
      <p:sp>
        <p:nvSpPr>
          <p:cNvPr id="7" name="向下箭號 6"/>
          <p:cNvSpPr/>
          <p:nvPr/>
        </p:nvSpPr>
        <p:spPr>
          <a:xfrm>
            <a:off x="7675514" y="3722370"/>
            <a:ext cx="483990" cy="699265"/>
          </a:xfrm>
          <a:prstGeom prst="downArrow">
            <a:avLst>
              <a:gd name="adj1" fmla="val 50000"/>
              <a:gd name="adj2" fmla="val 398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018571" y="3722370"/>
            <a:ext cx="1887825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“Time lag” effect !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598046" y="6317094"/>
            <a:ext cx="6215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zh-TW" sz="2000" dirty="0" smtClean="0">
                <a:solidFill>
                  <a:srgbClr val="FF0000"/>
                </a:solidFill>
              </a:rPr>
              <a:t>Use “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New temperature </a:t>
            </a:r>
            <a:r>
              <a:rPr lang="en-US" altLang="zh-TW" sz="2000" dirty="0" smtClean="0">
                <a:solidFill>
                  <a:srgbClr val="FF0000"/>
                </a:solidFill>
              </a:rPr>
              <a:t>” as input!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97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5698" y="2667258"/>
            <a:ext cx="3758528" cy="347216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67" y="2667259"/>
            <a:ext cx="7319697" cy="34766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467" y="337677"/>
            <a:ext cx="9737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/>
              <a:t>LBNL </a:t>
            </a:r>
            <a:r>
              <a:rPr lang="en-US" altLang="zh-TW" sz="3200" b="1" dirty="0"/>
              <a:t>Regression </a:t>
            </a:r>
            <a:r>
              <a:rPr lang="en-US" altLang="zh-TW" sz="3200" b="1" dirty="0" smtClean="0"/>
              <a:t>Model (TOWT model + Thermal Model)</a:t>
            </a:r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406467" y="1183985"/>
            <a:ext cx="7137333" cy="122174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Training: 2017.March~2017.May</a:t>
            </a:r>
          </a:p>
          <a:p>
            <a:r>
              <a:rPr lang="en-US" altLang="zh-TW" dirty="0" smtClean="0"/>
              <a:t>Validation: 2018.March~2018.May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6467" y="2177540"/>
            <a:ext cx="2915887" cy="358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Model Performance: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08919" y="2536491"/>
            <a:ext cx="11572103" cy="3821060"/>
          </a:xfrm>
          <a:prstGeom prst="roundRect">
            <a:avLst>
              <a:gd name="adj" fmla="val 42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610233" y="6028207"/>
            <a:ext cx="306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After adding “time lag” effect,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accuracy is well improved!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48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801" y="2005379"/>
            <a:ext cx="7625080" cy="3617026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However,</a:t>
            </a:r>
            <a:br>
              <a:rPr lang="en-US" altLang="zh-TW" dirty="0" smtClean="0"/>
            </a:br>
            <a:r>
              <a:rPr lang="en-US" altLang="zh-TW" dirty="0" smtClean="0"/>
              <a:t>Not good enough at cold night…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481516" y="5821072"/>
            <a:ext cx="5080000" cy="3962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492240" y="4094480"/>
            <a:ext cx="1767840" cy="52832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681655" y="3758475"/>
            <a:ext cx="3266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Cooling load at night 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should not be </a:t>
            </a:r>
            <a:r>
              <a:rPr lang="en-US" altLang="zh-TW" sz="2400" b="1" u="sng" dirty="0" smtClean="0">
                <a:solidFill>
                  <a:srgbClr val="FF0000"/>
                </a:solidFill>
              </a:rPr>
              <a:t>zero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 or </a:t>
            </a:r>
            <a:r>
              <a:rPr lang="en-US" altLang="zh-TW" sz="2400" b="1" u="sng" dirty="0" smtClean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16" name="矩形 15"/>
          <p:cNvSpPr/>
          <p:nvPr/>
        </p:nvSpPr>
        <p:spPr>
          <a:xfrm>
            <a:off x="838200" y="5757794"/>
            <a:ext cx="94766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Let’s try Regression from Machine Learning (Regression Tree),</a:t>
            </a:r>
            <a:br>
              <a:rPr lang="en-US" altLang="zh-TW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instead of traditional linear regression of TOWT model!  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ãbad iconãçåçæå°çµæ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36835" y="4647971"/>
            <a:ext cx="621665" cy="62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6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5699" y="2667258"/>
            <a:ext cx="3758528" cy="348078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67" y="2667258"/>
            <a:ext cx="7319697" cy="347451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467" y="337677"/>
            <a:ext cx="11584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/>
              <a:t>LBNL </a:t>
            </a:r>
            <a:r>
              <a:rPr lang="en-US" altLang="zh-TW" sz="3200" b="1" dirty="0"/>
              <a:t>Regression </a:t>
            </a:r>
            <a:r>
              <a:rPr lang="en-US" altLang="zh-TW" sz="3200" b="1" dirty="0" smtClean="0"/>
              <a:t>Model (TOWT model + Thermal Model + Reg. Tree)</a:t>
            </a:r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406467" y="1183985"/>
            <a:ext cx="7040618" cy="122174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Training: 2017.March~2017.May</a:t>
            </a:r>
          </a:p>
          <a:p>
            <a:r>
              <a:rPr lang="en-US" altLang="zh-TW" dirty="0" smtClean="0"/>
              <a:t>Validation: 2018.March~2018.May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104900" y="4932680"/>
            <a:ext cx="1767840" cy="2794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7995699" y="5242915"/>
            <a:ext cx="1483581" cy="89885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06467" y="2177540"/>
            <a:ext cx="2915887" cy="358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Model Performance: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08919" y="2536491"/>
            <a:ext cx="11572103" cy="3821060"/>
          </a:xfrm>
          <a:prstGeom prst="roundRect">
            <a:avLst>
              <a:gd name="adj" fmla="val 42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09320" y="6010217"/>
            <a:ext cx="5196840" cy="83099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Well handle low-temp night’s prediction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(no zero or negative value!)</a:t>
            </a:r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1907471" y="5382616"/>
            <a:ext cx="325189" cy="6276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6198759" y="5821680"/>
            <a:ext cx="1679840" cy="5546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88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629</Words>
  <Application>Microsoft Office PowerPoint</Application>
  <PresentationFormat>寬螢幕</PresentationFormat>
  <Paragraphs>102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 ntuBDG 台大校園 動態能源預測</vt:lpstr>
      <vt:lpstr>動態能源預測模型</vt:lpstr>
      <vt:lpstr>動態能源預測模型</vt:lpstr>
      <vt:lpstr>Weekly pattern (TOW)</vt:lpstr>
      <vt:lpstr>PowerPoint 簡報</vt:lpstr>
      <vt:lpstr>However, building physics tell us…</vt:lpstr>
      <vt:lpstr>PowerPoint 簡報</vt:lpstr>
      <vt:lpstr>However, Not good enough at cold night…</vt:lpstr>
      <vt:lpstr>PowerPoint 簡報</vt:lpstr>
      <vt:lpstr>Another Case:  土研大樓用電</vt:lpstr>
      <vt:lpstr>PowerPoint 簡報</vt:lpstr>
      <vt:lpstr>DEMO: 實時預測控制服務 (Web服務)</vt:lpstr>
      <vt:lpstr>發展潛力</vt:lpstr>
      <vt:lpstr>階段成果</vt:lpstr>
      <vt:lpstr>爬取/存取數據</vt:lpstr>
      <vt:lpstr>分析數據/建模</vt:lpstr>
      <vt:lpstr>DEMO site</vt:lpstr>
      <vt:lpstr>Future Work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TSMC 建築大數據分析 &amp;潛力服務功能</dc:title>
  <dc:creator>Patrick Fu</dc:creator>
  <cp:lastModifiedBy>Patrick Fu</cp:lastModifiedBy>
  <cp:revision>118</cp:revision>
  <dcterms:created xsi:type="dcterms:W3CDTF">2019-01-08T06:07:05Z</dcterms:created>
  <dcterms:modified xsi:type="dcterms:W3CDTF">2019-11-01T02:39:00Z</dcterms:modified>
</cp:coreProperties>
</file>