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57" r:id="rId4"/>
    <p:sldId id="258" r:id="rId5"/>
    <p:sldId id="259" r:id="rId6"/>
    <p:sldId id="260" r:id="rId7"/>
    <p:sldId id="261" r:id="rId8"/>
    <p:sldId id="283" r:id="rId9"/>
    <p:sldId id="284" r:id="rId10"/>
    <p:sldId id="264" r:id="rId11"/>
    <p:sldId id="266" r:id="rId12"/>
    <p:sldId id="267" r:id="rId13"/>
    <p:sldId id="272" r:id="rId14"/>
    <p:sldId id="270" r:id="rId15"/>
    <p:sldId id="271" r:id="rId16"/>
    <p:sldId id="273" r:id="rId17"/>
    <p:sldId id="276" r:id="rId18"/>
    <p:sldId id="277" r:id="rId19"/>
    <p:sldId id="278" r:id="rId20"/>
    <p:sldId id="279" r:id="rId21"/>
    <p:sldId id="280" r:id="rId22"/>
    <p:sldId id="281" r:id="rId23"/>
    <p:sldId id="282" r:id="rId24"/>
    <p:sldId id="274" r:id="rId25"/>
    <p:sldId id="285" r:id="rId26"/>
    <p:sldId id="286" r:id="rId27"/>
    <p:sldId id="287" r:id="rId28"/>
    <p:sldId id="289" r:id="rId29"/>
    <p:sldId id="288" r:id="rId30"/>
    <p:sldId id="295" r:id="rId31"/>
    <p:sldId id="299" r:id="rId32"/>
    <p:sldId id="298" r:id="rId33"/>
    <p:sldId id="296"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3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k\Documents\DATA%20STUDY\Jet%20fan%20Comparis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ck\Documents\DATA%20STUDY\Jet%20fan%20Comparis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Inflation</a:t>
            </a:r>
            <a:r>
              <a:rPr lang="en-SG" baseline="0"/>
              <a:t> of </a:t>
            </a:r>
            <a:r>
              <a:rPr lang="en-SG"/>
              <a:t>PHP/KW-hr rate Oct-2021</a:t>
            </a:r>
            <a:r>
              <a:rPr lang="en-SG" baseline="0"/>
              <a:t> to Oct-2022</a:t>
            </a:r>
            <a:endParaRPr lang="en-SG"/>
          </a:p>
        </c:rich>
      </c:tx>
      <c:layout>
        <c:manualLayout>
          <c:xMode val="edge"/>
          <c:yMode val="edge"/>
          <c:x val="0.14153926071741033"/>
          <c:y val="2.4561403508771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'KW-HR rating'!$A$2:$A$14</c:f>
              <c:numCache>
                <c:formatCode>mmm\-yy</c:formatCode>
                <c:ptCount val="13"/>
                <c:pt idx="0">
                  <c:v>44470</c:v>
                </c:pt>
                <c:pt idx="1">
                  <c:v>44501</c:v>
                </c:pt>
                <c:pt idx="2">
                  <c:v>44531</c:v>
                </c:pt>
                <c:pt idx="3">
                  <c:v>44562</c:v>
                </c:pt>
                <c:pt idx="4">
                  <c:v>44593</c:v>
                </c:pt>
                <c:pt idx="5">
                  <c:v>44621</c:v>
                </c:pt>
                <c:pt idx="6">
                  <c:v>44652</c:v>
                </c:pt>
                <c:pt idx="7">
                  <c:v>44682</c:v>
                </c:pt>
                <c:pt idx="8">
                  <c:v>44713</c:v>
                </c:pt>
                <c:pt idx="9">
                  <c:v>44743</c:v>
                </c:pt>
                <c:pt idx="10">
                  <c:v>44774</c:v>
                </c:pt>
                <c:pt idx="11">
                  <c:v>44805</c:v>
                </c:pt>
                <c:pt idx="12">
                  <c:v>44835</c:v>
                </c:pt>
              </c:numCache>
            </c:numRef>
          </c:cat>
          <c:val>
            <c:numRef>
              <c:f>'KW-HR rating'!$B$2:$B$14</c:f>
              <c:numCache>
                <c:formatCode>General</c:formatCode>
                <c:ptCount val="13"/>
                <c:pt idx="0">
                  <c:v>9.1582000000000008</c:v>
                </c:pt>
                <c:pt idx="1">
                  <c:v>9.1165000000000003</c:v>
                </c:pt>
                <c:pt idx="2">
                  <c:v>9.2562999999999995</c:v>
                </c:pt>
                <c:pt idx="3">
                  <c:v>9.2847000000000008</c:v>
                </c:pt>
                <c:pt idx="4">
                  <c:v>9.3355999999999995</c:v>
                </c:pt>
                <c:pt idx="5">
                  <c:v>9.5114000000000001</c:v>
                </c:pt>
                <c:pt idx="6">
                  <c:v>9.5408000000000008</c:v>
                </c:pt>
                <c:pt idx="7">
                  <c:v>9.5616000000000003</c:v>
                </c:pt>
                <c:pt idx="8">
                  <c:v>9.4695</c:v>
                </c:pt>
                <c:pt idx="9">
                  <c:v>9.5632000000000001</c:v>
                </c:pt>
                <c:pt idx="10">
                  <c:v>10.231400000000001</c:v>
                </c:pt>
                <c:pt idx="11">
                  <c:v>10.1823</c:v>
                </c:pt>
                <c:pt idx="12">
                  <c:v>10.222799999999999</c:v>
                </c:pt>
              </c:numCache>
            </c:numRef>
          </c:val>
          <c:smooth val="0"/>
          <c:extLst>
            <c:ext xmlns:c16="http://schemas.microsoft.com/office/drawing/2014/chart" uri="{C3380CC4-5D6E-409C-BE32-E72D297353CC}">
              <c16:uniqueId val="{00000000-4E34-4E64-B3E8-9AE3778E0611}"/>
            </c:ext>
          </c:extLst>
        </c:ser>
        <c:dLbls>
          <c:showLegendKey val="0"/>
          <c:showVal val="0"/>
          <c:showCatName val="0"/>
          <c:showSerName val="0"/>
          <c:showPercent val="0"/>
          <c:showBubbleSize val="0"/>
        </c:dLbls>
        <c:smooth val="0"/>
        <c:axId val="205158912"/>
        <c:axId val="172074688"/>
      </c:lineChart>
      <c:dateAx>
        <c:axId val="205158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Month-yr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074688"/>
        <c:crosses val="autoZero"/>
        <c:auto val="1"/>
        <c:lblOffset val="100"/>
        <c:baseTimeUnit val="months"/>
      </c:dateAx>
      <c:valAx>
        <c:axId val="172074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PHP/Kw-hr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58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[Jet fan Comparison.xlsx]Pivot Table!PivotTable8</c:name>
    <c:fmtId val="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SG"/>
              <a:t>Operation Cost Comparison</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92D050"/>
          </a:solid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w="9525" cap="flat" cmpd="sng" algn="ctr">
            <a:solidFill>
              <a:schemeClr val="accent1"/>
            </a:solidFill>
            <a:miter lim="800000"/>
          </a:ln>
          <a:effectLst>
            <a:glow rad="63500">
              <a:schemeClr val="accent1">
                <a:satMod val="175000"/>
                <a:alpha val="25000"/>
              </a:schemeClr>
            </a:glow>
          </a:effectLst>
        </c:spPr>
      </c:pivotFmt>
      <c:pivotFmt>
        <c:idx val="7"/>
        <c:spPr>
          <a:solidFill>
            <a:srgbClr val="92D050"/>
          </a:solidFill>
          <a:ln w="9525" cap="flat" cmpd="sng" algn="ctr">
            <a:solidFill>
              <a:schemeClr val="accent2"/>
            </a:solidFill>
            <a:miter lim="800000"/>
          </a:ln>
          <a:effectLst>
            <a:glow rad="63500">
              <a:schemeClr val="accent2">
                <a:satMod val="175000"/>
                <a:alpha val="25000"/>
              </a:schemeClr>
            </a:glow>
          </a:effectLst>
        </c:spPr>
        <c:dLbl>
          <c:idx val="0"/>
          <c:layout>
            <c:manualLayout>
              <c:x val="-5.4237284275116563E-3"/>
              <c:y val="-4.540763673890609E-2"/>
            </c:manualLayout>
          </c:layout>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0000"/>
          </a:solidFill>
          <a:ln w="9525" cap="flat" cmpd="sng" algn="ctr">
            <a:solidFill>
              <a:schemeClr val="accent1"/>
            </a:solidFill>
            <a:miter lim="800000"/>
          </a:ln>
          <a:effectLst>
            <a:glow rad="63500">
              <a:schemeClr val="accent1">
                <a:satMod val="175000"/>
                <a:alpha val="25000"/>
              </a:schemeClr>
            </a:glow>
          </a:effectLst>
        </c:spPr>
        <c:dLbl>
          <c:idx val="0"/>
          <c:layout>
            <c:manualLayout>
              <c:x val="-5.4236928387424131E-3"/>
              <c:y val="8.7905138018738366E-2"/>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5421464981789931E-2"/>
                  <c:h val="3.4365325077399374E-2"/>
                </c:manualLayout>
              </c15:layout>
            </c:ext>
          </c:extLst>
        </c:dLbl>
      </c:pivotFmt>
      <c:pivotFmt>
        <c:idx val="9"/>
        <c:spPr>
          <a:solidFill>
            <a:srgbClr val="FF0000"/>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F0000"/>
          </a:solidFill>
          <a:ln w="9525" cap="flat" cmpd="sng" algn="ctr">
            <a:solidFill>
              <a:schemeClr val="accent1"/>
            </a:solidFill>
            <a:miter lim="800000"/>
          </a:ln>
          <a:effectLst>
            <a:glow rad="63500">
              <a:schemeClr val="accent1">
                <a:satMod val="175000"/>
                <a:alpha val="25000"/>
              </a:schemeClr>
            </a:glow>
          </a:effectLst>
        </c:spPr>
        <c:dLbl>
          <c:idx val="0"/>
          <c:layout>
            <c:manualLayout>
              <c:x val="-5.4236928387424131E-3"/>
              <c:y val="8.7905138018738366E-2"/>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5421464981789931E-2"/>
                  <c:h val="3.4365325077399374E-2"/>
                </c:manualLayout>
              </c15:layout>
            </c:ext>
          </c:extLst>
        </c:dLbl>
      </c:pivotFmt>
      <c:pivotFmt>
        <c:idx val="11"/>
        <c:spPr>
          <a:solidFill>
            <a:srgbClr val="92D050"/>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92D050"/>
          </a:solidFill>
          <a:ln w="9525" cap="flat" cmpd="sng" algn="ctr">
            <a:solidFill>
              <a:schemeClr val="accent2"/>
            </a:solidFill>
            <a:miter lim="800000"/>
          </a:ln>
          <a:effectLst>
            <a:glow rad="63500">
              <a:schemeClr val="accent2">
                <a:satMod val="175000"/>
                <a:alpha val="25000"/>
              </a:schemeClr>
            </a:glow>
          </a:effectLst>
        </c:spPr>
        <c:dLbl>
          <c:idx val="0"/>
          <c:layout>
            <c:manualLayout>
              <c:x val="-5.4237284275116563E-3"/>
              <c:y val="-4.540763673890609E-2"/>
            </c:manualLayout>
          </c:layout>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0000"/>
          </a:solidFill>
          <a:ln w="9525" cap="flat" cmpd="sng" algn="ctr">
            <a:solidFill>
              <a:schemeClr val="accent1"/>
            </a:solidFill>
            <a:miter lim="800000"/>
          </a:ln>
          <a:effectLst>
            <a:glow rad="63500">
              <a:schemeClr val="accent1">
                <a:satMod val="175000"/>
                <a:alpha val="25000"/>
              </a:schemeClr>
            </a:glow>
          </a:effectLst>
        </c:spPr>
        <c:dLbl>
          <c:idx val="0"/>
          <c:layout>
            <c:manualLayout>
              <c:x val="-5.4236928387424131E-3"/>
              <c:y val="8.7905138018738366E-2"/>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5421464981789931E-2"/>
                  <c:h val="3.4365325077399374E-2"/>
                </c:manualLayout>
              </c15:layout>
            </c:ext>
          </c:extLst>
        </c:dLbl>
      </c:pivotFmt>
      <c:pivotFmt>
        <c:idx val="15"/>
        <c:spPr>
          <a:solidFill>
            <a:srgbClr val="92D050"/>
          </a:solidFill>
          <a:ln w="9525" cap="flat" cmpd="sng" algn="ctr">
            <a:solidFill>
              <a:schemeClr val="accent1"/>
            </a:solidFill>
            <a:miter lim="800000"/>
          </a:ln>
          <a:effectLst>
            <a:glow rad="63500">
              <a:schemeClr val="accent1">
                <a:satMod val="175000"/>
                <a:alpha val="25000"/>
              </a:schemeClr>
            </a:glow>
          </a:effectLst>
        </c:spPr>
        <c:marker>
          <c:symbol val="none"/>
        </c:marker>
        <c:dLbl>
          <c:idx val="0"/>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92D050"/>
          </a:solidFill>
          <a:ln w="9525" cap="flat" cmpd="sng" algn="ctr">
            <a:solidFill>
              <a:schemeClr val="accent2"/>
            </a:solidFill>
            <a:miter lim="800000"/>
          </a:ln>
          <a:effectLst>
            <a:glow rad="63500">
              <a:schemeClr val="accent2">
                <a:satMod val="175000"/>
                <a:alpha val="25000"/>
              </a:schemeClr>
            </a:glow>
          </a:effectLst>
        </c:spPr>
        <c:dLbl>
          <c:idx val="0"/>
          <c:layout>
            <c:manualLayout>
              <c:x val="-5.4237284275116563E-3"/>
              <c:y val="-4.540763673890609E-2"/>
            </c:manualLayout>
          </c:layout>
          <c:spPr>
            <a:solidFill>
              <a:schemeClr val="tx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106592065014131E-2"/>
          <c:y val="0.11737776585976288"/>
          <c:w val="0.74085774343287558"/>
          <c:h val="0.75266798306558425"/>
        </c:manualLayout>
      </c:layout>
      <c:barChart>
        <c:barDir val="col"/>
        <c:grouping val="clustered"/>
        <c:varyColors val="0"/>
        <c:ser>
          <c:idx val="0"/>
          <c:order val="0"/>
          <c:tx>
            <c:strRef>
              <c:f>'Pivot Table'!$B$3</c:f>
              <c:strCache>
                <c:ptCount val="1"/>
                <c:pt idx="0">
                  <c:v>Manual OP Total Incurred Costs</c:v>
                </c:pt>
              </c:strCache>
            </c:strRef>
          </c:tx>
          <c:spPr>
            <a:solidFill>
              <a:srgbClr val="FF0000"/>
            </a:solidFill>
            <a:ln w="9525" cap="flat" cmpd="sng" algn="ctr">
              <a:solidFill>
                <a:schemeClr val="accent1"/>
              </a:solidFill>
              <a:miter lim="800000"/>
            </a:ln>
            <a:effectLst>
              <a:glow rad="63500">
                <a:schemeClr val="accent1">
                  <a:satMod val="175000"/>
                  <a:alpha val="25000"/>
                </a:schemeClr>
              </a:glow>
            </a:effectLst>
          </c:spPr>
          <c:invertIfNegative val="0"/>
          <c:dLbls>
            <c:dLbl>
              <c:idx val="3"/>
              <c:layout>
                <c:manualLayout>
                  <c:x val="4.1532751746856528E-3"/>
                  <c:y val="8.2888735945737674E-2"/>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447144125451141E-2"/>
                      <c:h val="2.4332521338177288E-2"/>
                    </c:manualLayout>
                  </c15:layout>
                </c:ext>
                <c:ext xmlns:c16="http://schemas.microsoft.com/office/drawing/2014/chart" uri="{C3380CC4-5D6E-409C-BE32-E72D297353CC}">
                  <c16:uniqueId val="{00000000-8FC9-41A6-BF38-085EABAB198D}"/>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Table'!$A$4:$A$15</c:f>
              <c:strCache>
                <c:ptCount val="11"/>
                <c:pt idx="0">
                  <c:v>2023</c:v>
                </c:pt>
                <c:pt idx="1">
                  <c:v>2024</c:v>
                </c:pt>
                <c:pt idx="2">
                  <c:v>2025</c:v>
                </c:pt>
                <c:pt idx="3">
                  <c:v>2026</c:v>
                </c:pt>
                <c:pt idx="4">
                  <c:v>2027</c:v>
                </c:pt>
                <c:pt idx="5">
                  <c:v>2028</c:v>
                </c:pt>
                <c:pt idx="6">
                  <c:v>2029</c:v>
                </c:pt>
                <c:pt idx="7">
                  <c:v>2030</c:v>
                </c:pt>
                <c:pt idx="8">
                  <c:v>2031</c:v>
                </c:pt>
                <c:pt idx="9">
                  <c:v>2032</c:v>
                </c:pt>
                <c:pt idx="10">
                  <c:v>2033</c:v>
                </c:pt>
              </c:strCache>
            </c:strRef>
          </c:cat>
          <c:val>
            <c:numRef>
              <c:f>'Pivot Table'!$B$4:$B$15</c:f>
              <c:numCache>
                <c:formatCode>[$₱-3409]#,##0;\-[$₱-3409]#,##0</c:formatCode>
                <c:ptCount val="11"/>
                <c:pt idx="0">
                  <c:v>1424776.2535709483</c:v>
                </c:pt>
                <c:pt idx="1">
                  <c:v>2312107.3222506745</c:v>
                </c:pt>
                <c:pt idx="2">
                  <c:v>3244157.654000402</c:v>
                </c:pt>
                <c:pt idx="3">
                  <c:v>4223204.183130661</c:v>
                </c:pt>
                <c:pt idx="4">
                  <c:v>5251642.4499242362</c:v>
                </c:pt>
                <c:pt idx="5">
                  <c:v>6331993.0837755138</c:v>
                </c:pt>
                <c:pt idx="6">
                  <c:v>7471599.0094476184</c:v>
                </c:pt>
                <c:pt idx="7">
                  <c:v>8722969.6126241889</c:v>
                </c:pt>
                <c:pt idx="8">
                  <c:v>10037590.737107443</c:v>
                </c:pt>
                <c:pt idx="9">
                  <c:v>11418704.129838925</c:v>
                </c:pt>
                <c:pt idx="10">
                  <c:v>12869722.82749537</c:v>
                </c:pt>
              </c:numCache>
            </c:numRef>
          </c:val>
          <c:extLst>
            <c:ext xmlns:c16="http://schemas.microsoft.com/office/drawing/2014/chart" uri="{C3380CC4-5D6E-409C-BE32-E72D297353CC}">
              <c16:uniqueId val="{00000001-8FC9-41A6-BF38-085EABAB198D}"/>
            </c:ext>
          </c:extLst>
        </c:ser>
        <c:ser>
          <c:idx val="1"/>
          <c:order val="1"/>
          <c:tx>
            <c:strRef>
              <c:f>'Pivot Table'!$C$3</c:f>
              <c:strCache>
                <c:ptCount val="1"/>
                <c:pt idx="0">
                  <c:v>Automated OP Total incurred cost to date</c:v>
                </c:pt>
              </c:strCache>
            </c:strRef>
          </c:tx>
          <c:spPr>
            <a:solidFill>
              <a:srgbClr val="92D050"/>
            </a:solidFill>
            <a:ln w="9525" cap="flat" cmpd="sng" algn="ctr">
              <a:solidFill>
                <a:schemeClr val="accent2"/>
              </a:solidFill>
              <a:miter lim="800000"/>
            </a:ln>
            <a:effectLst>
              <a:glow rad="63500">
                <a:schemeClr val="accent2">
                  <a:satMod val="175000"/>
                  <a:alpha val="25000"/>
                </a:schemeClr>
              </a:glow>
            </a:effectLst>
          </c:spPr>
          <c:invertIfNegative val="0"/>
          <c:dLbls>
            <c:dLbl>
              <c:idx val="2"/>
              <c:layout>
                <c:manualLayout>
                  <c:x val="-5.4237284275116563E-3"/>
                  <c:y val="-4.54076367389060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FC9-41A6-BF38-085EABAB198D}"/>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Table'!$A$4:$A$15</c:f>
              <c:strCache>
                <c:ptCount val="11"/>
                <c:pt idx="0">
                  <c:v>2023</c:v>
                </c:pt>
                <c:pt idx="1">
                  <c:v>2024</c:v>
                </c:pt>
                <c:pt idx="2">
                  <c:v>2025</c:v>
                </c:pt>
                <c:pt idx="3">
                  <c:v>2026</c:v>
                </c:pt>
                <c:pt idx="4">
                  <c:v>2027</c:v>
                </c:pt>
                <c:pt idx="5">
                  <c:v>2028</c:v>
                </c:pt>
                <c:pt idx="6">
                  <c:v>2029</c:v>
                </c:pt>
                <c:pt idx="7">
                  <c:v>2030</c:v>
                </c:pt>
                <c:pt idx="8">
                  <c:v>2031</c:v>
                </c:pt>
                <c:pt idx="9">
                  <c:v>2032</c:v>
                </c:pt>
                <c:pt idx="10">
                  <c:v>2033</c:v>
                </c:pt>
              </c:strCache>
            </c:strRef>
          </c:cat>
          <c:val>
            <c:numRef>
              <c:f>'Pivot Table'!$C$4:$C$15</c:f>
              <c:numCache>
                <c:formatCode>[$₱-3409]#,##0;\-[$₱-3409]#,##0</c:formatCode>
                <c:ptCount val="11"/>
                <c:pt idx="0">
                  <c:v>3265026.2535709473</c:v>
                </c:pt>
                <c:pt idx="1">
                  <c:v>3333357.322250674</c:v>
                </c:pt>
                <c:pt idx="2">
                  <c:v>3405457.6540004015</c:v>
                </c:pt>
                <c:pt idx="3">
                  <c:v>3481556.683130661</c:v>
                </c:pt>
                <c:pt idx="4">
                  <c:v>3561900.0749242362</c:v>
                </c:pt>
                <c:pt idx="5">
                  <c:v>3646751.0900255167</c:v>
                </c:pt>
                <c:pt idx="6">
                  <c:v>3736392.0812679278</c:v>
                </c:pt>
                <c:pt idx="7">
                  <c:v>3831126.1370210615</c:v>
                </c:pt>
                <c:pt idx="8">
                  <c:v>3931278.8867097115</c:v>
                </c:pt>
                <c:pt idx="9">
                  <c:v>4037200.4859068599</c:v>
                </c:pt>
                <c:pt idx="10">
                  <c:v>4149267.8003522507</c:v>
                </c:pt>
              </c:numCache>
            </c:numRef>
          </c:val>
          <c:extLst>
            <c:ext xmlns:c16="http://schemas.microsoft.com/office/drawing/2014/chart" uri="{C3380CC4-5D6E-409C-BE32-E72D297353CC}">
              <c16:uniqueId val="{00000003-8FC9-41A6-BF38-085EABAB198D}"/>
            </c:ext>
          </c:extLst>
        </c:ser>
        <c:dLbls>
          <c:dLblPos val="outEnd"/>
          <c:showLegendKey val="0"/>
          <c:showVal val="1"/>
          <c:showCatName val="0"/>
          <c:showSerName val="0"/>
          <c:showPercent val="0"/>
          <c:showBubbleSize val="0"/>
        </c:dLbls>
        <c:gapWidth val="315"/>
        <c:overlap val="-40"/>
        <c:axId val="116906207"/>
        <c:axId val="116908703"/>
      </c:barChart>
      <c:catAx>
        <c:axId val="1169062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SG"/>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6908703"/>
        <c:crosses val="autoZero"/>
        <c:auto val="1"/>
        <c:lblAlgn val="ctr"/>
        <c:lblOffset val="100"/>
        <c:noMultiLvlLbl val="0"/>
      </c:catAx>
      <c:valAx>
        <c:axId val="11690870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SG"/>
                  <a:t>Total Incurred Costs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3409]#,##0;\-[$₱-3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6906207"/>
        <c:crosses val="autoZero"/>
        <c:crossBetween val="between"/>
      </c:valAx>
      <c:spPr>
        <a:noFill/>
        <a:ln>
          <a:noFill/>
        </a:ln>
        <a:effectLst/>
      </c:spPr>
    </c:plotArea>
    <c:legend>
      <c:legendPos val="r"/>
      <c:layout>
        <c:manualLayout>
          <c:xMode val="edge"/>
          <c:yMode val="edge"/>
          <c:x val="0.82209992813915722"/>
          <c:y val="0.50177762609395182"/>
          <c:w val="0.16434075079206367"/>
          <c:h val="0.324803880939031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117934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276600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4F3A30-380F-4204-9DAD-164E94CD8A0A}"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23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127456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4F3A30-380F-4204-9DAD-164E94CD8A0A}"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19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1485889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3078411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426122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36826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A1509-E0B1-48E8-93DA-33869E1003D6}" type="datetimeFigureOut">
              <a:rPr lang="en-SG" smtClean="0"/>
              <a:t>3/2/2023</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42461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331324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A1509-E0B1-48E8-93DA-33869E1003D6}" type="datetimeFigureOut">
              <a:rPr lang="en-SG" smtClean="0"/>
              <a:t>3/2/2023</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402623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0A1509-E0B1-48E8-93DA-33869E1003D6}" type="datetimeFigureOut">
              <a:rPr lang="en-SG" smtClean="0"/>
              <a:t>3/2/2023</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280647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A1509-E0B1-48E8-93DA-33869E1003D6}" type="datetimeFigureOut">
              <a:rPr lang="en-SG" smtClean="0"/>
              <a:t>3/2/2023</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234758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397411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A1509-E0B1-48E8-93DA-33869E1003D6}" type="datetimeFigureOut">
              <a:rPr lang="en-SG" smtClean="0"/>
              <a:t>3/2/2023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4F3A30-380F-4204-9DAD-164E94CD8A0A}" type="slidenum">
              <a:rPr lang="en-SG" smtClean="0"/>
              <a:t>‹#›</a:t>
            </a:fld>
            <a:endParaRPr lang="en-SG"/>
          </a:p>
        </p:txBody>
      </p:sp>
    </p:spTree>
    <p:extLst>
      <p:ext uri="{BB962C8B-B14F-4D97-AF65-F5344CB8AC3E}">
        <p14:creationId xmlns:p14="http://schemas.microsoft.com/office/powerpoint/2010/main" val="296047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0A1509-E0B1-48E8-93DA-33869E1003D6}" type="datetimeFigureOut">
              <a:rPr lang="en-SG" smtClean="0"/>
              <a:t>3/2/2023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4F3A30-380F-4204-9DAD-164E94CD8A0A}" type="slidenum">
              <a:rPr lang="en-SG" smtClean="0"/>
              <a:t>‹#›</a:t>
            </a:fld>
            <a:endParaRPr lang="en-SG"/>
          </a:p>
        </p:txBody>
      </p:sp>
    </p:spTree>
    <p:extLst>
      <p:ext uri="{BB962C8B-B14F-4D97-AF65-F5344CB8AC3E}">
        <p14:creationId xmlns:p14="http://schemas.microsoft.com/office/powerpoint/2010/main" val="2928750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A519-ED37-5BEC-4317-E092E37F86FA}"/>
              </a:ext>
            </a:extLst>
          </p:cNvPr>
          <p:cNvSpPr>
            <a:spLocks noGrp="1"/>
          </p:cNvSpPr>
          <p:nvPr>
            <p:ph type="ctrTitle"/>
          </p:nvPr>
        </p:nvSpPr>
        <p:spPr/>
        <p:txBody>
          <a:bodyPr>
            <a:normAutofit fontScale="90000"/>
          </a:bodyPr>
          <a:lstStyle/>
          <a:p>
            <a:r>
              <a:rPr lang="en-SG" dirty="0"/>
              <a:t>Manual vs Automated Parking Ventilation Systems: A Long-Term Cost Comparison</a:t>
            </a:r>
          </a:p>
        </p:txBody>
      </p:sp>
      <p:sp>
        <p:nvSpPr>
          <p:cNvPr id="3" name="Subtitle 2">
            <a:extLst>
              <a:ext uri="{FF2B5EF4-FFF2-40B4-BE49-F238E27FC236}">
                <a16:creationId xmlns:a16="http://schemas.microsoft.com/office/drawing/2014/main" id="{48CE3DFA-D774-8176-88E0-7A0CCA56C1B3}"/>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114015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E042-0A74-3EF2-4EE3-AEA36D36C947}"/>
              </a:ext>
            </a:extLst>
          </p:cNvPr>
          <p:cNvSpPr>
            <a:spLocks noGrp="1"/>
          </p:cNvSpPr>
          <p:nvPr>
            <p:ph type="title"/>
          </p:nvPr>
        </p:nvSpPr>
        <p:spPr/>
        <p:txBody>
          <a:bodyPr/>
          <a:lstStyle/>
          <a:p>
            <a:r>
              <a:rPr lang="en-SG" dirty="0"/>
              <a:t>BENECO </a:t>
            </a:r>
            <a:r>
              <a:rPr lang="en-SG" dirty="0" err="1"/>
              <a:t>KW-hr</a:t>
            </a:r>
            <a:r>
              <a:rPr lang="en-SG" dirty="0"/>
              <a:t> rate trend from Oct-2021 to Oct-2022</a:t>
            </a:r>
          </a:p>
        </p:txBody>
      </p:sp>
      <p:graphicFrame>
        <p:nvGraphicFramePr>
          <p:cNvPr id="4" name="Content Placeholder 3">
            <a:extLst>
              <a:ext uri="{FF2B5EF4-FFF2-40B4-BE49-F238E27FC236}">
                <a16:creationId xmlns:a16="http://schemas.microsoft.com/office/drawing/2014/main" id="{B23004CA-169F-C013-35BB-BA1CF82A39CE}"/>
              </a:ext>
            </a:extLst>
          </p:cNvPr>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59A722A-C7BC-ECA0-239D-73FDA96CE743}"/>
              </a:ext>
            </a:extLst>
          </p:cNvPr>
          <p:cNvSpPr txBox="1"/>
          <p:nvPr/>
        </p:nvSpPr>
        <p:spPr>
          <a:xfrm>
            <a:off x="1741335" y="5945698"/>
            <a:ext cx="7529885" cy="584775"/>
          </a:xfrm>
          <a:prstGeom prst="rect">
            <a:avLst/>
          </a:prstGeom>
          <a:noFill/>
        </p:spPr>
        <p:txBody>
          <a:bodyPr wrap="square" rtlCol="0">
            <a:spAutoFit/>
          </a:bodyPr>
          <a:lstStyle/>
          <a:p>
            <a:r>
              <a:rPr lang="en-SG" sz="3200" dirty="0"/>
              <a:t>The Computed CMGR is 0.92%</a:t>
            </a:r>
          </a:p>
        </p:txBody>
      </p:sp>
    </p:spTree>
    <p:extLst>
      <p:ext uri="{BB962C8B-B14F-4D97-AF65-F5344CB8AC3E}">
        <p14:creationId xmlns:p14="http://schemas.microsoft.com/office/powerpoint/2010/main" val="274303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A09F-704F-1807-C8DE-7AF6391FF078}"/>
              </a:ext>
            </a:extLst>
          </p:cNvPr>
          <p:cNvSpPr>
            <a:spLocks noGrp="1"/>
          </p:cNvSpPr>
          <p:nvPr>
            <p:ph type="title"/>
          </p:nvPr>
        </p:nvSpPr>
        <p:spPr/>
        <p:txBody>
          <a:bodyPr/>
          <a:lstStyle/>
          <a:p>
            <a:r>
              <a:rPr lang="en-SG" dirty="0"/>
              <a:t>Costs for Manual Installation</a:t>
            </a:r>
          </a:p>
        </p:txBody>
      </p:sp>
      <p:sp>
        <p:nvSpPr>
          <p:cNvPr id="3" name="Content Placeholder 2">
            <a:extLst>
              <a:ext uri="{FF2B5EF4-FFF2-40B4-BE49-F238E27FC236}">
                <a16:creationId xmlns:a16="http://schemas.microsoft.com/office/drawing/2014/main" id="{36010595-3233-6D28-16FA-54291AA47C79}"/>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580,000</a:t>
            </a:r>
          </a:p>
        </p:txBody>
      </p:sp>
    </p:spTree>
    <p:extLst>
      <p:ext uri="{BB962C8B-B14F-4D97-AF65-F5344CB8AC3E}">
        <p14:creationId xmlns:p14="http://schemas.microsoft.com/office/powerpoint/2010/main" val="45970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A09F-704F-1807-C8DE-7AF6391FF078}"/>
              </a:ext>
            </a:extLst>
          </p:cNvPr>
          <p:cNvSpPr>
            <a:spLocks noGrp="1"/>
          </p:cNvSpPr>
          <p:nvPr>
            <p:ph type="title"/>
          </p:nvPr>
        </p:nvSpPr>
        <p:spPr/>
        <p:txBody>
          <a:bodyPr/>
          <a:lstStyle/>
          <a:p>
            <a:r>
              <a:rPr lang="en-SG" dirty="0"/>
              <a:t>Costs for Manual Installation</a:t>
            </a:r>
          </a:p>
        </p:txBody>
      </p:sp>
      <p:sp>
        <p:nvSpPr>
          <p:cNvPr id="3" name="Content Placeholder 2">
            <a:extLst>
              <a:ext uri="{FF2B5EF4-FFF2-40B4-BE49-F238E27FC236}">
                <a16:creationId xmlns:a16="http://schemas.microsoft.com/office/drawing/2014/main" id="{36010595-3233-6D28-16FA-54291AA47C79}"/>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580,000</a:t>
            </a:r>
          </a:p>
          <a:p>
            <a:r>
              <a:rPr lang="en-SG" sz="2400" dirty="0"/>
              <a:t>O &amp; M Cost/month: PHP 70,000</a:t>
            </a:r>
          </a:p>
          <a:p>
            <a:endParaRPr lang="en-SG" sz="3200" dirty="0"/>
          </a:p>
        </p:txBody>
      </p:sp>
    </p:spTree>
    <p:extLst>
      <p:ext uri="{BB962C8B-B14F-4D97-AF65-F5344CB8AC3E}">
        <p14:creationId xmlns:p14="http://schemas.microsoft.com/office/powerpoint/2010/main" val="68922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A09F-704F-1807-C8DE-7AF6391FF078}"/>
              </a:ext>
            </a:extLst>
          </p:cNvPr>
          <p:cNvSpPr>
            <a:spLocks noGrp="1"/>
          </p:cNvSpPr>
          <p:nvPr>
            <p:ph type="title"/>
          </p:nvPr>
        </p:nvSpPr>
        <p:spPr/>
        <p:txBody>
          <a:bodyPr/>
          <a:lstStyle/>
          <a:p>
            <a:r>
              <a:rPr lang="en-SG" dirty="0"/>
              <a:t>Costs for Manual Installation</a:t>
            </a:r>
          </a:p>
        </p:txBody>
      </p:sp>
      <p:sp>
        <p:nvSpPr>
          <p:cNvPr id="3" name="Content Placeholder 2">
            <a:extLst>
              <a:ext uri="{FF2B5EF4-FFF2-40B4-BE49-F238E27FC236}">
                <a16:creationId xmlns:a16="http://schemas.microsoft.com/office/drawing/2014/main" id="{36010595-3233-6D28-16FA-54291AA47C79}"/>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580,000</a:t>
            </a:r>
          </a:p>
          <a:p>
            <a:r>
              <a:rPr lang="en-SG" sz="2400" dirty="0"/>
              <a:t>O &amp; M Cost/month: PHP 70,000</a:t>
            </a:r>
          </a:p>
          <a:p>
            <a:r>
              <a:rPr lang="en-SG" sz="2400" dirty="0"/>
              <a:t>Operational hours: 6 hours/day</a:t>
            </a:r>
          </a:p>
          <a:p>
            <a:endParaRPr lang="en-SG" sz="3200" dirty="0"/>
          </a:p>
        </p:txBody>
      </p:sp>
    </p:spTree>
    <p:extLst>
      <p:ext uri="{BB962C8B-B14F-4D97-AF65-F5344CB8AC3E}">
        <p14:creationId xmlns:p14="http://schemas.microsoft.com/office/powerpoint/2010/main" val="83884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13-C0E9-8283-5307-89C69355526E}"/>
              </a:ext>
            </a:extLst>
          </p:cNvPr>
          <p:cNvSpPr>
            <a:spLocks noGrp="1"/>
          </p:cNvSpPr>
          <p:nvPr>
            <p:ph type="title"/>
          </p:nvPr>
        </p:nvSpPr>
        <p:spPr/>
        <p:txBody>
          <a:bodyPr/>
          <a:lstStyle/>
          <a:p>
            <a:r>
              <a:rPr lang="en-SG" dirty="0"/>
              <a:t>Costs for Automated Operation Installation</a:t>
            </a:r>
          </a:p>
        </p:txBody>
      </p:sp>
      <p:sp>
        <p:nvSpPr>
          <p:cNvPr id="3" name="Content Placeholder 2">
            <a:extLst>
              <a:ext uri="{FF2B5EF4-FFF2-40B4-BE49-F238E27FC236}">
                <a16:creationId xmlns:a16="http://schemas.microsoft.com/office/drawing/2014/main" id="{75E62A2B-5868-C336-3FE8-025ECB27EBBF}"/>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3,200,000</a:t>
            </a:r>
          </a:p>
        </p:txBody>
      </p:sp>
    </p:spTree>
    <p:extLst>
      <p:ext uri="{BB962C8B-B14F-4D97-AF65-F5344CB8AC3E}">
        <p14:creationId xmlns:p14="http://schemas.microsoft.com/office/powerpoint/2010/main" val="44087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13-C0E9-8283-5307-89C69355526E}"/>
              </a:ext>
            </a:extLst>
          </p:cNvPr>
          <p:cNvSpPr>
            <a:spLocks noGrp="1"/>
          </p:cNvSpPr>
          <p:nvPr>
            <p:ph type="title"/>
          </p:nvPr>
        </p:nvSpPr>
        <p:spPr/>
        <p:txBody>
          <a:bodyPr/>
          <a:lstStyle/>
          <a:p>
            <a:r>
              <a:rPr lang="en-SG" dirty="0"/>
              <a:t>Costs for Automated Operation Installation</a:t>
            </a:r>
          </a:p>
        </p:txBody>
      </p:sp>
      <p:sp>
        <p:nvSpPr>
          <p:cNvPr id="3" name="Content Placeholder 2">
            <a:extLst>
              <a:ext uri="{FF2B5EF4-FFF2-40B4-BE49-F238E27FC236}">
                <a16:creationId xmlns:a16="http://schemas.microsoft.com/office/drawing/2014/main" id="{75E62A2B-5868-C336-3FE8-025ECB27EBBF}"/>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3,200,000</a:t>
            </a:r>
          </a:p>
          <a:p>
            <a:r>
              <a:rPr lang="en-SG" sz="2400" dirty="0"/>
              <a:t>O &amp; M Cost/month: PHP 5000</a:t>
            </a:r>
          </a:p>
        </p:txBody>
      </p:sp>
    </p:spTree>
    <p:extLst>
      <p:ext uri="{BB962C8B-B14F-4D97-AF65-F5344CB8AC3E}">
        <p14:creationId xmlns:p14="http://schemas.microsoft.com/office/powerpoint/2010/main" val="321509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13-C0E9-8283-5307-89C69355526E}"/>
              </a:ext>
            </a:extLst>
          </p:cNvPr>
          <p:cNvSpPr>
            <a:spLocks noGrp="1"/>
          </p:cNvSpPr>
          <p:nvPr>
            <p:ph type="title"/>
          </p:nvPr>
        </p:nvSpPr>
        <p:spPr/>
        <p:txBody>
          <a:bodyPr/>
          <a:lstStyle/>
          <a:p>
            <a:r>
              <a:rPr lang="en-SG" dirty="0"/>
              <a:t>Costs for Automated Operation Installation</a:t>
            </a:r>
          </a:p>
        </p:txBody>
      </p:sp>
      <p:sp>
        <p:nvSpPr>
          <p:cNvPr id="3" name="Content Placeholder 2">
            <a:extLst>
              <a:ext uri="{FF2B5EF4-FFF2-40B4-BE49-F238E27FC236}">
                <a16:creationId xmlns:a16="http://schemas.microsoft.com/office/drawing/2014/main" id="{75E62A2B-5868-C336-3FE8-025ECB27EBBF}"/>
              </a:ext>
            </a:extLst>
          </p:cNvPr>
          <p:cNvSpPr>
            <a:spLocks noGrp="1"/>
          </p:cNvSpPr>
          <p:nvPr>
            <p:ph idx="1"/>
          </p:nvPr>
        </p:nvSpPr>
        <p:spPr/>
        <p:txBody>
          <a:bodyPr>
            <a:normAutofit/>
          </a:bodyPr>
          <a:lstStyle/>
          <a:p>
            <a:r>
              <a:rPr lang="en-SG" sz="2400" dirty="0"/>
              <a:t>Initial Material and </a:t>
            </a:r>
            <a:r>
              <a:rPr lang="en-SG" sz="2400" dirty="0" err="1"/>
              <a:t>Labor</a:t>
            </a:r>
            <a:r>
              <a:rPr lang="en-SG" sz="2400" dirty="0"/>
              <a:t> Cost: PHP 3,200,000</a:t>
            </a:r>
          </a:p>
          <a:p>
            <a:r>
              <a:rPr lang="en-SG" sz="2400" dirty="0"/>
              <a:t>O &amp; M Cost/month: PHP 5000</a:t>
            </a:r>
          </a:p>
          <a:p>
            <a:r>
              <a:rPr lang="en-SG" sz="2400" dirty="0"/>
              <a:t>Operational hours: 6 hours/day</a:t>
            </a:r>
          </a:p>
        </p:txBody>
      </p:sp>
    </p:spTree>
    <p:extLst>
      <p:ext uri="{BB962C8B-B14F-4D97-AF65-F5344CB8AC3E}">
        <p14:creationId xmlns:p14="http://schemas.microsoft.com/office/powerpoint/2010/main" val="158119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endParaRPr lang="en-SG" dirty="0"/>
          </a:p>
          <a:p>
            <a:pPr marL="0" indent="0">
              <a:buNone/>
            </a:pPr>
            <a:endParaRPr lang="en-SG" dirty="0"/>
          </a:p>
        </p:txBody>
      </p:sp>
    </p:spTree>
    <p:extLst>
      <p:ext uri="{BB962C8B-B14F-4D97-AF65-F5344CB8AC3E}">
        <p14:creationId xmlns:p14="http://schemas.microsoft.com/office/powerpoint/2010/main" val="142682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r>
              <a:rPr lang="en-SG" dirty="0"/>
              <a:t>Hence, Both will have the same Utility Bill Costs</a:t>
            </a:r>
          </a:p>
          <a:p>
            <a:pPr marL="0" indent="0">
              <a:buNone/>
            </a:pPr>
            <a:endParaRPr lang="en-SG" dirty="0"/>
          </a:p>
        </p:txBody>
      </p:sp>
    </p:spTree>
    <p:extLst>
      <p:ext uri="{BB962C8B-B14F-4D97-AF65-F5344CB8AC3E}">
        <p14:creationId xmlns:p14="http://schemas.microsoft.com/office/powerpoint/2010/main" val="256696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r>
              <a:rPr lang="en-SG" dirty="0"/>
              <a:t>Hence, Both will have the same Utility Bill Costs.</a:t>
            </a:r>
          </a:p>
          <a:p>
            <a:r>
              <a:rPr lang="en-SG" dirty="0"/>
              <a:t>The initial cost of the Automated Operation installation is 550% more than the Manual Operation installation.</a:t>
            </a:r>
          </a:p>
          <a:p>
            <a:pPr marL="0" indent="0">
              <a:buNone/>
            </a:pPr>
            <a:endParaRPr lang="en-SG" dirty="0"/>
          </a:p>
        </p:txBody>
      </p:sp>
    </p:spTree>
    <p:extLst>
      <p:ext uri="{BB962C8B-B14F-4D97-AF65-F5344CB8AC3E}">
        <p14:creationId xmlns:p14="http://schemas.microsoft.com/office/powerpoint/2010/main" val="238505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AA4B-C4F6-D881-554A-19C7F7C8C534}"/>
              </a:ext>
            </a:extLst>
          </p:cNvPr>
          <p:cNvSpPr>
            <a:spLocks noGrp="1"/>
          </p:cNvSpPr>
          <p:nvPr>
            <p:ph type="title"/>
          </p:nvPr>
        </p:nvSpPr>
        <p:spPr/>
        <p:txBody>
          <a:bodyPr/>
          <a:lstStyle/>
          <a:p>
            <a:r>
              <a:rPr lang="en-SG" dirty="0"/>
              <a:t>Parking Basement Ventilation System:</a:t>
            </a:r>
          </a:p>
        </p:txBody>
      </p:sp>
      <p:pic>
        <p:nvPicPr>
          <p:cNvPr id="5122" name="Picture 2">
            <a:extLst>
              <a:ext uri="{FF2B5EF4-FFF2-40B4-BE49-F238E27FC236}">
                <a16:creationId xmlns:a16="http://schemas.microsoft.com/office/drawing/2014/main" id="{79895EDB-DA27-2A5F-3C4D-58709AE54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3" y="2244103"/>
            <a:ext cx="8915400" cy="355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1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r>
              <a:rPr lang="en-SG" dirty="0"/>
              <a:t>Hence, Both will have the same Utility Bill Costs.</a:t>
            </a:r>
          </a:p>
          <a:p>
            <a:r>
              <a:rPr lang="en-SG" dirty="0"/>
              <a:t>The initial cost of the Automated Operation installation is 550% more than the Manual Operation installation.</a:t>
            </a:r>
          </a:p>
          <a:p>
            <a:r>
              <a:rPr lang="en-SG" dirty="0"/>
              <a:t>The monthly Operation and maintenance cost of the Manual Operation installation is 1400% higher than the Automated Operation installation.</a:t>
            </a:r>
          </a:p>
          <a:p>
            <a:pPr marL="0" indent="0">
              <a:buNone/>
            </a:pPr>
            <a:endParaRPr lang="en-SG" dirty="0"/>
          </a:p>
        </p:txBody>
      </p:sp>
    </p:spTree>
    <p:extLst>
      <p:ext uri="{BB962C8B-B14F-4D97-AF65-F5344CB8AC3E}">
        <p14:creationId xmlns:p14="http://schemas.microsoft.com/office/powerpoint/2010/main" val="376757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r>
              <a:rPr lang="en-SG" dirty="0"/>
              <a:t>Hence, Both will have the same Utility Bill Costs.</a:t>
            </a:r>
          </a:p>
          <a:p>
            <a:r>
              <a:rPr lang="en-SG" dirty="0"/>
              <a:t>The initial cost of the Automated Operation installation is 550% more than the Manual Operation installation.</a:t>
            </a:r>
          </a:p>
          <a:p>
            <a:r>
              <a:rPr lang="en-SG" dirty="0"/>
              <a:t>The monthly Operation and maintenance cost of the Manual Operation installation is 1400% higher than the Automated Operation installation.</a:t>
            </a:r>
          </a:p>
          <a:p>
            <a:r>
              <a:rPr lang="en-SG" dirty="0"/>
              <a:t>CMGR of BENECO </a:t>
            </a:r>
            <a:r>
              <a:rPr lang="en-SG" dirty="0" err="1"/>
              <a:t>KW-hr</a:t>
            </a:r>
            <a:r>
              <a:rPr lang="en-SG" dirty="0"/>
              <a:t> rate is 0.92%</a:t>
            </a:r>
          </a:p>
        </p:txBody>
      </p:sp>
    </p:spTree>
    <p:extLst>
      <p:ext uri="{BB962C8B-B14F-4D97-AF65-F5344CB8AC3E}">
        <p14:creationId xmlns:p14="http://schemas.microsoft.com/office/powerpoint/2010/main" val="196102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471-BB81-6C3C-7E92-174E93601714}"/>
              </a:ext>
            </a:extLst>
          </p:cNvPr>
          <p:cNvSpPr>
            <a:spLocks noGrp="1"/>
          </p:cNvSpPr>
          <p:nvPr>
            <p:ph type="title"/>
          </p:nvPr>
        </p:nvSpPr>
        <p:spPr/>
        <p:txBody>
          <a:bodyPr/>
          <a:lstStyle/>
          <a:p>
            <a:r>
              <a:rPr lang="en-SG" dirty="0"/>
              <a:t>Cost Differences and Similarities</a:t>
            </a:r>
            <a:br>
              <a:rPr lang="en-SG" dirty="0"/>
            </a:br>
            <a:endParaRPr lang="en-SG" dirty="0"/>
          </a:p>
        </p:txBody>
      </p:sp>
      <p:sp>
        <p:nvSpPr>
          <p:cNvPr id="3" name="Content Placeholder 2">
            <a:extLst>
              <a:ext uri="{FF2B5EF4-FFF2-40B4-BE49-F238E27FC236}">
                <a16:creationId xmlns:a16="http://schemas.microsoft.com/office/drawing/2014/main" id="{DD0CDE70-90D8-0FA6-A64A-160147A9B547}"/>
              </a:ext>
            </a:extLst>
          </p:cNvPr>
          <p:cNvSpPr>
            <a:spLocks noGrp="1"/>
          </p:cNvSpPr>
          <p:nvPr>
            <p:ph idx="1"/>
          </p:nvPr>
        </p:nvSpPr>
        <p:spPr/>
        <p:txBody>
          <a:bodyPr/>
          <a:lstStyle/>
          <a:p>
            <a:r>
              <a:rPr lang="en-SG" dirty="0"/>
              <a:t>Both have the same Operational hours and Total Power Rating.</a:t>
            </a:r>
          </a:p>
          <a:p>
            <a:r>
              <a:rPr lang="en-SG" dirty="0"/>
              <a:t>Hence, Both will have the same Utility Bill Costs.</a:t>
            </a:r>
          </a:p>
          <a:p>
            <a:r>
              <a:rPr lang="en-SG" dirty="0"/>
              <a:t>The initial cost of the Automated Operation installation is 550% more than the Manual Operation installation.</a:t>
            </a:r>
          </a:p>
          <a:p>
            <a:r>
              <a:rPr lang="en-SG" dirty="0"/>
              <a:t>The monthly Operation and maintenance cost of the Manual Operation installation is 1400% higher than the Automated Operation installation.</a:t>
            </a:r>
          </a:p>
          <a:p>
            <a:r>
              <a:rPr lang="en-SG" dirty="0"/>
              <a:t>CMGR of BENECO </a:t>
            </a:r>
            <a:r>
              <a:rPr lang="en-SG" dirty="0" err="1"/>
              <a:t>KW-hr</a:t>
            </a:r>
            <a:r>
              <a:rPr lang="en-SG" dirty="0"/>
              <a:t> rate is 0.92%</a:t>
            </a:r>
          </a:p>
          <a:p>
            <a:r>
              <a:rPr lang="en-SG" dirty="0"/>
              <a:t>Budget for Manual and Automated Operation installation compounds by 5% annually.</a:t>
            </a:r>
          </a:p>
          <a:p>
            <a:pPr marL="0" indent="0">
              <a:buNone/>
            </a:pPr>
            <a:endParaRPr lang="en-SG" dirty="0"/>
          </a:p>
        </p:txBody>
      </p:sp>
    </p:spTree>
    <p:extLst>
      <p:ext uri="{BB962C8B-B14F-4D97-AF65-F5344CB8AC3E}">
        <p14:creationId xmlns:p14="http://schemas.microsoft.com/office/powerpoint/2010/main" val="207726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05EC-7074-F607-F3E8-6D281F95E429}"/>
              </a:ext>
            </a:extLst>
          </p:cNvPr>
          <p:cNvSpPr>
            <a:spLocks noGrp="1"/>
          </p:cNvSpPr>
          <p:nvPr>
            <p:ph type="title"/>
          </p:nvPr>
        </p:nvSpPr>
        <p:spPr>
          <a:xfrm>
            <a:off x="1701579" y="624109"/>
            <a:ext cx="9803033" cy="4806631"/>
          </a:xfrm>
        </p:spPr>
        <p:txBody>
          <a:bodyPr/>
          <a:lstStyle/>
          <a:p>
            <a:r>
              <a:rPr lang="en-SG" dirty="0"/>
              <a:t>What will the comparison of expenses of the 2 installation modes look like in a span of 10 years?</a:t>
            </a:r>
          </a:p>
        </p:txBody>
      </p:sp>
      <p:sp>
        <p:nvSpPr>
          <p:cNvPr id="3" name="Content Placeholder 2">
            <a:extLst>
              <a:ext uri="{FF2B5EF4-FFF2-40B4-BE49-F238E27FC236}">
                <a16:creationId xmlns:a16="http://schemas.microsoft.com/office/drawing/2014/main" id="{B25E26E4-3A01-E6AF-1708-7EFF98B6F6C6}"/>
              </a:ext>
            </a:extLst>
          </p:cNvPr>
          <p:cNvSpPr>
            <a:spLocks noGrp="1"/>
          </p:cNvSpPr>
          <p:nvPr>
            <p:ph idx="1"/>
          </p:nvPr>
        </p:nvSpPr>
        <p:spPr>
          <a:xfrm flipV="1">
            <a:off x="4150580" y="5911221"/>
            <a:ext cx="7354031" cy="131769"/>
          </a:xfrm>
        </p:spPr>
        <p:txBody>
          <a:bodyPr>
            <a:normAutofit fontScale="25000" lnSpcReduction="20000"/>
          </a:bodyPr>
          <a:lstStyle/>
          <a:p>
            <a:endParaRPr lang="en-SG" dirty="0"/>
          </a:p>
        </p:txBody>
      </p:sp>
    </p:spTree>
    <p:extLst>
      <p:ext uri="{BB962C8B-B14F-4D97-AF65-F5344CB8AC3E}">
        <p14:creationId xmlns:p14="http://schemas.microsoft.com/office/powerpoint/2010/main" val="307134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091-05C6-70EE-CDD0-B8ACB75BBDB7}"/>
              </a:ext>
            </a:extLst>
          </p:cNvPr>
          <p:cNvSpPr>
            <a:spLocks noGrp="1"/>
          </p:cNvSpPr>
          <p:nvPr>
            <p:ph type="title"/>
          </p:nvPr>
        </p:nvSpPr>
        <p:spPr/>
        <p:txBody>
          <a:bodyPr/>
          <a:lstStyle/>
          <a:p>
            <a:endParaRPr lang="en-SG" dirty="0"/>
          </a:p>
        </p:txBody>
      </p:sp>
      <p:graphicFrame>
        <p:nvGraphicFramePr>
          <p:cNvPr id="4" name="Content Placeholder 3">
            <a:extLst>
              <a:ext uri="{FF2B5EF4-FFF2-40B4-BE49-F238E27FC236}">
                <a16:creationId xmlns:a16="http://schemas.microsoft.com/office/drawing/2014/main" id="{8E56C200-AA34-492F-87F9-A81866B95A23}"/>
              </a:ext>
            </a:extLst>
          </p:cNvPr>
          <p:cNvGraphicFramePr>
            <a:graphicFrameLocks noGrp="1"/>
          </p:cNvGraphicFramePr>
          <p:nvPr>
            <p:ph idx="1"/>
            <p:extLst>
              <p:ext uri="{D42A27DB-BD31-4B8C-83A1-F6EECF244321}">
                <p14:modId xmlns:p14="http://schemas.microsoft.com/office/powerpoint/2010/main" val="2865204187"/>
              </p:ext>
            </p:extLst>
          </p:nvPr>
        </p:nvGraphicFramePr>
        <p:xfrm>
          <a:off x="0" y="15874"/>
          <a:ext cx="12192000" cy="6842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018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4E9-D013-1ED5-2965-F5DFE4604129}"/>
              </a:ext>
            </a:extLst>
          </p:cNvPr>
          <p:cNvSpPr>
            <a:spLocks noGrp="1"/>
          </p:cNvSpPr>
          <p:nvPr>
            <p:ph type="title"/>
          </p:nvPr>
        </p:nvSpPr>
        <p:spPr/>
        <p:txBody>
          <a:bodyPr/>
          <a:lstStyle/>
          <a:p>
            <a:r>
              <a:rPr lang="en-SG" dirty="0"/>
              <a:t>Pros and Cons of Manual Operation Installation	</a:t>
            </a:r>
          </a:p>
        </p:txBody>
      </p:sp>
      <p:sp>
        <p:nvSpPr>
          <p:cNvPr id="3" name="Content Placeholder 2">
            <a:extLst>
              <a:ext uri="{FF2B5EF4-FFF2-40B4-BE49-F238E27FC236}">
                <a16:creationId xmlns:a16="http://schemas.microsoft.com/office/drawing/2014/main" id="{0D1BEC2D-0794-5EB9-5B54-D5E850B94404}"/>
              </a:ext>
            </a:extLst>
          </p:cNvPr>
          <p:cNvSpPr>
            <a:spLocks noGrp="1"/>
          </p:cNvSpPr>
          <p:nvPr>
            <p:ph idx="1"/>
          </p:nvPr>
        </p:nvSpPr>
        <p:spPr/>
        <p:txBody>
          <a:bodyPr/>
          <a:lstStyle/>
          <a:p>
            <a:pPr marL="0" indent="0">
              <a:buNone/>
            </a:pPr>
            <a:r>
              <a:rPr lang="en-SG" dirty="0"/>
              <a:t>Pros:</a:t>
            </a:r>
          </a:p>
          <a:p>
            <a:r>
              <a:rPr lang="en-SG" dirty="0"/>
              <a:t>Assigned technicians may be able to provide support for technical problems outside of Ventilation maintenance.</a:t>
            </a:r>
          </a:p>
          <a:p>
            <a:pPr marL="0" indent="0">
              <a:buNone/>
            </a:pPr>
            <a:endParaRPr lang="en-SG" dirty="0"/>
          </a:p>
        </p:txBody>
      </p:sp>
    </p:spTree>
    <p:extLst>
      <p:ext uri="{BB962C8B-B14F-4D97-AF65-F5344CB8AC3E}">
        <p14:creationId xmlns:p14="http://schemas.microsoft.com/office/powerpoint/2010/main" val="234723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4E9-D013-1ED5-2965-F5DFE4604129}"/>
              </a:ext>
            </a:extLst>
          </p:cNvPr>
          <p:cNvSpPr>
            <a:spLocks noGrp="1"/>
          </p:cNvSpPr>
          <p:nvPr>
            <p:ph type="title"/>
          </p:nvPr>
        </p:nvSpPr>
        <p:spPr/>
        <p:txBody>
          <a:bodyPr/>
          <a:lstStyle/>
          <a:p>
            <a:r>
              <a:rPr lang="en-SG" dirty="0"/>
              <a:t>Pros and Cons of Manual Operation Installation	</a:t>
            </a:r>
          </a:p>
        </p:txBody>
      </p:sp>
      <p:sp>
        <p:nvSpPr>
          <p:cNvPr id="3" name="Content Placeholder 2">
            <a:extLst>
              <a:ext uri="{FF2B5EF4-FFF2-40B4-BE49-F238E27FC236}">
                <a16:creationId xmlns:a16="http://schemas.microsoft.com/office/drawing/2014/main" id="{0D1BEC2D-0794-5EB9-5B54-D5E850B94404}"/>
              </a:ext>
            </a:extLst>
          </p:cNvPr>
          <p:cNvSpPr>
            <a:spLocks noGrp="1"/>
          </p:cNvSpPr>
          <p:nvPr>
            <p:ph idx="1"/>
          </p:nvPr>
        </p:nvSpPr>
        <p:spPr/>
        <p:txBody>
          <a:bodyPr/>
          <a:lstStyle/>
          <a:p>
            <a:pPr marL="0" indent="0">
              <a:buNone/>
            </a:pPr>
            <a:r>
              <a:rPr lang="en-SG" dirty="0"/>
              <a:t>Pros:</a:t>
            </a:r>
          </a:p>
          <a:p>
            <a:r>
              <a:rPr lang="en-SG" dirty="0"/>
              <a:t>Assigned technicians may be able to provide support for technical problems outside of Ventilation maintenance.</a:t>
            </a:r>
          </a:p>
          <a:p>
            <a:r>
              <a:rPr lang="en-SG" dirty="0"/>
              <a:t>Low starting cost.</a:t>
            </a:r>
          </a:p>
        </p:txBody>
      </p:sp>
    </p:spTree>
    <p:extLst>
      <p:ext uri="{BB962C8B-B14F-4D97-AF65-F5344CB8AC3E}">
        <p14:creationId xmlns:p14="http://schemas.microsoft.com/office/powerpoint/2010/main" val="80478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4E9-D013-1ED5-2965-F5DFE4604129}"/>
              </a:ext>
            </a:extLst>
          </p:cNvPr>
          <p:cNvSpPr>
            <a:spLocks noGrp="1"/>
          </p:cNvSpPr>
          <p:nvPr>
            <p:ph type="title"/>
          </p:nvPr>
        </p:nvSpPr>
        <p:spPr/>
        <p:txBody>
          <a:bodyPr/>
          <a:lstStyle/>
          <a:p>
            <a:r>
              <a:rPr lang="en-SG" dirty="0"/>
              <a:t>Pros and Cons of Manual Operation Installation	</a:t>
            </a:r>
          </a:p>
        </p:txBody>
      </p:sp>
      <p:sp>
        <p:nvSpPr>
          <p:cNvPr id="3" name="Content Placeholder 2">
            <a:extLst>
              <a:ext uri="{FF2B5EF4-FFF2-40B4-BE49-F238E27FC236}">
                <a16:creationId xmlns:a16="http://schemas.microsoft.com/office/drawing/2014/main" id="{0D1BEC2D-0794-5EB9-5B54-D5E850B94404}"/>
              </a:ext>
            </a:extLst>
          </p:cNvPr>
          <p:cNvSpPr>
            <a:spLocks noGrp="1"/>
          </p:cNvSpPr>
          <p:nvPr>
            <p:ph idx="1"/>
          </p:nvPr>
        </p:nvSpPr>
        <p:spPr/>
        <p:txBody>
          <a:bodyPr/>
          <a:lstStyle/>
          <a:p>
            <a:pPr marL="0" indent="0">
              <a:buNone/>
            </a:pPr>
            <a:r>
              <a:rPr lang="en-SG" dirty="0"/>
              <a:t>Pros:</a:t>
            </a:r>
          </a:p>
          <a:p>
            <a:r>
              <a:rPr lang="en-SG" dirty="0"/>
              <a:t>Assigned technicians may be able to provide support for technical problems outside of Ventilation maintenance.</a:t>
            </a:r>
          </a:p>
          <a:p>
            <a:r>
              <a:rPr lang="en-SG" dirty="0"/>
              <a:t>Low starting cost.</a:t>
            </a:r>
          </a:p>
          <a:p>
            <a:r>
              <a:rPr lang="en-SG" dirty="0"/>
              <a:t>Technicians can provide immediate support for ventilation systems.</a:t>
            </a:r>
          </a:p>
        </p:txBody>
      </p:sp>
    </p:spTree>
    <p:extLst>
      <p:ext uri="{BB962C8B-B14F-4D97-AF65-F5344CB8AC3E}">
        <p14:creationId xmlns:p14="http://schemas.microsoft.com/office/powerpoint/2010/main" val="2305808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4E9-D013-1ED5-2965-F5DFE4604129}"/>
              </a:ext>
            </a:extLst>
          </p:cNvPr>
          <p:cNvSpPr>
            <a:spLocks noGrp="1"/>
          </p:cNvSpPr>
          <p:nvPr>
            <p:ph type="title"/>
          </p:nvPr>
        </p:nvSpPr>
        <p:spPr/>
        <p:txBody>
          <a:bodyPr/>
          <a:lstStyle/>
          <a:p>
            <a:r>
              <a:rPr lang="en-SG" dirty="0"/>
              <a:t>Pros and Cons of Manual Operation Installation	</a:t>
            </a:r>
          </a:p>
        </p:txBody>
      </p:sp>
      <p:sp>
        <p:nvSpPr>
          <p:cNvPr id="3" name="Content Placeholder 2">
            <a:extLst>
              <a:ext uri="{FF2B5EF4-FFF2-40B4-BE49-F238E27FC236}">
                <a16:creationId xmlns:a16="http://schemas.microsoft.com/office/drawing/2014/main" id="{0D1BEC2D-0794-5EB9-5B54-D5E850B94404}"/>
              </a:ext>
            </a:extLst>
          </p:cNvPr>
          <p:cNvSpPr>
            <a:spLocks noGrp="1"/>
          </p:cNvSpPr>
          <p:nvPr>
            <p:ph idx="1"/>
          </p:nvPr>
        </p:nvSpPr>
        <p:spPr/>
        <p:txBody>
          <a:bodyPr/>
          <a:lstStyle/>
          <a:p>
            <a:pPr marL="0" indent="0">
              <a:buNone/>
            </a:pPr>
            <a:r>
              <a:rPr lang="en-SG" dirty="0"/>
              <a:t>Pros:</a:t>
            </a:r>
          </a:p>
          <a:p>
            <a:r>
              <a:rPr lang="en-SG" dirty="0"/>
              <a:t>Assigned technicians may be able to provide support for technical problems outside of Ventilation maintenance.</a:t>
            </a:r>
          </a:p>
          <a:p>
            <a:r>
              <a:rPr lang="en-SG" dirty="0"/>
              <a:t>Low starting cost.</a:t>
            </a:r>
          </a:p>
          <a:p>
            <a:r>
              <a:rPr lang="en-SG" dirty="0"/>
              <a:t>Technicians can provide immediate support for ventilation systems.</a:t>
            </a:r>
          </a:p>
          <a:p>
            <a:pPr marL="0" indent="0">
              <a:buNone/>
            </a:pPr>
            <a:r>
              <a:rPr lang="en-SG" dirty="0"/>
              <a:t>Cons:</a:t>
            </a:r>
          </a:p>
          <a:p>
            <a:r>
              <a:rPr lang="en-SG" dirty="0"/>
              <a:t>Total incurred costs will eventually be more than the Automated Operation Installation after a period of 4 years.</a:t>
            </a:r>
          </a:p>
          <a:p>
            <a:pPr marL="0" indent="0">
              <a:buNone/>
            </a:pPr>
            <a:endParaRPr lang="en-SG" dirty="0"/>
          </a:p>
        </p:txBody>
      </p:sp>
    </p:spTree>
    <p:extLst>
      <p:ext uri="{BB962C8B-B14F-4D97-AF65-F5344CB8AC3E}">
        <p14:creationId xmlns:p14="http://schemas.microsoft.com/office/powerpoint/2010/main" val="105413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4E9-D013-1ED5-2965-F5DFE4604129}"/>
              </a:ext>
            </a:extLst>
          </p:cNvPr>
          <p:cNvSpPr>
            <a:spLocks noGrp="1"/>
          </p:cNvSpPr>
          <p:nvPr>
            <p:ph type="title"/>
          </p:nvPr>
        </p:nvSpPr>
        <p:spPr/>
        <p:txBody>
          <a:bodyPr/>
          <a:lstStyle/>
          <a:p>
            <a:r>
              <a:rPr lang="en-SG" dirty="0"/>
              <a:t>Pros and Cons of Manual Operation Installation	</a:t>
            </a:r>
          </a:p>
        </p:txBody>
      </p:sp>
      <p:sp>
        <p:nvSpPr>
          <p:cNvPr id="3" name="Content Placeholder 2">
            <a:extLst>
              <a:ext uri="{FF2B5EF4-FFF2-40B4-BE49-F238E27FC236}">
                <a16:creationId xmlns:a16="http://schemas.microsoft.com/office/drawing/2014/main" id="{0D1BEC2D-0794-5EB9-5B54-D5E850B94404}"/>
              </a:ext>
            </a:extLst>
          </p:cNvPr>
          <p:cNvSpPr>
            <a:spLocks noGrp="1"/>
          </p:cNvSpPr>
          <p:nvPr>
            <p:ph idx="1"/>
          </p:nvPr>
        </p:nvSpPr>
        <p:spPr/>
        <p:txBody>
          <a:bodyPr/>
          <a:lstStyle/>
          <a:p>
            <a:pPr marL="0" indent="0">
              <a:buNone/>
            </a:pPr>
            <a:r>
              <a:rPr lang="en-SG" dirty="0"/>
              <a:t>Pros:</a:t>
            </a:r>
          </a:p>
          <a:p>
            <a:r>
              <a:rPr lang="en-SG" dirty="0"/>
              <a:t>Assigned technicians may be able to provide support for technical problems outside of Ventilation maintenance.</a:t>
            </a:r>
          </a:p>
          <a:p>
            <a:r>
              <a:rPr lang="en-SG" dirty="0"/>
              <a:t>Low starting cost.</a:t>
            </a:r>
          </a:p>
          <a:p>
            <a:r>
              <a:rPr lang="en-SG" dirty="0"/>
              <a:t>Technicians can provide immediate support for ventilation systems.</a:t>
            </a:r>
          </a:p>
          <a:p>
            <a:pPr marL="0" indent="0">
              <a:buNone/>
            </a:pPr>
            <a:r>
              <a:rPr lang="en-SG" dirty="0"/>
              <a:t>Cons:</a:t>
            </a:r>
          </a:p>
          <a:p>
            <a:r>
              <a:rPr lang="en-SG" dirty="0"/>
              <a:t>Total incurred costs will eventually be more than the Automated Operation Installation after a period of 4 years.</a:t>
            </a:r>
          </a:p>
          <a:p>
            <a:r>
              <a:rPr lang="en-SG" dirty="0"/>
              <a:t>Total incurred costs after 10 years will be more than 300% after 10 years.</a:t>
            </a:r>
          </a:p>
        </p:txBody>
      </p:sp>
    </p:spTree>
    <p:extLst>
      <p:ext uri="{BB962C8B-B14F-4D97-AF65-F5344CB8AC3E}">
        <p14:creationId xmlns:p14="http://schemas.microsoft.com/office/powerpoint/2010/main" val="165757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EE47-D9F1-105A-D7BE-23809A349033}"/>
              </a:ext>
            </a:extLst>
          </p:cNvPr>
          <p:cNvSpPr>
            <a:spLocks noGrp="1"/>
          </p:cNvSpPr>
          <p:nvPr>
            <p:ph type="title"/>
          </p:nvPr>
        </p:nvSpPr>
        <p:spPr/>
        <p:txBody>
          <a:bodyPr/>
          <a:lstStyle/>
          <a:p>
            <a:r>
              <a:rPr lang="en-SG" dirty="0"/>
              <a:t>Importance of Basement Ventilation</a:t>
            </a:r>
          </a:p>
        </p:txBody>
      </p:sp>
      <p:sp>
        <p:nvSpPr>
          <p:cNvPr id="4" name="Content Placeholder 3">
            <a:extLst>
              <a:ext uri="{FF2B5EF4-FFF2-40B4-BE49-F238E27FC236}">
                <a16:creationId xmlns:a16="http://schemas.microsoft.com/office/drawing/2014/main" id="{FD4F624C-5E57-E007-ABD2-520F82A5D4A7}"/>
              </a:ext>
            </a:extLst>
          </p:cNvPr>
          <p:cNvSpPr>
            <a:spLocks noGrp="1"/>
          </p:cNvSpPr>
          <p:nvPr>
            <p:ph idx="1"/>
          </p:nvPr>
        </p:nvSpPr>
        <p:spPr>
          <a:xfrm>
            <a:off x="2592925" y="1664473"/>
            <a:ext cx="8915400" cy="3777622"/>
          </a:xfrm>
        </p:spPr>
        <p:txBody>
          <a:bodyPr/>
          <a:lstStyle/>
          <a:p>
            <a:r>
              <a:rPr lang="en-SG" dirty="0"/>
              <a:t>Prevention of Carbon Monoxide Accumulation</a:t>
            </a:r>
          </a:p>
          <a:p>
            <a:endParaRPr lang="en-SG" dirty="0"/>
          </a:p>
        </p:txBody>
      </p:sp>
      <p:pic>
        <p:nvPicPr>
          <p:cNvPr id="1032" name="Picture 8">
            <a:extLst>
              <a:ext uri="{FF2B5EF4-FFF2-40B4-BE49-F238E27FC236}">
                <a16:creationId xmlns:a16="http://schemas.microsoft.com/office/drawing/2014/main" id="{C7C3CBD5-652B-9954-0437-25F8A5CCA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327" y="2683344"/>
            <a:ext cx="5546366" cy="369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006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92BB-5AA3-AA4B-B6CE-27CF3D6C6CB6}"/>
              </a:ext>
            </a:extLst>
          </p:cNvPr>
          <p:cNvSpPr>
            <a:spLocks noGrp="1"/>
          </p:cNvSpPr>
          <p:nvPr>
            <p:ph type="title"/>
          </p:nvPr>
        </p:nvSpPr>
        <p:spPr/>
        <p:txBody>
          <a:bodyPr/>
          <a:lstStyle/>
          <a:p>
            <a:r>
              <a:rPr lang="en-SG" dirty="0"/>
              <a:t>Pros and Cons of Automated Operation Installation</a:t>
            </a:r>
          </a:p>
        </p:txBody>
      </p:sp>
      <p:sp>
        <p:nvSpPr>
          <p:cNvPr id="3" name="Content Placeholder 2">
            <a:extLst>
              <a:ext uri="{FF2B5EF4-FFF2-40B4-BE49-F238E27FC236}">
                <a16:creationId xmlns:a16="http://schemas.microsoft.com/office/drawing/2014/main" id="{0BFC7C5B-7785-0DB8-EC89-1CB1A9D13272}"/>
              </a:ext>
            </a:extLst>
          </p:cNvPr>
          <p:cNvSpPr>
            <a:spLocks noGrp="1"/>
          </p:cNvSpPr>
          <p:nvPr>
            <p:ph idx="1"/>
          </p:nvPr>
        </p:nvSpPr>
        <p:spPr/>
        <p:txBody>
          <a:bodyPr/>
          <a:lstStyle/>
          <a:p>
            <a:pPr marL="0" indent="0">
              <a:buNone/>
            </a:pPr>
            <a:r>
              <a:rPr lang="en-SG" dirty="0"/>
              <a:t>Pros:</a:t>
            </a:r>
          </a:p>
          <a:p>
            <a:r>
              <a:rPr lang="en-SG" dirty="0"/>
              <a:t>Reduction of the need for skilled personnel due to automation.</a:t>
            </a:r>
          </a:p>
          <a:p>
            <a:pPr marL="0" indent="0">
              <a:buNone/>
            </a:pPr>
            <a:endParaRPr lang="en-SG" dirty="0"/>
          </a:p>
        </p:txBody>
      </p:sp>
    </p:spTree>
    <p:extLst>
      <p:ext uri="{BB962C8B-B14F-4D97-AF65-F5344CB8AC3E}">
        <p14:creationId xmlns:p14="http://schemas.microsoft.com/office/powerpoint/2010/main" val="407341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92BB-5AA3-AA4B-B6CE-27CF3D6C6CB6}"/>
              </a:ext>
            </a:extLst>
          </p:cNvPr>
          <p:cNvSpPr>
            <a:spLocks noGrp="1"/>
          </p:cNvSpPr>
          <p:nvPr>
            <p:ph type="title"/>
          </p:nvPr>
        </p:nvSpPr>
        <p:spPr/>
        <p:txBody>
          <a:bodyPr/>
          <a:lstStyle/>
          <a:p>
            <a:r>
              <a:rPr lang="en-SG" dirty="0"/>
              <a:t>Pros and Cons of Automated Operation Installation</a:t>
            </a:r>
          </a:p>
        </p:txBody>
      </p:sp>
      <p:sp>
        <p:nvSpPr>
          <p:cNvPr id="3" name="Content Placeholder 2">
            <a:extLst>
              <a:ext uri="{FF2B5EF4-FFF2-40B4-BE49-F238E27FC236}">
                <a16:creationId xmlns:a16="http://schemas.microsoft.com/office/drawing/2014/main" id="{0BFC7C5B-7785-0DB8-EC89-1CB1A9D13272}"/>
              </a:ext>
            </a:extLst>
          </p:cNvPr>
          <p:cNvSpPr>
            <a:spLocks noGrp="1"/>
          </p:cNvSpPr>
          <p:nvPr>
            <p:ph idx="1"/>
          </p:nvPr>
        </p:nvSpPr>
        <p:spPr/>
        <p:txBody>
          <a:bodyPr/>
          <a:lstStyle/>
          <a:p>
            <a:pPr marL="0" indent="0">
              <a:buNone/>
            </a:pPr>
            <a:r>
              <a:rPr lang="en-SG" dirty="0"/>
              <a:t>Pros:</a:t>
            </a:r>
          </a:p>
          <a:p>
            <a:r>
              <a:rPr lang="en-SG" dirty="0"/>
              <a:t>Reduction of the need for skilled personnel due to automation.</a:t>
            </a:r>
          </a:p>
          <a:p>
            <a:r>
              <a:rPr lang="en-SG" dirty="0"/>
              <a:t>Total incurred costs in a span of ten years is 300% less compared to a manually operated system.</a:t>
            </a:r>
          </a:p>
          <a:p>
            <a:pPr marL="0" indent="0">
              <a:buNone/>
            </a:pPr>
            <a:endParaRPr lang="en-SG" dirty="0"/>
          </a:p>
        </p:txBody>
      </p:sp>
    </p:spTree>
    <p:extLst>
      <p:ext uri="{BB962C8B-B14F-4D97-AF65-F5344CB8AC3E}">
        <p14:creationId xmlns:p14="http://schemas.microsoft.com/office/powerpoint/2010/main" val="73320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92BB-5AA3-AA4B-B6CE-27CF3D6C6CB6}"/>
              </a:ext>
            </a:extLst>
          </p:cNvPr>
          <p:cNvSpPr>
            <a:spLocks noGrp="1"/>
          </p:cNvSpPr>
          <p:nvPr>
            <p:ph type="title"/>
          </p:nvPr>
        </p:nvSpPr>
        <p:spPr/>
        <p:txBody>
          <a:bodyPr/>
          <a:lstStyle/>
          <a:p>
            <a:r>
              <a:rPr lang="en-SG" dirty="0"/>
              <a:t>Pros and Cons of Automated Operation Installation</a:t>
            </a:r>
          </a:p>
        </p:txBody>
      </p:sp>
      <p:sp>
        <p:nvSpPr>
          <p:cNvPr id="3" name="Content Placeholder 2">
            <a:extLst>
              <a:ext uri="{FF2B5EF4-FFF2-40B4-BE49-F238E27FC236}">
                <a16:creationId xmlns:a16="http://schemas.microsoft.com/office/drawing/2014/main" id="{0BFC7C5B-7785-0DB8-EC89-1CB1A9D13272}"/>
              </a:ext>
            </a:extLst>
          </p:cNvPr>
          <p:cNvSpPr>
            <a:spLocks noGrp="1"/>
          </p:cNvSpPr>
          <p:nvPr>
            <p:ph idx="1"/>
          </p:nvPr>
        </p:nvSpPr>
        <p:spPr/>
        <p:txBody>
          <a:bodyPr/>
          <a:lstStyle/>
          <a:p>
            <a:pPr marL="0" indent="0">
              <a:buNone/>
            </a:pPr>
            <a:r>
              <a:rPr lang="en-SG" dirty="0"/>
              <a:t>Pros:</a:t>
            </a:r>
          </a:p>
          <a:p>
            <a:r>
              <a:rPr lang="en-SG" dirty="0"/>
              <a:t>Reduction of the need for skilled personnel due to automation.</a:t>
            </a:r>
          </a:p>
          <a:p>
            <a:r>
              <a:rPr lang="en-SG" dirty="0"/>
              <a:t>Total incurred costs in a span of ten years is 300% less compared to a manually operated system.</a:t>
            </a:r>
          </a:p>
          <a:p>
            <a:pPr marL="0" indent="0">
              <a:buNone/>
            </a:pPr>
            <a:r>
              <a:rPr lang="en-SG" dirty="0"/>
              <a:t>Cons:</a:t>
            </a:r>
          </a:p>
          <a:p>
            <a:r>
              <a:rPr lang="en-SG" dirty="0"/>
              <a:t>Technician deployment in case of problems will not be conducted immediately.</a:t>
            </a:r>
          </a:p>
        </p:txBody>
      </p:sp>
    </p:spTree>
    <p:extLst>
      <p:ext uri="{BB962C8B-B14F-4D97-AF65-F5344CB8AC3E}">
        <p14:creationId xmlns:p14="http://schemas.microsoft.com/office/powerpoint/2010/main" val="266025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92BB-5AA3-AA4B-B6CE-27CF3D6C6CB6}"/>
              </a:ext>
            </a:extLst>
          </p:cNvPr>
          <p:cNvSpPr>
            <a:spLocks noGrp="1"/>
          </p:cNvSpPr>
          <p:nvPr>
            <p:ph type="title"/>
          </p:nvPr>
        </p:nvSpPr>
        <p:spPr/>
        <p:txBody>
          <a:bodyPr/>
          <a:lstStyle/>
          <a:p>
            <a:r>
              <a:rPr lang="en-SG" dirty="0"/>
              <a:t>Pros and Cons of Automated Operation Installation</a:t>
            </a:r>
          </a:p>
        </p:txBody>
      </p:sp>
      <p:sp>
        <p:nvSpPr>
          <p:cNvPr id="3" name="Content Placeholder 2">
            <a:extLst>
              <a:ext uri="{FF2B5EF4-FFF2-40B4-BE49-F238E27FC236}">
                <a16:creationId xmlns:a16="http://schemas.microsoft.com/office/drawing/2014/main" id="{0BFC7C5B-7785-0DB8-EC89-1CB1A9D13272}"/>
              </a:ext>
            </a:extLst>
          </p:cNvPr>
          <p:cNvSpPr>
            <a:spLocks noGrp="1"/>
          </p:cNvSpPr>
          <p:nvPr>
            <p:ph idx="1"/>
          </p:nvPr>
        </p:nvSpPr>
        <p:spPr/>
        <p:txBody>
          <a:bodyPr/>
          <a:lstStyle/>
          <a:p>
            <a:pPr marL="0" indent="0">
              <a:buNone/>
            </a:pPr>
            <a:r>
              <a:rPr lang="en-SG" dirty="0"/>
              <a:t>Pros:</a:t>
            </a:r>
          </a:p>
          <a:p>
            <a:r>
              <a:rPr lang="en-SG" dirty="0"/>
              <a:t>Reduction of the need for skilled personnel due to automation.</a:t>
            </a:r>
          </a:p>
          <a:p>
            <a:r>
              <a:rPr lang="en-SG" dirty="0"/>
              <a:t>Total incurred costs in a span of ten years is 300% less compared to a manually operated system.</a:t>
            </a:r>
          </a:p>
          <a:p>
            <a:pPr marL="0" indent="0">
              <a:buNone/>
            </a:pPr>
            <a:r>
              <a:rPr lang="en-SG" dirty="0"/>
              <a:t>Cons:</a:t>
            </a:r>
          </a:p>
          <a:p>
            <a:r>
              <a:rPr lang="en-SG" dirty="0"/>
              <a:t>Technician deployment in case of problems will not be conducted immediately.</a:t>
            </a:r>
          </a:p>
          <a:p>
            <a:r>
              <a:rPr lang="en-SG" dirty="0"/>
              <a:t>High initial cost for Material and labour costs.</a:t>
            </a:r>
          </a:p>
          <a:p>
            <a:endParaRPr lang="en-SG" dirty="0"/>
          </a:p>
        </p:txBody>
      </p:sp>
    </p:spTree>
    <p:extLst>
      <p:ext uri="{BB962C8B-B14F-4D97-AF65-F5344CB8AC3E}">
        <p14:creationId xmlns:p14="http://schemas.microsoft.com/office/powerpoint/2010/main" val="2858124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483A-6060-0A3C-9126-F680B83FA2BD}"/>
              </a:ext>
            </a:extLst>
          </p:cNvPr>
          <p:cNvSpPr>
            <a:spLocks noGrp="1"/>
          </p:cNvSpPr>
          <p:nvPr>
            <p:ph type="title"/>
          </p:nvPr>
        </p:nvSpPr>
        <p:spPr/>
        <p:txBody>
          <a:bodyPr>
            <a:normAutofit fontScale="90000"/>
          </a:bodyPr>
          <a:lstStyle/>
          <a:p>
            <a:r>
              <a:rPr lang="en-SG" dirty="0"/>
              <a:t>Recommendations:</a:t>
            </a:r>
            <a:br>
              <a:rPr lang="en-SG" dirty="0"/>
            </a:br>
            <a:br>
              <a:rPr lang="en-SG" dirty="0"/>
            </a:br>
            <a:br>
              <a:rPr lang="en-SG" dirty="0"/>
            </a:br>
            <a:endParaRPr lang="en-SG" dirty="0"/>
          </a:p>
        </p:txBody>
      </p:sp>
      <p:sp>
        <p:nvSpPr>
          <p:cNvPr id="3" name="Content Placeholder 2">
            <a:extLst>
              <a:ext uri="{FF2B5EF4-FFF2-40B4-BE49-F238E27FC236}">
                <a16:creationId xmlns:a16="http://schemas.microsoft.com/office/drawing/2014/main" id="{8923D384-50B8-CC04-816B-64564F3AF822}"/>
              </a:ext>
            </a:extLst>
          </p:cNvPr>
          <p:cNvSpPr>
            <a:spLocks noGrp="1"/>
          </p:cNvSpPr>
          <p:nvPr>
            <p:ph idx="1"/>
          </p:nvPr>
        </p:nvSpPr>
        <p:spPr/>
        <p:txBody>
          <a:bodyPr/>
          <a:lstStyle/>
          <a:p>
            <a:r>
              <a:rPr lang="en-SG" dirty="0"/>
              <a:t>Choose the Automated Operation Installation and negotiate with a billing method that lasts </a:t>
            </a:r>
            <a:r>
              <a:rPr lang="en-SG"/>
              <a:t>for 2-3 </a:t>
            </a:r>
            <a:r>
              <a:rPr lang="en-SG" dirty="0"/>
              <a:t>months. Billing method is to be based on progress, conducted every 2 weeks with a qualified QA/QC Engineer monitoring project progress and authorizing billing requests from the subcontractor.</a:t>
            </a:r>
          </a:p>
          <a:p>
            <a:endParaRPr lang="en-SG" dirty="0"/>
          </a:p>
          <a:p>
            <a:pPr marL="0" indent="0">
              <a:buNone/>
            </a:pPr>
            <a:endParaRPr lang="en-SG" dirty="0"/>
          </a:p>
        </p:txBody>
      </p:sp>
    </p:spTree>
    <p:extLst>
      <p:ext uri="{BB962C8B-B14F-4D97-AF65-F5344CB8AC3E}">
        <p14:creationId xmlns:p14="http://schemas.microsoft.com/office/powerpoint/2010/main" val="3513384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483A-6060-0A3C-9126-F680B83FA2BD}"/>
              </a:ext>
            </a:extLst>
          </p:cNvPr>
          <p:cNvSpPr>
            <a:spLocks noGrp="1"/>
          </p:cNvSpPr>
          <p:nvPr>
            <p:ph type="title"/>
          </p:nvPr>
        </p:nvSpPr>
        <p:spPr/>
        <p:txBody>
          <a:bodyPr>
            <a:normAutofit fontScale="90000"/>
          </a:bodyPr>
          <a:lstStyle/>
          <a:p>
            <a:r>
              <a:rPr lang="en-SG" dirty="0"/>
              <a:t>Recommendations:</a:t>
            </a:r>
            <a:br>
              <a:rPr lang="en-SG" dirty="0"/>
            </a:br>
            <a:br>
              <a:rPr lang="en-SG" dirty="0"/>
            </a:br>
            <a:br>
              <a:rPr lang="en-SG" dirty="0"/>
            </a:br>
            <a:endParaRPr lang="en-SG" dirty="0"/>
          </a:p>
        </p:txBody>
      </p:sp>
      <p:sp>
        <p:nvSpPr>
          <p:cNvPr id="3" name="Content Placeholder 2">
            <a:extLst>
              <a:ext uri="{FF2B5EF4-FFF2-40B4-BE49-F238E27FC236}">
                <a16:creationId xmlns:a16="http://schemas.microsoft.com/office/drawing/2014/main" id="{8923D384-50B8-CC04-816B-64564F3AF822}"/>
              </a:ext>
            </a:extLst>
          </p:cNvPr>
          <p:cNvSpPr>
            <a:spLocks noGrp="1"/>
          </p:cNvSpPr>
          <p:nvPr>
            <p:ph idx="1"/>
          </p:nvPr>
        </p:nvSpPr>
        <p:spPr/>
        <p:txBody>
          <a:bodyPr/>
          <a:lstStyle/>
          <a:p>
            <a:r>
              <a:rPr lang="en-SG" dirty="0"/>
              <a:t>Choose the Automated Operation Installation and negotiate with a billing method that lasts for 2-3 months. Billing method is to be based on progress, conducted every 2 weeks with a qualified QA/QC Engineer monitoring project progress and authorizing billing requests from the subcontractor.</a:t>
            </a:r>
          </a:p>
          <a:p>
            <a:endParaRPr lang="en-SG" dirty="0"/>
          </a:p>
          <a:p>
            <a:r>
              <a:rPr lang="en-SG" dirty="0"/>
              <a:t>Install a manually operated Parking Ventilation system using admin electricians then invest for automation before building facilities are operational. The admin personnel who conducted the installation shall be assigned as on call tech support.</a:t>
            </a:r>
          </a:p>
          <a:p>
            <a:pPr marL="0" indent="0">
              <a:buNone/>
            </a:pPr>
            <a:endParaRPr lang="en-SG" dirty="0"/>
          </a:p>
        </p:txBody>
      </p:sp>
    </p:spTree>
    <p:extLst>
      <p:ext uri="{BB962C8B-B14F-4D97-AF65-F5344CB8AC3E}">
        <p14:creationId xmlns:p14="http://schemas.microsoft.com/office/powerpoint/2010/main" val="2106092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BD56-CF9D-AD51-36CD-B2F87D583DC4}"/>
              </a:ext>
            </a:extLst>
          </p:cNvPr>
          <p:cNvSpPr>
            <a:spLocks noGrp="1"/>
          </p:cNvSpPr>
          <p:nvPr>
            <p:ph type="title"/>
          </p:nvPr>
        </p:nvSpPr>
        <p:spPr>
          <a:xfrm>
            <a:off x="2592925" y="624109"/>
            <a:ext cx="8911687" cy="5037219"/>
          </a:xfrm>
        </p:spPr>
        <p:txBody>
          <a:bodyPr/>
          <a:lstStyle/>
          <a:p>
            <a:r>
              <a:rPr lang="en-SG" dirty="0"/>
              <a:t>THAT ENDS OUR ANALYSIS. THANK YOU FOR THE TIME!</a:t>
            </a:r>
          </a:p>
        </p:txBody>
      </p:sp>
      <p:sp>
        <p:nvSpPr>
          <p:cNvPr id="3" name="Content Placeholder 2">
            <a:extLst>
              <a:ext uri="{FF2B5EF4-FFF2-40B4-BE49-F238E27FC236}">
                <a16:creationId xmlns:a16="http://schemas.microsoft.com/office/drawing/2014/main" id="{8D54A417-EC4D-C3F2-4AF1-CA3AF3B8047F}"/>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290269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EE47-D9F1-105A-D7BE-23809A349033}"/>
              </a:ext>
            </a:extLst>
          </p:cNvPr>
          <p:cNvSpPr>
            <a:spLocks noGrp="1"/>
          </p:cNvSpPr>
          <p:nvPr>
            <p:ph type="title"/>
          </p:nvPr>
        </p:nvSpPr>
        <p:spPr/>
        <p:txBody>
          <a:bodyPr/>
          <a:lstStyle/>
          <a:p>
            <a:r>
              <a:rPr lang="en-SG" dirty="0"/>
              <a:t>Importance of Basement Ventilation</a:t>
            </a:r>
          </a:p>
        </p:txBody>
      </p:sp>
      <p:sp>
        <p:nvSpPr>
          <p:cNvPr id="4" name="Content Placeholder 3">
            <a:extLst>
              <a:ext uri="{FF2B5EF4-FFF2-40B4-BE49-F238E27FC236}">
                <a16:creationId xmlns:a16="http://schemas.microsoft.com/office/drawing/2014/main" id="{FD4F624C-5E57-E007-ABD2-520F82A5D4A7}"/>
              </a:ext>
            </a:extLst>
          </p:cNvPr>
          <p:cNvSpPr>
            <a:spLocks noGrp="1"/>
          </p:cNvSpPr>
          <p:nvPr>
            <p:ph idx="1"/>
          </p:nvPr>
        </p:nvSpPr>
        <p:spPr>
          <a:xfrm>
            <a:off x="2517650" y="1688327"/>
            <a:ext cx="8915400" cy="3777622"/>
          </a:xfrm>
        </p:spPr>
        <p:txBody>
          <a:bodyPr/>
          <a:lstStyle/>
          <a:p>
            <a:r>
              <a:rPr lang="en-SG" dirty="0"/>
              <a:t>Prevention of Carbon Monoxide Accumulation</a:t>
            </a:r>
          </a:p>
          <a:p>
            <a:r>
              <a:rPr lang="en-SG" dirty="0"/>
              <a:t>Compliance to OSHA standards</a:t>
            </a:r>
          </a:p>
          <a:p>
            <a:endParaRPr lang="en-SG" dirty="0"/>
          </a:p>
        </p:txBody>
      </p:sp>
      <p:pic>
        <p:nvPicPr>
          <p:cNvPr id="2050" name="Picture 2">
            <a:extLst>
              <a:ext uri="{FF2B5EF4-FFF2-40B4-BE49-F238E27FC236}">
                <a16:creationId xmlns:a16="http://schemas.microsoft.com/office/drawing/2014/main" id="{5635AC73-BDA5-91FA-DA41-39D08B57E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158" y="2828302"/>
            <a:ext cx="5721543" cy="350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37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568-FFB8-2F16-0AD0-938D2B23FFEE}"/>
              </a:ext>
            </a:extLst>
          </p:cNvPr>
          <p:cNvSpPr>
            <a:spLocks noGrp="1"/>
          </p:cNvSpPr>
          <p:nvPr>
            <p:ph type="title"/>
          </p:nvPr>
        </p:nvSpPr>
        <p:spPr/>
        <p:txBody>
          <a:bodyPr/>
          <a:lstStyle/>
          <a:p>
            <a:r>
              <a:rPr lang="en-SG" dirty="0"/>
              <a:t>Options of Installation</a:t>
            </a:r>
          </a:p>
        </p:txBody>
      </p:sp>
      <p:sp>
        <p:nvSpPr>
          <p:cNvPr id="3" name="Content Placeholder 2">
            <a:extLst>
              <a:ext uri="{FF2B5EF4-FFF2-40B4-BE49-F238E27FC236}">
                <a16:creationId xmlns:a16="http://schemas.microsoft.com/office/drawing/2014/main" id="{0DCACC2E-4F2D-2FC4-5FC0-4E24AA1DB6F1}"/>
              </a:ext>
            </a:extLst>
          </p:cNvPr>
          <p:cNvSpPr>
            <a:spLocks noGrp="1"/>
          </p:cNvSpPr>
          <p:nvPr>
            <p:ph idx="1"/>
          </p:nvPr>
        </p:nvSpPr>
        <p:spPr>
          <a:xfrm>
            <a:off x="687388" y="1696279"/>
            <a:ext cx="3805099" cy="1158239"/>
          </a:xfrm>
        </p:spPr>
        <p:txBody>
          <a:bodyPr/>
          <a:lstStyle/>
          <a:p>
            <a:r>
              <a:rPr lang="en-SG" dirty="0"/>
              <a:t>Manually Operated                              </a:t>
            </a:r>
          </a:p>
        </p:txBody>
      </p:sp>
      <p:pic>
        <p:nvPicPr>
          <p:cNvPr id="7" name="Picture 2">
            <a:extLst>
              <a:ext uri="{FF2B5EF4-FFF2-40B4-BE49-F238E27FC236}">
                <a16:creationId xmlns:a16="http://schemas.microsoft.com/office/drawing/2014/main" id="{A1509FC1-4EB7-1645-9C6E-7423E85E8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54" y="2405889"/>
            <a:ext cx="5168382" cy="294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47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568-FFB8-2F16-0AD0-938D2B23FFEE}"/>
              </a:ext>
            </a:extLst>
          </p:cNvPr>
          <p:cNvSpPr>
            <a:spLocks noGrp="1"/>
          </p:cNvSpPr>
          <p:nvPr>
            <p:ph type="title"/>
          </p:nvPr>
        </p:nvSpPr>
        <p:spPr/>
        <p:txBody>
          <a:bodyPr/>
          <a:lstStyle/>
          <a:p>
            <a:r>
              <a:rPr lang="en-SG" dirty="0"/>
              <a:t>Options of Installation</a:t>
            </a:r>
          </a:p>
        </p:txBody>
      </p:sp>
      <p:sp>
        <p:nvSpPr>
          <p:cNvPr id="3" name="Content Placeholder 2">
            <a:extLst>
              <a:ext uri="{FF2B5EF4-FFF2-40B4-BE49-F238E27FC236}">
                <a16:creationId xmlns:a16="http://schemas.microsoft.com/office/drawing/2014/main" id="{0DCACC2E-4F2D-2FC4-5FC0-4E24AA1DB6F1}"/>
              </a:ext>
            </a:extLst>
          </p:cNvPr>
          <p:cNvSpPr>
            <a:spLocks noGrp="1"/>
          </p:cNvSpPr>
          <p:nvPr>
            <p:ph idx="1"/>
          </p:nvPr>
        </p:nvSpPr>
        <p:spPr>
          <a:xfrm>
            <a:off x="687388" y="1696279"/>
            <a:ext cx="3805099" cy="1158239"/>
          </a:xfrm>
        </p:spPr>
        <p:txBody>
          <a:bodyPr/>
          <a:lstStyle/>
          <a:p>
            <a:r>
              <a:rPr lang="en-SG" dirty="0"/>
              <a:t>Manually Operated                            </a:t>
            </a:r>
          </a:p>
        </p:txBody>
      </p:sp>
      <p:sp>
        <p:nvSpPr>
          <p:cNvPr id="5" name="TextBox 4">
            <a:extLst>
              <a:ext uri="{FF2B5EF4-FFF2-40B4-BE49-F238E27FC236}">
                <a16:creationId xmlns:a16="http://schemas.microsoft.com/office/drawing/2014/main" id="{EB410C8B-1CB8-7B5A-E115-803D47F58489}"/>
              </a:ext>
            </a:extLst>
          </p:cNvPr>
          <p:cNvSpPr txBox="1"/>
          <p:nvPr/>
        </p:nvSpPr>
        <p:spPr>
          <a:xfrm>
            <a:off x="7291347" y="1759558"/>
            <a:ext cx="4770782" cy="646331"/>
          </a:xfrm>
          <a:prstGeom prst="rect">
            <a:avLst/>
          </a:prstGeom>
          <a:noFill/>
        </p:spPr>
        <p:txBody>
          <a:bodyPr wrap="square" rtlCol="0">
            <a:spAutoFit/>
          </a:bodyPr>
          <a:lstStyle/>
          <a:p>
            <a:r>
              <a:rPr lang="en-SG" dirty="0"/>
              <a:t>Automated Operation</a:t>
            </a:r>
          </a:p>
          <a:p>
            <a:endParaRPr lang="en-SG" dirty="0"/>
          </a:p>
        </p:txBody>
      </p:sp>
      <p:pic>
        <p:nvPicPr>
          <p:cNvPr id="4098" name="Picture 2">
            <a:extLst>
              <a:ext uri="{FF2B5EF4-FFF2-40B4-BE49-F238E27FC236}">
                <a16:creationId xmlns:a16="http://schemas.microsoft.com/office/drawing/2014/main" id="{6A4A58B8-ED94-7C68-84DC-8F567DAC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54" y="2405889"/>
            <a:ext cx="5168382" cy="29459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B0990EB-1075-F0BF-1C53-CA3A0B684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682" y="2405889"/>
            <a:ext cx="4909930" cy="294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9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801E-F8D8-5C7A-28CA-B27CB67588D6}"/>
              </a:ext>
            </a:extLst>
          </p:cNvPr>
          <p:cNvSpPr>
            <a:spLocks noGrp="1"/>
          </p:cNvSpPr>
          <p:nvPr>
            <p:ph type="title"/>
          </p:nvPr>
        </p:nvSpPr>
        <p:spPr/>
        <p:txBody>
          <a:bodyPr/>
          <a:lstStyle/>
          <a:p>
            <a:r>
              <a:rPr lang="en-SG" dirty="0"/>
              <a:t>Factors That Contribute to Installation Costs</a:t>
            </a:r>
          </a:p>
        </p:txBody>
      </p:sp>
      <p:sp>
        <p:nvSpPr>
          <p:cNvPr id="3" name="Content Placeholder 2">
            <a:extLst>
              <a:ext uri="{FF2B5EF4-FFF2-40B4-BE49-F238E27FC236}">
                <a16:creationId xmlns:a16="http://schemas.microsoft.com/office/drawing/2014/main" id="{D31FD803-7535-196C-92FD-5331641EEF98}"/>
              </a:ext>
            </a:extLst>
          </p:cNvPr>
          <p:cNvSpPr>
            <a:spLocks noGrp="1"/>
          </p:cNvSpPr>
          <p:nvPr>
            <p:ph idx="1"/>
          </p:nvPr>
        </p:nvSpPr>
        <p:spPr/>
        <p:txBody>
          <a:bodyPr/>
          <a:lstStyle/>
          <a:p>
            <a:r>
              <a:rPr lang="en-SG" dirty="0"/>
              <a:t>Material and </a:t>
            </a:r>
            <a:r>
              <a:rPr lang="en-SG" dirty="0" err="1"/>
              <a:t>Labor</a:t>
            </a:r>
            <a:r>
              <a:rPr lang="en-SG" dirty="0"/>
              <a:t> cost as initial cost</a:t>
            </a:r>
          </a:p>
        </p:txBody>
      </p:sp>
    </p:spTree>
    <p:extLst>
      <p:ext uri="{BB962C8B-B14F-4D97-AF65-F5344CB8AC3E}">
        <p14:creationId xmlns:p14="http://schemas.microsoft.com/office/powerpoint/2010/main" val="134356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801E-F8D8-5C7A-28CA-B27CB67588D6}"/>
              </a:ext>
            </a:extLst>
          </p:cNvPr>
          <p:cNvSpPr>
            <a:spLocks noGrp="1"/>
          </p:cNvSpPr>
          <p:nvPr>
            <p:ph type="title"/>
          </p:nvPr>
        </p:nvSpPr>
        <p:spPr/>
        <p:txBody>
          <a:bodyPr/>
          <a:lstStyle/>
          <a:p>
            <a:r>
              <a:rPr lang="en-SG" dirty="0"/>
              <a:t>Factors That Contribute to Installation Costs</a:t>
            </a:r>
          </a:p>
        </p:txBody>
      </p:sp>
      <p:sp>
        <p:nvSpPr>
          <p:cNvPr id="3" name="Content Placeholder 2">
            <a:extLst>
              <a:ext uri="{FF2B5EF4-FFF2-40B4-BE49-F238E27FC236}">
                <a16:creationId xmlns:a16="http://schemas.microsoft.com/office/drawing/2014/main" id="{D31FD803-7535-196C-92FD-5331641EEF98}"/>
              </a:ext>
            </a:extLst>
          </p:cNvPr>
          <p:cNvSpPr>
            <a:spLocks noGrp="1"/>
          </p:cNvSpPr>
          <p:nvPr>
            <p:ph idx="1"/>
          </p:nvPr>
        </p:nvSpPr>
        <p:spPr/>
        <p:txBody>
          <a:bodyPr/>
          <a:lstStyle/>
          <a:p>
            <a:r>
              <a:rPr lang="en-SG" dirty="0"/>
              <a:t>Material and </a:t>
            </a:r>
            <a:r>
              <a:rPr lang="en-SG" dirty="0" err="1"/>
              <a:t>Labor</a:t>
            </a:r>
            <a:r>
              <a:rPr lang="en-SG" dirty="0"/>
              <a:t> cost as initial cost</a:t>
            </a:r>
          </a:p>
          <a:p>
            <a:r>
              <a:rPr lang="en-SG" dirty="0"/>
              <a:t>Monthly Operational and Maintenance Cost</a:t>
            </a:r>
          </a:p>
          <a:p>
            <a:endParaRPr lang="en-SG" dirty="0"/>
          </a:p>
        </p:txBody>
      </p:sp>
    </p:spTree>
    <p:extLst>
      <p:ext uri="{BB962C8B-B14F-4D97-AF65-F5344CB8AC3E}">
        <p14:creationId xmlns:p14="http://schemas.microsoft.com/office/powerpoint/2010/main" val="3255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801E-F8D8-5C7A-28CA-B27CB67588D6}"/>
              </a:ext>
            </a:extLst>
          </p:cNvPr>
          <p:cNvSpPr>
            <a:spLocks noGrp="1"/>
          </p:cNvSpPr>
          <p:nvPr>
            <p:ph type="title"/>
          </p:nvPr>
        </p:nvSpPr>
        <p:spPr/>
        <p:txBody>
          <a:bodyPr/>
          <a:lstStyle/>
          <a:p>
            <a:r>
              <a:rPr lang="en-SG" dirty="0"/>
              <a:t>Factors That Contribute to Installation Costs</a:t>
            </a:r>
          </a:p>
        </p:txBody>
      </p:sp>
      <p:sp>
        <p:nvSpPr>
          <p:cNvPr id="3" name="Content Placeholder 2">
            <a:extLst>
              <a:ext uri="{FF2B5EF4-FFF2-40B4-BE49-F238E27FC236}">
                <a16:creationId xmlns:a16="http://schemas.microsoft.com/office/drawing/2014/main" id="{D31FD803-7535-196C-92FD-5331641EEF98}"/>
              </a:ext>
            </a:extLst>
          </p:cNvPr>
          <p:cNvSpPr>
            <a:spLocks noGrp="1"/>
          </p:cNvSpPr>
          <p:nvPr>
            <p:ph idx="1"/>
          </p:nvPr>
        </p:nvSpPr>
        <p:spPr/>
        <p:txBody>
          <a:bodyPr/>
          <a:lstStyle/>
          <a:p>
            <a:r>
              <a:rPr lang="en-SG" dirty="0"/>
              <a:t>Material and </a:t>
            </a:r>
            <a:r>
              <a:rPr lang="en-SG" dirty="0" err="1"/>
              <a:t>Labor</a:t>
            </a:r>
            <a:r>
              <a:rPr lang="en-SG" dirty="0"/>
              <a:t> cost as initial cost</a:t>
            </a:r>
          </a:p>
          <a:p>
            <a:r>
              <a:rPr lang="en-SG" dirty="0"/>
              <a:t>Monthly Operational and Maintenance Cost</a:t>
            </a:r>
          </a:p>
          <a:p>
            <a:r>
              <a:rPr lang="en-SG" dirty="0"/>
              <a:t>BENECO monthly PHP/</a:t>
            </a:r>
            <a:r>
              <a:rPr lang="en-SG" dirty="0" err="1"/>
              <a:t>KW-hr</a:t>
            </a:r>
            <a:r>
              <a:rPr lang="en-SG" dirty="0"/>
              <a:t> rate</a:t>
            </a:r>
          </a:p>
          <a:p>
            <a:endParaRPr lang="en-SG" dirty="0"/>
          </a:p>
        </p:txBody>
      </p:sp>
    </p:spTree>
    <p:extLst>
      <p:ext uri="{BB962C8B-B14F-4D97-AF65-F5344CB8AC3E}">
        <p14:creationId xmlns:p14="http://schemas.microsoft.com/office/powerpoint/2010/main" val="1412222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TotalTime>
  <Words>1162</Words>
  <Application>Microsoft Office PowerPoint</Application>
  <PresentationFormat>Widescreen</PresentationFormat>
  <Paragraphs>131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Wisp</vt:lpstr>
      <vt:lpstr>Manual vs Automated Parking Ventilation Systems: A Long-Term Cost Comparison</vt:lpstr>
      <vt:lpstr>Parking Basement Ventilation System:</vt:lpstr>
      <vt:lpstr>Importance of Basement Ventilation</vt:lpstr>
      <vt:lpstr>Importance of Basement Ventilation</vt:lpstr>
      <vt:lpstr>Options of Installation</vt:lpstr>
      <vt:lpstr>Options of Installation</vt:lpstr>
      <vt:lpstr>Factors That Contribute to Installation Costs</vt:lpstr>
      <vt:lpstr>Factors That Contribute to Installation Costs</vt:lpstr>
      <vt:lpstr>Factors That Contribute to Installation Costs</vt:lpstr>
      <vt:lpstr>BENECO KW-hr rate trend from Oct-2021 to Oct-2022</vt:lpstr>
      <vt:lpstr>Costs for Manual Installation</vt:lpstr>
      <vt:lpstr>Costs for Manual Installation</vt:lpstr>
      <vt:lpstr>Costs for Manual Installation</vt:lpstr>
      <vt:lpstr>Costs for Automated Operation Installation</vt:lpstr>
      <vt:lpstr>Costs for Automated Operation Installation</vt:lpstr>
      <vt:lpstr>Costs for Automated Operation Installation</vt:lpstr>
      <vt:lpstr>Cost Differences and Similarities </vt:lpstr>
      <vt:lpstr>Cost Differences and Similarities </vt:lpstr>
      <vt:lpstr>Cost Differences and Similarities </vt:lpstr>
      <vt:lpstr>Cost Differences and Similarities </vt:lpstr>
      <vt:lpstr>Cost Differences and Similarities </vt:lpstr>
      <vt:lpstr>Cost Differences and Similarities </vt:lpstr>
      <vt:lpstr>What will the comparison of expenses of the 2 installation modes look like in a span of 10 years?</vt:lpstr>
      <vt:lpstr>PowerPoint Presentation</vt:lpstr>
      <vt:lpstr>Pros and Cons of Manual Operation Installation </vt:lpstr>
      <vt:lpstr>Pros and Cons of Manual Operation Installation </vt:lpstr>
      <vt:lpstr>Pros and Cons of Manual Operation Installation </vt:lpstr>
      <vt:lpstr>Pros and Cons of Manual Operation Installation </vt:lpstr>
      <vt:lpstr>Pros and Cons of Manual Operation Installation </vt:lpstr>
      <vt:lpstr>Pros and Cons of Automated Operation Installation</vt:lpstr>
      <vt:lpstr>Pros and Cons of Automated Operation Installation</vt:lpstr>
      <vt:lpstr>Pros and Cons of Automated Operation Installation</vt:lpstr>
      <vt:lpstr>Pros and Cons of Automated Operation Installation</vt:lpstr>
      <vt:lpstr>Recommendations:   </vt:lpstr>
      <vt:lpstr>Recommendations:   </vt:lpstr>
      <vt:lpstr>THAT ENDS OUR ANALYSIS. THANK YOU FOR THE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vs Automated Parking Ventilation Systems: A Long-Term Cost Comparison</dc:title>
  <dc:creator>Patrick</dc:creator>
  <cp:lastModifiedBy>Patrick</cp:lastModifiedBy>
  <cp:revision>3</cp:revision>
  <dcterms:created xsi:type="dcterms:W3CDTF">2023-01-29T17:59:45Z</dcterms:created>
  <dcterms:modified xsi:type="dcterms:W3CDTF">2023-02-02T21:39:24Z</dcterms:modified>
</cp:coreProperties>
</file>