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C2C"/>
    <a:srgbClr val="00B050"/>
    <a:srgbClr val="263238"/>
    <a:srgbClr val="303F4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534924"/>
            <a:ext cx="5829300" cy="75198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4752"/>
            <a:ext cx="5143500" cy="52148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8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5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49975"/>
            <a:ext cx="1478756" cy="183045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149975"/>
            <a:ext cx="4350544" cy="18304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9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4888"/>
            <a:ext cx="5915025" cy="89848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4688"/>
            <a:ext cx="5915025" cy="47248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0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49874"/>
            <a:ext cx="291465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49874"/>
            <a:ext cx="291465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49979"/>
            <a:ext cx="5915025" cy="4174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4885"/>
            <a:ext cx="2901255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89827"/>
            <a:ext cx="2901255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4885"/>
            <a:ext cx="2915543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89827"/>
            <a:ext cx="2915543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1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6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09937"/>
            <a:ext cx="3471863" cy="153496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9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09937"/>
            <a:ext cx="3471863" cy="1534966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8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49979"/>
            <a:ext cx="591502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49874"/>
            <a:ext cx="591502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B08B-2828-4621-8C72-BECD95A8353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19564"/>
            <a:ext cx="231457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312D-FC59-4CF1-BDB3-F4432EBEB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1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A386761-571F-68A2-5207-547A5E9D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41910"/>
            <a:ext cx="2482850" cy="248285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350BDE8-9EA6-2E58-4E87-89B1B5CCAA38}"/>
              </a:ext>
            </a:extLst>
          </p:cNvPr>
          <p:cNvSpPr txBox="1"/>
          <p:nvPr/>
        </p:nvSpPr>
        <p:spPr>
          <a:xfrm>
            <a:off x="1511300" y="2724760"/>
            <a:ext cx="383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03F46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Passei</a:t>
            </a:r>
            <a:r>
              <a:rPr lang="pt-BR" sz="4400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4400" b="1" dirty="0">
                <a:solidFill>
                  <a:srgbClr val="8A2C2C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SENAI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37268AF-3D0F-B38C-1E5D-C9DBE89375D9}"/>
              </a:ext>
            </a:extLst>
          </p:cNvPr>
          <p:cNvGrpSpPr/>
          <p:nvPr/>
        </p:nvGrpSpPr>
        <p:grpSpPr>
          <a:xfrm>
            <a:off x="1609725" y="3608699"/>
            <a:ext cx="3581400" cy="706736"/>
            <a:chOff x="1609725" y="4198639"/>
            <a:chExt cx="3581400" cy="706736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8A7CC3E-3D36-F827-288A-95AA642FB0F9}"/>
                </a:ext>
              </a:extLst>
            </p:cNvPr>
            <p:cNvSpPr/>
            <p:nvPr/>
          </p:nvSpPr>
          <p:spPr>
            <a:xfrm>
              <a:off x="1609725" y="4524375"/>
              <a:ext cx="35814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0D14F9A6-171B-43EE-A0F2-7308ECF30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190" y1="57407" x2="44557" y2="6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9725" y="4206659"/>
              <a:ext cx="387339" cy="317716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E092E48-8853-7732-24BC-84CFB58118E7}"/>
                </a:ext>
              </a:extLst>
            </p:cNvPr>
            <p:cNvSpPr txBox="1"/>
            <p:nvPr/>
          </p:nvSpPr>
          <p:spPr>
            <a:xfrm>
              <a:off x="1895475" y="4198639"/>
              <a:ext cx="1357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1ª Avaliação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4A17678-4744-41CB-4619-FD1CDF2F5E6F}"/>
              </a:ext>
            </a:extLst>
          </p:cNvPr>
          <p:cNvGrpSpPr/>
          <p:nvPr/>
        </p:nvGrpSpPr>
        <p:grpSpPr>
          <a:xfrm>
            <a:off x="1609725" y="4429933"/>
            <a:ext cx="3581400" cy="688777"/>
            <a:chOff x="1609725" y="5019873"/>
            <a:chExt cx="3581400" cy="688777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D8DC42D-3850-5E6D-EF6F-3138F9EE2FDF}"/>
                </a:ext>
              </a:extLst>
            </p:cNvPr>
            <p:cNvSpPr/>
            <p:nvPr/>
          </p:nvSpPr>
          <p:spPr>
            <a:xfrm>
              <a:off x="1609725" y="5327650"/>
              <a:ext cx="35814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23F05577-A55A-7729-4538-090ACD5B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190" y1="57407" x2="44557" y2="6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9725" y="5027893"/>
              <a:ext cx="387339" cy="317716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317B30D-A4B8-DB7C-108A-EEF283A4C570}"/>
                </a:ext>
              </a:extLst>
            </p:cNvPr>
            <p:cNvSpPr txBox="1"/>
            <p:nvPr/>
          </p:nvSpPr>
          <p:spPr>
            <a:xfrm>
              <a:off x="1895475" y="5019873"/>
              <a:ext cx="1357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2ª Avaliação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20B5FCD-DBA1-2AC2-564C-7E2847E133DD}"/>
              </a:ext>
            </a:extLst>
          </p:cNvPr>
          <p:cNvGrpSpPr/>
          <p:nvPr/>
        </p:nvGrpSpPr>
        <p:grpSpPr>
          <a:xfrm>
            <a:off x="1609725" y="5251589"/>
            <a:ext cx="3581400" cy="670396"/>
            <a:chOff x="1609725" y="5841529"/>
            <a:chExt cx="3581400" cy="670396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CA33DDA2-4859-06D5-847B-F15551F72BE1}"/>
                </a:ext>
              </a:extLst>
            </p:cNvPr>
            <p:cNvSpPr/>
            <p:nvPr/>
          </p:nvSpPr>
          <p:spPr>
            <a:xfrm>
              <a:off x="1609725" y="6130925"/>
              <a:ext cx="35814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D8C1BEF6-7C66-E30F-148A-1F988413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190" y1="57407" x2="44557" y2="6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9725" y="5849549"/>
              <a:ext cx="387339" cy="317716"/>
            </a:xfrm>
            <a:prstGeom prst="rect">
              <a:avLst/>
            </a:prstGeom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C8564E-B6FF-9CBE-6426-41F25F8183F7}"/>
                </a:ext>
              </a:extLst>
            </p:cNvPr>
            <p:cNvSpPr txBox="1"/>
            <p:nvPr/>
          </p:nvSpPr>
          <p:spPr>
            <a:xfrm>
              <a:off x="1895475" y="5841529"/>
              <a:ext cx="1357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3ª Avaliação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734AFF1-DBAC-D6E5-A352-9B6C0912E0C0}"/>
              </a:ext>
            </a:extLst>
          </p:cNvPr>
          <p:cNvGrpSpPr/>
          <p:nvPr/>
        </p:nvGrpSpPr>
        <p:grpSpPr>
          <a:xfrm>
            <a:off x="1609725" y="6066930"/>
            <a:ext cx="3581400" cy="670395"/>
            <a:chOff x="1609725" y="5841530"/>
            <a:chExt cx="3581400" cy="670395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60A0129B-2907-40F4-54A3-33EF398844F6}"/>
                </a:ext>
              </a:extLst>
            </p:cNvPr>
            <p:cNvSpPr/>
            <p:nvPr/>
          </p:nvSpPr>
          <p:spPr>
            <a:xfrm>
              <a:off x="1609725" y="6130925"/>
              <a:ext cx="35814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88D8CD6F-D617-0586-DBD9-8DF2293DD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190" y1="57407" x2="44557" y2="6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9725" y="5849549"/>
              <a:ext cx="387339" cy="317716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8EF40A4B-1A55-16AB-9648-57DF52AB574E}"/>
                </a:ext>
              </a:extLst>
            </p:cNvPr>
            <p:cNvSpPr txBox="1"/>
            <p:nvPr/>
          </p:nvSpPr>
          <p:spPr>
            <a:xfrm>
              <a:off x="1895475" y="5841530"/>
              <a:ext cx="192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4 Avaliação - EDAG</a:t>
              </a:r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4F662C06-42EF-5FCA-2E53-D7654F119C14}"/>
              </a:ext>
            </a:extLst>
          </p:cNvPr>
          <p:cNvGrpSpPr/>
          <p:nvPr/>
        </p:nvGrpSpPr>
        <p:grpSpPr>
          <a:xfrm>
            <a:off x="249494" y="8256987"/>
            <a:ext cx="6477000" cy="3622841"/>
            <a:chOff x="241300" y="7578559"/>
            <a:chExt cx="6477000" cy="362284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67887194-A1A6-1B74-30CE-F97487B44081}"/>
                </a:ext>
              </a:extLst>
            </p:cNvPr>
            <p:cNvSpPr/>
            <p:nvPr/>
          </p:nvSpPr>
          <p:spPr>
            <a:xfrm>
              <a:off x="241300" y="7578559"/>
              <a:ext cx="6375400" cy="3622841"/>
            </a:xfrm>
            <a:prstGeom prst="roundRect">
              <a:avLst>
                <a:gd name="adj" fmla="val 360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Imagem 60" descr="Logotipo&#10;&#10;Descrição gerada automaticamente">
              <a:extLst>
                <a:ext uri="{FF2B5EF4-FFF2-40B4-BE49-F238E27FC236}">
                  <a16:creationId xmlns:a16="http://schemas.microsoft.com/office/drawing/2014/main" id="{7D3733AB-E14E-CFE8-6EA5-85898EFA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7592386"/>
              <a:ext cx="1184275" cy="1184275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06A8CCE-D7B5-B71F-FEBB-4C67973E229A}"/>
                </a:ext>
              </a:extLst>
            </p:cNvPr>
            <p:cNvSpPr txBox="1"/>
            <p:nvPr/>
          </p:nvSpPr>
          <p:spPr>
            <a:xfrm>
              <a:off x="3038476" y="7878234"/>
              <a:ext cx="3679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303F46"/>
                  </a:solidFill>
                </a:rPr>
                <a:t>Passe </a:t>
              </a:r>
              <a:r>
                <a:rPr lang="pt-BR" b="1" dirty="0">
                  <a:solidFill>
                    <a:srgbClr val="303F46"/>
                  </a:solidFill>
                </a:rPr>
                <a:t>direto</a:t>
              </a:r>
              <a:r>
                <a:rPr lang="pt-BR" dirty="0">
                  <a:solidFill>
                    <a:srgbClr val="303F46"/>
                  </a:solidFill>
                </a:rPr>
                <a:t> </a:t>
              </a:r>
            </a:p>
            <a:p>
              <a:r>
                <a:rPr lang="pt-BR" dirty="0">
                  <a:solidFill>
                    <a:srgbClr val="303F46"/>
                  </a:solidFill>
                </a:rPr>
                <a:t>com estas notas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13ADE2B0-3B97-6D06-9243-CA5C30BAE7FE}"/>
                </a:ext>
              </a:extLst>
            </p:cNvPr>
            <p:cNvGrpSpPr/>
            <p:nvPr/>
          </p:nvGrpSpPr>
          <p:grpSpPr>
            <a:xfrm>
              <a:off x="1664976" y="8954129"/>
              <a:ext cx="3528048" cy="2036836"/>
              <a:chOff x="1543050" y="8954129"/>
              <a:chExt cx="3528048" cy="2036836"/>
            </a:xfrm>
          </p:grpSpPr>
          <p:grpSp>
            <p:nvGrpSpPr>
              <p:cNvPr id="76" name="Agrupar 75">
                <a:extLst>
                  <a:ext uri="{FF2B5EF4-FFF2-40B4-BE49-F238E27FC236}">
                    <a16:creationId xmlns:a16="http://schemas.microsoft.com/office/drawing/2014/main" id="{549CBDD3-E8A3-6EF1-882F-9D5ADB2873F5}"/>
                  </a:ext>
                </a:extLst>
              </p:cNvPr>
              <p:cNvGrpSpPr/>
              <p:nvPr/>
            </p:nvGrpSpPr>
            <p:grpSpPr>
              <a:xfrm>
                <a:off x="1543050" y="8954129"/>
                <a:ext cx="3524884" cy="330706"/>
                <a:chOff x="1225550" y="8940908"/>
                <a:chExt cx="3524884" cy="330706"/>
              </a:xfrm>
            </p:grpSpPr>
            <p:grpSp>
              <p:nvGrpSpPr>
                <p:cNvPr id="63" name="Agrupar 62">
                  <a:extLst>
                    <a:ext uri="{FF2B5EF4-FFF2-40B4-BE49-F238E27FC236}">
                      <a16:creationId xmlns:a16="http://schemas.microsoft.com/office/drawing/2014/main" id="{4CBCB277-7AD3-8E68-6930-AADD4E7D4E7D}"/>
                    </a:ext>
                  </a:extLst>
                </p:cNvPr>
                <p:cNvGrpSpPr/>
                <p:nvPr/>
              </p:nvGrpSpPr>
              <p:grpSpPr>
                <a:xfrm>
                  <a:off x="1225550" y="8945879"/>
                  <a:ext cx="2215515" cy="325735"/>
                  <a:chOff x="1225550" y="8945879"/>
                  <a:chExt cx="2215515" cy="325735"/>
                </a:xfrm>
              </p:grpSpPr>
              <p:pic>
                <p:nvPicPr>
                  <p:cNvPr id="64" name="Imagem 63">
                    <a:extLst>
                      <a:ext uri="{FF2B5EF4-FFF2-40B4-BE49-F238E27FC236}">
                        <a16:creationId xmlns:a16="http://schemas.microsoft.com/office/drawing/2014/main" id="{8236248E-7F2B-939E-B7EC-2E0F19210D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foregroundMark x1="35190" y1="57407" x2="44557" y2="61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50" y="8953898"/>
                    <a:ext cx="387339" cy="317716"/>
                  </a:xfrm>
                  <a:prstGeom prst="rect">
                    <a:avLst/>
                  </a:prstGeom>
                </p:spPr>
              </p:pic>
              <p:sp>
                <p:nvSpPr>
                  <p:cNvPr id="65" name="CaixaDeTexto 64">
                    <a:extLst>
                      <a:ext uri="{FF2B5EF4-FFF2-40B4-BE49-F238E27FC236}">
                        <a16:creationId xmlns:a16="http://schemas.microsoft.com/office/drawing/2014/main" id="{13213E17-8BF2-A97F-9C9D-B693B8348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300" y="8945879"/>
                    <a:ext cx="1929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>
                        <a:solidFill>
                          <a:srgbClr val="303F46"/>
                        </a:solidFill>
                      </a:rPr>
                      <a:t>1ª Avaliação</a:t>
                    </a:r>
                  </a:p>
                </p:txBody>
              </p:sp>
            </p:grpSp>
            <p:sp>
              <p:nvSpPr>
                <p:cNvPr id="72" name="Retângulo: Cantos Arredondados 71">
                  <a:extLst>
                    <a:ext uri="{FF2B5EF4-FFF2-40B4-BE49-F238E27FC236}">
                      <a16:creationId xmlns:a16="http://schemas.microsoft.com/office/drawing/2014/main" id="{867CB0DE-9C62-021B-B99C-8793C82C7752}"/>
                    </a:ext>
                  </a:extLst>
                </p:cNvPr>
                <p:cNvSpPr/>
                <p:nvPr/>
              </p:nvSpPr>
              <p:spPr>
                <a:xfrm>
                  <a:off x="3726815" y="8940908"/>
                  <a:ext cx="1023619" cy="317717"/>
                </a:xfrm>
                <a:prstGeom prst="roundRect">
                  <a:avLst>
                    <a:gd name="adj" fmla="val 20091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</a:t>
                  </a:r>
                </a:p>
              </p:txBody>
            </p:sp>
          </p:grp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8BCBCCAE-73E5-47AE-73AB-99287E184210}"/>
                  </a:ext>
                </a:extLst>
              </p:cNvPr>
              <p:cNvGrpSpPr/>
              <p:nvPr/>
            </p:nvGrpSpPr>
            <p:grpSpPr>
              <a:xfrm>
                <a:off x="1543050" y="9527807"/>
                <a:ext cx="3524884" cy="330706"/>
                <a:chOff x="1225550" y="8940908"/>
                <a:chExt cx="3524884" cy="330706"/>
              </a:xfrm>
            </p:grpSpPr>
            <p:grpSp>
              <p:nvGrpSpPr>
                <p:cNvPr id="78" name="Agrupar 77">
                  <a:extLst>
                    <a:ext uri="{FF2B5EF4-FFF2-40B4-BE49-F238E27FC236}">
                      <a16:creationId xmlns:a16="http://schemas.microsoft.com/office/drawing/2014/main" id="{A9E8E832-34DA-CB82-02D9-AC392C142251}"/>
                    </a:ext>
                  </a:extLst>
                </p:cNvPr>
                <p:cNvGrpSpPr/>
                <p:nvPr/>
              </p:nvGrpSpPr>
              <p:grpSpPr>
                <a:xfrm>
                  <a:off x="1225550" y="8945879"/>
                  <a:ext cx="2215515" cy="325735"/>
                  <a:chOff x="1225550" y="8945879"/>
                  <a:chExt cx="2215515" cy="325735"/>
                </a:xfrm>
              </p:grpSpPr>
              <p:pic>
                <p:nvPicPr>
                  <p:cNvPr id="80" name="Imagem 79">
                    <a:extLst>
                      <a:ext uri="{FF2B5EF4-FFF2-40B4-BE49-F238E27FC236}">
                        <a16:creationId xmlns:a16="http://schemas.microsoft.com/office/drawing/2014/main" id="{D53F0B07-726B-0371-73D8-15C743D6B7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foregroundMark x1="35190" y1="57407" x2="44557" y2="61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50" y="8953898"/>
                    <a:ext cx="387339" cy="317716"/>
                  </a:xfrm>
                  <a:prstGeom prst="rect">
                    <a:avLst/>
                  </a:prstGeom>
                </p:spPr>
              </p:pic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0437BF29-D89F-9D2A-C5D6-89446E6E2B0B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300" y="8945879"/>
                    <a:ext cx="1929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>
                        <a:solidFill>
                          <a:srgbClr val="303F46"/>
                        </a:solidFill>
                      </a:rPr>
                      <a:t>2ª Avaliação</a:t>
                    </a:r>
                  </a:p>
                </p:txBody>
              </p:sp>
            </p:grp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EAE85D2A-BC6C-6F2C-8401-10CC5BE1D47E}"/>
                    </a:ext>
                  </a:extLst>
                </p:cNvPr>
                <p:cNvSpPr/>
                <p:nvPr/>
              </p:nvSpPr>
              <p:spPr>
                <a:xfrm>
                  <a:off x="3726815" y="8940908"/>
                  <a:ext cx="1023619" cy="317717"/>
                </a:xfrm>
                <a:prstGeom prst="roundRect">
                  <a:avLst>
                    <a:gd name="adj" fmla="val 20091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</a:t>
                  </a:r>
                </a:p>
              </p:txBody>
            </p:sp>
          </p:grpSp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1252C8E6-A341-2DDF-6C06-0419373A3B1F}"/>
                  </a:ext>
                </a:extLst>
              </p:cNvPr>
              <p:cNvGrpSpPr/>
              <p:nvPr/>
            </p:nvGrpSpPr>
            <p:grpSpPr>
              <a:xfrm>
                <a:off x="1543050" y="10096517"/>
                <a:ext cx="3524884" cy="330706"/>
                <a:chOff x="1225550" y="8940908"/>
                <a:chExt cx="3524884" cy="330706"/>
              </a:xfrm>
            </p:grpSpPr>
            <p:grpSp>
              <p:nvGrpSpPr>
                <p:cNvPr id="83" name="Agrupar 82">
                  <a:extLst>
                    <a:ext uri="{FF2B5EF4-FFF2-40B4-BE49-F238E27FC236}">
                      <a16:creationId xmlns:a16="http://schemas.microsoft.com/office/drawing/2014/main" id="{EFF4B45E-C3EC-1BC7-61F2-CC0B319FFD1B}"/>
                    </a:ext>
                  </a:extLst>
                </p:cNvPr>
                <p:cNvGrpSpPr/>
                <p:nvPr/>
              </p:nvGrpSpPr>
              <p:grpSpPr>
                <a:xfrm>
                  <a:off x="1225550" y="8945879"/>
                  <a:ext cx="2215515" cy="325735"/>
                  <a:chOff x="1225550" y="8945879"/>
                  <a:chExt cx="2215515" cy="325735"/>
                </a:xfrm>
              </p:grpSpPr>
              <p:pic>
                <p:nvPicPr>
                  <p:cNvPr id="85" name="Imagem 84">
                    <a:extLst>
                      <a:ext uri="{FF2B5EF4-FFF2-40B4-BE49-F238E27FC236}">
                        <a16:creationId xmlns:a16="http://schemas.microsoft.com/office/drawing/2014/main" id="{8C6B9B0B-8236-7A80-2A52-2AAA38A110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foregroundMark x1="35190" y1="57407" x2="44557" y2="61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50" y="8953898"/>
                    <a:ext cx="387339" cy="317716"/>
                  </a:xfrm>
                  <a:prstGeom prst="rect">
                    <a:avLst/>
                  </a:prstGeom>
                </p:spPr>
              </p:pic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99EA031D-2FDB-17ED-B84E-DDF24CBBE9A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300" y="8945879"/>
                    <a:ext cx="1929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>
                        <a:solidFill>
                          <a:srgbClr val="303F46"/>
                        </a:solidFill>
                      </a:rPr>
                      <a:t>3ª Avaliação</a:t>
                    </a:r>
                  </a:p>
                </p:txBody>
              </p:sp>
            </p:grpSp>
            <p:sp>
              <p:nvSpPr>
                <p:cNvPr id="84" name="Retângulo: Cantos Arredondados 83">
                  <a:extLst>
                    <a:ext uri="{FF2B5EF4-FFF2-40B4-BE49-F238E27FC236}">
                      <a16:creationId xmlns:a16="http://schemas.microsoft.com/office/drawing/2014/main" id="{AA9482D8-947A-3CBC-1EFD-B455AAAD4F40}"/>
                    </a:ext>
                  </a:extLst>
                </p:cNvPr>
                <p:cNvSpPr/>
                <p:nvPr/>
              </p:nvSpPr>
              <p:spPr>
                <a:xfrm>
                  <a:off x="3726815" y="8940908"/>
                  <a:ext cx="1023619" cy="317717"/>
                </a:xfrm>
                <a:prstGeom prst="roundRect">
                  <a:avLst>
                    <a:gd name="adj" fmla="val 20091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</a:t>
                  </a:r>
                </a:p>
              </p:txBody>
            </p:sp>
          </p:grpSp>
          <p:grpSp>
            <p:nvGrpSpPr>
              <p:cNvPr id="87" name="Agrupar 86">
                <a:extLst>
                  <a:ext uri="{FF2B5EF4-FFF2-40B4-BE49-F238E27FC236}">
                    <a16:creationId xmlns:a16="http://schemas.microsoft.com/office/drawing/2014/main" id="{4FB8D9D4-EC98-DC3B-7577-213A91968C5D}"/>
                  </a:ext>
                </a:extLst>
              </p:cNvPr>
              <p:cNvGrpSpPr/>
              <p:nvPr/>
            </p:nvGrpSpPr>
            <p:grpSpPr>
              <a:xfrm>
                <a:off x="1546214" y="10660259"/>
                <a:ext cx="3524884" cy="330706"/>
                <a:chOff x="1225550" y="8940908"/>
                <a:chExt cx="3524884" cy="330706"/>
              </a:xfrm>
            </p:grpSpPr>
            <p:grpSp>
              <p:nvGrpSpPr>
                <p:cNvPr id="88" name="Agrupar 87">
                  <a:extLst>
                    <a:ext uri="{FF2B5EF4-FFF2-40B4-BE49-F238E27FC236}">
                      <a16:creationId xmlns:a16="http://schemas.microsoft.com/office/drawing/2014/main" id="{556D4A69-9DC8-D5AD-E1F0-15161EB7B3B2}"/>
                    </a:ext>
                  </a:extLst>
                </p:cNvPr>
                <p:cNvGrpSpPr/>
                <p:nvPr/>
              </p:nvGrpSpPr>
              <p:grpSpPr>
                <a:xfrm>
                  <a:off x="1225550" y="8945879"/>
                  <a:ext cx="2215515" cy="325735"/>
                  <a:chOff x="1225550" y="8945879"/>
                  <a:chExt cx="2215515" cy="325735"/>
                </a:xfrm>
              </p:grpSpPr>
              <p:pic>
                <p:nvPicPr>
                  <p:cNvPr id="90" name="Imagem 89">
                    <a:extLst>
                      <a:ext uri="{FF2B5EF4-FFF2-40B4-BE49-F238E27FC236}">
                        <a16:creationId xmlns:a16="http://schemas.microsoft.com/office/drawing/2014/main" id="{C95167CC-26E2-5672-115E-EB8C79D0A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foregroundMark x1="35190" y1="57407" x2="44557" y2="611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50" y="8953898"/>
                    <a:ext cx="387339" cy="317716"/>
                  </a:xfrm>
                  <a:prstGeom prst="rect">
                    <a:avLst/>
                  </a:prstGeom>
                </p:spPr>
              </p:pic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8ECE6613-C78E-79C1-AF42-B0552A5C40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300" y="8945879"/>
                    <a:ext cx="1929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>
                        <a:solidFill>
                          <a:srgbClr val="303F46"/>
                        </a:solidFill>
                      </a:rPr>
                      <a:t>4ª Avaliação: EDAG</a:t>
                    </a:r>
                  </a:p>
                </p:txBody>
              </p:sp>
            </p:grpSp>
            <p:sp>
              <p:nvSpPr>
                <p:cNvPr id="89" name="Retângulo: Cantos Arredondados 88">
                  <a:extLst>
                    <a:ext uri="{FF2B5EF4-FFF2-40B4-BE49-F238E27FC236}">
                      <a16:creationId xmlns:a16="http://schemas.microsoft.com/office/drawing/2014/main" id="{CF878187-70CB-8506-FD44-6FEC15FB451C}"/>
                    </a:ext>
                  </a:extLst>
                </p:cNvPr>
                <p:cNvSpPr/>
                <p:nvPr/>
              </p:nvSpPr>
              <p:spPr>
                <a:xfrm>
                  <a:off x="3726815" y="8940908"/>
                  <a:ext cx="1023619" cy="317717"/>
                </a:xfrm>
                <a:prstGeom prst="roundRect">
                  <a:avLst>
                    <a:gd name="adj" fmla="val 20091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7</a:t>
                  </a:r>
                </a:p>
              </p:txBody>
            </p:sp>
          </p:grpSp>
        </p:grp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3446DB9A-E4AC-675D-0F7C-8B6D497246D2}"/>
              </a:ext>
            </a:extLst>
          </p:cNvPr>
          <p:cNvGrpSpPr/>
          <p:nvPr/>
        </p:nvGrpSpPr>
        <p:grpSpPr>
          <a:xfrm>
            <a:off x="249494" y="12062267"/>
            <a:ext cx="6375400" cy="5465886"/>
            <a:chOff x="241300" y="11383839"/>
            <a:chExt cx="6375400" cy="546588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893EFD9-2911-0FE8-7B90-5E023F464DBB}"/>
                </a:ext>
              </a:extLst>
            </p:cNvPr>
            <p:cNvSpPr/>
            <p:nvPr/>
          </p:nvSpPr>
          <p:spPr>
            <a:xfrm>
              <a:off x="241300" y="11383839"/>
              <a:ext cx="6375400" cy="5465886"/>
            </a:xfrm>
            <a:prstGeom prst="roundRect">
              <a:avLst>
                <a:gd name="adj" fmla="val 360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50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9BD2792-57D3-BE5D-8A8E-DC7851D5C977}"/>
                </a:ext>
              </a:extLst>
            </p:cNvPr>
            <p:cNvSpPr txBox="1"/>
            <p:nvPr/>
          </p:nvSpPr>
          <p:spPr>
            <a:xfrm>
              <a:off x="2140904" y="11790847"/>
              <a:ext cx="367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303F46"/>
                  </a:solidFill>
                </a:rPr>
                <a:t>Está é sua </a:t>
              </a:r>
              <a:r>
                <a:rPr lang="pt-BR" sz="2000" b="1" dirty="0">
                  <a:solidFill>
                    <a:srgbClr val="303F46"/>
                  </a:solidFill>
                </a:rPr>
                <a:t>media</a:t>
              </a:r>
              <a:r>
                <a:rPr lang="pt-BR" sz="2000" dirty="0">
                  <a:solidFill>
                    <a:srgbClr val="303F46"/>
                  </a:solidFill>
                </a:rPr>
                <a:t> do SEMESTE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703E5C07-6460-848B-A5F3-9498469B630E}"/>
                </a:ext>
              </a:extLst>
            </p:cNvPr>
            <p:cNvSpPr/>
            <p:nvPr/>
          </p:nvSpPr>
          <p:spPr>
            <a:xfrm>
              <a:off x="776599" y="11640217"/>
              <a:ext cx="1082046" cy="1048676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AA17BB34-2DB0-EBE8-4733-E7067171E79B}"/>
                </a:ext>
              </a:extLst>
            </p:cNvPr>
            <p:cNvSpPr txBox="1"/>
            <p:nvPr/>
          </p:nvSpPr>
          <p:spPr>
            <a:xfrm>
              <a:off x="2140904" y="12146152"/>
              <a:ext cx="192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“EHHHHH POHAAAA”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E4346012-2690-B7AD-7FE6-A988146ABCA2}"/>
                </a:ext>
              </a:extLst>
            </p:cNvPr>
            <p:cNvSpPr txBox="1"/>
            <p:nvPr/>
          </p:nvSpPr>
          <p:spPr>
            <a:xfrm>
              <a:off x="657536" y="13224630"/>
              <a:ext cx="54857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b="0" i="0" dirty="0">
                  <a:solidFill>
                    <a:srgbClr val="212529"/>
                  </a:solidFill>
                  <a:effectLst/>
                  <a:latin typeface="system-ui"/>
                </a:rPr>
                <a:t>A média do semestre é calculada considerando pesos para cada avaliação (veja na tabela abaixo), é feito o somatório da notas multiplicando os pesos, e dividindo o resultado total por 100.</a:t>
              </a:r>
              <a:endParaRPr lang="pt-BR" dirty="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D7667D82-5B90-C7F8-176B-E5E403259ADD}"/>
                </a:ext>
              </a:extLst>
            </p:cNvPr>
            <p:cNvSpPr txBox="1"/>
            <p:nvPr/>
          </p:nvSpPr>
          <p:spPr>
            <a:xfrm>
              <a:off x="794696" y="12802873"/>
              <a:ext cx="104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APROVADO</a:t>
              </a:r>
            </a:p>
          </p:txBody>
        </p:sp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2DB024FC-6A14-72A0-90FC-64D9590F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598" y="14607398"/>
              <a:ext cx="5362905" cy="1589724"/>
            </a:xfrm>
            <a:prstGeom prst="rect">
              <a:avLst/>
            </a:prstGeom>
          </p:spPr>
        </p:pic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7CF4CC51-7DEF-9147-9BE7-DD2557803E7B}"/>
              </a:ext>
            </a:extLst>
          </p:cNvPr>
          <p:cNvGrpSpPr/>
          <p:nvPr/>
        </p:nvGrpSpPr>
        <p:grpSpPr>
          <a:xfrm>
            <a:off x="249494" y="17784531"/>
            <a:ext cx="6477001" cy="3629712"/>
            <a:chOff x="241300" y="17106103"/>
            <a:chExt cx="6477001" cy="3629712"/>
          </a:xfrm>
        </p:grpSpPr>
        <p:sp>
          <p:nvSpPr>
            <p:cNvPr id="146" name="Retângulo: Cantos Arredondados 145">
              <a:extLst>
                <a:ext uri="{FF2B5EF4-FFF2-40B4-BE49-F238E27FC236}">
                  <a16:creationId xmlns:a16="http://schemas.microsoft.com/office/drawing/2014/main" id="{DC66AE9B-3D65-12AF-A816-348931605605}"/>
                </a:ext>
              </a:extLst>
            </p:cNvPr>
            <p:cNvSpPr/>
            <p:nvPr/>
          </p:nvSpPr>
          <p:spPr>
            <a:xfrm>
              <a:off x="241300" y="17106103"/>
              <a:ext cx="6375400" cy="3629712"/>
            </a:xfrm>
            <a:prstGeom prst="roundRect">
              <a:avLst>
                <a:gd name="adj" fmla="val 360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B050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0564D76A-BD4B-E426-9EB0-7069D60B003A}"/>
                </a:ext>
              </a:extLst>
            </p:cNvPr>
            <p:cNvSpPr txBox="1"/>
            <p:nvPr/>
          </p:nvSpPr>
          <p:spPr>
            <a:xfrm>
              <a:off x="2232985" y="17553317"/>
              <a:ext cx="4485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303F46"/>
                  </a:solidFill>
                </a:rPr>
                <a:t>Está é sua </a:t>
              </a:r>
              <a:r>
                <a:rPr lang="pt-BR" sz="2000" b="1" dirty="0">
                  <a:solidFill>
                    <a:srgbClr val="303F46"/>
                  </a:solidFill>
                </a:rPr>
                <a:t>ULTIMA</a:t>
              </a:r>
              <a:r>
                <a:rPr lang="pt-BR" sz="2000" dirty="0">
                  <a:solidFill>
                    <a:srgbClr val="303F46"/>
                  </a:solidFill>
                </a:rPr>
                <a:t> chance de ser aprovado, Hora da </a:t>
              </a:r>
              <a:r>
                <a:rPr lang="pt-BR" sz="2000" b="1" dirty="0">
                  <a:solidFill>
                    <a:srgbClr val="303F46"/>
                  </a:solidFill>
                </a:rPr>
                <a:t>PROVA FINAL</a:t>
              </a:r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012176-1592-9BD4-64C6-D6434FD61B35}"/>
                </a:ext>
              </a:extLst>
            </p:cNvPr>
            <p:cNvSpPr/>
            <p:nvPr/>
          </p:nvSpPr>
          <p:spPr>
            <a:xfrm>
              <a:off x="868680" y="17402687"/>
              <a:ext cx="1082046" cy="10486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1CCE274-E2A1-2E29-236E-86FF9527106A}"/>
                </a:ext>
              </a:extLst>
            </p:cNvPr>
            <p:cNvSpPr txBox="1"/>
            <p:nvPr/>
          </p:nvSpPr>
          <p:spPr>
            <a:xfrm>
              <a:off x="2287905" y="18284825"/>
              <a:ext cx="2392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303F46"/>
                  </a:solidFill>
                </a:rPr>
                <a:t>“</a:t>
              </a:r>
              <a:r>
                <a:rPr lang="pt-BR" sz="1400" dirty="0" err="1">
                  <a:solidFill>
                    <a:srgbClr val="303F46"/>
                  </a:solidFill>
                </a:rPr>
                <a:t>Boraaaa</a:t>
              </a:r>
              <a:r>
                <a:rPr lang="pt-BR" sz="1400" dirty="0">
                  <a:solidFill>
                    <a:srgbClr val="303F46"/>
                  </a:solidFill>
                </a:rPr>
                <a:t>, hora do show ”</a:t>
              </a:r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BEBA7C9C-972B-9FE9-02CC-8B05DB6DE0D5}"/>
                </a:ext>
              </a:extLst>
            </p:cNvPr>
            <p:cNvSpPr txBox="1"/>
            <p:nvPr/>
          </p:nvSpPr>
          <p:spPr>
            <a:xfrm>
              <a:off x="653726" y="18984461"/>
              <a:ext cx="548577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b="0" i="0" dirty="0">
                  <a:solidFill>
                    <a:srgbClr val="212529"/>
                  </a:solidFill>
                  <a:effectLst/>
                  <a:latin typeface="system-ui"/>
                </a:rPr>
                <a:t>Para os estudantes que tiveram a media &lt; 7 e tiveram uma média &gt;= 1,7, infelizmente terão que fazer a final, a </a:t>
              </a:r>
              <a:r>
                <a:rPr lang="pt-BR" b="1" i="0" dirty="0">
                  <a:solidFill>
                    <a:schemeClr val="accent1"/>
                  </a:solidFill>
                  <a:effectLst/>
                  <a:latin typeface="system-ui"/>
                </a:rPr>
                <a:t>nota em azul </a:t>
              </a:r>
              <a:r>
                <a:rPr lang="pt-BR" b="0" i="0" dirty="0">
                  <a:solidFill>
                    <a:srgbClr val="212529"/>
                  </a:solidFill>
                  <a:effectLst/>
                  <a:latin typeface="system-ui"/>
                </a:rPr>
                <a:t>é a pontuação que você precisa tirar na AV FINAL você verá a pontuação necessária para ser aprovado.</a:t>
              </a:r>
            </a:p>
          </p:txBody>
        </p:sp>
      </p:grp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7F8FF4C1-A5FE-17ED-C136-47761B6AACEB}"/>
              </a:ext>
            </a:extLst>
          </p:cNvPr>
          <p:cNvSpPr/>
          <p:nvPr/>
        </p:nvSpPr>
        <p:spPr>
          <a:xfrm>
            <a:off x="2600273" y="7144333"/>
            <a:ext cx="1600304" cy="616129"/>
          </a:xfrm>
          <a:prstGeom prst="roundRect">
            <a:avLst>
              <a:gd name="adj" fmla="val 20091"/>
            </a:avLst>
          </a:prstGeom>
          <a:solidFill>
            <a:srgbClr val="8A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Calcular</a:t>
            </a:r>
          </a:p>
        </p:txBody>
      </p:sp>
    </p:spTree>
    <p:extLst>
      <p:ext uri="{BB962C8B-B14F-4D97-AF65-F5344CB8AC3E}">
        <p14:creationId xmlns:p14="http://schemas.microsoft.com/office/powerpoint/2010/main" val="2072753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146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Biome</vt:lpstr>
      <vt:lpstr>Calibri</vt:lpstr>
      <vt:lpstr>Calibri Light</vt:lpstr>
      <vt:lpstr>system-ui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guilherme da silva</dc:creator>
  <cp:lastModifiedBy>patrick guilherme da silva</cp:lastModifiedBy>
  <cp:revision>4</cp:revision>
  <dcterms:created xsi:type="dcterms:W3CDTF">2022-12-30T21:58:42Z</dcterms:created>
  <dcterms:modified xsi:type="dcterms:W3CDTF">2022-12-30T23:06:28Z</dcterms:modified>
</cp:coreProperties>
</file>