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8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2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D60CED-EC6D-43F7-A6AD-5FD689F302E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94CC40-AE68-4F05-B5AD-B031CA83D4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6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E47-BF44-4E6B-9C2F-0A5E9B69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Phoenix, AZ Neighborhoods for Downsizing </a:t>
            </a:r>
            <a:r>
              <a:rPr lang="en-US"/>
              <a:t>Assistance </a:t>
            </a:r>
            <a:br>
              <a:rPr lang="en-US"/>
            </a:br>
            <a:r>
              <a:rPr lang="en-US"/>
              <a:t>Pilot </a:t>
            </a:r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0946E-C22F-4D91-90E3-F77686FD7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Patrick Haney</a:t>
            </a:r>
          </a:p>
          <a:p>
            <a:r>
              <a:rPr lang="en-US" dirty="0"/>
              <a:t>May 17, 2020</a:t>
            </a:r>
          </a:p>
        </p:txBody>
      </p:sp>
    </p:spTree>
    <p:extLst>
      <p:ext uri="{BB962C8B-B14F-4D97-AF65-F5344CB8AC3E}">
        <p14:creationId xmlns:p14="http://schemas.microsoft.com/office/powerpoint/2010/main" val="200806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FB98-48EB-46E3-AD85-E1E26D34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Cluster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E296-B5C4-4374-BE10-6CD7FCB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After the clusters were formed and analyzed, they were overlaid on a map of Phoenix</a:t>
            </a:r>
          </a:p>
          <a:p>
            <a:r>
              <a:rPr lang="en-US" sz="2400" dirty="0"/>
              <a:t>The resulting visual could be used by the realtor as a tool for searching for homes near clusters that have characteristics that the homebuyer likes</a:t>
            </a:r>
          </a:p>
          <a:p>
            <a:r>
              <a:rPr lang="en-US" sz="2400" dirty="0"/>
              <a:t>Gives an idea of how spread out the neighborhoods are from one another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A4D3-48ED-46D7-BB84-687C5F9B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Cluster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401B8B-B0C9-43DC-9746-0CF6D8F95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798" y="1846263"/>
            <a:ext cx="688673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EBC3-2C8E-43B9-822A-C309D81B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BA42-4049-4F48-A218-82EA384E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ACME Realty now has data-driven profiles of each neighborhood in Phoenix, along with accessibility scores, and clusters that define similar / different neighborhoods</a:t>
            </a:r>
          </a:p>
          <a:p>
            <a:r>
              <a:rPr lang="en-US" dirty="0"/>
              <a:t>The Downsizing Assistance pilot test can utilize this data to either:</a:t>
            </a:r>
          </a:p>
          <a:p>
            <a:pPr lvl="1"/>
            <a:r>
              <a:rPr lang="en-US" dirty="0"/>
              <a:t>Match age 50+ homebuyers up with living spaces prioritized based on their neighborhood convenience rank</a:t>
            </a:r>
          </a:p>
          <a:p>
            <a:pPr lvl="1"/>
            <a:r>
              <a:rPr lang="en-US" dirty="0"/>
              <a:t>Recommend living spaces in neighborhoods that align with the homebuyer’s preferences</a:t>
            </a:r>
          </a:p>
          <a:p>
            <a:pPr lvl="1"/>
            <a:r>
              <a:rPr lang="en-US" dirty="0"/>
              <a:t>A combined approach that factors in convenience and preferences</a:t>
            </a:r>
          </a:p>
          <a:p>
            <a:r>
              <a:rPr lang="en-US" dirty="0"/>
              <a:t>Once the most effective method is discovered, if it is successful in this market, then the approach and underlying analysis could be scaled to cover multiple cities.</a:t>
            </a:r>
          </a:p>
        </p:txBody>
      </p:sp>
    </p:spTree>
    <p:extLst>
      <p:ext uri="{BB962C8B-B14F-4D97-AF65-F5344CB8AC3E}">
        <p14:creationId xmlns:p14="http://schemas.microsoft.com/office/powerpoint/2010/main" val="28739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CD3D-D9CC-4835-98DB-3944A0BC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C097-532B-4289-94E4-2D57384D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will target 50+ aged homebuyers looking to relocate to accessible neighborhoods</a:t>
            </a:r>
          </a:p>
          <a:p>
            <a:r>
              <a:rPr lang="en-US" dirty="0"/>
              <a:t>ACME Realty is interested in services/amenities such as</a:t>
            </a:r>
          </a:p>
          <a:p>
            <a:pPr lvl="1"/>
            <a:r>
              <a:rPr lang="en-US" dirty="0"/>
              <a:t>Hospitals / Medical Practices</a:t>
            </a:r>
          </a:p>
          <a:p>
            <a:pPr lvl="1"/>
            <a:r>
              <a:rPr lang="en-US" dirty="0"/>
              <a:t>Walking Trails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Grocery / Convenience Stores</a:t>
            </a:r>
          </a:p>
          <a:p>
            <a:r>
              <a:rPr lang="en-US" dirty="0"/>
              <a:t>Wants to build a data understanding of each neighborhood</a:t>
            </a:r>
          </a:p>
          <a:p>
            <a:r>
              <a:rPr lang="en-US" dirty="0"/>
              <a:t>Would like to know which neighborhoods are similar and how so</a:t>
            </a:r>
          </a:p>
        </p:txBody>
      </p:sp>
    </p:spTree>
    <p:extLst>
      <p:ext uri="{BB962C8B-B14F-4D97-AF65-F5344CB8AC3E}">
        <p14:creationId xmlns:p14="http://schemas.microsoft.com/office/powerpoint/2010/main" val="28449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C614-5F07-4CEC-8CAE-DFD1B46B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9DB4-B5E6-4AC2-8DF8-F4D27AD7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Coordinates / Names of all Phoenix, AZ neighborhoods</a:t>
            </a:r>
          </a:p>
          <a:p>
            <a:pPr lvl="1"/>
            <a:r>
              <a:rPr lang="en-US" dirty="0"/>
              <a:t>Started with 15 neighborhoods, ended up with 13 after removing 2 defunct ones</a:t>
            </a:r>
          </a:p>
          <a:p>
            <a:r>
              <a:rPr lang="en-US" dirty="0"/>
              <a:t>Coordinates of the center of Phoenix, AZ itself</a:t>
            </a:r>
          </a:p>
          <a:p>
            <a:r>
              <a:rPr lang="en-US" dirty="0"/>
              <a:t>List of up to 100 walking distance venues per neighborhood, each record containing:</a:t>
            </a:r>
          </a:p>
          <a:p>
            <a:pPr lvl="1"/>
            <a:r>
              <a:rPr lang="en-US" dirty="0"/>
              <a:t>Venue Name</a:t>
            </a:r>
          </a:p>
          <a:p>
            <a:pPr lvl="1"/>
            <a:r>
              <a:rPr lang="en-US" dirty="0"/>
              <a:t>Venue Coordinates</a:t>
            </a:r>
          </a:p>
          <a:p>
            <a:pPr lvl="1"/>
            <a:r>
              <a:rPr lang="en-US" dirty="0"/>
              <a:t>Venue Category</a:t>
            </a:r>
          </a:p>
          <a:p>
            <a:r>
              <a:rPr lang="en-US" dirty="0"/>
              <a:t>Entire dataset had 774 records for venues, and 184 different features once the venue categories were one-hot encoded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C336-AA47-4FFA-88C2-CC128291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Accessibility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07AC-87D2-4975-AC11-A77FDAAA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Neighborhoods were ranked based on the density of venues they had which fell under ACME Realty’s desired categories</a:t>
            </a:r>
          </a:p>
          <a:p>
            <a:r>
              <a:rPr lang="en-US" dirty="0"/>
              <a:t>Venue categories that were adjacent to the target categories were also included in the ranking</a:t>
            </a:r>
          </a:p>
          <a:p>
            <a:r>
              <a:rPr lang="en-US" dirty="0"/>
              <a:t>Ranking was based on the total amount of ‘desired venues’ that were within 1250 meters (15 minute walk) of the center of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9241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305-0ABF-4FE0-B4FF-060650BB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Accessibility Rankings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88734-1F27-4E43-9D0C-5E58FE10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89" y="1846263"/>
            <a:ext cx="953534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6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97B7-0997-4CC7-9F54-4B28A74D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9234-10D6-4EC0-BB3E-29FC3FBB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13 neighborhoods had a data-driven profile built based on the frequency of venue occurrences in the data set</a:t>
            </a:r>
          </a:p>
          <a:p>
            <a:r>
              <a:rPr lang="en-US" dirty="0"/>
              <a:t>Used mean of the one-hot encoded venue categories to calculate the which categories made up the largest proportions of venues in the neighborhood</a:t>
            </a:r>
          </a:p>
          <a:p>
            <a:pPr lvl="1"/>
            <a:r>
              <a:rPr lang="en-US" dirty="0"/>
              <a:t>Neighborhoods with a higher relative density of grocery stores versus night clubs and bars could help with developing a neighborhood profile</a:t>
            </a:r>
          </a:p>
          <a:p>
            <a:r>
              <a:rPr lang="en-US" dirty="0"/>
              <a:t>The top 10 most frequently occurring venue categories were discovered and associated with each corresponding neighborhood</a:t>
            </a:r>
          </a:p>
        </p:txBody>
      </p:sp>
    </p:spTree>
    <p:extLst>
      <p:ext uri="{BB962C8B-B14F-4D97-AF65-F5344CB8AC3E}">
        <p14:creationId xmlns:p14="http://schemas.microsoft.com/office/powerpoint/2010/main" val="968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A1B6-3B5B-4298-8792-3F410129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82BE49-FBAF-44D2-86ED-F183B4CF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91931"/>
            <a:ext cx="10058400" cy="31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88C0-3F03-48D3-9BCD-ACB3F2BE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813B-5CF7-4A63-AEC6-4B934A6A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Clustered the full dataset with 13 neighborhoods and 184 features</a:t>
            </a:r>
          </a:p>
          <a:p>
            <a:pPr lvl="1"/>
            <a:r>
              <a:rPr lang="en-US" dirty="0"/>
              <a:t>Used k=5 clusters, as k=3 was not specific enough and k=8 was too specific</a:t>
            </a:r>
          </a:p>
          <a:p>
            <a:r>
              <a:rPr lang="en-US" dirty="0"/>
              <a:t>The similarities and differences were:</a:t>
            </a:r>
          </a:p>
          <a:p>
            <a:pPr lvl="1"/>
            <a:r>
              <a:rPr lang="en-US" dirty="0"/>
              <a:t>Cluster 0, had an emphasis on Mexican Food, Cafes, and Gay Bars. </a:t>
            </a:r>
          </a:p>
          <a:p>
            <a:pPr lvl="1"/>
            <a:r>
              <a:rPr lang="en-US" dirty="0"/>
              <a:t>Cluster 1 had Pizza Places, American Restaurants, and Coffee Shops.</a:t>
            </a:r>
          </a:p>
          <a:p>
            <a:pPr lvl="1"/>
            <a:r>
              <a:rPr lang="en-US" dirty="0"/>
              <a:t>Cluster 2 had Mexican Food, Convenience Stores, and Fried Chicken Joints</a:t>
            </a:r>
          </a:p>
          <a:p>
            <a:pPr lvl="1"/>
            <a:r>
              <a:rPr lang="en-US" dirty="0"/>
              <a:t>Cluster 3 was very hotel/resort focused, but had parks as well.</a:t>
            </a:r>
          </a:p>
          <a:p>
            <a:pPr lvl="1"/>
            <a:r>
              <a:rPr lang="en-US" dirty="0"/>
              <a:t>Cluster 4 had hardware stores, shipping stores, and Construct &amp; Landscaping 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D76-C538-4375-AF99-9C459CB7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963198-7BF9-4BA1-A6BF-E8DF86D78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872" y="1846263"/>
            <a:ext cx="70505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41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579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Analysis of Phoenix, AZ Neighborhoods for Downsizing Assistance  Pilot Test</vt:lpstr>
      <vt:lpstr>Introduction</vt:lpstr>
      <vt:lpstr>Data</vt:lpstr>
      <vt:lpstr>Neighborhood Accessibility Rankings</vt:lpstr>
      <vt:lpstr>Neighborhood Accessibility Rankings</vt:lpstr>
      <vt:lpstr>Neighborhood Profile</vt:lpstr>
      <vt:lpstr>Neighborhood Profile</vt:lpstr>
      <vt:lpstr>Neighborhood Clusters</vt:lpstr>
      <vt:lpstr>Neighborhood Clusters</vt:lpstr>
      <vt:lpstr>Neighborhood Cluster Map</vt:lpstr>
      <vt:lpstr>Neighborhood Cluster Map</vt:lpstr>
      <vt:lpstr>Conclusion /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Coursera Capstone Project</dc:title>
  <dc:creator>sunk inator</dc:creator>
  <cp:lastModifiedBy>sunk inator</cp:lastModifiedBy>
  <cp:revision>17</cp:revision>
  <dcterms:created xsi:type="dcterms:W3CDTF">2020-05-17T19:46:45Z</dcterms:created>
  <dcterms:modified xsi:type="dcterms:W3CDTF">2020-05-17T21:55:27Z</dcterms:modified>
</cp:coreProperties>
</file>