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60" r:id="rId7"/>
    <p:sldId id="266" r:id="rId8"/>
    <p:sldId id="261" r:id="rId9"/>
    <p:sldId id="267" r:id="rId10"/>
    <p:sldId id="262" r:id="rId11"/>
    <p:sldId id="269" r:id="rId12"/>
    <p:sldId id="270" r:id="rId13"/>
    <p:sldId id="268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712" autoAdjust="0"/>
  </p:normalViewPr>
  <p:slideViewPr>
    <p:cSldViewPr snapToGrid="0">
      <p:cViewPr>
        <p:scale>
          <a:sx n="100" d="100"/>
          <a:sy n="100" d="100"/>
        </p:scale>
        <p:origin x="13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90E9E-DF40-4E12-BFBC-4A3ED1F93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56A651-5D16-4BC9-AA7D-09D9D0611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5098AE-22F9-41CB-B66E-AE602812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6BAD-331E-4CEC-811D-26C2174750B5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39B6C4-1E61-4580-9FA7-E9DDE120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EEB845-BF2E-4847-87B5-4D98494F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6405-2368-41FD-8EEC-AF3D01F758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77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472D9-B51A-4D9D-8206-AAD211E3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A1CABF-D55F-4BA6-9A34-C0A44C5F1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60D647-7DF5-4BD9-A7CF-CE21BF05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6BAD-331E-4CEC-811D-26C2174750B5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94C4A0-25B6-4F0C-A731-05602815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24323B-1797-4A5B-86E3-F231A677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6405-2368-41FD-8EEC-AF3D01F758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0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298D55-CCEA-4B87-9912-BE2F8BF7B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BF15DE-E3FE-49F9-8B3E-9268AE848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1D8B69-3D31-4429-89F4-57FD4A6C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6BAD-331E-4CEC-811D-26C2174750B5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BD39FD-DFCF-4A9C-8111-9C9C7FC7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B8DE48-7445-4101-9247-E75FCAD7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6405-2368-41FD-8EEC-AF3D01F758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28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C6633-395F-46DC-8208-4071B639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3941F-CA23-43F4-AEDD-C727380D6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164590-F8DC-4070-9256-A1046E9A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6BAD-331E-4CEC-811D-26C2174750B5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0C307-2082-49D2-8DB2-7770882D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F6D864-9834-4DCC-B03B-25EADDFA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6405-2368-41FD-8EEC-AF3D01F758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09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64E8A-F26C-4526-84CB-183D67D3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221641-E467-467F-B48F-BA130240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F4470-745C-406B-9D1E-8D639C3C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6BAD-331E-4CEC-811D-26C2174750B5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C6D23B-8E8F-4004-93C2-783C4878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58095-3EB5-4B5B-8F52-C645E3CF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6405-2368-41FD-8EEC-AF3D01F758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09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4DB96-E489-4A17-BEA5-DA490813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5C563-2B45-4134-90E1-DF208DA9F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D4D16A-BE91-4285-AE9F-E5230315D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90CEBA-A391-4340-9E6F-337D8796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6BAD-331E-4CEC-811D-26C2174750B5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3C061C-540F-4F2F-B6E4-109E815F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C16163-146F-43F6-BBC7-D54758C1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6405-2368-41FD-8EEC-AF3D01F758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09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BD627-E3C2-4567-858C-39451059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341D1C-22C0-4C7E-9669-A29933BC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A5E089-2C34-493F-9F2A-62BDCCBED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71E363-5B05-4E01-8807-6DB5C8204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43A63B-B70E-4F31-A996-3B30F9C6E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613C2D-DAD4-47F3-B5BF-BD5BB5DE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6BAD-331E-4CEC-811D-26C2174750B5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5E3A54-6CA6-4A50-974C-C5446E52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F67411-0259-49C1-8EEE-3CB9C272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6405-2368-41FD-8EEC-AF3D01F758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34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0A850-73BA-42BC-BC4D-C3583E61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77D634-C353-4A39-93C7-B9673AD1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6BAD-331E-4CEC-811D-26C2174750B5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A29B02-B292-4222-B200-68AD29AB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DD8362-D5F5-4D9E-A9D9-EF182EBD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6405-2368-41FD-8EEC-AF3D01F758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65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C54849E-E5D8-4663-BF56-FC593DF6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6BAD-331E-4CEC-811D-26C2174750B5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B37958-C1C9-4E75-8DBC-EAFBF010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80081D-4495-4F2F-907F-0C0660B9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6405-2368-41FD-8EEC-AF3D01F758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9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971D1-2C0B-4EC5-AB17-3EC5B9E8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E7A48-F95B-4B40-A1A6-583018EC4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DD38D5-BAAA-411E-83EC-8CB5C6DE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E5A8CE-71C3-40D9-9EF5-96A85247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6BAD-331E-4CEC-811D-26C2174750B5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341314-6CE3-49B8-8CBF-22E8ABE0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2EA34B-9281-4CB3-B28C-99742AF8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6405-2368-41FD-8EEC-AF3D01F758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44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6E1E0-D89B-4EC0-AF4E-D565540A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EC3373-1675-466D-81D7-84C99DB98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D6E120-FBC7-4F17-8556-FAD3FC757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A93EF8-FAE9-4623-8BBD-6027C502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6BAD-331E-4CEC-811D-26C2174750B5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B850ED-865D-4ADF-B52E-1AFB43B2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3670AC-3666-4E8C-9B3D-6AF8431F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6405-2368-41FD-8EEC-AF3D01F758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5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0F0BF-6621-4254-B7ED-634C972C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4380B2-50BA-4547-9004-8261AF572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D62580-9F43-4B35-9D16-50DBBF0D1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96BAD-331E-4CEC-811D-26C2174750B5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665171-3809-450B-AE3D-3AF612E35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406A3-EC95-4721-BBBC-1180C48DD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16405-2368-41FD-8EEC-AF3D01F758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98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4D298825-C25A-4D23-ADDB-34C9E636EA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9264" b="-1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30" name="Freeform: Shape 25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CC2E60-800F-4F41-BE9F-789F77445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anchor="b">
            <a:normAutofit/>
          </a:bodyPr>
          <a:lstStyle/>
          <a:p>
            <a:pPr algn="l"/>
            <a:r>
              <a:rPr lang="pt-BR" sz="3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ODIN</a:t>
            </a:r>
            <a:br>
              <a:rPr lang="pt-BR" sz="3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3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Sistema de Gerenciamento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77841-7B21-4799-88DB-9669B8B00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6652"/>
            <a:ext cx="3205463" cy="1155525"/>
          </a:xfrm>
        </p:spPr>
        <p:txBody>
          <a:bodyPr anchor="t">
            <a:normAutofit/>
          </a:bodyPr>
          <a:lstStyle/>
          <a:p>
            <a:pPr algn="l"/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Trabalho de Conclusão de Curso</a:t>
            </a:r>
          </a:p>
          <a:p>
            <a:pPr algn="l"/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8870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8695DE-7904-4684-8A7B-4C590A5D46DB}"/>
              </a:ext>
            </a:extLst>
          </p:cNvPr>
          <p:cNvSpPr txBox="1"/>
          <p:nvPr/>
        </p:nvSpPr>
        <p:spPr>
          <a:xfrm>
            <a:off x="8643193" y="2418408"/>
            <a:ext cx="3365927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Diagrama</a:t>
            </a:r>
            <a:r>
              <a:rPr lang="en-US" sz="2000" dirty="0"/>
              <a:t> de </a:t>
            </a:r>
            <a:r>
              <a:rPr lang="en-US" sz="2000" dirty="0" err="1"/>
              <a:t>implantação</a:t>
            </a:r>
            <a:endParaRPr lang="en-US" sz="2000" dirty="0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DD05DAF9-6482-416E-8F27-BB20ACF1B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9" y="295893"/>
            <a:ext cx="8135052" cy="589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2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15FA08-EE18-49C0-8F1E-33BC886E8519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Plano de Testes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BB0044A-ADA1-480C-A0B0-52506C941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64952"/>
              </p:ext>
            </p:extLst>
          </p:nvPr>
        </p:nvGraphicFramePr>
        <p:xfrm>
          <a:off x="603745" y="1838762"/>
          <a:ext cx="5030030" cy="23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912">
                  <a:extLst>
                    <a:ext uri="{9D8B030D-6E8A-4147-A177-3AD203B41FA5}">
                      <a16:colId xmlns:a16="http://schemas.microsoft.com/office/drawing/2014/main" val="3315899386"/>
                    </a:ext>
                  </a:extLst>
                </a:gridCol>
                <a:gridCol w="2787118">
                  <a:extLst>
                    <a:ext uri="{9D8B030D-6E8A-4147-A177-3AD203B41FA5}">
                      <a16:colId xmlns:a16="http://schemas.microsoft.com/office/drawing/2014/main" val="1104877188"/>
                    </a:ext>
                  </a:extLst>
                </a:gridCol>
              </a:tblGrid>
              <a:tr h="58287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Caso de Uso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Objetivo do caso de teste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3552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Realizar 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Verificar que o login é realizado corretamente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04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Verificar que é apresentada mensagem de erro quando o usuário e/ou senha não estão cadastrados no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73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Verificar que é apresentada mensagem de erro quando o usuário e senha não são informados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836442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FB2C8416-D384-43EF-92D7-51CA5631B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07488"/>
              </p:ext>
            </p:extLst>
          </p:nvPr>
        </p:nvGraphicFramePr>
        <p:xfrm>
          <a:off x="6237520" y="1838762"/>
          <a:ext cx="5030030" cy="4188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912">
                  <a:extLst>
                    <a:ext uri="{9D8B030D-6E8A-4147-A177-3AD203B41FA5}">
                      <a16:colId xmlns:a16="http://schemas.microsoft.com/office/drawing/2014/main" val="3315899386"/>
                    </a:ext>
                  </a:extLst>
                </a:gridCol>
                <a:gridCol w="2787118">
                  <a:extLst>
                    <a:ext uri="{9D8B030D-6E8A-4147-A177-3AD203B41FA5}">
                      <a16:colId xmlns:a16="http://schemas.microsoft.com/office/drawing/2014/main" val="1104877188"/>
                    </a:ext>
                  </a:extLst>
                </a:gridCol>
              </a:tblGrid>
              <a:tr h="5582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Caso de Uso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Objetivo do caso de teste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35526"/>
                  </a:ext>
                </a:extLst>
              </a:tr>
              <a:tr h="437873">
                <a:tc rowSpan="3"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Manter Projetos – Cadastrar Projeto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Verificar que o projeto é cadastrado com sucesso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04006"/>
                  </a:ext>
                </a:extLst>
              </a:tr>
              <a:tr h="613023"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Verificar que o botão de cadastrar projetos não é exibido quando o usuário não tem permissão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73774"/>
                  </a:ext>
                </a:extLst>
              </a:tr>
              <a:tr h="613023"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Verificar que é apresentada mensagem de erro quando algum campo obrigatório não é informado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836442"/>
                  </a:ext>
                </a:extLst>
              </a:tr>
              <a:tr h="613023">
                <a:tc rowSpan="3"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Manter Projetos – Editar Projeto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Verificar que o projeto é atualizado com sucesso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278563"/>
                  </a:ext>
                </a:extLst>
              </a:tr>
              <a:tr h="613023"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Verificar que o ícone de lápis não é exibido quando o usuário não tem permissão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61453"/>
                  </a:ext>
                </a:extLst>
              </a:tr>
              <a:tr h="613023"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Verificar que é apresentada mensagem de erro quando algum campo obrigatório não é informado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152388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9365B6F5-A8B4-4651-90DB-1E0F301B2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07841"/>
              </p:ext>
            </p:extLst>
          </p:nvPr>
        </p:nvGraphicFramePr>
        <p:xfrm>
          <a:off x="603745" y="4329689"/>
          <a:ext cx="5030030" cy="16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912">
                  <a:extLst>
                    <a:ext uri="{9D8B030D-6E8A-4147-A177-3AD203B41FA5}">
                      <a16:colId xmlns:a16="http://schemas.microsoft.com/office/drawing/2014/main" val="3315899386"/>
                    </a:ext>
                  </a:extLst>
                </a:gridCol>
                <a:gridCol w="2787118">
                  <a:extLst>
                    <a:ext uri="{9D8B030D-6E8A-4147-A177-3AD203B41FA5}">
                      <a16:colId xmlns:a16="http://schemas.microsoft.com/office/drawing/2014/main" val="1104877188"/>
                    </a:ext>
                  </a:extLst>
                </a:gridCol>
              </a:tblGrid>
              <a:tr h="5582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Caso de Uso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Objetivo do caso de teste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35526"/>
                  </a:ext>
                </a:extLst>
              </a:tr>
              <a:tr h="437873">
                <a:tc rowSpan="2"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Visualizar Projetos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Verificar que o projeto é exibido corretamente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04006"/>
                  </a:ext>
                </a:extLst>
              </a:tr>
              <a:tr h="527179"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Verificar que o projeto não é exibido quando o usuário não faz parte do projeto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73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98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15FA08-EE18-49C0-8F1E-33BC886E8519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Plano de Testes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BB0044A-ADA1-480C-A0B0-52506C941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55346"/>
              </p:ext>
            </p:extLst>
          </p:nvPr>
        </p:nvGraphicFramePr>
        <p:xfrm>
          <a:off x="1065968" y="2016026"/>
          <a:ext cx="6363532" cy="3214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912">
                  <a:extLst>
                    <a:ext uri="{9D8B030D-6E8A-4147-A177-3AD203B41FA5}">
                      <a16:colId xmlns:a16="http://schemas.microsoft.com/office/drawing/2014/main" val="3315899386"/>
                    </a:ext>
                  </a:extLst>
                </a:gridCol>
                <a:gridCol w="4120620">
                  <a:extLst>
                    <a:ext uri="{9D8B030D-6E8A-4147-A177-3AD203B41FA5}">
                      <a16:colId xmlns:a16="http://schemas.microsoft.com/office/drawing/2014/main" val="1104877188"/>
                    </a:ext>
                  </a:extLst>
                </a:gridCol>
              </a:tblGrid>
              <a:tr h="58287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Caso de Uso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Objetivo do caso de teste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3552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Manter Usuários – Cadastrar Usuário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Verificar que o usuário é cadastrado corretamente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04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Verificar que quando é informado um CPF já cadastrado o sistema apresenta mensagem de erro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73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Verificar que é apresentada mensagem de erro quando os campos obrigatórios não são informados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8364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Manter Usuários – Editar Usuário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Verificar que o sistema realiza a alteração corretamente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3641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Verificar que é apresentada mensagem de erro quando os campos obrigatórios não são informados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0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Manter Usuários – Visualizar Usuário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Verificar que os dados do usuário são apresentados corretamente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596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915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8695DE-7904-4684-8A7B-4C590A5D46DB}"/>
              </a:ext>
            </a:extLst>
          </p:cNvPr>
          <p:cNvSpPr txBox="1"/>
          <p:nvPr/>
        </p:nvSpPr>
        <p:spPr>
          <a:xfrm>
            <a:off x="8643193" y="2418408"/>
            <a:ext cx="3365927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Estimativa de pontos de função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E8FF80-DDC9-4DDA-AFDE-DB64F577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" y="1611975"/>
            <a:ext cx="8444264" cy="36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2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Imagem 15" descr="Texto, Quadro de comunicações&#10;&#10;Descrição gerada automaticamente">
            <a:extLst>
              <a:ext uri="{FF2B5EF4-FFF2-40B4-BE49-F238E27FC236}">
                <a16:creationId xmlns:a16="http://schemas.microsoft.com/office/drawing/2014/main" id="{6F3583AA-33BA-489F-A0D1-3A0CFE82C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46" name="Freeform: Shape 42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15FA08-EE18-49C0-8F1E-33BC886E8519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Requisitos de usuário propostos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FDC9A83-31C7-405B-859A-E181EDEA2209}"/>
              </a:ext>
            </a:extLst>
          </p:cNvPr>
          <p:cNvSpPr txBox="1"/>
          <p:nvPr/>
        </p:nvSpPr>
        <p:spPr>
          <a:xfrm>
            <a:off x="335279" y="1760848"/>
            <a:ext cx="5852161" cy="4802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O sistema deve permitir o cadastro dos diversos projetos em desenvolvimento na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/>
              <a:t>organização.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O sistema deve permitir o cadastro de seus diversos usuários, com diferentes perfis 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/>
              <a:t>acesso.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Deve ser possível também configurar o time associado ao desenvolvimento de cada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/>
              <a:t>projeto.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O sistema deve permitir o cadastro de marcos dos projetos, </a:t>
            </a:r>
            <a:r>
              <a:rPr lang="pt-BR" sz="1200" dirty="0" err="1"/>
              <a:t>milestones</a:t>
            </a:r>
            <a:r>
              <a:rPr lang="pt-BR" sz="1200" dirty="0"/>
              <a:t>, fases ou sprints;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/>
              <a:t>permitindo a atribuição de tarefas a cada etapa do projeto.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O sistema deve permitir a criação da lista de tarefas de um projeto, com possibilidade 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/>
              <a:t>priorização.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Deve ser possível atribuir tarefas aos membros da equipe do projeto.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O sistema deve permitir que os membros da equipe do projeto atualizem informações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/>
              <a:t>relacionadas às tarefas a eles atribuídas.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Deve ser possível visualizar o andamento das atividades por todos os envolvidos no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/>
              <a:t>projeto, com a utilização de cores para facilitar a identificação de tarefas atrasadas, com impedimentos ou associadas a maiores riscos.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3FE62C6-70CB-42EB-980A-20183DF07D21}"/>
              </a:ext>
            </a:extLst>
          </p:cNvPr>
          <p:cNvSpPr txBox="1"/>
          <p:nvPr/>
        </p:nvSpPr>
        <p:spPr>
          <a:xfrm>
            <a:off x="6296297" y="1760848"/>
            <a:ext cx="5852160" cy="480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Um cronograma de atividades compartilhado, com definição de datas para as principais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/>
              <a:t>tarefas, é essencial para um software de gerenciamento de projetos.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O sistema deve permitir o gerenciamento dos riscos identificados para os projetos.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Deve ser possível localizar facilmente as pessoas responsáveis pelo projeto.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O sistema deve ser capaz de identificar atividades em atraso, enviando notificações aos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/>
              <a:t>responsáveis.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Deve ser possível gerenciar múltiplos projetos simultaneamente.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 Deve ser possível visualizar facilmente os projetos que estão em pior situação. 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/>
              <a:t>situação do projeto deve ser apresentada por meio de cores, de forma a facilitar 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/>
              <a:t>identificação de projetos que necessitam de maior atenção em um dado momento.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Deve ser possível monitorar os principais marcos de entrega dos projetos, de forma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/>
              <a:t>individual e global.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Relatórios são fundamentais em um software de gerenciamento de projetos. Sem indicadores fica difícil acompanhar a evolução do projeto e o desempenho da equipe.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O sistema deve ter um controle de segurança baseado em perfis de acesso.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O sistema deve poder ser acessado por meio da Web e em qualquer dispositivo móvel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/>
              <a:t>tais como tablets e smartphones.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402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7A833251-FE47-4C40-B00D-F98DCC14D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" b="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315FA08-EE18-49C0-8F1E-33BC886E8519}"/>
              </a:ext>
            </a:extLst>
          </p:cNvPr>
          <p:cNvSpPr txBox="1"/>
          <p:nvPr/>
        </p:nvSpPr>
        <p:spPr>
          <a:xfrm>
            <a:off x="8499567" y="2418408"/>
            <a:ext cx="3086440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Diagrama</a:t>
            </a:r>
            <a:r>
              <a:rPr lang="en-US" sz="2000" dirty="0"/>
              <a:t> de </a:t>
            </a:r>
            <a:r>
              <a:rPr lang="en-US" sz="2000" dirty="0" err="1"/>
              <a:t>casos</a:t>
            </a:r>
            <a:r>
              <a:rPr lang="en-US" sz="2000" dirty="0"/>
              <a:t> de </a:t>
            </a:r>
            <a:r>
              <a:rPr lang="en-US" sz="2000" dirty="0" err="1"/>
              <a:t>uso</a:t>
            </a:r>
            <a:endParaRPr lang="en-US" sz="20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0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15FA08-EE18-49C0-8F1E-33BC886E8519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Requisitos não-funcionais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FDC9A83-31C7-405B-859A-E181EDEA2209}"/>
              </a:ext>
            </a:extLst>
          </p:cNvPr>
          <p:cNvSpPr txBox="1"/>
          <p:nvPr/>
        </p:nvSpPr>
        <p:spPr>
          <a:xfrm>
            <a:off x="635726" y="1760848"/>
            <a:ext cx="10911840" cy="3002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sistema Web deve ser responsivo de forma a proporcionar a utilização de qualquer uma de suas funcionalidades em resoluções de 576 pixels até 1080 pixels.</a:t>
            </a:r>
            <a:endParaRPr lang="pt-B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sistema deve ser dimensionado para suportar, pelo menos, 50 usuários conectados simultaneamente.</a:t>
            </a:r>
            <a:endParaRPr lang="pt-B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sistema estará disponível pelo menos 99,7% do tempo todos os dias da semana.</a:t>
            </a:r>
            <a:endParaRPr lang="pt-B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sistema deverá ser acessado completamente via browser pelo protocolo HTTPS.</a:t>
            </a:r>
            <a:endParaRPr lang="pt-B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sistema deve garantir a segurança das senhas dos usuários, criptografando-as ao serem inseridas no banco de dados.</a:t>
            </a:r>
            <a:endParaRPr lang="pt-B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77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15FA08-EE18-49C0-8F1E-33BC886E8519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Protótipo</a:t>
            </a:r>
          </a:p>
        </p:txBody>
      </p:sp>
      <p:pic>
        <p:nvPicPr>
          <p:cNvPr id="3" name="Imagem 2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BEF15298-F70D-4ACD-A443-872DF945C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8" y="1803996"/>
            <a:ext cx="3906646" cy="2197667"/>
          </a:xfrm>
          <a:prstGeom prst="rect">
            <a:avLst/>
          </a:prstGeom>
        </p:spPr>
      </p:pic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62B4CBE-0FAD-4F28-B091-C24282320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8" y="4208227"/>
            <a:ext cx="3918077" cy="2203382"/>
          </a:xfrm>
          <a:prstGeom prst="rect">
            <a:avLst/>
          </a:prstGeom>
        </p:spPr>
      </p:pic>
      <p:pic>
        <p:nvPicPr>
          <p:cNvPr id="9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67E4BE0-B2C7-4BBE-B774-12BD80B32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961" y="1803996"/>
            <a:ext cx="3918077" cy="2203382"/>
          </a:xfrm>
          <a:prstGeom prst="rect">
            <a:avLst/>
          </a:prstGeom>
        </p:spPr>
      </p:pic>
      <p:pic>
        <p:nvPicPr>
          <p:cNvPr id="11" name="Imagem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AA5E91F-FA12-4611-851C-6C47C721E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961" y="4213942"/>
            <a:ext cx="3918077" cy="2203382"/>
          </a:xfrm>
          <a:prstGeom prst="rect">
            <a:avLst/>
          </a:prstGeom>
        </p:spPr>
      </p:pic>
      <p:pic>
        <p:nvPicPr>
          <p:cNvPr id="13" name="Imagem 12" descr="Tabela&#10;&#10;Descrição gerada automaticamente">
            <a:extLst>
              <a:ext uri="{FF2B5EF4-FFF2-40B4-BE49-F238E27FC236}">
                <a16:creationId xmlns:a16="http://schemas.microsoft.com/office/drawing/2014/main" id="{1409CE13-46C9-4AF9-A13F-AA7C7E8D0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642" y="1803996"/>
            <a:ext cx="3918077" cy="2203382"/>
          </a:xfrm>
          <a:prstGeom prst="rect">
            <a:avLst/>
          </a:prstGeom>
        </p:spPr>
      </p:pic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9004EF0-7969-452A-8C56-9CC535E837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64" y="4213942"/>
            <a:ext cx="3920935" cy="220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4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FD59D91E-24F8-4BB7-B963-56908DE02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5611"/>
            <a:ext cx="4840445" cy="2287109"/>
          </a:xfrm>
          <a:prstGeom prst="rect">
            <a:avLst/>
          </a:prstGeom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38190C91-98B8-4A68-8CD6-F64BBC08A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" y="15016"/>
            <a:ext cx="6499833" cy="420864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48695DE-7904-4684-8A7B-4C590A5D46DB}"/>
              </a:ext>
            </a:extLst>
          </p:cNvPr>
          <p:cNvSpPr txBox="1"/>
          <p:nvPr/>
        </p:nvSpPr>
        <p:spPr>
          <a:xfrm>
            <a:off x="8325394" y="2418408"/>
            <a:ext cx="3744686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Diagrama</a:t>
            </a:r>
            <a:r>
              <a:rPr lang="en-US" sz="2000" dirty="0"/>
              <a:t> de classes de </a:t>
            </a:r>
            <a:r>
              <a:rPr lang="en-US" sz="2000" dirty="0" err="1"/>
              <a:t>domínio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969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15FA08-EE18-49C0-8F1E-33BC886E8519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Padrão Arquitetural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FDC9A83-31C7-405B-859A-E181EDEA2209}"/>
              </a:ext>
            </a:extLst>
          </p:cNvPr>
          <p:cNvSpPr txBox="1"/>
          <p:nvPr/>
        </p:nvSpPr>
        <p:spPr>
          <a:xfrm>
            <a:off x="532659" y="1760848"/>
            <a:ext cx="11070455" cy="4802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 padrão arquitetural adotado para o projeto do ODIN será o MVC, pois os benefícios apresentados por ele serão de grande valor para o projeto.</a:t>
            </a:r>
            <a:endParaRPr lang="pt-BR" sz="11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Benefícios do padrão MVC:</a:t>
            </a:r>
            <a:endParaRPr lang="pt-BR" sz="11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1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Segurança</a:t>
            </a:r>
            <a:r>
              <a:rPr lang="pt-BR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O </a:t>
            </a:r>
            <a:r>
              <a:rPr lang="pt-BR" sz="11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controller</a:t>
            </a:r>
            <a:r>
              <a:rPr lang="pt-BR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funciona como uma espécie de filtro capaz de impedir que qualquer dado incorreto chegue até a camada modelo. </a:t>
            </a:r>
          </a:p>
          <a:p>
            <a:pPr marL="342900" lvl="0" indent="-3429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1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Organização</a:t>
            </a:r>
            <a:r>
              <a:rPr lang="pt-BR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Esse método de programação permite que um novo desenvolvedor tenha muito mais facilidade em entender o que foi construído, assim como os erros se tornam mais fácil de serem encontrados e corrigidos.</a:t>
            </a:r>
          </a:p>
          <a:p>
            <a:pPr marL="342900" lvl="0" indent="-3429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1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Eficiência</a:t>
            </a:r>
            <a:r>
              <a:rPr lang="pt-BR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Como a arquitetura de software é dividida em 3 componentes, sua aplicação fica muito mais leve, permitindo que vários desenvolvedores trabalhem no projeto de forma independente.</a:t>
            </a:r>
          </a:p>
          <a:p>
            <a:pPr marL="342900" lvl="0" indent="-3429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1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Tempo</a:t>
            </a:r>
            <a:r>
              <a:rPr lang="pt-BR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Com a dinâmica facilitada pela colaboração entre os profissionais de desenvolvimento, o projeto pode ser concluído com muito mais rapidez, tornando o projeto escalável.  </a:t>
            </a:r>
          </a:p>
          <a:p>
            <a:pPr marL="342900" lvl="0" indent="-3429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1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Transformação</a:t>
            </a:r>
            <a:r>
              <a:rPr lang="pt-BR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As mudanças que forem necessárias também são mais fluidas, já que não será essencial trabalhar nas regras de negócio e correção de bugs.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Será utilizado o framework Spring MVC. Esse framework implementa muitas funções, como injeção de dependência, persistência de dados e uma implementação para o padrão MVC para a criação de aplicações Web e APIs REST.</a:t>
            </a:r>
            <a:endParaRPr lang="pt-BR" sz="11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 aplicação Front-</a:t>
            </a:r>
            <a:r>
              <a:rPr lang="pt-BR" sz="11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end</a:t>
            </a:r>
            <a:r>
              <a:rPr lang="pt-BR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será desenvolvida em </a:t>
            </a:r>
            <a:r>
              <a:rPr lang="pt-BR" sz="11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AngularJS</a:t>
            </a:r>
            <a:r>
              <a:rPr lang="pt-BR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que será responsável pela interação direta com o usuário. O código </a:t>
            </a:r>
            <a:r>
              <a:rPr lang="pt-BR" sz="11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javascript</a:t>
            </a:r>
            <a:r>
              <a:rPr lang="pt-BR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integrará com o servidor enviando e recebendo mensagens no formato </a:t>
            </a:r>
            <a:r>
              <a:rPr lang="pt-BR" sz="11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json</a:t>
            </a:r>
            <a:r>
              <a:rPr lang="pt-BR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via serviços REST providos pelo Spring MVC.</a:t>
            </a:r>
            <a:endParaRPr lang="pt-BR" sz="11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 conexão entre as APIs e o banco de dados ocorrerá através do Apache Kafka</a:t>
            </a:r>
            <a:endParaRPr lang="pt-BR" sz="11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 banco de dados utilizado será o Oracle através do driver JDBC.</a:t>
            </a:r>
            <a:endParaRPr lang="pt-BR" sz="11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4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8695DE-7904-4684-8A7B-4C590A5D46DB}"/>
              </a:ext>
            </a:extLst>
          </p:cNvPr>
          <p:cNvSpPr txBox="1"/>
          <p:nvPr/>
        </p:nvSpPr>
        <p:spPr>
          <a:xfrm>
            <a:off x="8643193" y="2418408"/>
            <a:ext cx="3365927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Diagrama</a:t>
            </a:r>
            <a:r>
              <a:rPr lang="en-US" sz="2000" dirty="0"/>
              <a:t> de </a:t>
            </a:r>
            <a:r>
              <a:rPr lang="en-US" sz="2000" dirty="0" err="1"/>
              <a:t>componentes</a:t>
            </a:r>
            <a:endParaRPr lang="en-US" sz="2000" dirty="0"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EDA6CA2B-ACCF-4269-9810-63F11E9FD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874"/>
            <a:ext cx="8669875" cy="43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4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8695DE-7904-4684-8A7B-4C590A5D46DB}"/>
              </a:ext>
            </a:extLst>
          </p:cNvPr>
          <p:cNvSpPr txBox="1"/>
          <p:nvPr/>
        </p:nvSpPr>
        <p:spPr>
          <a:xfrm>
            <a:off x="8643193" y="2418408"/>
            <a:ext cx="3365927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Descrição</a:t>
            </a:r>
            <a:r>
              <a:rPr lang="en-US" sz="2000" dirty="0"/>
              <a:t> dos </a:t>
            </a:r>
            <a:r>
              <a:rPr lang="en-US" sz="2000" dirty="0" err="1"/>
              <a:t>componentes</a:t>
            </a:r>
            <a:endParaRPr lang="en-US" sz="2000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2B116ED3-5E7E-4610-89CC-37C4822D4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07081"/>
              </p:ext>
            </p:extLst>
          </p:nvPr>
        </p:nvGraphicFramePr>
        <p:xfrm>
          <a:off x="182879" y="115409"/>
          <a:ext cx="8361046" cy="6161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0">
                  <a:extLst>
                    <a:ext uri="{9D8B030D-6E8A-4147-A177-3AD203B41FA5}">
                      <a16:colId xmlns:a16="http://schemas.microsoft.com/office/drawing/2014/main" val="2834351931"/>
                    </a:ext>
                  </a:extLst>
                </a:gridCol>
                <a:gridCol w="1620121">
                  <a:extLst>
                    <a:ext uri="{9D8B030D-6E8A-4147-A177-3AD203B41FA5}">
                      <a16:colId xmlns:a16="http://schemas.microsoft.com/office/drawing/2014/main" val="2229447203"/>
                    </a:ext>
                  </a:extLst>
                </a:gridCol>
                <a:gridCol w="5743575">
                  <a:extLst>
                    <a:ext uri="{9D8B030D-6E8A-4147-A177-3AD203B41FA5}">
                      <a16:colId xmlns:a16="http://schemas.microsoft.com/office/drawing/2014/main" val="3374660921"/>
                    </a:ext>
                  </a:extLst>
                </a:gridCol>
              </a:tblGrid>
              <a:tr h="3691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Número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27728"/>
                  </a:ext>
                </a:extLst>
              </a:tr>
              <a:tr h="46144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Angular 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Framework Javascript que é utilizado na camada de apresentação responsável por gerar a interface gráfica para acesso do usuário.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05338"/>
                  </a:ext>
                </a:extLst>
              </a:tr>
              <a:tr h="46144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Angular PDF </a:t>
                      </a:r>
                      <a:r>
                        <a:rPr lang="pt-BR" sz="1200" dirty="0" err="1"/>
                        <a:t>Viewer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Componente da camada de apresentação responsável por gerar relatórios em formato PDF.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593519"/>
                  </a:ext>
                </a:extLst>
              </a:tr>
              <a:tr h="3337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RestController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Componente de gerenciamento de APIs.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99378"/>
                  </a:ext>
                </a:extLst>
              </a:tr>
              <a:tr h="46144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Serviço (Usuário)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API desenvolvida para o gerenciamento do usuário (criação, edição, login, consulta e exclusão).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39816"/>
                  </a:ext>
                </a:extLst>
              </a:tr>
              <a:tr h="3337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Serviço (Projeto)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API desenvolvida para gerenciamento dos projetos criados no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553232"/>
                  </a:ext>
                </a:extLst>
              </a:tr>
              <a:tr h="3337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Serviço (Relatório)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API desenvolvida para geração de relatórios do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68456"/>
                  </a:ext>
                </a:extLst>
              </a:tr>
              <a:tr h="3337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Serviço (Cronograma)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API desenvolvida para gerenciamento do cronograma do projeto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79"/>
                  </a:ext>
                </a:extLst>
              </a:tr>
              <a:tr h="69934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Apache Kafka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Sistema de mensagens usado para criar aplicações de streaming. Sistema de mensagem do tipo </a:t>
                      </a:r>
                      <a:r>
                        <a:rPr lang="pt-BR" sz="1200" dirty="0" err="1"/>
                        <a:t>publish</a:t>
                      </a:r>
                      <a:r>
                        <a:rPr lang="pt-BR" sz="1200" dirty="0"/>
                        <a:t>/</a:t>
                      </a:r>
                      <a:r>
                        <a:rPr lang="pt-BR" sz="1200" dirty="0" err="1"/>
                        <a:t>subscribe</a:t>
                      </a:r>
                      <a:r>
                        <a:rPr lang="pt-BR" sz="1200" dirty="0"/>
                        <a:t>; Sistema de armazenamento: as mensagens ficam armazenadas por um período pré-definido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936066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Kafka Connect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Esta ferramenta é desenvolvida pela Confluent.io para auxiliar na transmissão de dados entre o Kafka e outras aplicações e/ou sistemas de dados como, por exemplo, capturar todas as alterações feitas em uma tabela de um banco relacional.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04780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Confluent</a:t>
                      </a:r>
                      <a:r>
                        <a:rPr lang="pt-BR" sz="1200" dirty="0"/>
                        <a:t> REST proxy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Uma ferramenta da Confluent.io, que fornece uma interface </a:t>
                      </a:r>
                      <a:r>
                        <a:rPr lang="pt-BR" sz="1200" dirty="0" err="1"/>
                        <a:t>RESTful</a:t>
                      </a:r>
                      <a:r>
                        <a:rPr lang="pt-BR" sz="1200" dirty="0"/>
                        <a:t> para um cluster Kafka, facilitando a produção e o consumo de mensagens, a exibição do estado do cluster e a execução de ações administrativas sem o uso do protocolo ou clientes Kafka nativos.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001952"/>
                  </a:ext>
                </a:extLst>
              </a:tr>
              <a:tr h="3337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Oracle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Sistema de gerenciamento de banco de dados da aplicação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36419"/>
                  </a:ext>
                </a:extLst>
              </a:tr>
              <a:tr h="3337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Jenkins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Ferramenta para integração e implantação contínua das aplicações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7977"/>
                  </a:ext>
                </a:extLst>
              </a:tr>
              <a:tr h="3337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Maven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Ferramenta para o gerenciamento de dependências e build da aplicação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625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210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1327</Words>
  <Application>Microsoft Office PowerPoint</Application>
  <PresentationFormat>Widescreen</PresentationFormat>
  <Paragraphs>135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Tema do Office</vt:lpstr>
      <vt:lpstr>ODIN Sistema de Gerenciamento de Projetos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ODIN Sistema de Gerenciamento de Projetos</dc:title>
  <dc:creator>patrick israel</dc:creator>
  <cp:lastModifiedBy>patrick israel</cp:lastModifiedBy>
  <cp:revision>15</cp:revision>
  <dcterms:created xsi:type="dcterms:W3CDTF">2022-03-24T16:49:08Z</dcterms:created>
  <dcterms:modified xsi:type="dcterms:W3CDTF">2022-03-25T12:52:02Z</dcterms:modified>
</cp:coreProperties>
</file>