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FC9Z7CHJOnsVYAD1IFjNNqIsk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393552-D2E0-4D50-84C2-6F9CD464BE9F}">
  <a:tblStyle styleId="{81393552-D2E0-4D50-84C2-6F9CD464BE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AlfaSlabOne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Hi, this is Group8, patrick, kiseok and yao responsible for to stock or not to stock (15 sec)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1674cd9a3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1674cd9a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Our goal is to predict next day stock price accurately with analyzing fundamental and news data (10sec)</a:t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90dd1707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a90dd17070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1674cd9a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1674cd9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1674cd9a3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1674cd9a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Compare to other algorithms, LSTM model has better performance and bi-directional LSTM with </a:t>
            </a:r>
            <a:r>
              <a:rPr lang="en-US">
                <a:solidFill>
                  <a:schemeClr val="dk1"/>
                </a:solidFill>
              </a:rPr>
              <a:t>Conv layer </a:t>
            </a:r>
            <a:r>
              <a:rPr lang="en-US"/>
              <a:t>works the best.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The feature selection with SVM-RFE does have good performance, like NVDA, but in general, it does not have optimal results </a:t>
            </a:r>
            <a:endParaRPr/>
          </a:p>
        </p:txBody>
      </p:sp>
      <p:sp>
        <p:nvSpPr>
          <p:cNvPr id="148" name="Google Shape;14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Applying sentiment analysis, it does have improved the performance with sentiment analysis from 0.056 to 0.045 RMSE. </a:t>
            </a:r>
            <a:endParaRPr/>
          </a:p>
        </p:txBody>
      </p:sp>
      <p:sp>
        <p:nvSpPr>
          <p:cNvPr id="160" name="Google Shape;16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lang="en-US" sz="6600" cap="small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To Stock or not to stock</a:t>
            </a:r>
            <a:endParaRPr sz="6900" cap="small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600" cap="small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Patrick Du, Kiseok Yang, Chuanyao Lin</a:t>
            </a:r>
            <a:endParaRPr sz="2600" cap="small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cap="small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Discussion/Conclusions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3200" cap="small"/>
              <a:t>LSTM model improvement (About 26.5%) </a:t>
            </a:r>
            <a:endParaRPr sz="3200" cap="small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3200" cap="small"/>
              <a:t>With Sentient Analysis Improvement (about 25%)</a:t>
            </a:r>
            <a:endParaRPr sz="3200" cap="small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3200" cap="small"/>
              <a:t>Feature Selection by SVM-RFE -&gt; Improved in certain companies, but not in General. -&gt; Feature Selection by Non-Linear Classifiers</a:t>
            </a:r>
            <a:endParaRPr sz="3200" cap="small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cap="smal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type="title"/>
          </p:nvPr>
        </p:nvSpPr>
        <p:spPr>
          <a:xfrm>
            <a:off x="522725" y="365125"/>
            <a:ext cx="10831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lang="en-US" sz="4680" cap="small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ML topics related to the Study</a:t>
            </a:r>
            <a:endParaRPr sz="3959" cap="small"/>
          </a:p>
        </p:txBody>
      </p:sp>
      <p:sp>
        <p:nvSpPr>
          <p:cNvPr id="176" name="Google Shape;176;p7"/>
          <p:cNvSpPr txBox="1"/>
          <p:nvPr>
            <p:ph idx="1" type="body"/>
          </p:nvPr>
        </p:nvSpPr>
        <p:spPr>
          <a:xfrm>
            <a:off x="838200" y="1690688"/>
            <a:ext cx="10515600" cy="4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cap="small"/>
              <a:t>GNB/Logistic Regression</a:t>
            </a:r>
            <a:endParaRPr cap="small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cap="small"/>
              <a:t>Scraping news headlines and labeling them.</a:t>
            </a:r>
            <a:endParaRPr cap="small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cap="small"/>
              <a:t>applying sentiment analysis on training data and real data</a:t>
            </a:r>
            <a:endParaRPr cap="small"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cap="small"/>
              <a:t>ANN</a:t>
            </a:r>
            <a:endParaRPr cap="small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cap="small"/>
              <a:t>LSTM for long sequential data analysis, like stock price prediction or text classification </a:t>
            </a:r>
            <a:endParaRPr cap="small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cap="small"/>
              <a:t> SVM</a:t>
            </a:r>
            <a:endParaRPr cap="small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cap="small"/>
              <a:t>learned more about how those parameters work, and what exact meanings reflect to the dataset when training the SVM model.</a:t>
            </a:r>
            <a:endParaRPr cap="small"/>
          </a:p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cap="smal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type="title"/>
          </p:nvPr>
        </p:nvSpPr>
        <p:spPr>
          <a:xfrm>
            <a:off x="470450" y="365125"/>
            <a:ext cx="10883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lang="en-US" sz="5200" cap="small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Challenges</a:t>
            </a:r>
            <a:endParaRPr cap="small"/>
          </a:p>
        </p:txBody>
      </p:sp>
      <p:sp>
        <p:nvSpPr>
          <p:cNvPr id="182" name="Google Shape;18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cap="small"/>
              <a:t>Linear vs Non-Linear</a:t>
            </a:r>
            <a:endParaRPr cap="small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cap="small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cap="small"/>
              <a:t>The diversity of the dataset</a:t>
            </a:r>
            <a:endParaRPr cap="small"/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cap="small"/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cap="small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cap="small"/>
              <a:t>Customization Models</a:t>
            </a:r>
            <a:endParaRPr cap="small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cap="small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cap="small"/>
              <a:t>Detecting Neutral Sentiments in validation set</a:t>
            </a:r>
            <a:endParaRPr cap="small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cap="small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cap="small"/>
              <a:t>Breaking a sentence into core sentiments</a:t>
            </a:r>
            <a:endParaRPr cap="smal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cap="small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State-of-the-art/Related Work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cap="small">
                <a:latin typeface="Arial"/>
                <a:ea typeface="Arial"/>
                <a:cs typeface="Arial"/>
                <a:sym typeface="Arial"/>
              </a:rPr>
              <a:t>Taewook Kim, Ha Young Kim.(2019) “Forecasting stock prices with a feature fusion LSTM-CNN model using different representations of the same data”, PLOS ONE</a:t>
            </a:r>
            <a:endParaRPr sz="1200" cap="small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cap="small">
                <a:latin typeface="Arial"/>
                <a:ea typeface="Arial"/>
                <a:cs typeface="Arial"/>
                <a:sym typeface="Arial"/>
              </a:rPr>
              <a:t>Journals,</a:t>
            </a:r>
            <a:endParaRPr sz="1200" cap="small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 cap="small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cap="small">
                <a:latin typeface="Arial"/>
                <a:ea typeface="Arial"/>
                <a:cs typeface="Arial"/>
                <a:sym typeface="Arial"/>
              </a:rPr>
              <a:t>Mehtab, S., Sen, J., Dutta, A. (2020). “Stock Price Prediction Using Machine Learning and LSTM-Based Deep Learning Models”. Conference: Second Symposium on Machine</a:t>
            </a:r>
            <a:endParaRPr sz="1200" cap="small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cap="small">
                <a:latin typeface="Arial"/>
                <a:ea typeface="Arial"/>
                <a:cs typeface="Arial"/>
                <a:sym typeface="Arial"/>
              </a:rPr>
              <a:t>Learning and Metaheuristic Algorithms and Applications (SOMMA'20) at: Vellore Institute of Technology, Chennai, INDIA.</a:t>
            </a:r>
            <a:endParaRPr sz="1200" cap="small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 cap="small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cap="small">
                <a:latin typeface="Arial"/>
                <a:ea typeface="Arial"/>
                <a:cs typeface="Arial"/>
                <a:sym typeface="Arial"/>
              </a:rPr>
              <a:t>Nelson, D.M.Q.; Pereira, A.C.M.; de Oliveira, R.A. Stock market’s price movement prediction with LSTM neural networks. In Proceedings of the 2017 International Joint</a:t>
            </a:r>
            <a:endParaRPr sz="1200" cap="small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cap="small">
                <a:latin typeface="Arial"/>
                <a:ea typeface="Arial"/>
                <a:cs typeface="Arial"/>
                <a:sym typeface="Arial"/>
              </a:rPr>
              <a:t>Conference on Neural Networks (IJCNN), Anchorage, AK, USA, 14–19 May 2017.</a:t>
            </a:r>
            <a:endParaRPr sz="1200" cap="small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 cap="small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cap="small">
                <a:latin typeface="Arial"/>
                <a:ea typeface="Arial"/>
                <a:cs typeface="Arial"/>
                <a:sym typeface="Arial"/>
              </a:rPr>
              <a:t>B. Li, Q. Wang, and J. Hu, “Feature subset selection: A correlation based SVM filter approach,” IEEJ Trans. on Electrical and Electronic Engineering, vol. 6, no. 2, pp.</a:t>
            </a:r>
            <a:endParaRPr sz="1200" cap="small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cap="small">
                <a:latin typeface="Arial"/>
                <a:ea typeface="Arial"/>
                <a:cs typeface="Arial"/>
                <a:sym typeface="Arial"/>
              </a:rPr>
              <a:t>173–179, March 2011.</a:t>
            </a:r>
            <a:endParaRPr b="1" sz="1200" cap="small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 cap="small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cap="small">
                <a:latin typeface="Arial"/>
                <a:ea typeface="Arial"/>
                <a:cs typeface="Arial"/>
                <a:sym typeface="Arial"/>
              </a:rPr>
              <a:t>Shen, S., Jiang, H., &amp; Zhang, T. Stock Market Forecasting Using Machine Learning Algorithms.</a:t>
            </a:r>
            <a:endParaRPr sz="1200" cap="small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cap="small">
                <a:latin typeface="Arial"/>
                <a:ea typeface="Arial"/>
                <a:cs typeface="Arial"/>
                <a:sym typeface="Arial"/>
              </a:rPr>
              <a:t>http://cs229.stanford.edu/proj2012/ShenJiangZhang-StockMarketForecastingusingMachineLearningAlgorithms.pdf.</a:t>
            </a:r>
            <a:endParaRPr sz="1200" cap="small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 cap="small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cap="small">
                <a:latin typeface="Arial"/>
                <a:ea typeface="Arial"/>
                <a:cs typeface="Arial"/>
                <a:sym typeface="Arial"/>
              </a:rPr>
              <a:t>Kalyanaraman, V., Kazi, S., Tondulkar, R., &amp; Oswal, S. (2014). Sentiment Analysis on News Articles for Stocks. Sentiment Analysis on News Articles for Stocks - IEEE</a:t>
            </a:r>
            <a:endParaRPr sz="1200" cap="small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 cap="small">
                <a:latin typeface="Arial"/>
                <a:ea typeface="Arial"/>
                <a:cs typeface="Arial"/>
                <a:sym typeface="Arial"/>
              </a:rPr>
              <a:t>Conference Publication. https://ieeexplore.ieee.org/document/7079267.</a:t>
            </a:r>
            <a:endParaRPr sz="1200" cap="small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 cap="smal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1674cd9a3_1_17"/>
          <p:cNvSpPr txBox="1"/>
          <p:nvPr/>
        </p:nvSpPr>
        <p:spPr>
          <a:xfrm>
            <a:off x="2637400" y="2782675"/>
            <a:ext cx="6206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cap="small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297437" y="334610"/>
            <a:ext cx="10990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5200" cap="small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Description/Goals</a:t>
            </a:r>
            <a:endParaRPr sz="3000" cap="small"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435" y="1707620"/>
            <a:ext cx="3048000" cy="156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435" y="3961009"/>
            <a:ext cx="3048000" cy="1565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85867" y="4743865"/>
            <a:ext cx="1964266" cy="1265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76067" y="2886982"/>
            <a:ext cx="3530598" cy="1630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83185" y="2490474"/>
            <a:ext cx="2321131" cy="2423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"/>
          <p:cNvCxnSpPr/>
          <p:nvPr/>
        </p:nvCxnSpPr>
        <p:spPr>
          <a:xfrm>
            <a:off x="3657600" y="2667000"/>
            <a:ext cx="491067" cy="46566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" name="Google Shape;97;p2"/>
          <p:cNvCxnSpPr/>
          <p:nvPr/>
        </p:nvCxnSpPr>
        <p:spPr>
          <a:xfrm flipH="1" rot="10800000">
            <a:off x="3657600" y="4369610"/>
            <a:ext cx="491067" cy="46485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" name="Google Shape;98;p2"/>
          <p:cNvCxnSpPr/>
          <p:nvPr/>
        </p:nvCxnSpPr>
        <p:spPr>
          <a:xfrm>
            <a:off x="6739467" y="3702241"/>
            <a:ext cx="61806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319825" y="365125"/>
            <a:ext cx="110340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lang="en-US" sz="5100" cap="small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Roles</a:t>
            </a:r>
            <a:endParaRPr sz="2900" cap="small"/>
          </a:p>
        </p:txBody>
      </p:sp>
      <p:pic>
        <p:nvPicPr>
          <p:cNvPr id="104" name="Google Shape;10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825" y="1606635"/>
            <a:ext cx="3253200" cy="13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6095" y="4749626"/>
            <a:ext cx="3378429" cy="1562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3911835" y="1560625"/>
            <a:ext cx="67902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3200" u="none" cap="small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Patrick</a:t>
            </a:r>
            <a:endParaRPr b="0" i="0" sz="3200" u="none" cap="small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3200" u="none" cap="small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Sentiment Analysis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small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319825" y="4749626"/>
            <a:ext cx="7384800" cy="1077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3200" u="none" cap="small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Kiseok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3200" u="none" cap="small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Prediction by LSTM model</a:t>
            </a:r>
            <a:endParaRPr b="0" i="0" sz="3200" u="none" cap="small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19825" y="3383566"/>
            <a:ext cx="69429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small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Yao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small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Feature Selection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838200" y="383979"/>
            <a:ext cx="10760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cap="small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Approach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cap="small"/>
              <a:t>Sentiment Analysis</a:t>
            </a:r>
            <a:endParaRPr sz="2000" cap="small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 cap="small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cap="small"/>
              <a:t>SVM-Based Feature Selection</a:t>
            </a:r>
            <a:endParaRPr sz="2000" cap="small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 cap="small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cap="small"/>
              <a:t>LSTM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90dd17070_1_5"/>
          <p:cNvSpPr txBox="1"/>
          <p:nvPr>
            <p:ph type="title"/>
          </p:nvPr>
        </p:nvSpPr>
        <p:spPr>
          <a:xfrm>
            <a:off x="838200" y="383979"/>
            <a:ext cx="10760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cap="small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Sentiment Analysis</a:t>
            </a:r>
            <a:endParaRPr/>
          </a:p>
        </p:txBody>
      </p:sp>
      <p:sp>
        <p:nvSpPr>
          <p:cNvPr id="120" name="Google Shape;120;ga90dd17070_1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cap="small"/>
              <a:t>-Web scrape from Twitter an Finviz.com</a:t>
            </a:r>
            <a:endParaRPr sz="2000" cap="small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 cap="small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cap="small"/>
              <a:t>-Training data is labeled 0 or 1 (negative/ positive sentiment)</a:t>
            </a:r>
            <a:endParaRPr sz="2000" cap="small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 cap="small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cap="small"/>
              <a:t>-Use Lemmatization and clean text to convert to n-grams</a:t>
            </a:r>
            <a:endParaRPr sz="2000" cap="small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 cap="small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cap="small"/>
              <a:t>-Feed to classifier (Logistic Regression vs Gaussian Naive Bayes)</a:t>
            </a:r>
            <a:endParaRPr sz="2000" cap="small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 cap="small"/>
          </a:p>
        </p:txBody>
      </p:sp>
      <p:pic>
        <p:nvPicPr>
          <p:cNvPr id="121" name="Google Shape;121;ga90dd17070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4119300"/>
            <a:ext cx="10515601" cy="1261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a90dd17070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570050"/>
            <a:ext cx="10515600" cy="128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1674cd9a3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small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SVM-based Feature Selection</a:t>
            </a:r>
            <a:endParaRPr sz="2800" cap="small"/>
          </a:p>
        </p:txBody>
      </p:sp>
      <p:sp>
        <p:nvSpPr>
          <p:cNvPr id="128" name="Google Shape;128;gb1674cd9a3_0_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cap="small"/>
              <a:t>Feature sensitivity </a:t>
            </a:r>
            <a:endParaRPr sz="2000" cap="small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 cap="small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cap="small"/>
              <a:t>-The ability of features to influences the output.</a:t>
            </a:r>
            <a:endParaRPr sz="2000" cap="small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 cap="small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cap="small"/>
              <a:t>-The absolute value of each feature’s weight based on the linear kernel SVM.</a:t>
            </a:r>
            <a:endParaRPr sz="2000" cap="small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 cap="small"/>
          </a:p>
          <a:p>
            <a:pPr indent="457200" lvl="0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 cap="small"/>
          </a:p>
        </p:txBody>
      </p:sp>
      <p:sp>
        <p:nvSpPr>
          <p:cNvPr id="129" name="Google Shape;129;gb1674cd9a3_0_1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cap="small"/>
              <a:t>SVM-RFE(Recursive Feature Elimination)</a:t>
            </a:r>
            <a:endParaRPr sz="2000" cap="small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cap="small"/>
              <a:t>-pruned the least important features recursively</a:t>
            </a:r>
            <a:endParaRPr sz="2000" cap="small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cap="small"/>
              <a:t>until the desired number of features we set.</a:t>
            </a:r>
            <a:endParaRPr sz="2000" cap="smal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1674cd9a3_0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small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SVM-based Feature Selection</a:t>
            </a:r>
            <a:endParaRPr sz="2800" cap="small"/>
          </a:p>
        </p:txBody>
      </p:sp>
      <p:sp>
        <p:nvSpPr>
          <p:cNvPr id="135" name="Google Shape;135;gb1674cd9a3_0_36"/>
          <p:cNvSpPr txBox="1"/>
          <p:nvPr>
            <p:ph idx="1" type="body"/>
          </p:nvPr>
        </p:nvSpPr>
        <p:spPr>
          <a:xfrm>
            <a:off x="895350" y="1599825"/>
            <a:ext cx="10515600" cy="39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cap="small"/>
              <a:t>Date,Open,High,Low,Close,Adj Close,Volume</a:t>
            </a:r>
            <a:endParaRPr sz="2000" cap="small"/>
          </a:p>
          <a:p>
            <a:pPr indent="457200" lvl="0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cap="small"/>
              <a:t>↓(through mathematical formulations )</a:t>
            </a:r>
            <a:endParaRPr sz="2000" cap="small"/>
          </a:p>
          <a:p>
            <a:pPr indent="457200" lvl="0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cap="small"/>
          </a:p>
          <a:p>
            <a:pPr indent="457200" lvl="0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cap="small"/>
          </a:p>
          <a:p>
            <a:pPr indent="457200" lvl="0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cap="small"/>
          </a:p>
        </p:txBody>
      </p:sp>
      <p:graphicFrame>
        <p:nvGraphicFramePr>
          <p:cNvPr id="136" name="Google Shape;136;gb1674cd9a3_0_36"/>
          <p:cNvGraphicFramePr/>
          <p:nvPr/>
        </p:nvGraphicFramePr>
        <p:xfrm>
          <a:off x="895350" y="349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{81393552-D2E0-4D50-84C2-6F9CD464BE9F}</a:tableStyleId>
              </a:tblPr>
              <a:tblGrid>
                <a:gridCol w="9715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 DAYS 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 DAYS 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 DAYS 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 DAYS STD DEV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RSI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 DAYS EMA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 DAYS EMA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MACD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 DAYS PSY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 DAYS 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 DAYS WMS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Ranking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7" name="Google Shape;137;gb1674cd9a3_0_36"/>
          <p:cNvGraphicFramePr/>
          <p:nvPr/>
        </p:nvGraphicFramePr>
        <p:xfrm>
          <a:off x="952500" y="516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{81393552-D2E0-4D50-84C2-6F9CD464BE9F}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  <a:gridCol w="1714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7 DAYS 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14 DAYS 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 DAYS 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 DAYS EMA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 DAYS STD DEV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 DAYS EMA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8" name="Google Shape;138;gb1674cd9a3_0_36"/>
          <p:cNvGraphicFramePr/>
          <p:nvPr/>
        </p:nvGraphicFramePr>
        <p:xfrm>
          <a:off x="952500" y="57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{81393552-D2E0-4D50-84C2-6F9CD464BE9F}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RSI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 DAYS 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MACD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 DAYS PSY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9" name="Google Shape;139;gb1674cd9a3_0_36"/>
          <p:cNvGraphicFramePr/>
          <p:nvPr/>
        </p:nvGraphicFramePr>
        <p:xfrm>
          <a:off x="952500" y="624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{81393552-D2E0-4D50-84C2-6F9CD464BE9F}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6 DAYS WMS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" name="Google Shape;140;gb1674cd9a3_0_36"/>
          <p:cNvSpPr txBox="1"/>
          <p:nvPr>
            <p:ph idx="1" type="body"/>
          </p:nvPr>
        </p:nvSpPr>
        <p:spPr>
          <a:xfrm>
            <a:off x="838200" y="2356175"/>
            <a:ext cx="10515600" cy="10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cap="small"/>
              <a:t>7 DAYS MA, 14 DAYS MA, 21 DAYS MA, 7 DAYS STD DEV, RSI, 10 DAYS EMA, 20 DAYS EMA, MACD, 6 DAYS PSY,  24 DAYS AR, 6 DAYS WMS</a:t>
            </a:r>
            <a:endParaRPr sz="2000" cap="small"/>
          </a:p>
          <a:p>
            <a:pPr indent="457200" lvl="0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cap="small"/>
              <a:t>↓(SVM-RFE )</a:t>
            </a:r>
            <a:endParaRPr sz="2000" cap="small"/>
          </a:p>
          <a:p>
            <a:pPr indent="457200" lvl="0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 cap="small"/>
          </a:p>
          <a:p>
            <a:pPr indent="457200" lvl="0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cap="small"/>
          </a:p>
          <a:p>
            <a:pPr indent="457200" lvl="0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cap="small"/>
          </a:p>
          <a:p>
            <a:pPr indent="457200" lvl="0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cap="small"/>
          </a:p>
        </p:txBody>
      </p:sp>
      <p:graphicFrame>
        <p:nvGraphicFramePr>
          <p:cNvPr id="141" name="Google Shape;141;gb1674cd9a3_0_36"/>
          <p:cNvGraphicFramePr/>
          <p:nvPr/>
        </p:nvGraphicFramePr>
        <p:xfrm>
          <a:off x="895350" y="349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{81393552-D2E0-4D50-84C2-6F9CD464BE9F}</a:tableStyleId>
              </a:tblPr>
              <a:tblGrid>
                <a:gridCol w="9715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 DAYS 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 DAYS 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 DAYS 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 DAYS STD DEV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RSI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 DAYS EMA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 DAYS EMA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MACD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 DAYS PSY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 DAYS 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 DAYS WMS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Ranking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2" name="Google Shape;142;gb1674cd9a3_0_36"/>
          <p:cNvGraphicFramePr/>
          <p:nvPr/>
        </p:nvGraphicFramePr>
        <p:xfrm>
          <a:off x="952500" y="516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{81393552-D2E0-4D50-84C2-6F9CD464BE9F}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  <a:gridCol w="1714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7 DAYS 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14 DAYS 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 DAYS 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 DAYS EMA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7 DAYS STD DEV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 DAYS EMA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3" name="Google Shape;143;gb1674cd9a3_0_36"/>
          <p:cNvGraphicFramePr/>
          <p:nvPr/>
        </p:nvGraphicFramePr>
        <p:xfrm>
          <a:off x="952500" y="57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{81393552-D2E0-4D50-84C2-6F9CD464BE9F}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RSI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 DAYS 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MACD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 DAYS PSY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4" name="Google Shape;144;gb1674cd9a3_0_36"/>
          <p:cNvGraphicFramePr/>
          <p:nvPr/>
        </p:nvGraphicFramePr>
        <p:xfrm>
          <a:off x="952500" y="624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{81393552-D2E0-4D50-84C2-6F9CD464BE9F}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6 DAYS WMS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" name="Google Shape;145;gb1674cd9a3_0_36"/>
          <p:cNvSpPr txBox="1"/>
          <p:nvPr>
            <p:ph idx="1" type="body"/>
          </p:nvPr>
        </p:nvSpPr>
        <p:spPr>
          <a:xfrm>
            <a:off x="1041300" y="4733088"/>
            <a:ext cx="10515600" cy="39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cap="small"/>
              <a:t>   </a:t>
            </a:r>
            <a:r>
              <a:rPr lang="en-US" sz="2000" cap="small"/>
              <a:t>↓(Correlation-based clustering )</a:t>
            </a:r>
            <a:endParaRPr sz="2000" cap="small"/>
          </a:p>
          <a:p>
            <a:pPr indent="457200" lvl="0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cap="small"/>
          </a:p>
          <a:p>
            <a:pPr indent="457200" lvl="0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cap="small"/>
          </a:p>
          <a:p>
            <a:pPr indent="457200" lvl="0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cap="small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cap="small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Experiments/Evaluation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967400"/>
            <a:ext cx="2981850" cy="215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222" y="4001050"/>
            <a:ext cx="3077778" cy="21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1950" y="3976325"/>
            <a:ext cx="2981850" cy="22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1629875" y="6035750"/>
            <a:ext cx="15855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       NVDA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5771400" y="6073250"/>
            <a:ext cx="881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 INTC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9627950" y="6109550"/>
            <a:ext cx="881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MSFT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0025" y="1352925"/>
            <a:ext cx="10144499" cy="21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cap="small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Experiments/Evaluation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5" y="1690700"/>
            <a:ext cx="6490199" cy="47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4775" y="1974450"/>
            <a:ext cx="4594775" cy="47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2020-11-23T08:23:43Z</dcterms:created>
  <dc:creator>kiseok yang</dc:creator>
</cp:coreProperties>
</file>