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  <p:sldId id="257" r:id="rId4"/>
    <p:sldId id="258" r:id="rId5"/>
    <p:sldId id="259" r:id="rId6"/>
    <p:sldId id="260" r:id="rId7"/>
    <p:sldId id="256" r:id="rId8"/>
    <p:sldId id="261" r:id="rId9"/>
    <p:sldId id="262" r:id="rId10"/>
    <p:sldId id="264" r:id="rId11"/>
    <p:sldId id="263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92CC7-C75D-4F37-942E-D00456D48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63BCEC-B44E-4DE4-9D0E-D209DC14A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8A6B0-3A0D-4137-907F-4947F595A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A023-BE1C-4A9B-BF87-E26277BA476E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E7370-4F99-41CA-A8C5-F269F764C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A9B26-5C98-49BF-9751-9D51520AE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3465-4327-4A9C-B6B2-1A9018156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98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39996-8E91-4BC2-9CF4-1F25C04E7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44DC0-FD6C-477D-B47E-2ED255E81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5B58F-B165-4717-BB07-A042F96C0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A023-BE1C-4A9B-BF87-E26277BA476E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28E6E-EA3F-43F4-B379-B45E27F27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466D7-C1E2-4A51-BF61-EA1C4FC25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3465-4327-4A9C-B6B2-1A9018156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45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4954DD-9F43-4F04-91B4-9C7F521EA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BCB3DB-FF73-442A-A9E0-BFD3C62C7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A4C31-97F6-49F1-ADC2-6D53BD1D2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A023-BE1C-4A9B-BF87-E26277BA476E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D43A5-6FCD-4768-B59B-D4DF8B3A1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097F3-2811-4547-B06F-68209B1AF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3465-4327-4A9C-B6B2-1A9018156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58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D2D62-7728-4954-B033-5415965D1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F88E5-6C88-423E-B9BF-3935B1C23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509B4-63BA-43A8-B94A-CD8D33A7D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A023-BE1C-4A9B-BF87-E26277BA476E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D5D1C-6BF2-42FD-9C37-B31228588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B1933-D8F9-48F4-87AE-924D35334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3465-4327-4A9C-B6B2-1A9018156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20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1BF08-6ABF-465B-B6A2-FE652C4BA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6B85B-8E59-46DE-8C11-BA9DB6A44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7F00D-72EC-4B2A-B846-0F6C9DCCB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A023-BE1C-4A9B-BF87-E26277BA476E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40C09-575D-4116-9CE7-32076F21C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CC7C6-2F39-4056-9C4A-36C346376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3465-4327-4A9C-B6B2-1A9018156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38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1F93E-BC2B-427C-A860-18905FD17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35B12-9094-449A-8116-6F8E425B88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8981C-7BDF-4268-982D-42AED6C94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30459-DB29-4C65-B4ED-C8A740EB0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A023-BE1C-4A9B-BF87-E26277BA476E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6E5912-2D85-4A95-A3D9-876D287A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CDCC5F-9DDF-4C28-B4DD-F822045C7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3465-4327-4A9C-B6B2-1A9018156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54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15920-0341-4611-83C9-8AE35D5E9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53201-6D99-4DAF-98B8-74BA934F5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56CF52-58B7-4E3B-9355-F82C2E531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30D7D3-CC3A-4B3E-A696-D70A661A36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E69E04-5F8C-4B82-95B7-1AE2BD1150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5719F8-0A83-4DF6-8F17-D57DEB959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A023-BE1C-4A9B-BF87-E26277BA476E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8489A5-2849-4EDC-9057-6B1983571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0EC8B0-0580-40B8-BCAE-8AE82B950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3465-4327-4A9C-B6B2-1A9018156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5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93E82-E8D2-45E6-B3D4-A586BC8DF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DC43D1-22D8-469C-A655-1A8A5B19C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A023-BE1C-4A9B-BF87-E26277BA476E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09DF5C-4EF9-4396-9E0F-215AA4307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797D36-A4B9-4E0C-A4F9-B3576FDBE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3465-4327-4A9C-B6B2-1A9018156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92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FD14C2-3C01-4AAC-874C-000C931F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A023-BE1C-4A9B-BF87-E26277BA476E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2DD02C-3829-448A-9F4D-5A595D237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6AA93C-5C24-435D-B346-F5AF483E7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3465-4327-4A9C-B6B2-1A9018156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24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06C76-BEEE-4A67-B05E-28809E588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1568D-2FD5-4A0C-A0AD-AEEC2BB78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775E62-58EA-4764-AA54-AADA95A8E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D86CD-9F30-4702-ABDF-F44D3B6D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A023-BE1C-4A9B-BF87-E26277BA476E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4000E-3203-4E7C-AB7F-A307659FE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96669-F1A0-4153-9004-86A1B21E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3465-4327-4A9C-B6B2-1A9018156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66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E0BAF-6BF1-4CDD-9935-CD85A980B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290FEA-7D68-4B87-BAA1-7A5496559C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0EFEDA-EB8B-4286-9ADF-41B7BDE95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E5CBE-09CE-41F1-97BF-04B20B571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A023-BE1C-4A9B-BF87-E26277BA476E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DC398-7075-4568-87C9-1408C1131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0E47F-EAB6-42E6-8649-EF3BD5C90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3465-4327-4A9C-B6B2-1A9018156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3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7571C9-EA11-4869-AB4A-44C8802AF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C0AC4-8D5C-4CD1-9E20-F14DBB46F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C47D8-4DC1-49FD-AA1C-7FBAB9419A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7A023-BE1C-4A9B-BF87-E26277BA476E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D3007-64D1-4AD9-B1DF-8567B39634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89060-C2E2-4199-B500-91DD6F650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43465-4327-4A9C-B6B2-1A9018156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5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hawing-hamlet-65909.herokuapp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7642F-3ED0-4DA4-A1DA-838007D94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721" y="128428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Clamor Web Chat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9D9AF-AD24-4335-AAC2-FF6DAEC91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98462"/>
            <a:ext cx="10515600" cy="157638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Patrick Cannell</a:t>
            </a:r>
          </a:p>
          <a:p>
            <a:pPr marL="0" indent="0" algn="ctr">
              <a:buNone/>
            </a:pPr>
            <a:r>
              <a:rPr lang="en-US" dirty="0"/>
              <a:t>Chat Application with Server Implementation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5A911E-7561-4620-B6C4-AF5D0E5DE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726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4B40A5-5432-4725-84A6-B5E28213E67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912235" y="2402065"/>
            <a:ext cx="4367530" cy="155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158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17F6589-B987-4DC3-91DF-153E74E0C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593" y="1159276"/>
            <a:ext cx="10515600" cy="4876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F78231-7203-4A11-ABCB-6C679EB26947}"/>
              </a:ext>
            </a:extLst>
          </p:cNvPr>
          <p:cNvSpPr txBox="1"/>
          <p:nvPr/>
        </p:nvSpPr>
        <p:spPr>
          <a:xfrm>
            <a:off x="-1" y="0"/>
            <a:ext cx="335576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GET HTTP Request Routing 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89CE2A-C7C6-482C-8895-57400CB51D67}"/>
              </a:ext>
            </a:extLst>
          </p:cNvPr>
          <p:cNvSpPr txBox="1"/>
          <p:nvPr/>
        </p:nvSpPr>
        <p:spPr>
          <a:xfrm>
            <a:off x="3852908" y="637258"/>
            <a:ext cx="448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3: Map Request URL to a URN on the server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DAF2CB5-7AE7-4113-9D71-09928E2E1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4539" y="6230539"/>
            <a:ext cx="627461" cy="62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707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DFC779-B931-4C0F-B999-6723043CFA67}"/>
              </a:ext>
            </a:extLst>
          </p:cNvPr>
          <p:cNvSpPr txBox="1"/>
          <p:nvPr/>
        </p:nvSpPr>
        <p:spPr>
          <a:xfrm rot="16200000">
            <a:off x="-658297" y="2990850"/>
            <a:ext cx="168592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Login Use Case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3B1AAB-E6CC-4C48-B93E-1A2D33F30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209" y="43843"/>
            <a:ext cx="10279741" cy="67703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0C271C-4ECF-4D6C-B29E-06FB9994E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4539" y="6230539"/>
            <a:ext cx="627461" cy="62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931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235758-E691-4B06-A7DA-BF11EB0605CC}"/>
              </a:ext>
            </a:extLst>
          </p:cNvPr>
          <p:cNvSpPr txBox="1"/>
          <p:nvPr/>
        </p:nvSpPr>
        <p:spPr>
          <a:xfrm>
            <a:off x="-1" y="0"/>
            <a:ext cx="287251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User Dashboard Initialization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1659BD-CB14-4593-9744-45B28544F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74" y="2521436"/>
            <a:ext cx="4767869" cy="26363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986E0D-AA55-4A51-8D6F-24A77623328E}"/>
              </a:ext>
            </a:extLst>
          </p:cNvPr>
          <p:cNvSpPr txBox="1"/>
          <p:nvPr/>
        </p:nvSpPr>
        <p:spPr>
          <a:xfrm>
            <a:off x="274880" y="1211553"/>
            <a:ext cx="4629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Setup up a custom dashboard for the user that just logged in (</a:t>
            </a:r>
            <a:r>
              <a:rPr lang="en-US" dirty="0" err="1"/>
              <a:t>session_user</a:t>
            </a:r>
            <a:r>
              <a:rPr lang="en-US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9898A3-395F-4179-91C1-777B355FB458}"/>
              </a:ext>
            </a:extLst>
          </p:cNvPr>
          <p:cNvSpPr txBox="1"/>
          <p:nvPr/>
        </p:nvSpPr>
        <p:spPr>
          <a:xfrm>
            <a:off x="6096000" y="637309"/>
            <a:ext cx="5246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no </a:t>
            </a:r>
            <a:r>
              <a:rPr lang="en-US" dirty="0" err="1"/>
              <a:t>sid</a:t>
            </a:r>
            <a:r>
              <a:rPr lang="en-US" dirty="0"/>
              <a:t> (session id) was generated, take the user back to the landing page.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C65895-5319-4047-AEE3-664E922C10B8}"/>
              </a:ext>
            </a:extLst>
          </p:cNvPr>
          <p:cNvSpPr txBox="1"/>
          <p:nvPr/>
        </p:nvSpPr>
        <p:spPr>
          <a:xfrm>
            <a:off x="6095997" y="1634408"/>
            <a:ext cx="5246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cookie only stores the </a:t>
            </a:r>
            <a:r>
              <a:rPr lang="en-US" dirty="0" err="1"/>
              <a:t>sid</a:t>
            </a:r>
            <a:r>
              <a:rPr lang="en-US" dirty="0"/>
              <a:t>, so the username must be retrieved from the server using the </a:t>
            </a:r>
            <a:r>
              <a:rPr lang="en-US" dirty="0" err="1"/>
              <a:t>sid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0FD09A-1E95-4EB6-8DB5-D18F1FDE8819}"/>
              </a:ext>
            </a:extLst>
          </p:cNvPr>
          <p:cNvSpPr txBox="1"/>
          <p:nvPr/>
        </p:nvSpPr>
        <p:spPr>
          <a:xfrm>
            <a:off x="6095997" y="2631507"/>
            <a:ext cx="5246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session user can talk to any other user who is registered with clamor.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all other users and put in a table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84CC54-B30E-4CB8-A3D8-BBB8B4E41158}"/>
              </a:ext>
            </a:extLst>
          </p:cNvPr>
          <p:cNvSpPr txBox="1"/>
          <p:nvPr/>
        </p:nvSpPr>
        <p:spPr>
          <a:xfrm>
            <a:off x="6095997" y="4419123"/>
            <a:ext cx="52462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SessionManager</a:t>
            </a:r>
            <a:r>
              <a:rPr lang="en-US" dirty="0"/>
              <a:t> stores an array of “sessions”. A session is an object containing a username and </a:t>
            </a:r>
            <a:r>
              <a:rPr lang="en-US" dirty="0" err="1"/>
              <a:t>sid</a:t>
            </a:r>
            <a:r>
              <a:rPr lang="en-US" dirty="0"/>
              <a:t> pair.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the sessions array. Then, for every contact with a session object, turn the offline dot to green (online)</a:t>
            </a:r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22F5CA26-7075-4ABB-B8D2-D3EFFB799801}"/>
              </a:ext>
            </a:extLst>
          </p:cNvPr>
          <p:cNvSpPr/>
          <p:nvPr/>
        </p:nvSpPr>
        <p:spPr>
          <a:xfrm>
            <a:off x="5943599" y="2589315"/>
            <a:ext cx="591127" cy="1284711"/>
          </a:xfrm>
          <a:prstGeom prst="leftBracket">
            <a:avLst/>
          </a:prstGeom>
          <a:ln w="349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E94AFA84-E709-4416-9B2A-4B27901D0706}"/>
              </a:ext>
            </a:extLst>
          </p:cNvPr>
          <p:cNvSpPr/>
          <p:nvPr/>
        </p:nvSpPr>
        <p:spPr>
          <a:xfrm>
            <a:off x="5924260" y="4335422"/>
            <a:ext cx="591127" cy="2115026"/>
          </a:xfrm>
          <a:prstGeom prst="leftBracket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46BCAB5-0E57-4CBD-9F71-54A496BCE8F9}"/>
              </a:ext>
            </a:extLst>
          </p:cNvPr>
          <p:cNvCxnSpPr>
            <a:endCxn id="8" idx="1"/>
          </p:cNvCxnSpPr>
          <p:nvPr/>
        </p:nvCxnSpPr>
        <p:spPr>
          <a:xfrm flipV="1">
            <a:off x="2872508" y="960475"/>
            <a:ext cx="3223492" cy="2725700"/>
          </a:xfrm>
          <a:prstGeom prst="bentConnector3">
            <a:avLst>
              <a:gd name="adj1" fmla="val 76594"/>
            </a:avLst>
          </a:prstGeom>
          <a:ln w="349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995F39F-283F-4EDD-9CA0-5B3BA70C4A3A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291895" y="1957574"/>
            <a:ext cx="2804102" cy="1994592"/>
          </a:xfrm>
          <a:prstGeom prst="bentConnector3">
            <a:avLst>
              <a:gd name="adj1" fmla="val 77514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C4ADCB4-C326-49CD-BD4B-9C4BD79D4B37}"/>
              </a:ext>
            </a:extLst>
          </p:cNvPr>
          <p:cNvCxnSpPr>
            <a:cxnSpLocks/>
          </p:cNvCxnSpPr>
          <p:nvPr/>
        </p:nvCxnSpPr>
        <p:spPr>
          <a:xfrm flipV="1">
            <a:off x="2853169" y="3363657"/>
            <a:ext cx="3071091" cy="911676"/>
          </a:xfrm>
          <a:prstGeom prst="bentConnector3">
            <a:avLst>
              <a:gd name="adj1" fmla="val 88769"/>
            </a:avLst>
          </a:prstGeom>
          <a:ln w="349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6CED86D-6B43-4E76-990A-27F90FAB2C21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196651" y="4606614"/>
            <a:ext cx="2727609" cy="786321"/>
          </a:xfrm>
          <a:prstGeom prst="bentConnector3">
            <a:avLst>
              <a:gd name="adj1" fmla="val 50000"/>
            </a:avLst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21A76BA2-6B4D-4191-85E6-1987069AD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4539" y="6230539"/>
            <a:ext cx="627461" cy="62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966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24277A-273E-4FB1-9D3C-F61744B6F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3460"/>
            <a:ext cx="12192000" cy="55910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A3FFBC-208C-48EB-BF14-A28DE5E28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4539" y="6230539"/>
            <a:ext cx="627461" cy="6274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30DB6D-7B17-483F-AD1C-D151251895FE}"/>
              </a:ext>
            </a:extLst>
          </p:cNvPr>
          <p:cNvSpPr txBox="1"/>
          <p:nvPr/>
        </p:nvSpPr>
        <p:spPr>
          <a:xfrm>
            <a:off x="0" y="0"/>
            <a:ext cx="324035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Get Contacts 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3497973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35F26F-B884-4C54-B2A2-F2B72C6AECE2}"/>
              </a:ext>
            </a:extLst>
          </p:cNvPr>
          <p:cNvSpPr txBox="1"/>
          <p:nvPr/>
        </p:nvSpPr>
        <p:spPr>
          <a:xfrm>
            <a:off x="0" y="0"/>
            <a:ext cx="300953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Populate Contacts Container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BF7309-AE26-4DE2-A0EC-417119A0C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3" y="523220"/>
            <a:ext cx="5211854" cy="5978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B80CED-7622-4CDC-9D2E-021653FF7B20}"/>
              </a:ext>
            </a:extLst>
          </p:cNvPr>
          <p:cNvSpPr txBox="1"/>
          <p:nvPr/>
        </p:nvSpPr>
        <p:spPr>
          <a:xfrm>
            <a:off x="5862193" y="141776"/>
            <a:ext cx="5699465" cy="307777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&lt;table class = "contacts-table-class" id="contacts-table"&gt;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632600-7973-4F4A-81C2-15058B83AA57}"/>
              </a:ext>
            </a:extLst>
          </p:cNvPr>
          <p:cNvSpPr/>
          <p:nvPr/>
        </p:nvSpPr>
        <p:spPr>
          <a:xfrm>
            <a:off x="5355304" y="803785"/>
            <a:ext cx="6713244" cy="134886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B086-D0E5-4911-8546-F44E755C9432}"/>
              </a:ext>
            </a:extLst>
          </p:cNvPr>
          <p:cNvSpPr/>
          <p:nvPr/>
        </p:nvSpPr>
        <p:spPr>
          <a:xfrm>
            <a:off x="5700457" y="837835"/>
            <a:ext cx="62199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&lt;tr id="contacts-entry-row-USERNAME1"&gt;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6983D7-4E0C-48E7-9578-95A9AE85B2A6}"/>
              </a:ext>
            </a:extLst>
          </p:cNvPr>
          <p:cNvSpPr/>
          <p:nvPr/>
        </p:nvSpPr>
        <p:spPr>
          <a:xfrm>
            <a:off x="5450530" y="1238675"/>
            <a:ext cx="3146770" cy="81781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382571-5901-49F6-8296-BE4E66B17293}"/>
              </a:ext>
            </a:extLst>
          </p:cNvPr>
          <p:cNvSpPr/>
          <p:nvPr/>
        </p:nvSpPr>
        <p:spPr>
          <a:xfrm>
            <a:off x="4907233" y="1439039"/>
            <a:ext cx="42119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&lt;tr id="contacts-entry-</a:t>
            </a:r>
            <a:r>
              <a:rPr lang="en-US" sz="1400" b="1" dirty="0"/>
              <a:t>dot</a:t>
            </a:r>
            <a:r>
              <a:rPr lang="en-US" sz="1400" dirty="0"/>
              <a:t>-USERNAME1"&gt;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8C3D33-F1EE-4E5A-A8A5-92DAB37061FF}"/>
              </a:ext>
            </a:extLst>
          </p:cNvPr>
          <p:cNvSpPr/>
          <p:nvPr/>
        </p:nvSpPr>
        <p:spPr>
          <a:xfrm>
            <a:off x="8655653" y="1239582"/>
            <a:ext cx="3281577" cy="817818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9EBE7B-B6C1-4C26-895D-F176B236741B}"/>
              </a:ext>
            </a:extLst>
          </p:cNvPr>
          <p:cNvSpPr/>
          <p:nvPr/>
        </p:nvSpPr>
        <p:spPr>
          <a:xfrm>
            <a:off x="8190488" y="1238675"/>
            <a:ext cx="42119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&lt;tr id="contacts-entry-</a:t>
            </a:r>
            <a:r>
              <a:rPr lang="en-US" sz="1400" b="1" dirty="0"/>
              <a:t>user</a:t>
            </a:r>
            <a:r>
              <a:rPr lang="en-US" sz="1400" dirty="0"/>
              <a:t>-USERNAME1"&gt;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C3F2E6-601C-480C-937C-E2DF6A32F34B}"/>
              </a:ext>
            </a:extLst>
          </p:cNvPr>
          <p:cNvSpPr/>
          <p:nvPr/>
        </p:nvSpPr>
        <p:spPr>
          <a:xfrm>
            <a:off x="8943427" y="1529641"/>
            <a:ext cx="2609851" cy="429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9A183C-B876-49A5-BBC8-11D0BE64BA92}"/>
              </a:ext>
            </a:extLst>
          </p:cNvPr>
          <p:cNvSpPr/>
          <p:nvPr/>
        </p:nvSpPr>
        <p:spPr>
          <a:xfrm>
            <a:off x="8190488" y="1592927"/>
            <a:ext cx="42119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Text Node w Text = USERNAME1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556679-1FF8-4107-9D8F-AFBFB1CEE358}"/>
              </a:ext>
            </a:extLst>
          </p:cNvPr>
          <p:cNvSpPr/>
          <p:nvPr/>
        </p:nvSpPr>
        <p:spPr>
          <a:xfrm>
            <a:off x="5355304" y="2497328"/>
            <a:ext cx="6713244" cy="134886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891FD0-0D1F-4626-88AA-4380DC7FCD2E}"/>
              </a:ext>
            </a:extLst>
          </p:cNvPr>
          <p:cNvSpPr/>
          <p:nvPr/>
        </p:nvSpPr>
        <p:spPr>
          <a:xfrm>
            <a:off x="5700457" y="2531378"/>
            <a:ext cx="62199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&lt;tr id="contacts-entry-row-USERNAME2"&gt;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C6F577-6D44-4E9B-BF2F-204FCB2B7A26}"/>
              </a:ext>
            </a:extLst>
          </p:cNvPr>
          <p:cNvSpPr/>
          <p:nvPr/>
        </p:nvSpPr>
        <p:spPr>
          <a:xfrm>
            <a:off x="5450530" y="2932218"/>
            <a:ext cx="3146770" cy="81781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50F719-6F35-433D-909A-CD2931D85720}"/>
              </a:ext>
            </a:extLst>
          </p:cNvPr>
          <p:cNvSpPr/>
          <p:nvPr/>
        </p:nvSpPr>
        <p:spPr>
          <a:xfrm>
            <a:off x="8655653" y="2933125"/>
            <a:ext cx="3281577" cy="817818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061D9F-D494-4438-92B7-172C6C858DE7}"/>
              </a:ext>
            </a:extLst>
          </p:cNvPr>
          <p:cNvSpPr/>
          <p:nvPr/>
        </p:nvSpPr>
        <p:spPr>
          <a:xfrm>
            <a:off x="8943427" y="3223184"/>
            <a:ext cx="2609851" cy="429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E10321-0F0E-4208-8CFE-E8357D58072B}"/>
              </a:ext>
            </a:extLst>
          </p:cNvPr>
          <p:cNvSpPr/>
          <p:nvPr/>
        </p:nvSpPr>
        <p:spPr>
          <a:xfrm>
            <a:off x="5355304" y="5152780"/>
            <a:ext cx="6713244" cy="134886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5FD024-7DF3-49F5-9ABD-70E9F565162B}"/>
              </a:ext>
            </a:extLst>
          </p:cNvPr>
          <p:cNvSpPr/>
          <p:nvPr/>
        </p:nvSpPr>
        <p:spPr>
          <a:xfrm>
            <a:off x="5700457" y="5186830"/>
            <a:ext cx="62199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&lt;tr id="contacts-entry-row-</a:t>
            </a:r>
            <a:r>
              <a:rPr lang="en-US" sz="1400" dirty="0" err="1"/>
              <a:t>USERNAMEx</a:t>
            </a:r>
            <a:r>
              <a:rPr lang="en-US" sz="1400" dirty="0"/>
              <a:t>"&gt;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D42F50-EEF5-431D-A3F6-D49367656182}"/>
              </a:ext>
            </a:extLst>
          </p:cNvPr>
          <p:cNvSpPr/>
          <p:nvPr/>
        </p:nvSpPr>
        <p:spPr>
          <a:xfrm>
            <a:off x="5450530" y="5587670"/>
            <a:ext cx="3146770" cy="81781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323DE2F-034C-413B-856F-39971B00D2F8}"/>
              </a:ext>
            </a:extLst>
          </p:cNvPr>
          <p:cNvSpPr/>
          <p:nvPr/>
        </p:nvSpPr>
        <p:spPr>
          <a:xfrm>
            <a:off x="8655653" y="5588577"/>
            <a:ext cx="3281577" cy="817818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A053019-216E-45DA-80E4-72FFBB16BF93}"/>
              </a:ext>
            </a:extLst>
          </p:cNvPr>
          <p:cNvSpPr/>
          <p:nvPr/>
        </p:nvSpPr>
        <p:spPr>
          <a:xfrm>
            <a:off x="8943427" y="5878636"/>
            <a:ext cx="2609851" cy="429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B3772B7-E86B-4AA6-A2A0-223C465E5EA6}"/>
              </a:ext>
            </a:extLst>
          </p:cNvPr>
          <p:cNvSpPr/>
          <p:nvPr/>
        </p:nvSpPr>
        <p:spPr>
          <a:xfrm>
            <a:off x="4907233" y="2972175"/>
            <a:ext cx="42119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&lt;tr id="contacts-entry-</a:t>
            </a:r>
            <a:r>
              <a:rPr lang="en-US" sz="1400" b="1" dirty="0"/>
              <a:t>dot</a:t>
            </a:r>
            <a:r>
              <a:rPr lang="en-US" sz="1400" dirty="0"/>
              <a:t>-USERNAME2"&gt;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F9FCEF-63C9-432B-AB96-50649477EC4D}"/>
              </a:ext>
            </a:extLst>
          </p:cNvPr>
          <p:cNvSpPr/>
          <p:nvPr/>
        </p:nvSpPr>
        <p:spPr>
          <a:xfrm>
            <a:off x="8230508" y="2898016"/>
            <a:ext cx="42119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&lt;tr id="contacts-entry-</a:t>
            </a:r>
            <a:r>
              <a:rPr lang="en-US" sz="1400" b="1" dirty="0"/>
              <a:t>user</a:t>
            </a:r>
            <a:r>
              <a:rPr lang="en-US" sz="1400" dirty="0"/>
              <a:t>-USERNAME2"&gt;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E3D823-6793-4A36-87DA-C17B24947D41}"/>
              </a:ext>
            </a:extLst>
          </p:cNvPr>
          <p:cNvSpPr/>
          <p:nvPr/>
        </p:nvSpPr>
        <p:spPr>
          <a:xfrm>
            <a:off x="8142399" y="3223184"/>
            <a:ext cx="42119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Text Node w Text = USERNAME2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CF0F7CE-6398-408D-9B17-ECFDFDE42C6C}"/>
              </a:ext>
            </a:extLst>
          </p:cNvPr>
          <p:cNvSpPr/>
          <p:nvPr/>
        </p:nvSpPr>
        <p:spPr>
          <a:xfrm>
            <a:off x="4917962" y="5608748"/>
            <a:ext cx="42119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&lt;tr id="contacts-entry-</a:t>
            </a:r>
            <a:r>
              <a:rPr lang="en-US" sz="1400" b="1" dirty="0"/>
              <a:t>dot</a:t>
            </a:r>
            <a:r>
              <a:rPr lang="en-US" sz="1400" dirty="0"/>
              <a:t>-</a:t>
            </a:r>
            <a:r>
              <a:rPr lang="en-US" sz="1400" dirty="0" err="1"/>
              <a:t>USERNAMEx</a:t>
            </a:r>
            <a:r>
              <a:rPr lang="en-US" sz="1400" dirty="0"/>
              <a:t>"&gt;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174BA38-E9D9-4D1C-8B33-9F999670A23B}"/>
              </a:ext>
            </a:extLst>
          </p:cNvPr>
          <p:cNvSpPr/>
          <p:nvPr/>
        </p:nvSpPr>
        <p:spPr>
          <a:xfrm>
            <a:off x="8181807" y="5587670"/>
            <a:ext cx="42119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&lt;tr id="contacts-entry-</a:t>
            </a:r>
            <a:r>
              <a:rPr lang="en-US" sz="1400" b="1" dirty="0"/>
              <a:t>user</a:t>
            </a:r>
            <a:r>
              <a:rPr lang="en-US" sz="1400" dirty="0"/>
              <a:t>-</a:t>
            </a:r>
            <a:r>
              <a:rPr lang="en-US" sz="1400" dirty="0" err="1"/>
              <a:t>USERNAMEx</a:t>
            </a:r>
            <a:r>
              <a:rPr lang="en-US" sz="1400" dirty="0"/>
              <a:t>"&gt;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9A52728-B89C-489E-8BEF-E4951E70B4FA}"/>
              </a:ext>
            </a:extLst>
          </p:cNvPr>
          <p:cNvSpPr/>
          <p:nvPr/>
        </p:nvSpPr>
        <p:spPr>
          <a:xfrm>
            <a:off x="8142399" y="5954362"/>
            <a:ext cx="42119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Text Node w Text = </a:t>
            </a:r>
            <a:r>
              <a:rPr lang="en-US" sz="1400" dirty="0" err="1"/>
              <a:t>USERNAMEx</a:t>
            </a:r>
            <a:endParaRPr lang="en-US" sz="14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33E390E-6036-41CC-B7FE-A0CB39BDE521}"/>
              </a:ext>
            </a:extLst>
          </p:cNvPr>
          <p:cNvCxnSpPr>
            <a:cxnSpLocks/>
          </p:cNvCxnSpPr>
          <p:nvPr/>
        </p:nvCxnSpPr>
        <p:spPr>
          <a:xfrm>
            <a:off x="4607069" y="4550084"/>
            <a:ext cx="1464634" cy="944523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319EE27A-9FDC-458E-B2AD-0F7C67BCE662}"/>
              </a:ext>
            </a:extLst>
          </p:cNvPr>
          <p:cNvCxnSpPr/>
          <p:nvPr/>
        </p:nvCxnSpPr>
        <p:spPr>
          <a:xfrm rot="16200000" flipH="1">
            <a:off x="4498923" y="3465639"/>
            <a:ext cx="1809999" cy="1593706"/>
          </a:xfrm>
          <a:prstGeom prst="curvedConnector3">
            <a:avLst>
              <a:gd name="adj1" fmla="val 35266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C1A2DF87-20A2-497E-B883-3BE6D1FE6300}"/>
              </a:ext>
            </a:extLst>
          </p:cNvPr>
          <p:cNvSpPr/>
          <p:nvPr/>
        </p:nvSpPr>
        <p:spPr>
          <a:xfrm>
            <a:off x="2676525" y="5819775"/>
            <a:ext cx="6553517" cy="1009650"/>
          </a:xfrm>
          <a:custGeom>
            <a:avLst/>
            <a:gdLst>
              <a:gd name="connsiteX0" fmla="*/ 0 w 6553517"/>
              <a:gd name="connsiteY0" fmla="*/ 0 h 1009650"/>
              <a:gd name="connsiteX1" fmla="*/ 19050 w 6553517"/>
              <a:gd name="connsiteY1" fmla="*/ 228600 h 1009650"/>
              <a:gd name="connsiteX2" fmla="*/ 28575 w 6553517"/>
              <a:gd name="connsiteY2" fmla="*/ 266700 h 1009650"/>
              <a:gd name="connsiteX3" fmla="*/ 57150 w 6553517"/>
              <a:gd name="connsiteY3" fmla="*/ 352425 h 1009650"/>
              <a:gd name="connsiteX4" fmla="*/ 133350 w 6553517"/>
              <a:gd name="connsiteY4" fmla="*/ 476250 h 1009650"/>
              <a:gd name="connsiteX5" fmla="*/ 152400 w 6553517"/>
              <a:gd name="connsiteY5" fmla="*/ 514350 h 1009650"/>
              <a:gd name="connsiteX6" fmla="*/ 200025 w 6553517"/>
              <a:gd name="connsiteY6" fmla="*/ 600075 h 1009650"/>
              <a:gd name="connsiteX7" fmla="*/ 219075 w 6553517"/>
              <a:gd name="connsiteY7" fmla="*/ 647700 h 1009650"/>
              <a:gd name="connsiteX8" fmla="*/ 247650 w 6553517"/>
              <a:gd name="connsiteY8" fmla="*/ 676275 h 1009650"/>
              <a:gd name="connsiteX9" fmla="*/ 304800 w 6553517"/>
              <a:gd name="connsiteY9" fmla="*/ 733425 h 1009650"/>
              <a:gd name="connsiteX10" fmla="*/ 314325 w 6553517"/>
              <a:gd name="connsiteY10" fmla="*/ 762000 h 1009650"/>
              <a:gd name="connsiteX11" fmla="*/ 342900 w 6553517"/>
              <a:gd name="connsiteY11" fmla="*/ 771525 h 1009650"/>
              <a:gd name="connsiteX12" fmla="*/ 371475 w 6553517"/>
              <a:gd name="connsiteY12" fmla="*/ 790575 h 1009650"/>
              <a:gd name="connsiteX13" fmla="*/ 400050 w 6553517"/>
              <a:gd name="connsiteY13" fmla="*/ 819150 h 1009650"/>
              <a:gd name="connsiteX14" fmla="*/ 485775 w 6553517"/>
              <a:gd name="connsiteY14" fmla="*/ 866775 h 1009650"/>
              <a:gd name="connsiteX15" fmla="*/ 523875 w 6553517"/>
              <a:gd name="connsiteY15" fmla="*/ 876300 h 1009650"/>
              <a:gd name="connsiteX16" fmla="*/ 609600 w 6553517"/>
              <a:gd name="connsiteY16" fmla="*/ 904875 h 1009650"/>
              <a:gd name="connsiteX17" fmla="*/ 857250 w 6553517"/>
              <a:gd name="connsiteY17" fmla="*/ 923925 h 1009650"/>
              <a:gd name="connsiteX18" fmla="*/ 1333500 w 6553517"/>
              <a:gd name="connsiteY18" fmla="*/ 952500 h 1009650"/>
              <a:gd name="connsiteX19" fmla="*/ 1476375 w 6553517"/>
              <a:gd name="connsiteY19" fmla="*/ 962025 h 1009650"/>
              <a:gd name="connsiteX20" fmla="*/ 1533525 w 6553517"/>
              <a:gd name="connsiteY20" fmla="*/ 971550 h 1009650"/>
              <a:gd name="connsiteX21" fmla="*/ 1628775 w 6553517"/>
              <a:gd name="connsiteY21" fmla="*/ 981075 h 1009650"/>
              <a:gd name="connsiteX22" fmla="*/ 1666875 w 6553517"/>
              <a:gd name="connsiteY22" fmla="*/ 990600 h 1009650"/>
              <a:gd name="connsiteX23" fmla="*/ 1800225 w 6553517"/>
              <a:gd name="connsiteY23" fmla="*/ 1009650 h 1009650"/>
              <a:gd name="connsiteX24" fmla="*/ 2219325 w 6553517"/>
              <a:gd name="connsiteY24" fmla="*/ 1000125 h 1009650"/>
              <a:gd name="connsiteX25" fmla="*/ 2295525 w 6553517"/>
              <a:gd name="connsiteY25" fmla="*/ 981075 h 1009650"/>
              <a:gd name="connsiteX26" fmla="*/ 2609850 w 6553517"/>
              <a:gd name="connsiteY26" fmla="*/ 952500 h 1009650"/>
              <a:gd name="connsiteX27" fmla="*/ 2657475 w 6553517"/>
              <a:gd name="connsiteY27" fmla="*/ 942975 h 1009650"/>
              <a:gd name="connsiteX28" fmla="*/ 2724150 w 6553517"/>
              <a:gd name="connsiteY28" fmla="*/ 933450 h 1009650"/>
              <a:gd name="connsiteX29" fmla="*/ 2752725 w 6553517"/>
              <a:gd name="connsiteY29" fmla="*/ 923925 h 1009650"/>
              <a:gd name="connsiteX30" fmla="*/ 2828925 w 6553517"/>
              <a:gd name="connsiteY30" fmla="*/ 904875 h 1009650"/>
              <a:gd name="connsiteX31" fmla="*/ 2895600 w 6553517"/>
              <a:gd name="connsiteY31" fmla="*/ 895350 h 1009650"/>
              <a:gd name="connsiteX32" fmla="*/ 3438525 w 6553517"/>
              <a:gd name="connsiteY32" fmla="*/ 857250 h 1009650"/>
              <a:gd name="connsiteX33" fmla="*/ 6191250 w 6553517"/>
              <a:gd name="connsiteY33" fmla="*/ 847725 h 1009650"/>
              <a:gd name="connsiteX34" fmla="*/ 6296025 w 6553517"/>
              <a:gd name="connsiteY34" fmla="*/ 838200 h 1009650"/>
              <a:gd name="connsiteX35" fmla="*/ 6353175 w 6553517"/>
              <a:gd name="connsiteY35" fmla="*/ 828675 h 1009650"/>
              <a:gd name="connsiteX36" fmla="*/ 6410325 w 6553517"/>
              <a:gd name="connsiteY36" fmla="*/ 790575 h 1009650"/>
              <a:gd name="connsiteX37" fmla="*/ 6438900 w 6553517"/>
              <a:gd name="connsiteY37" fmla="*/ 723900 h 1009650"/>
              <a:gd name="connsiteX38" fmla="*/ 6457950 w 6553517"/>
              <a:gd name="connsiteY38" fmla="*/ 685800 h 1009650"/>
              <a:gd name="connsiteX39" fmla="*/ 6477000 w 6553517"/>
              <a:gd name="connsiteY39" fmla="*/ 600075 h 1009650"/>
              <a:gd name="connsiteX40" fmla="*/ 6448425 w 6553517"/>
              <a:gd name="connsiteY40" fmla="*/ 590550 h 1009650"/>
              <a:gd name="connsiteX41" fmla="*/ 6381750 w 6553517"/>
              <a:gd name="connsiteY41" fmla="*/ 619125 h 1009650"/>
              <a:gd name="connsiteX42" fmla="*/ 6381750 w 6553517"/>
              <a:gd name="connsiteY42" fmla="*/ 666750 h 1009650"/>
              <a:gd name="connsiteX43" fmla="*/ 6477000 w 6553517"/>
              <a:gd name="connsiteY43" fmla="*/ 590550 h 1009650"/>
              <a:gd name="connsiteX44" fmla="*/ 6486525 w 6553517"/>
              <a:gd name="connsiteY44" fmla="*/ 619125 h 1009650"/>
              <a:gd name="connsiteX45" fmla="*/ 6496050 w 6553517"/>
              <a:gd name="connsiteY45" fmla="*/ 657225 h 1009650"/>
              <a:gd name="connsiteX46" fmla="*/ 6543675 w 6553517"/>
              <a:gd name="connsiteY46" fmla="*/ 723900 h 1009650"/>
              <a:gd name="connsiteX47" fmla="*/ 6553200 w 6553517"/>
              <a:gd name="connsiteY47" fmla="*/ 781050 h 100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553517" h="1009650">
                <a:moveTo>
                  <a:pt x="0" y="0"/>
                </a:moveTo>
                <a:cubicBezTo>
                  <a:pt x="6350" y="76200"/>
                  <a:pt x="10904" y="152571"/>
                  <a:pt x="19050" y="228600"/>
                </a:cubicBezTo>
                <a:cubicBezTo>
                  <a:pt x="20445" y="241616"/>
                  <a:pt x="24725" y="254188"/>
                  <a:pt x="28575" y="266700"/>
                </a:cubicBezTo>
                <a:cubicBezTo>
                  <a:pt x="37433" y="295489"/>
                  <a:pt x="40442" y="327363"/>
                  <a:pt x="57150" y="352425"/>
                </a:cubicBezTo>
                <a:cubicBezTo>
                  <a:pt x="83745" y="392318"/>
                  <a:pt x="112337" y="434223"/>
                  <a:pt x="133350" y="476250"/>
                </a:cubicBezTo>
                <a:cubicBezTo>
                  <a:pt x="139700" y="488950"/>
                  <a:pt x="146633" y="501375"/>
                  <a:pt x="152400" y="514350"/>
                </a:cubicBezTo>
                <a:cubicBezTo>
                  <a:pt x="234579" y="699253"/>
                  <a:pt x="108052" y="434523"/>
                  <a:pt x="200025" y="600075"/>
                </a:cubicBezTo>
                <a:cubicBezTo>
                  <a:pt x="208328" y="615021"/>
                  <a:pt x="210013" y="633201"/>
                  <a:pt x="219075" y="647700"/>
                </a:cubicBezTo>
                <a:cubicBezTo>
                  <a:pt x="226214" y="659123"/>
                  <a:pt x="238884" y="666048"/>
                  <a:pt x="247650" y="676275"/>
                </a:cubicBezTo>
                <a:cubicBezTo>
                  <a:pt x="294908" y="731409"/>
                  <a:pt x="254497" y="699889"/>
                  <a:pt x="304800" y="733425"/>
                </a:cubicBezTo>
                <a:cubicBezTo>
                  <a:pt x="307975" y="742950"/>
                  <a:pt x="307225" y="754900"/>
                  <a:pt x="314325" y="762000"/>
                </a:cubicBezTo>
                <a:cubicBezTo>
                  <a:pt x="321425" y="769100"/>
                  <a:pt x="333920" y="767035"/>
                  <a:pt x="342900" y="771525"/>
                </a:cubicBezTo>
                <a:cubicBezTo>
                  <a:pt x="353139" y="776645"/>
                  <a:pt x="362681" y="783246"/>
                  <a:pt x="371475" y="790575"/>
                </a:cubicBezTo>
                <a:cubicBezTo>
                  <a:pt x="381823" y="799199"/>
                  <a:pt x="389274" y="811068"/>
                  <a:pt x="400050" y="819150"/>
                </a:cubicBezTo>
                <a:cubicBezTo>
                  <a:pt x="412175" y="828244"/>
                  <a:pt x="467682" y="859990"/>
                  <a:pt x="485775" y="866775"/>
                </a:cubicBezTo>
                <a:cubicBezTo>
                  <a:pt x="498032" y="871372"/>
                  <a:pt x="511456" y="872160"/>
                  <a:pt x="523875" y="876300"/>
                </a:cubicBezTo>
                <a:cubicBezTo>
                  <a:pt x="567594" y="890873"/>
                  <a:pt x="567209" y="898353"/>
                  <a:pt x="609600" y="904875"/>
                </a:cubicBezTo>
                <a:cubicBezTo>
                  <a:pt x="686341" y="916681"/>
                  <a:pt x="784576" y="919650"/>
                  <a:pt x="857250" y="923925"/>
                </a:cubicBezTo>
                <a:cubicBezTo>
                  <a:pt x="1075818" y="972496"/>
                  <a:pt x="888224" y="936597"/>
                  <a:pt x="1333500" y="952500"/>
                </a:cubicBezTo>
                <a:cubicBezTo>
                  <a:pt x="1381200" y="954204"/>
                  <a:pt x="1428750" y="958850"/>
                  <a:pt x="1476375" y="962025"/>
                </a:cubicBezTo>
                <a:cubicBezTo>
                  <a:pt x="1495425" y="965200"/>
                  <a:pt x="1514361" y="969155"/>
                  <a:pt x="1533525" y="971550"/>
                </a:cubicBezTo>
                <a:cubicBezTo>
                  <a:pt x="1565187" y="975508"/>
                  <a:pt x="1597187" y="976562"/>
                  <a:pt x="1628775" y="981075"/>
                </a:cubicBezTo>
                <a:cubicBezTo>
                  <a:pt x="1641734" y="982926"/>
                  <a:pt x="1653962" y="988448"/>
                  <a:pt x="1666875" y="990600"/>
                </a:cubicBezTo>
                <a:cubicBezTo>
                  <a:pt x="1711165" y="997982"/>
                  <a:pt x="1800225" y="1009650"/>
                  <a:pt x="1800225" y="1009650"/>
                </a:cubicBezTo>
                <a:cubicBezTo>
                  <a:pt x="1939925" y="1006475"/>
                  <a:pt x="2079821" y="1008173"/>
                  <a:pt x="2219325" y="1000125"/>
                </a:cubicBezTo>
                <a:cubicBezTo>
                  <a:pt x="2245463" y="998617"/>
                  <a:pt x="2269473" y="983680"/>
                  <a:pt x="2295525" y="981075"/>
                </a:cubicBezTo>
                <a:cubicBezTo>
                  <a:pt x="2463712" y="964256"/>
                  <a:pt x="2358987" y="974314"/>
                  <a:pt x="2609850" y="952500"/>
                </a:cubicBezTo>
                <a:cubicBezTo>
                  <a:pt x="2625725" y="949325"/>
                  <a:pt x="2641506" y="945637"/>
                  <a:pt x="2657475" y="942975"/>
                </a:cubicBezTo>
                <a:cubicBezTo>
                  <a:pt x="2679620" y="939284"/>
                  <a:pt x="2702135" y="937853"/>
                  <a:pt x="2724150" y="933450"/>
                </a:cubicBezTo>
                <a:cubicBezTo>
                  <a:pt x="2733995" y="931481"/>
                  <a:pt x="2743039" y="926567"/>
                  <a:pt x="2752725" y="923925"/>
                </a:cubicBezTo>
                <a:cubicBezTo>
                  <a:pt x="2777984" y="917036"/>
                  <a:pt x="2803252" y="910010"/>
                  <a:pt x="2828925" y="904875"/>
                </a:cubicBezTo>
                <a:cubicBezTo>
                  <a:pt x="2850940" y="900472"/>
                  <a:pt x="2873338" y="898254"/>
                  <a:pt x="2895600" y="895350"/>
                </a:cubicBezTo>
                <a:cubicBezTo>
                  <a:pt x="3107960" y="867651"/>
                  <a:pt x="3173447" y="859660"/>
                  <a:pt x="3438525" y="857250"/>
                </a:cubicBezTo>
                <a:lnTo>
                  <a:pt x="6191250" y="847725"/>
                </a:lnTo>
                <a:cubicBezTo>
                  <a:pt x="6226175" y="844550"/>
                  <a:pt x="6261196" y="842298"/>
                  <a:pt x="6296025" y="838200"/>
                </a:cubicBezTo>
                <a:cubicBezTo>
                  <a:pt x="6315205" y="835943"/>
                  <a:pt x="6335348" y="836103"/>
                  <a:pt x="6353175" y="828675"/>
                </a:cubicBezTo>
                <a:cubicBezTo>
                  <a:pt x="6374309" y="819869"/>
                  <a:pt x="6410325" y="790575"/>
                  <a:pt x="6410325" y="790575"/>
                </a:cubicBezTo>
                <a:cubicBezTo>
                  <a:pt x="6448931" y="732667"/>
                  <a:pt x="6412540" y="794194"/>
                  <a:pt x="6438900" y="723900"/>
                </a:cubicBezTo>
                <a:cubicBezTo>
                  <a:pt x="6443886" y="710605"/>
                  <a:pt x="6452964" y="699095"/>
                  <a:pt x="6457950" y="685800"/>
                </a:cubicBezTo>
                <a:cubicBezTo>
                  <a:pt x="6463715" y="670427"/>
                  <a:pt x="6474414" y="613007"/>
                  <a:pt x="6477000" y="600075"/>
                </a:cubicBezTo>
                <a:cubicBezTo>
                  <a:pt x="6467475" y="596900"/>
                  <a:pt x="6458465" y="590550"/>
                  <a:pt x="6448425" y="590550"/>
                </a:cubicBezTo>
                <a:cubicBezTo>
                  <a:pt x="6417671" y="590550"/>
                  <a:pt x="6405081" y="603571"/>
                  <a:pt x="6381750" y="619125"/>
                </a:cubicBezTo>
                <a:cubicBezTo>
                  <a:pt x="6336388" y="687167"/>
                  <a:pt x="6321438" y="681828"/>
                  <a:pt x="6381750" y="666750"/>
                </a:cubicBezTo>
                <a:cubicBezTo>
                  <a:pt x="6453844" y="618687"/>
                  <a:pt x="6422711" y="644839"/>
                  <a:pt x="6477000" y="590550"/>
                </a:cubicBezTo>
                <a:cubicBezTo>
                  <a:pt x="6480175" y="600075"/>
                  <a:pt x="6483767" y="609471"/>
                  <a:pt x="6486525" y="619125"/>
                </a:cubicBezTo>
                <a:cubicBezTo>
                  <a:pt x="6490121" y="631712"/>
                  <a:pt x="6490893" y="645193"/>
                  <a:pt x="6496050" y="657225"/>
                </a:cubicBezTo>
                <a:cubicBezTo>
                  <a:pt x="6500693" y="668058"/>
                  <a:pt x="6540422" y="719563"/>
                  <a:pt x="6543675" y="723900"/>
                </a:cubicBezTo>
                <a:cubicBezTo>
                  <a:pt x="6556212" y="761511"/>
                  <a:pt x="6553200" y="742435"/>
                  <a:pt x="6553200" y="781050"/>
                </a:cubicBezTo>
              </a:path>
            </a:pathLst>
          </a:cu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FE5A0BF-4987-43FE-A977-F88F3F4D4C09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8711926" y="449553"/>
            <a:ext cx="0" cy="3542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0DCB967-D1CF-4AD6-83D3-E805267139D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8711925" y="2152651"/>
            <a:ext cx="1" cy="3263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0C7E275-73BB-48AE-B8F0-8726ED9F3407}"/>
              </a:ext>
            </a:extLst>
          </p:cNvPr>
          <p:cNvCxnSpPr>
            <a:cxnSpLocks/>
          </p:cNvCxnSpPr>
          <p:nvPr/>
        </p:nvCxnSpPr>
        <p:spPr>
          <a:xfrm flipH="1">
            <a:off x="8667686" y="4801598"/>
            <a:ext cx="1" cy="3263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973265D-8E46-40D0-9826-92180C65CC8E}"/>
              </a:ext>
            </a:extLst>
          </p:cNvPr>
          <p:cNvCxnSpPr>
            <a:cxnSpLocks/>
          </p:cNvCxnSpPr>
          <p:nvPr/>
        </p:nvCxnSpPr>
        <p:spPr>
          <a:xfrm flipH="1">
            <a:off x="8644714" y="3864554"/>
            <a:ext cx="1" cy="306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F97442F-9648-4218-A41D-84C98FDE44D3}"/>
              </a:ext>
            </a:extLst>
          </p:cNvPr>
          <p:cNvSpPr txBox="1"/>
          <p:nvPr/>
        </p:nvSpPr>
        <p:spPr>
          <a:xfrm>
            <a:off x="8534720" y="4012080"/>
            <a:ext cx="718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.</a:t>
            </a:r>
          </a:p>
          <a:p>
            <a:r>
              <a:rPr lang="en-US" sz="1600" b="1" dirty="0"/>
              <a:t>.</a:t>
            </a:r>
          </a:p>
          <a:p>
            <a:r>
              <a:rPr lang="en-US" sz="1600" b="1" dirty="0"/>
              <a:t>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6FEB2C9-B09B-4499-ADE3-FD19EF840AE3}"/>
              </a:ext>
            </a:extLst>
          </p:cNvPr>
          <p:cNvSpPr txBox="1"/>
          <p:nvPr/>
        </p:nvSpPr>
        <p:spPr>
          <a:xfrm>
            <a:off x="8538434" y="4116272"/>
            <a:ext cx="718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.</a:t>
            </a:r>
          </a:p>
          <a:p>
            <a:r>
              <a:rPr lang="en-US" sz="1600" b="1" dirty="0"/>
              <a:t>.</a:t>
            </a:r>
          </a:p>
          <a:p>
            <a:r>
              <a:rPr lang="en-US" sz="16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2561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0E718F-B506-4012-86C9-2F6390D5A7B7}"/>
              </a:ext>
            </a:extLst>
          </p:cNvPr>
          <p:cNvSpPr txBox="1"/>
          <p:nvPr/>
        </p:nvSpPr>
        <p:spPr>
          <a:xfrm>
            <a:off x="0" y="0"/>
            <a:ext cx="186431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View Chat History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9070B4-FDC3-4BDC-9618-7E96BB623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23" y="1512116"/>
            <a:ext cx="5558911" cy="46196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7E2BA8-4A42-4396-AC9B-42CED3C6EB14}"/>
              </a:ext>
            </a:extLst>
          </p:cNvPr>
          <p:cNvSpPr txBox="1"/>
          <p:nvPr/>
        </p:nvSpPr>
        <p:spPr>
          <a:xfrm>
            <a:off x="689759" y="568731"/>
            <a:ext cx="10039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client/server exchange (UML diagram) and populating the chat history container is very similar to the contacts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C4BCF6-79F4-423C-94AF-284608D7BE0E}"/>
              </a:ext>
            </a:extLst>
          </p:cNvPr>
          <p:cNvSpPr txBox="1"/>
          <p:nvPr/>
        </p:nvSpPr>
        <p:spPr>
          <a:xfrm>
            <a:off x="6178858" y="1358283"/>
            <a:ext cx="5672831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2400"/>
              </a:spcAft>
              <a:buFont typeface="+mj-lt"/>
              <a:buAutoNum type="arabicPeriod"/>
            </a:pPr>
            <a:r>
              <a:rPr lang="en-US" dirty="0"/>
              <a:t>Click row in Contacts container, get receiver username from Row Id</a:t>
            </a:r>
          </a:p>
          <a:p>
            <a:pPr marL="342900" indent="-342900">
              <a:spcAft>
                <a:spcPts val="2400"/>
              </a:spcAft>
              <a:buFont typeface="+mj-lt"/>
              <a:buAutoNum type="arabicPeriod"/>
            </a:pPr>
            <a:r>
              <a:rPr lang="en-US" dirty="0"/>
              <a:t>If current other user is not the same as the username from Row ID, remove current messages and download new message history </a:t>
            </a:r>
          </a:p>
          <a:p>
            <a:pPr marL="342900" indent="-342900">
              <a:spcAft>
                <a:spcPts val="2400"/>
              </a:spcAft>
              <a:buFont typeface="+mj-lt"/>
              <a:buAutoNum type="arabicPeriod"/>
            </a:pPr>
            <a:r>
              <a:rPr lang="en-US" dirty="0"/>
              <a:t>Message data model = { sender, receiver, content}</a:t>
            </a:r>
          </a:p>
          <a:p>
            <a:pPr>
              <a:spcAft>
                <a:spcPts val="1200"/>
              </a:spcAft>
            </a:pPr>
            <a:r>
              <a:rPr lang="en-US" dirty="0"/>
              <a:t> DB query = SELECT * FROM messages where</a:t>
            </a:r>
          </a:p>
          <a:p>
            <a:pPr>
              <a:spcAft>
                <a:spcPts val="1200"/>
              </a:spcAft>
            </a:pPr>
            <a:r>
              <a:rPr lang="en-US" dirty="0"/>
              <a:t>	{sender: </a:t>
            </a:r>
            <a:r>
              <a:rPr lang="en-US" dirty="0" err="1"/>
              <a:t>session_user</a:t>
            </a:r>
            <a:r>
              <a:rPr lang="en-US" dirty="0"/>
              <a:t>, receiver: </a:t>
            </a:r>
            <a:r>
              <a:rPr lang="en-US" dirty="0" err="1"/>
              <a:t>other_user</a:t>
            </a:r>
            <a:r>
              <a:rPr lang="en-US" dirty="0"/>
              <a:t>} OR</a:t>
            </a:r>
          </a:p>
          <a:p>
            <a:pPr>
              <a:spcAft>
                <a:spcPts val="1200"/>
              </a:spcAft>
            </a:pPr>
            <a:r>
              <a:rPr lang="en-US" dirty="0"/>
              <a:t>	{sender: </a:t>
            </a:r>
            <a:r>
              <a:rPr lang="en-US" dirty="0" err="1"/>
              <a:t>other_user</a:t>
            </a:r>
            <a:r>
              <a:rPr lang="en-US" dirty="0"/>
              <a:t>, receiver: </a:t>
            </a:r>
            <a:r>
              <a:rPr lang="en-US" dirty="0" err="1"/>
              <a:t>session_user</a:t>
            </a:r>
            <a:r>
              <a:rPr lang="en-US" dirty="0"/>
              <a:t>}</a:t>
            </a:r>
          </a:p>
          <a:p>
            <a:pPr>
              <a:spcAft>
                <a:spcPts val="1200"/>
              </a:spcAft>
            </a:pPr>
            <a:endParaRPr lang="en-US" dirty="0"/>
          </a:p>
          <a:p>
            <a:pPr>
              <a:spcAft>
                <a:spcPts val="1200"/>
              </a:spcAft>
            </a:pPr>
            <a:r>
              <a:rPr lang="en-US" dirty="0"/>
              <a:t>4. Chat container implemented w &lt;div&gt; not table elements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endParaRPr lang="en-US" dirty="0"/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endParaRPr lang="en-US" dirty="0"/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3A238B-7269-458F-82BD-5E6205B1A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4539" y="6230539"/>
            <a:ext cx="627461" cy="62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734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8541B-44A5-4179-98F8-726413C5861F}"/>
              </a:ext>
            </a:extLst>
          </p:cNvPr>
          <p:cNvSpPr txBox="1"/>
          <p:nvPr/>
        </p:nvSpPr>
        <p:spPr>
          <a:xfrm>
            <a:off x="1" y="0"/>
            <a:ext cx="348004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Send Message: Sequence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5CD779-9B64-464D-B85D-FFE3613C6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595709"/>
            <a:ext cx="12058650" cy="50051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640E84-F900-4E7E-A521-AD6C87E2293A}"/>
              </a:ext>
            </a:extLst>
          </p:cNvPr>
          <p:cNvSpPr txBox="1"/>
          <p:nvPr/>
        </p:nvSpPr>
        <p:spPr>
          <a:xfrm>
            <a:off x="1771094" y="5853534"/>
            <a:ext cx="864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Message = {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sender_username</a:t>
            </a:r>
            <a:r>
              <a:rPr lang="en-US" dirty="0"/>
              <a:t>: </a:t>
            </a:r>
            <a:r>
              <a:rPr lang="en-US" dirty="0" err="1"/>
              <a:t>PatrickC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receiver_username</a:t>
            </a:r>
            <a:r>
              <a:rPr lang="en-US" dirty="0"/>
              <a:t>: </a:t>
            </a:r>
            <a:r>
              <a:rPr lang="en-US" dirty="0" err="1"/>
              <a:t>RitiS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content</a:t>
            </a:r>
            <a:r>
              <a:rPr lang="en-US" dirty="0"/>
              <a:t>: Hello, world!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395A5F-D15C-4A54-9902-4F0488409431}"/>
              </a:ext>
            </a:extLst>
          </p:cNvPr>
          <p:cNvSpPr txBox="1"/>
          <p:nvPr/>
        </p:nvSpPr>
        <p:spPr>
          <a:xfrm>
            <a:off x="290003" y="6359603"/>
            <a:ext cx="1161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Socket.io API enables </a:t>
            </a:r>
            <a:r>
              <a:rPr lang="en-US" b="1" dirty="0"/>
              <a:t>BROADCAST</a:t>
            </a:r>
            <a:r>
              <a:rPr lang="en-US" dirty="0"/>
              <a:t>, which is used to implement </a:t>
            </a:r>
            <a:r>
              <a:rPr lang="en-US" b="1" dirty="0"/>
              <a:t>instant notifications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9F88C5-9717-4CA7-9B8D-60DDF4E3599F}"/>
              </a:ext>
            </a:extLst>
          </p:cNvPr>
          <p:cNvCxnSpPr/>
          <p:nvPr/>
        </p:nvCxnSpPr>
        <p:spPr>
          <a:xfrm flipV="1">
            <a:off x="11514338" y="3630967"/>
            <a:ext cx="239697" cy="248575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91C6C8-D057-41B6-A2A3-9E82F1435474}"/>
              </a:ext>
            </a:extLst>
          </p:cNvPr>
          <p:cNvCxnSpPr/>
          <p:nvPr/>
        </p:nvCxnSpPr>
        <p:spPr>
          <a:xfrm>
            <a:off x="11567604" y="4012707"/>
            <a:ext cx="399495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E356034-0B26-4EBC-B056-4CCE8AA008A5}"/>
              </a:ext>
            </a:extLst>
          </p:cNvPr>
          <p:cNvCxnSpPr/>
          <p:nvPr/>
        </p:nvCxnSpPr>
        <p:spPr>
          <a:xfrm>
            <a:off x="11514338" y="4163627"/>
            <a:ext cx="322555" cy="221942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67FC7EF8-9D65-459C-8491-56F02163A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4539" y="6230539"/>
            <a:ext cx="627461" cy="62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588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2C9C5A8-BEC0-4179-BA51-9BD351475D92}"/>
              </a:ext>
            </a:extLst>
          </p:cNvPr>
          <p:cNvSpPr/>
          <p:nvPr/>
        </p:nvSpPr>
        <p:spPr>
          <a:xfrm>
            <a:off x="1215407" y="1895292"/>
            <a:ext cx="4733394" cy="2019483"/>
          </a:xfrm>
          <a:prstGeom prst="roundRect">
            <a:avLst/>
          </a:prstGeom>
          <a:solidFill>
            <a:srgbClr val="CCFFFF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F0879EC-9020-4B84-BA97-887CAE85F14F}"/>
              </a:ext>
            </a:extLst>
          </p:cNvPr>
          <p:cNvSpPr/>
          <p:nvPr/>
        </p:nvSpPr>
        <p:spPr>
          <a:xfrm>
            <a:off x="1684951" y="2661700"/>
            <a:ext cx="3759024" cy="1004886"/>
          </a:xfrm>
          <a:prstGeom prst="rect">
            <a:avLst/>
          </a:prstGeom>
          <a:solidFill>
            <a:schemeClr val="bg2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311C0C-2005-4EDE-8E78-9601007D030B}"/>
              </a:ext>
            </a:extLst>
          </p:cNvPr>
          <p:cNvSpPr/>
          <p:nvPr/>
        </p:nvSpPr>
        <p:spPr>
          <a:xfrm>
            <a:off x="1988873" y="3013650"/>
            <a:ext cx="3335507" cy="584775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Socket.io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148BBE-718A-4882-A915-550333F37640}"/>
              </a:ext>
            </a:extLst>
          </p:cNvPr>
          <p:cNvSpPr txBox="1"/>
          <p:nvPr/>
        </p:nvSpPr>
        <p:spPr>
          <a:xfrm>
            <a:off x="1" y="0"/>
            <a:ext cx="263666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Send Message: Broadcast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0B015C-040D-4A09-8215-189820886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0824" y="0"/>
            <a:ext cx="1781175" cy="6000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DCF5D0-D4C8-4FFD-99D9-FEE4A9B457CF}"/>
              </a:ext>
            </a:extLst>
          </p:cNvPr>
          <p:cNvSpPr txBox="1"/>
          <p:nvPr/>
        </p:nvSpPr>
        <p:spPr>
          <a:xfrm>
            <a:off x="1592788" y="1827846"/>
            <a:ext cx="3943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Clamor-Server.js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9435E717-C41A-42A6-A025-FA54E6A60085}"/>
              </a:ext>
            </a:extLst>
          </p:cNvPr>
          <p:cNvSpPr/>
          <p:nvPr/>
        </p:nvSpPr>
        <p:spPr>
          <a:xfrm>
            <a:off x="332402" y="4974668"/>
            <a:ext cx="1781175" cy="1304925"/>
          </a:xfrm>
          <a:prstGeom prst="flowChartConnector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PatrickC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[Chrome]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6A12E9BD-8D32-4F33-860A-0B64ABFB8A6C}"/>
              </a:ext>
            </a:extLst>
          </p:cNvPr>
          <p:cNvSpPr/>
          <p:nvPr/>
        </p:nvSpPr>
        <p:spPr>
          <a:xfrm>
            <a:off x="6360851" y="4730112"/>
            <a:ext cx="1781175" cy="1304925"/>
          </a:xfrm>
          <a:prstGeom prst="flowChartConnector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RitiS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[Edge]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0379DE36-135F-483F-90F3-A459E05C2AEA}"/>
              </a:ext>
            </a:extLst>
          </p:cNvPr>
          <p:cNvSpPr/>
          <p:nvPr/>
        </p:nvSpPr>
        <p:spPr>
          <a:xfrm>
            <a:off x="3333656" y="5210175"/>
            <a:ext cx="1781175" cy="1304925"/>
          </a:xfrm>
          <a:prstGeom prst="flowChartConnector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TanmayaB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[Firefox]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C36E7419-A533-4A0C-901C-FFC50FDEE8DC}"/>
              </a:ext>
            </a:extLst>
          </p:cNvPr>
          <p:cNvSpPr/>
          <p:nvPr/>
        </p:nvSpPr>
        <p:spPr>
          <a:xfrm>
            <a:off x="8215219" y="2836305"/>
            <a:ext cx="1781175" cy="1304925"/>
          </a:xfrm>
          <a:prstGeom prst="flowChartConnector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MichaelV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[Opera]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CDC5A8-6FCE-4CF7-B406-D8B242BA1293}"/>
              </a:ext>
            </a:extLst>
          </p:cNvPr>
          <p:cNvSpPr txBox="1"/>
          <p:nvPr/>
        </p:nvSpPr>
        <p:spPr>
          <a:xfrm>
            <a:off x="635302" y="6330434"/>
            <a:ext cx="99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331393-BFA3-4891-BAFD-2D2D00C98958}"/>
              </a:ext>
            </a:extLst>
          </p:cNvPr>
          <p:cNvSpPr txBox="1"/>
          <p:nvPr/>
        </p:nvSpPr>
        <p:spPr>
          <a:xfrm>
            <a:off x="6944256" y="6035037"/>
            <a:ext cx="99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8E1F58-411C-45B6-AB69-9181DCBF4CA9}"/>
              </a:ext>
            </a:extLst>
          </p:cNvPr>
          <p:cNvSpPr txBox="1"/>
          <p:nvPr/>
        </p:nvSpPr>
        <p:spPr>
          <a:xfrm>
            <a:off x="3726561" y="6475808"/>
            <a:ext cx="99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C903CE-FA2B-4356-848F-926EC2868BD5}"/>
              </a:ext>
            </a:extLst>
          </p:cNvPr>
          <p:cNvSpPr txBox="1"/>
          <p:nvPr/>
        </p:nvSpPr>
        <p:spPr>
          <a:xfrm>
            <a:off x="8716782" y="4204275"/>
            <a:ext cx="99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4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66EF88D-0CB0-4A7D-8CA9-EDE107117374}"/>
              </a:ext>
            </a:extLst>
          </p:cNvPr>
          <p:cNvCxnSpPr/>
          <p:nvPr/>
        </p:nvCxnSpPr>
        <p:spPr>
          <a:xfrm flipV="1">
            <a:off x="1070590" y="3914775"/>
            <a:ext cx="447675" cy="1059893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726336B-B487-4930-B9B9-15693F699048}"/>
              </a:ext>
            </a:extLst>
          </p:cNvPr>
          <p:cNvCxnSpPr>
            <a:cxnSpLocks/>
          </p:cNvCxnSpPr>
          <p:nvPr/>
        </p:nvCxnSpPr>
        <p:spPr>
          <a:xfrm flipH="1">
            <a:off x="1665902" y="3914775"/>
            <a:ext cx="447676" cy="118110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BBF49DD-6B62-440D-B3A2-CD2F627FB324}"/>
              </a:ext>
            </a:extLst>
          </p:cNvPr>
          <p:cNvSpPr txBox="1"/>
          <p:nvPr/>
        </p:nvSpPr>
        <p:spPr>
          <a:xfrm>
            <a:off x="332402" y="4075389"/>
            <a:ext cx="99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2D9ACC-B502-47D9-97CE-4385FA3E5322}"/>
              </a:ext>
            </a:extLst>
          </p:cNvPr>
          <p:cNvSpPr txBox="1"/>
          <p:nvPr/>
        </p:nvSpPr>
        <p:spPr>
          <a:xfrm>
            <a:off x="1971452" y="4306249"/>
            <a:ext cx="109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6210384-87FE-475F-8748-F706CCED2D32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4128115" y="3638847"/>
            <a:ext cx="96129" cy="1571328"/>
          </a:xfrm>
          <a:prstGeom prst="straightConnector1">
            <a:avLst/>
          </a:prstGeom>
          <a:ln w="412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1DBAA72-745D-4870-9432-5BE68AFFEF05}"/>
              </a:ext>
            </a:extLst>
          </p:cNvPr>
          <p:cNvCxnSpPr>
            <a:cxnSpLocks/>
          </p:cNvCxnSpPr>
          <p:nvPr/>
        </p:nvCxnSpPr>
        <p:spPr>
          <a:xfrm>
            <a:off x="5109190" y="3598425"/>
            <a:ext cx="1644565" cy="1211700"/>
          </a:xfrm>
          <a:prstGeom prst="straightConnector1">
            <a:avLst/>
          </a:prstGeom>
          <a:ln w="412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9D08721-38C5-4307-8766-D92E0AB4FFBD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5329019" y="3261656"/>
            <a:ext cx="2886200" cy="227112"/>
          </a:xfrm>
          <a:prstGeom prst="straightConnector1">
            <a:avLst/>
          </a:prstGeom>
          <a:ln w="412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B4492FF-4F80-4ABE-AB34-D3D63488F553}"/>
              </a:ext>
            </a:extLst>
          </p:cNvPr>
          <p:cNvSpPr txBox="1"/>
          <p:nvPr/>
        </p:nvSpPr>
        <p:spPr>
          <a:xfrm>
            <a:off x="5081492" y="4122627"/>
            <a:ext cx="2153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BROADCAST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F6065F-2A72-4271-AB05-EF717287C38E}"/>
              </a:ext>
            </a:extLst>
          </p:cNvPr>
          <p:cNvSpPr txBox="1"/>
          <p:nvPr/>
        </p:nvSpPr>
        <p:spPr>
          <a:xfrm>
            <a:off x="6360851" y="6523911"/>
            <a:ext cx="591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*The session user for each client is the person who logged in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A94DD91-69C9-4FE8-A920-031682148663}"/>
              </a:ext>
            </a:extLst>
          </p:cNvPr>
          <p:cNvSpPr txBox="1"/>
          <p:nvPr/>
        </p:nvSpPr>
        <p:spPr>
          <a:xfrm>
            <a:off x="1665902" y="2601099"/>
            <a:ext cx="223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SessionManager.js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E329DF7-330C-46C3-91A6-63B4D823F530}"/>
              </a:ext>
            </a:extLst>
          </p:cNvPr>
          <p:cNvSpPr txBox="1"/>
          <p:nvPr/>
        </p:nvSpPr>
        <p:spPr>
          <a:xfrm>
            <a:off x="1700493" y="533638"/>
            <a:ext cx="8915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Socket.io creates for custom </a:t>
            </a:r>
            <a:r>
              <a:rPr lang="en-US" dirty="0" err="1"/>
              <a:t>EventListener</a:t>
            </a:r>
            <a:r>
              <a:rPr lang="en-US" dirty="0"/>
              <a:t> and </a:t>
            </a:r>
            <a:r>
              <a:rPr lang="en-US" dirty="0" err="1"/>
              <a:t>EventEmitters</a:t>
            </a:r>
            <a:r>
              <a:rPr lang="en-US" dirty="0"/>
              <a:t> using a </a:t>
            </a:r>
            <a:r>
              <a:rPr lang="en-US" b="1" dirty="0"/>
              <a:t>socket</a:t>
            </a:r>
            <a:r>
              <a:rPr lang="en-US" dirty="0"/>
              <a:t> object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When the message is inserted into DB, the </a:t>
            </a:r>
            <a:r>
              <a:rPr lang="en-US" dirty="0" err="1"/>
              <a:t>SessionManager</a:t>
            </a:r>
            <a:r>
              <a:rPr lang="en-US" dirty="0"/>
              <a:t> emits a message event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Server instigates communication (not usual client-server request/response) </a:t>
            </a:r>
          </a:p>
        </p:txBody>
      </p:sp>
    </p:spTree>
    <p:extLst>
      <p:ext uri="{BB962C8B-B14F-4D97-AF65-F5344CB8AC3E}">
        <p14:creationId xmlns:p14="http://schemas.microsoft.com/office/powerpoint/2010/main" val="2170520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74988-AEDD-4B05-99E1-BB3F428A8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On Heroku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9A612-68B5-48BA-9B4E-DF6000EA5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database connection</a:t>
            </a:r>
          </a:p>
          <a:p>
            <a:pPr lvl="1"/>
            <a:r>
              <a:rPr lang="en-US" dirty="0" err="1"/>
              <a:t>ClearDB</a:t>
            </a:r>
            <a:r>
              <a:rPr lang="en-US" dirty="0"/>
              <a:t> Heroku Add-On</a:t>
            </a:r>
          </a:p>
          <a:p>
            <a:pPr lvl="1"/>
            <a:r>
              <a:rPr lang="en-US" dirty="0"/>
              <a:t>Poll connection to prevent timeout</a:t>
            </a:r>
          </a:p>
          <a:p>
            <a:pPr lvl="1"/>
            <a:r>
              <a:rPr lang="en-US" dirty="0"/>
              <a:t>In future, include DB connection as environment variable</a:t>
            </a:r>
          </a:p>
          <a:p>
            <a:pPr lvl="1"/>
            <a:endParaRPr lang="en-US" dirty="0"/>
          </a:p>
          <a:p>
            <a:r>
              <a:rPr lang="en-US" dirty="0"/>
              <a:t>Created </a:t>
            </a:r>
            <a:r>
              <a:rPr lang="en-US" dirty="0" err="1"/>
              <a:t>Procfile</a:t>
            </a:r>
            <a:r>
              <a:rPr lang="en-US" dirty="0"/>
              <a:t> to set main entry point</a:t>
            </a:r>
          </a:p>
          <a:p>
            <a:endParaRPr lang="en-US" dirty="0"/>
          </a:p>
          <a:p>
            <a:r>
              <a:rPr lang="en-US" dirty="0"/>
              <a:t>Create </a:t>
            </a:r>
            <a:r>
              <a:rPr lang="en-US" dirty="0" err="1"/>
              <a:t>package.json</a:t>
            </a:r>
            <a:r>
              <a:rPr lang="en-US" dirty="0"/>
              <a:t> file that pointed to package-</a:t>
            </a:r>
            <a:r>
              <a:rPr lang="en-US" dirty="0" err="1"/>
              <a:t>lock.json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5F2E8-B8C2-497F-A3A0-BC3C726E7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4350" y="365125"/>
            <a:ext cx="2285217" cy="228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419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AB0F9-8E4C-4132-BCCF-45C47D96F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5E4156-79B7-4EAF-AF20-6A045A5278BB}"/>
              </a:ext>
            </a:extLst>
          </p:cNvPr>
          <p:cNvSpPr txBox="1"/>
          <p:nvPr/>
        </p:nvSpPr>
        <p:spPr>
          <a:xfrm>
            <a:off x="5163844" y="-4207"/>
            <a:ext cx="1864311" cy="144655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800" b="1" i="1" dirty="0">
                <a:solidFill>
                  <a:schemeClr val="bg1"/>
                </a:solidFill>
                <a:highlight>
                  <a:srgbClr val="000000"/>
                </a:highlight>
              </a:rPr>
              <a:t>fin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F3F107-FEB5-4D2B-8FD2-8042D6B14510}"/>
              </a:ext>
            </a:extLst>
          </p:cNvPr>
          <p:cNvSpPr/>
          <p:nvPr/>
        </p:nvSpPr>
        <p:spPr>
          <a:xfrm>
            <a:off x="4975854" y="2967335"/>
            <a:ext cx="224029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Q/A</a:t>
            </a:r>
          </a:p>
        </p:txBody>
      </p:sp>
    </p:spTree>
    <p:extLst>
      <p:ext uri="{BB962C8B-B14F-4D97-AF65-F5344CB8AC3E}">
        <p14:creationId xmlns:p14="http://schemas.microsoft.com/office/powerpoint/2010/main" val="3007583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2560-059A-427A-9698-9364F408C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336550"/>
            <a:ext cx="11277600" cy="1325563"/>
          </a:xfrm>
        </p:spPr>
        <p:txBody>
          <a:bodyPr/>
          <a:lstStyle/>
          <a:p>
            <a:pPr algn="ctr"/>
            <a:r>
              <a:rPr lang="en-US" dirty="0">
                <a:hlinkClick r:id="rId2"/>
              </a:rPr>
              <a:t>https://thawing-hamlet-65909.herokuapp.com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ECB3F-2CCC-414C-8080-2C618FF44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Hosted on Heroku cloud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Pre-created users on paper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Registration supported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Go ahead and chat!</a:t>
            </a:r>
          </a:p>
        </p:txBody>
      </p:sp>
    </p:spTree>
    <p:extLst>
      <p:ext uri="{BB962C8B-B14F-4D97-AF65-F5344CB8AC3E}">
        <p14:creationId xmlns:p14="http://schemas.microsoft.com/office/powerpoint/2010/main" val="262700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72D1DC9-AF9E-49BE-92CC-63133D14453C}"/>
              </a:ext>
            </a:extLst>
          </p:cNvPr>
          <p:cNvSpPr txBox="1"/>
          <p:nvPr/>
        </p:nvSpPr>
        <p:spPr>
          <a:xfrm>
            <a:off x="0" y="0"/>
            <a:ext cx="311467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Past, Present, and Future Pt.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4D6DFE-E135-447A-AF65-1837C6E59739}"/>
              </a:ext>
            </a:extLst>
          </p:cNvPr>
          <p:cNvSpPr/>
          <p:nvPr/>
        </p:nvSpPr>
        <p:spPr>
          <a:xfrm>
            <a:off x="171079" y="1133818"/>
            <a:ext cx="2834640" cy="1828800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" panose="020B0604020202020204" pitchFamily="34" charset="0"/>
              </a:rPr>
              <a:t>I. Started May 20</a:t>
            </a:r>
            <a:br>
              <a:rPr lang="en-US" b="1" dirty="0">
                <a:solidFill>
                  <a:srgbClr val="000000"/>
                </a:solidFill>
                <a:latin typeface="Helvetica" panose="020B0604020202020204" pitchFamily="34" charset="0"/>
              </a:rPr>
            </a:b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- C, C++</a:t>
            </a:r>
            <a:b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- Basic OOP &amp; algorithms</a:t>
            </a:r>
            <a:b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- Basic Design Patterns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523443-542C-4AA1-A02F-C265C9FE6FA4}"/>
              </a:ext>
            </a:extLst>
          </p:cNvPr>
          <p:cNvSpPr/>
          <p:nvPr/>
        </p:nvSpPr>
        <p:spPr>
          <a:xfrm>
            <a:off x="3241565" y="1128884"/>
            <a:ext cx="2743200" cy="1754326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" panose="020B0604020202020204" pitchFamily="34" charset="0"/>
              </a:rPr>
              <a:t>II. First 2 Weeks</a:t>
            </a:r>
            <a:br>
              <a:rPr lang="en-US" b="1" dirty="0">
                <a:solidFill>
                  <a:srgbClr val="000000"/>
                </a:solidFill>
                <a:latin typeface="Helvetica" panose="020B0604020202020204" pitchFamily="34" charset="0"/>
              </a:rPr>
            </a:br>
            <a:br>
              <a:rPr lang="en-US" b="1" dirty="0">
                <a:solidFill>
                  <a:srgbClr val="000000"/>
                </a:solidFill>
                <a:latin typeface="Helvetica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- SQL, HTML (Michael)</a:t>
            </a:r>
            <a:b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- C# (Matt)</a:t>
            </a:r>
            <a:b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- Angular/JS (Igor)</a:t>
            </a:r>
            <a:b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- Colliers (Kaushik)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E0ECFB-1B51-4521-81CF-38B44DCF13BC}"/>
              </a:ext>
            </a:extLst>
          </p:cNvPr>
          <p:cNvSpPr/>
          <p:nvPr/>
        </p:nvSpPr>
        <p:spPr>
          <a:xfrm>
            <a:off x="6220611" y="1128884"/>
            <a:ext cx="2743200" cy="1828800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" panose="020B0604020202020204" pitchFamily="34" charset="0"/>
              </a:rPr>
              <a:t>III. Real Job Starts</a:t>
            </a:r>
            <a:br>
              <a:rPr lang="en-US" b="1" dirty="0">
                <a:solidFill>
                  <a:srgbClr val="000000"/>
                </a:solidFill>
                <a:latin typeface="Helvetica" panose="020B0604020202020204" pitchFamily="34" charset="0"/>
              </a:rPr>
            </a:br>
            <a:br>
              <a:rPr lang="en-US" b="1" dirty="0">
                <a:solidFill>
                  <a:srgbClr val="000000"/>
                </a:solidFill>
                <a:latin typeface="Helvetica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- Got Pratik as manager</a:t>
            </a:r>
            <a:b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- Agile Scrum Runs</a:t>
            </a:r>
            <a:b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- 3-week crash course</a:t>
            </a:r>
            <a:b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- 2-week chat app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AC3193-4477-49D1-8738-9FD50B4FD3C5}"/>
              </a:ext>
            </a:extLst>
          </p:cNvPr>
          <p:cNvSpPr/>
          <p:nvPr/>
        </p:nvSpPr>
        <p:spPr>
          <a:xfrm>
            <a:off x="9199657" y="1128884"/>
            <a:ext cx="2743200" cy="1828800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" panose="020B0604020202020204" pitchFamily="34" charset="0"/>
              </a:rPr>
              <a:t>IV. Crash Course Phase</a:t>
            </a:r>
            <a:br>
              <a:rPr lang="en-US" b="1" dirty="0">
                <a:solidFill>
                  <a:srgbClr val="000000"/>
                </a:solidFill>
                <a:latin typeface="Helvetica" panose="020B0604020202020204" pitchFamily="34" charset="0"/>
              </a:rPr>
            </a:br>
            <a:br>
              <a:rPr lang="en-US" b="1" dirty="0">
                <a:solidFill>
                  <a:srgbClr val="000000"/>
                </a:solidFill>
                <a:latin typeface="Helvetica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- Scrum runs fall apart</a:t>
            </a:r>
            <a:b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- Tutorials not enough</a:t>
            </a:r>
            <a:b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- Didn't know IIS</a:t>
            </a:r>
            <a:b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- Moved on to Chat App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0F5A85B-899F-43B4-B3AA-2E13B138C224}"/>
              </a:ext>
            </a:extLst>
          </p:cNvPr>
          <p:cNvCxnSpPr/>
          <p:nvPr/>
        </p:nvCxnSpPr>
        <p:spPr>
          <a:xfrm>
            <a:off x="0" y="3562350"/>
            <a:ext cx="12192000" cy="0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FCD6AED-4FA4-4F44-80E6-3C82FA48D016}"/>
              </a:ext>
            </a:extLst>
          </p:cNvPr>
          <p:cNvSpPr txBox="1"/>
          <p:nvPr/>
        </p:nvSpPr>
        <p:spPr>
          <a:xfrm>
            <a:off x="2267550" y="4334232"/>
            <a:ext cx="7906121" cy="25237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u="sng" dirty="0"/>
              <a:t>Basics</a:t>
            </a:r>
            <a:r>
              <a:rPr lang="en-US" dirty="0"/>
              <a:t>: Web apps, windows apps, HTML, XML, Windows Forms, Job Scheduling</a:t>
            </a:r>
          </a:p>
          <a:p>
            <a:pPr>
              <a:spcAft>
                <a:spcPts val="1200"/>
              </a:spcAft>
            </a:pPr>
            <a:r>
              <a:rPr lang="en-US" u="sng" dirty="0"/>
              <a:t>Databases</a:t>
            </a:r>
            <a:r>
              <a:rPr lang="en-US" dirty="0"/>
              <a:t>: SQL, </a:t>
            </a:r>
            <a:r>
              <a:rPr lang="en-US" dirty="0" err="1"/>
              <a:t>noSQL</a:t>
            </a:r>
            <a:r>
              <a:rPr lang="en-US" dirty="0"/>
              <a:t>, Big Data, Blob</a:t>
            </a:r>
          </a:p>
          <a:p>
            <a:pPr>
              <a:spcAft>
                <a:spcPts val="1200"/>
              </a:spcAft>
            </a:pPr>
            <a:r>
              <a:rPr lang="en-US" u="sng" dirty="0" err="1"/>
              <a:t>Javascript</a:t>
            </a:r>
            <a:r>
              <a:rPr lang="en-US" dirty="0"/>
              <a:t>: Angular, </a:t>
            </a:r>
            <a:r>
              <a:rPr lang="en-US" dirty="0" err="1"/>
              <a:t>JQuery</a:t>
            </a:r>
            <a:r>
              <a:rPr lang="en-US" dirty="0"/>
              <a:t>, React</a:t>
            </a:r>
          </a:p>
          <a:p>
            <a:pPr>
              <a:spcAft>
                <a:spcPts val="1200"/>
              </a:spcAft>
            </a:pPr>
            <a:r>
              <a:rPr lang="en-US" u="sng" dirty="0"/>
              <a:t>APIs</a:t>
            </a:r>
            <a:r>
              <a:rPr lang="en-US" b="1" dirty="0"/>
              <a:t>:    ….</a:t>
            </a:r>
            <a:endParaRPr lang="en-US" u="sng" dirty="0"/>
          </a:p>
          <a:p>
            <a:pPr>
              <a:spcAft>
                <a:spcPts val="1200"/>
              </a:spcAft>
            </a:pPr>
            <a:r>
              <a:rPr lang="en-US" u="sng" dirty="0"/>
              <a:t>Architecture</a:t>
            </a:r>
            <a:r>
              <a:rPr lang="en-US" dirty="0"/>
              <a:t>: Generalized architecture components like Login and Error Handling</a:t>
            </a:r>
          </a:p>
          <a:p>
            <a:pPr>
              <a:spcAft>
                <a:spcPts val="1200"/>
              </a:spcAft>
            </a:pPr>
            <a:r>
              <a:rPr lang="en-US" u="sng" dirty="0"/>
              <a:t>CSS</a:t>
            </a:r>
            <a:r>
              <a:rPr lang="en-US" dirty="0"/>
              <a:t>: Styles, Bootstrap, mobile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2E17F1-5F25-4311-906C-4B4EA7FC2084}"/>
              </a:ext>
            </a:extLst>
          </p:cNvPr>
          <p:cNvSpPr/>
          <p:nvPr/>
        </p:nvSpPr>
        <p:spPr>
          <a:xfrm>
            <a:off x="3541839" y="3625126"/>
            <a:ext cx="501579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Pratik’s 3-Week Crash Course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500545-1E54-4FBD-89CC-131802A72B78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3005719" y="2006047"/>
            <a:ext cx="235846" cy="42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E61F788-73D8-4CCE-A60E-E26E50A52F1F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5984765" y="2006047"/>
            <a:ext cx="235846" cy="37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6BD4175-1776-46CD-9123-BCFC8D60E7C3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8963811" y="2043284"/>
            <a:ext cx="23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055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EB4A9A1-3E5B-4E2D-9D5D-333B7CF18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02" y="847725"/>
            <a:ext cx="11624196" cy="574812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33FBE8D-C828-43B1-800B-7322B3BA47CB}"/>
              </a:ext>
            </a:extLst>
          </p:cNvPr>
          <p:cNvSpPr/>
          <p:nvPr/>
        </p:nvSpPr>
        <p:spPr>
          <a:xfrm>
            <a:off x="2989553" y="119274"/>
            <a:ext cx="596798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Patrick’s 3-Week Crash Course Schedule</a:t>
            </a:r>
          </a:p>
        </p:txBody>
      </p:sp>
    </p:spTree>
    <p:extLst>
      <p:ext uri="{BB962C8B-B14F-4D97-AF65-F5344CB8AC3E}">
        <p14:creationId xmlns:p14="http://schemas.microsoft.com/office/powerpoint/2010/main" val="2970344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EA330F-E5C9-4FBA-B439-25B245862F03}"/>
              </a:ext>
            </a:extLst>
          </p:cNvPr>
          <p:cNvSpPr txBox="1"/>
          <p:nvPr/>
        </p:nvSpPr>
        <p:spPr>
          <a:xfrm>
            <a:off x="0" y="0"/>
            <a:ext cx="307657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Past, Present, and Future Pt.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33540E-34B7-4FC1-A966-7B7A1AD9D321}"/>
              </a:ext>
            </a:extLst>
          </p:cNvPr>
          <p:cNvSpPr/>
          <p:nvPr/>
        </p:nvSpPr>
        <p:spPr>
          <a:xfrm>
            <a:off x="576262" y="903557"/>
            <a:ext cx="3076575" cy="1754326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" panose="020B0604020202020204" pitchFamily="34" charset="0"/>
              </a:rPr>
              <a:t>V. Begin Chat App</a:t>
            </a:r>
            <a:br>
              <a:rPr lang="en-US" b="1" dirty="0">
                <a:solidFill>
                  <a:srgbClr val="000000"/>
                </a:solidFill>
                <a:latin typeface="Helvetica" panose="020B0604020202020204" pitchFamily="34" charset="0"/>
              </a:rPr>
            </a:br>
            <a:br>
              <a:rPr lang="en-US" b="1" dirty="0">
                <a:solidFill>
                  <a:srgbClr val="000000"/>
                </a:solidFill>
                <a:latin typeface="Helvetica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- HTTP Programming</a:t>
            </a:r>
            <a:b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- Client/Server</a:t>
            </a:r>
            <a:b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- Wrote server infrastructure</a:t>
            </a:r>
            <a:b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- Avoided APIs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3085B3-464E-4CC9-925A-74BD2A4B9747}"/>
              </a:ext>
            </a:extLst>
          </p:cNvPr>
          <p:cNvSpPr/>
          <p:nvPr/>
        </p:nvSpPr>
        <p:spPr>
          <a:xfrm>
            <a:off x="4210051" y="900692"/>
            <a:ext cx="3076575" cy="1754326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" panose="020B0604020202020204" pitchFamily="34" charset="0"/>
              </a:rPr>
              <a:t>V. Deploy on Cloud</a:t>
            </a:r>
            <a:br>
              <a:rPr lang="en-US" b="1" dirty="0">
                <a:solidFill>
                  <a:srgbClr val="000000"/>
                </a:solidFill>
                <a:latin typeface="Helvetica" panose="020B0604020202020204" pitchFamily="34" charset="0"/>
              </a:rPr>
            </a:br>
            <a:br>
              <a:rPr lang="en-US" b="1" dirty="0">
                <a:solidFill>
                  <a:srgbClr val="000000"/>
                </a:solidFill>
                <a:latin typeface="Helvetica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- Heroku Cloud Hosting</a:t>
            </a:r>
            <a:b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- Production Environment</a:t>
            </a:r>
            <a:b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- New DB</a:t>
            </a:r>
            <a:b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- Config environment vars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0933E-9E0E-401E-9F4B-045F2ECC4415}"/>
              </a:ext>
            </a:extLst>
          </p:cNvPr>
          <p:cNvSpPr txBox="1"/>
          <p:nvPr/>
        </p:nvSpPr>
        <p:spPr>
          <a:xfrm>
            <a:off x="7981950" y="305239"/>
            <a:ext cx="3981450" cy="30777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0000"/>
                </a:solidFill>
                <a:latin typeface="Helvetica" panose="020B0604020202020204" pitchFamily="34" charset="0"/>
              </a:rPr>
              <a:t>Chat Application Requirements</a:t>
            </a:r>
          </a:p>
          <a:p>
            <a:endParaRPr lang="en-US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Support user creation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Logon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Who is online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Send Messages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Maintain History of Messages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Update immediately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75C474-C814-40A4-B443-ACA977101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444" y="3120939"/>
            <a:ext cx="6096000" cy="34086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3948301-E19E-4E07-BB28-971DEDA64FFE}"/>
              </a:ext>
            </a:extLst>
          </p:cNvPr>
          <p:cNvSpPr/>
          <p:nvPr/>
        </p:nvSpPr>
        <p:spPr>
          <a:xfrm>
            <a:off x="8210550" y="4138784"/>
            <a:ext cx="3524250" cy="2031325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" panose="020B0604020202020204" pitchFamily="34" charset="0"/>
              </a:rPr>
              <a:t>VI. Current State of Affairs</a:t>
            </a:r>
            <a:br>
              <a:rPr lang="en-US" b="1" dirty="0">
                <a:solidFill>
                  <a:srgbClr val="000000"/>
                </a:solidFill>
                <a:latin typeface="Helvetica" panose="020B0604020202020204" pitchFamily="34" charset="0"/>
              </a:rPr>
            </a:br>
            <a:br>
              <a:rPr lang="en-US" b="1" dirty="0">
                <a:solidFill>
                  <a:srgbClr val="000000"/>
                </a:solidFill>
                <a:latin typeface="Helvetica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- Would use Frameworks/APIs</a:t>
            </a:r>
            <a:b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- Have XP to know where to look</a:t>
            </a:r>
            <a:b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- </a:t>
            </a:r>
            <a:r>
              <a:rPr lang="en-US" b="1" dirty="0">
                <a:solidFill>
                  <a:srgbClr val="000000"/>
                </a:solidFill>
                <a:latin typeface="Helvetica" panose="020B0604020202020204" pitchFamily="34" charset="0"/>
              </a:rPr>
              <a:t>Goal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: Rapid development</a:t>
            </a:r>
            <a:b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- Mini side projects to gain skills</a:t>
            </a:r>
          </a:p>
          <a:p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  (TCP/web sockets)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C45123-8F97-4A41-A329-2A3B681AACE4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652837" y="1777855"/>
            <a:ext cx="557214" cy="2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BCBB2F-061E-4530-8694-4BE9B6FE4E6A}"/>
              </a:ext>
            </a:extLst>
          </p:cNvPr>
          <p:cNvCxnSpPr>
            <a:stCxn id="6" idx="3"/>
          </p:cNvCxnSpPr>
          <p:nvPr/>
        </p:nvCxnSpPr>
        <p:spPr>
          <a:xfrm>
            <a:off x="7286626" y="1777855"/>
            <a:ext cx="695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BEAB8E1-E770-4730-9751-5B7293F49FDA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9972675" y="3383005"/>
            <a:ext cx="0" cy="755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949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83386E9-4164-416E-BC60-DEB7DD01D4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606" y="5421527"/>
            <a:ext cx="1219478" cy="121947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827874-F553-440E-8BDE-980955D13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3726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5FEF00-5868-4EC0-AA9C-839E979DC79E}"/>
              </a:ext>
            </a:extLst>
          </p:cNvPr>
          <p:cNvSpPr txBox="1"/>
          <p:nvPr/>
        </p:nvSpPr>
        <p:spPr>
          <a:xfrm>
            <a:off x="-1" y="1599023"/>
            <a:ext cx="7705725" cy="502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Wrote code for server infrastructure (node.js)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Deep(</a:t>
            </a:r>
            <a:r>
              <a:rPr lang="en-US" sz="2400" dirty="0" err="1"/>
              <a:t>er</a:t>
            </a:r>
            <a:r>
              <a:rPr lang="en-US" sz="2400" dirty="0"/>
              <a:t>) understanding of client/server model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Asynchronous callback handling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Implemented sessions (I think)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Basic DB queries (</a:t>
            </a:r>
            <a:r>
              <a:rPr lang="en-US" sz="2400" u="sng" dirty="0"/>
              <a:t>C</a:t>
            </a:r>
            <a:r>
              <a:rPr lang="en-US" sz="2400" dirty="0"/>
              <a:t> </a:t>
            </a:r>
            <a:r>
              <a:rPr lang="en-US" sz="2400" u="sng" dirty="0"/>
              <a:t>R</a:t>
            </a:r>
            <a:r>
              <a:rPr lang="en-US" sz="2400" dirty="0"/>
              <a:t> U D)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Direct DOM manipulations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BOOTSTRAP for UI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CSS class and IDs visual representation of sessions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Socket.io API for broadcast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51E0DE-33E0-40C1-9124-BA062987D6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472" y="1372666"/>
            <a:ext cx="3484422" cy="21313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0BEEA0D-3A6C-4A17-A5CA-3DB3F23F60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3073" y="2891640"/>
            <a:ext cx="2285217" cy="228521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E487427-1080-4FE3-A4CD-E0951839A2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562" y="4022396"/>
            <a:ext cx="4371506" cy="680012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3740C37-720B-40A7-801C-504A891AF83B}"/>
              </a:ext>
            </a:extLst>
          </p:cNvPr>
          <p:cNvCxnSpPr>
            <a:cxnSpLocks/>
          </p:cNvCxnSpPr>
          <p:nvPr/>
        </p:nvCxnSpPr>
        <p:spPr>
          <a:xfrm>
            <a:off x="7117162" y="4928765"/>
            <a:ext cx="588562" cy="72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83F1167-3EE4-4D53-A935-61750A0DC723}"/>
              </a:ext>
            </a:extLst>
          </p:cNvPr>
          <p:cNvSpPr txBox="1"/>
          <p:nvPr/>
        </p:nvSpPr>
        <p:spPr>
          <a:xfrm>
            <a:off x="7117162" y="5695282"/>
            <a:ext cx="39898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5 MB of space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60 second connection timeout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3600 queries per hour</a:t>
            </a:r>
          </a:p>
        </p:txBody>
      </p:sp>
    </p:spTree>
    <p:extLst>
      <p:ext uri="{BB962C8B-B14F-4D97-AF65-F5344CB8AC3E}">
        <p14:creationId xmlns:p14="http://schemas.microsoft.com/office/powerpoint/2010/main" val="1683222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DC0DEFE-CDCF-49C1-893C-294EDB2E0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682447"/>
            <a:ext cx="8239125" cy="482917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B7B271-118D-46CF-9833-E372B471DECC}"/>
              </a:ext>
            </a:extLst>
          </p:cNvPr>
          <p:cNvCxnSpPr>
            <a:cxnSpLocks/>
          </p:cNvCxnSpPr>
          <p:nvPr/>
        </p:nvCxnSpPr>
        <p:spPr>
          <a:xfrm flipH="1" flipV="1">
            <a:off x="4282679" y="2190750"/>
            <a:ext cx="619124" cy="222184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F9A03D-74E1-4396-BDA7-7F251AC4E520}"/>
              </a:ext>
            </a:extLst>
          </p:cNvPr>
          <p:cNvCxnSpPr>
            <a:cxnSpLocks/>
          </p:cNvCxnSpPr>
          <p:nvPr/>
        </p:nvCxnSpPr>
        <p:spPr>
          <a:xfrm flipV="1">
            <a:off x="4267200" y="3693912"/>
            <a:ext cx="634603" cy="106408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AE493BB-F6E8-43F8-A9D4-E34C7FCD319A}"/>
              </a:ext>
            </a:extLst>
          </p:cNvPr>
          <p:cNvCxnSpPr>
            <a:cxnSpLocks/>
          </p:cNvCxnSpPr>
          <p:nvPr/>
        </p:nvCxnSpPr>
        <p:spPr>
          <a:xfrm>
            <a:off x="3164681" y="2355046"/>
            <a:ext cx="0" cy="139207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F2887D4-8C48-47F9-95ED-C0B93C2AD2F2}"/>
              </a:ext>
            </a:extLst>
          </p:cNvPr>
          <p:cNvCxnSpPr>
            <a:cxnSpLocks/>
          </p:cNvCxnSpPr>
          <p:nvPr/>
        </p:nvCxnSpPr>
        <p:spPr>
          <a:xfrm flipH="1">
            <a:off x="7155656" y="3020833"/>
            <a:ext cx="609600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27DAC42-0296-40A3-8D49-EF1CF3A19089}"/>
              </a:ext>
            </a:extLst>
          </p:cNvPr>
          <p:cNvCxnSpPr>
            <a:cxnSpLocks/>
          </p:cNvCxnSpPr>
          <p:nvPr/>
        </p:nvCxnSpPr>
        <p:spPr>
          <a:xfrm flipV="1">
            <a:off x="5962649" y="3895569"/>
            <a:ext cx="0" cy="701719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F6E4829-E28E-4330-8F4C-220E7A5F7172}"/>
              </a:ext>
            </a:extLst>
          </p:cNvPr>
          <p:cNvSpPr txBox="1"/>
          <p:nvPr/>
        </p:nvSpPr>
        <p:spPr>
          <a:xfrm>
            <a:off x="5394724" y="4597288"/>
            <a:ext cx="113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Enter App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E9AEEDD-EE8C-414C-9246-0A88A93042CE}"/>
              </a:ext>
            </a:extLst>
          </p:cNvPr>
          <p:cNvSpPr txBox="1"/>
          <p:nvPr/>
        </p:nvSpPr>
        <p:spPr>
          <a:xfrm>
            <a:off x="0" y="0"/>
            <a:ext cx="38481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End-User Experience and Interactions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D0B1E68-FB48-461D-AE9F-5F010DE8156C}"/>
              </a:ext>
            </a:extLst>
          </p:cNvPr>
          <p:cNvSpPr txBox="1"/>
          <p:nvPr/>
        </p:nvSpPr>
        <p:spPr>
          <a:xfrm>
            <a:off x="376237" y="5824737"/>
            <a:ext cx="840581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Automatically update chat history when  new message is posted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Indicate when other users online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46CEA1E-A6AA-4743-9B22-FA007573B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7852" y="6230539"/>
            <a:ext cx="627461" cy="62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796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E67EDC-C936-4C11-8DC0-D199D9E50C39}"/>
              </a:ext>
            </a:extLst>
          </p:cNvPr>
          <p:cNvSpPr txBox="1"/>
          <p:nvPr/>
        </p:nvSpPr>
        <p:spPr>
          <a:xfrm>
            <a:off x="0" y="0"/>
            <a:ext cx="22479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Software Architecture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F6C113-FE6A-4431-A00E-6E55124EA4AC}"/>
              </a:ext>
            </a:extLst>
          </p:cNvPr>
          <p:cNvSpPr txBox="1"/>
          <p:nvPr/>
        </p:nvSpPr>
        <p:spPr>
          <a:xfrm>
            <a:off x="2605087" y="263010"/>
            <a:ext cx="12077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Imitated Microsoft’s MVC tutorials → used VC because data models were simple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User Data Model = { username: ____ , password: ____ }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Message Data Model = { </a:t>
            </a:r>
            <a:r>
              <a:rPr lang="en-US" dirty="0" err="1"/>
              <a:t>sender_username</a:t>
            </a:r>
            <a:r>
              <a:rPr lang="en-US" dirty="0"/>
              <a:t>: ____, </a:t>
            </a:r>
            <a:r>
              <a:rPr lang="en-US" dirty="0" err="1"/>
              <a:t>receiver_username</a:t>
            </a:r>
            <a:r>
              <a:rPr lang="en-US" dirty="0"/>
              <a:t>: ____, content: ____ 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5CA175-4D8F-472E-B74D-CF10D94A1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84" y="1553468"/>
            <a:ext cx="3080397" cy="5240298"/>
          </a:xfrm>
          <a:prstGeom prst="rect">
            <a:avLst/>
          </a:prstGeo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35CA4FD-50A7-48C3-AB53-B49935B2C12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25463" y="4502182"/>
            <a:ext cx="3338933" cy="1306269"/>
          </a:xfrm>
          <a:prstGeom prst="bentConnector3">
            <a:avLst>
              <a:gd name="adj1" fmla="val 78"/>
            </a:avLst>
          </a:prstGeom>
          <a:ln w="349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E2F478C-87EC-475E-B3D9-B8A64A3C32ED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92684" y="2087909"/>
            <a:ext cx="1390202" cy="1291980"/>
          </a:xfrm>
          <a:prstGeom prst="bentConnector3">
            <a:avLst>
              <a:gd name="adj1" fmla="val 669"/>
            </a:avLst>
          </a:prstGeom>
          <a:ln w="34925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3D18D-1133-4731-AC42-BE70B983A35E}"/>
              </a:ext>
            </a:extLst>
          </p:cNvPr>
          <p:cNvCxnSpPr/>
          <p:nvPr/>
        </p:nvCxnSpPr>
        <p:spPr>
          <a:xfrm>
            <a:off x="3533775" y="2733898"/>
            <a:ext cx="542925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47DF0A-4CDB-4533-8D92-7D9EB3355339}"/>
              </a:ext>
            </a:extLst>
          </p:cNvPr>
          <p:cNvCxnSpPr/>
          <p:nvPr/>
        </p:nvCxnSpPr>
        <p:spPr>
          <a:xfrm>
            <a:off x="3548062" y="5165064"/>
            <a:ext cx="542925" cy="0"/>
          </a:xfrm>
          <a:prstGeom prst="line">
            <a:avLst/>
          </a:prstGeom>
          <a:ln w="349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F433C5E-1EE5-4079-849D-3134FD602E7B}"/>
              </a:ext>
            </a:extLst>
          </p:cNvPr>
          <p:cNvSpPr txBox="1"/>
          <p:nvPr/>
        </p:nvSpPr>
        <p:spPr>
          <a:xfrm>
            <a:off x="4076700" y="2549232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View-Controllers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F57EE5-7FFA-4B64-B99F-AC45018BC60B}"/>
              </a:ext>
            </a:extLst>
          </p:cNvPr>
          <p:cNvSpPr txBox="1"/>
          <p:nvPr/>
        </p:nvSpPr>
        <p:spPr>
          <a:xfrm>
            <a:off x="4090987" y="4970650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Classes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5DD8BE18-9795-46FC-887C-A1DB49763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450" y="2694175"/>
            <a:ext cx="3971925" cy="2276475"/>
          </a:xfrm>
          <a:prstGeom prst="rect">
            <a:avLst/>
          </a:prstGeom>
        </p:spPr>
      </p:pic>
      <p:sp>
        <p:nvSpPr>
          <p:cNvPr id="39" name="Right Bracket 38">
            <a:extLst>
              <a:ext uri="{FF2B5EF4-FFF2-40B4-BE49-F238E27FC236}">
                <a16:creationId xmlns:a16="http://schemas.microsoft.com/office/drawing/2014/main" id="{558A10DA-AFFC-4194-990F-7CC5469B685E}"/>
              </a:ext>
            </a:extLst>
          </p:cNvPr>
          <p:cNvSpPr/>
          <p:nvPr/>
        </p:nvSpPr>
        <p:spPr>
          <a:xfrm>
            <a:off x="8982073" y="3033712"/>
            <a:ext cx="295275" cy="962025"/>
          </a:xfrm>
          <a:prstGeom prst="rightBracket">
            <a:avLst/>
          </a:prstGeom>
          <a:ln w="349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Bracket 39">
            <a:extLst>
              <a:ext uri="{FF2B5EF4-FFF2-40B4-BE49-F238E27FC236}">
                <a16:creationId xmlns:a16="http://schemas.microsoft.com/office/drawing/2014/main" id="{CD4D0E98-E230-4BE2-83C8-518D0322C06B}"/>
              </a:ext>
            </a:extLst>
          </p:cNvPr>
          <p:cNvSpPr/>
          <p:nvPr/>
        </p:nvSpPr>
        <p:spPr>
          <a:xfrm>
            <a:off x="9005884" y="3995736"/>
            <a:ext cx="295275" cy="881063"/>
          </a:xfrm>
          <a:prstGeom prst="rightBracket">
            <a:avLst/>
          </a:prstGeom>
          <a:ln w="349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58B3EC7-F6AF-4C4E-B222-B96F7D5EFA2B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9301159" y="3485850"/>
            <a:ext cx="1300170" cy="0"/>
          </a:xfrm>
          <a:prstGeom prst="line">
            <a:avLst/>
          </a:prstGeom>
          <a:ln w="349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E565463-4A04-4B94-8180-3D34567E3AB7}"/>
              </a:ext>
            </a:extLst>
          </p:cNvPr>
          <p:cNvSpPr txBox="1"/>
          <p:nvPr/>
        </p:nvSpPr>
        <p:spPr>
          <a:xfrm>
            <a:off x="10601329" y="3024185"/>
            <a:ext cx="1590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Side “Use Case” Controllers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923711C-FA3E-4CB4-91E3-D4F7044C7717}"/>
              </a:ext>
            </a:extLst>
          </p:cNvPr>
          <p:cNvCxnSpPr>
            <a:cxnSpLocks/>
          </p:cNvCxnSpPr>
          <p:nvPr/>
        </p:nvCxnSpPr>
        <p:spPr>
          <a:xfrm>
            <a:off x="9277348" y="4416917"/>
            <a:ext cx="342902" cy="0"/>
          </a:xfrm>
          <a:prstGeom prst="line">
            <a:avLst/>
          </a:prstGeom>
          <a:ln w="349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E14CCFE-7C35-4940-B01A-D41E0C9939A8}"/>
              </a:ext>
            </a:extLst>
          </p:cNvPr>
          <p:cNvCxnSpPr>
            <a:cxnSpLocks/>
          </p:cNvCxnSpPr>
          <p:nvPr/>
        </p:nvCxnSpPr>
        <p:spPr>
          <a:xfrm flipV="1">
            <a:off x="9620250" y="4416917"/>
            <a:ext cx="0" cy="1439259"/>
          </a:xfrm>
          <a:prstGeom prst="line">
            <a:avLst/>
          </a:prstGeom>
          <a:ln w="349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277D224-5FAC-4644-B355-DD9910ECC3B0}"/>
              </a:ext>
            </a:extLst>
          </p:cNvPr>
          <p:cNvSpPr txBox="1"/>
          <p:nvPr/>
        </p:nvSpPr>
        <p:spPr>
          <a:xfrm>
            <a:off x="7834312" y="6062486"/>
            <a:ext cx="3571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 Side UI and dynamic webpage  controller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2272AB6D-85C3-4EEC-877F-7F8995EE4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5038" y="6231557"/>
            <a:ext cx="627461" cy="62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54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B22A65-2240-4277-8BF8-2DA1799B6AEF}"/>
              </a:ext>
            </a:extLst>
          </p:cNvPr>
          <p:cNvSpPr txBox="1"/>
          <p:nvPr/>
        </p:nvSpPr>
        <p:spPr>
          <a:xfrm>
            <a:off x="526073" y="466578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  <a:ea typeface="+mj-ea"/>
                <a:cs typeface="+mj-cs"/>
              </a:rPr>
              <a:t>Anatomy of an HTTP Request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EF02AA35-7DC4-4D44-8167-5CCCA6BF6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681" y="2509911"/>
            <a:ext cx="9085539" cy="39976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A01DDE-F2A3-4A52-AFE8-C86972BA6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4539" y="6235463"/>
            <a:ext cx="627461" cy="62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62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826</Words>
  <Application>Microsoft Office PowerPoint</Application>
  <PresentationFormat>Widescreen</PresentationFormat>
  <Paragraphs>145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Helvetica</vt:lpstr>
      <vt:lpstr>Office Theme</vt:lpstr>
      <vt:lpstr>Clamor Web Chat Application</vt:lpstr>
      <vt:lpstr>https://thawing-hamlet-65909.herokuapp.com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Deploy On Heroku Cloud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Cannell</dc:creator>
  <cp:lastModifiedBy>Patrick Cannell</cp:lastModifiedBy>
  <cp:revision>24</cp:revision>
  <dcterms:created xsi:type="dcterms:W3CDTF">2019-08-13T02:31:44Z</dcterms:created>
  <dcterms:modified xsi:type="dcterms:W3CDTF">2019-10-05T00:31:33Z</dcterms:modified>
</cp:coreProperties>
</file>