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3" d="100"/>
          <a:sy n="133" d="100"/>
        </p:scale>
        <p:origin x="3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341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371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157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312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319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41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5998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201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6660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1949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004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930199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4A0910-F0DF-9960-A878-08DF4967F1F3}"/>
              </a:ext>
            </a:extLst>
          </p:cNvPr>
          <p:cNvPicPr>
            <a:picLocks noChangeAspect="1"/>
          </p:cNvPicPr>
          <p:nvPr/>
        </p:nvPicPr>
        <p:blipFill rotWithShape="1">
          <a:blip r:embed="rId2"/>
          <a:srcRect t="7087" b="36663"/>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20EFBBE7-7E1C-0EC7-B388-4C3A1C3035CA}"/>
              </a:ext>
            </a:extLst>
          </p:cNvPr>
          <p:cNvSpPr>
            <a:spLocks noGrp="1"/>
          </p:cNvSpPr>
          <p:nvPr>
            <p:ph type="ctrTitle"/>
          </p:nvPr>
        </p:nvSpPr>
        <p:spPr>
          <a:xfrm>
            <a:off x="1771132" y="2091263"/>
            <a:ext cx="8649738" cy="2590800"/>
          </a:xfrm>
        </p:spPr>
        <p:txBody>
          <a:bodyPr>
            <a:normAutofit/>
          </a:bodyPr>
          <a:lstStyle/>
          <a:p>
            <a:r>
              <a:rPr lang="en-US" dirty="0"/>
              <a:t>On Agile</a:t>
            </a:r>
          </a:p>
        </p:txBody>
      </p:sp>
      <p:sp>
        <p:nvSpPr>
          <p:cNvPr id="3" name="Subtitle 2">
            <a:extLst>
              <a:ext uri="{FF2B5EF4-FFF2-40B4-BE49-F238E27FC236}">
                <a16:creationId xmlns:a16="http://schemas.microsoft.com/office/drawing/2014/main" id="{74D3D2C8-E4D6-919B-9407-10437DC7B432}"/>
              </a:ext>
            </a:extLst>
          </p:cNvPr>
          <p:cNvSpPr>
            <a:spLocks noGrp="1"/>
          </p:cNvSpPr>
          <p:nvPr>
            <p:ph type="subTitle" idx="1"/>
          </p:nvPr>
        </p:nvSpPr>
        <p:spPr>
          <a:xfrm>
            <a:off x="1771130" y="4682062"/>
            <a:ext cx="8652788" cy="457201"/>
          </a:xfrm>
        </p:spPr>
        <p:txBody>
          <a:bodyPr>
            <a:normAutofit/>
          </a:bodyPr>
          <a:lstStyle/>
          <a:p>
            <a:pPr>
              <a:spcAft>
                <a:spcPts val="600"/>
              </a:spcAft>
            </a:pPr>
            <a:r>
              <a:rPr lang="en-US" dirty="0"/>
              <a:t>By SNHU Travel Team (Patrick Marshall)</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43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4ACD-4DA3-65FF-0C4C-6D1BCEC3D605}"/>
              </a:ext>
            </a:extLst>
          </p:cNvPr>
          <p:cNvSpPr>
            <a:spLocks noGrp="1"/>
          </p:cNvSpPr>
          <p:nvPr>
            <p:ph type="title"/>
          </p:nvPr>
        </p:nvSpPr>
        <p:spPr/>
        <p:txBody>
          <a:bodyPr/>
          <a:lstStyle/>
          <a:p>
            <a:r>
              <a:rPr lang="en-US" sz="4800" dirty="0"/>
              <a:t>Roles of the Scrum Team</a:t>
            </a:r>
            <a:endParaRPr lang="en-US" dirty="0"/>
          </a:p>
        </p:txBody>
      </p:sp>
      <p:sp>
        <p:nvSpPr>
          <p:cNvPr id="3" name="Content Placeholder 2">
            <a:extLst>
              <a:ext uri="{FF2B5EF4-FFF2-40B4-BE49-F238E27FC236}">
                <a16:creationId xmlns:a16="http://schemas.microsoft.com/office/drawing/2014/main" id="{2970AEE8-5E7B-C49E-61B4-9746A2CC38F5}"/>
              </a:ext>
            </a:extLst>
          </p:cNvPr>
          <p:cNvSpPr>
            <a:spLocks noGrp="1"/>
          </p:cNvSpPr>
          <p:nvPr>
            <p:ph idx="1"/>
          </p:nvPr>
        </p:nvSpPr>
        <p:spPr/>
        <p:txBody>
          <a:bodyPr/>
          <a:lstStyle/>
          <a:p>
            <a:r>
              <a:rPr lang="en-US" sz="1400" dirty="0"/>
              <a:t>Product Owner/Manger: (Cobb, p. 35)</a:t>
            </a:r>
          </a:p>
          <a:p>
            <a:pPr lvl="1"/>
            <a:r>
              <a:rPr lang="en-US" sz="1200" dirty="0"/>
              <a:t>Manages the backlog.</a:t>
            </a:r>
          </a:p>
          <a:p>
            <a:pPr lvl="1"/>
            <a:r>
              <a:rPr lang="en-US" sz="1200" dirty="0"/>
              <a:t>Handles the communication of the product backlog (vision, goals, etc.) to the rest of the team.</a:t>
            </a:r>
          </a:p>
          <a:p>
            <a:pPr lvl="1"/>
            <a:r>
              <a:rPr lang="en-US" sz="1200" dirty="0"/>
              <a:t>Typically, only one per team.</a:t>
            </a:r>
          </a:p>
          <a:p>
            <a:r>
              <a:rPr lang="en-US" sz="1400" dirty="0"/>
              <a:t>Scrum Master: (Cobb, p. 36)</a:t>
            </a:r>
          </a:p>
          <a:p>
            <a:pPr lvl="1"/>
            <a:r>
              <a:rPr lang="en-US" sz="1200" dirty="0"/>
              <a:t>Responsible for the application of Scrum practices.</a:t>
            </a:r>
          </a:p>
          <a:p>
            <a:pPr lvl="1"/>
            <a:r>
              <a:rPr lang="en-US" sz="1200" dirty="0"/>
              <a:t>Focused on optimization of the team in general.</a:t>
            </a:r>
          </a:p>
          <a:p>
            <a:pPr lvl="1"/>
            <a:r>
              <a:rPr lang="en-US" sz="1200" dirty="0"/>
              <a:t>Organizes Scrum events.</a:t>
            </a:r>
          </a:p>
          <a:p>
            <a:r>
              <a:rPr lang="en-US" sz="1400" dirty="0"/>
              <a:t>Team: The rest of the team is meant to be self-organizing and equal with on another in responsibility (Cobb, p. 38)</a:t>
            </a:r>
          </a:p>
          <a:p>
            <a:pPr lvl="1"/>
            <a:r>
              <a:rPr lang="en-US" sz="1200" dirty="0"/>
              <a:t>For SNHU Travel, this had a further division with:</a:t>
            </a:r>
          </a:p>
          <a:p>
            <a:pPr lvl="1"/>
            <a:r>
              <a:rPr lang="en-US" sz="1200" dirty="0"/>
              <a:t>Tester: Responsible for turning user stories into test cases</a:t>
            </a:r>
          </a:p>
          <a:p>
            <a:pPr lvl="1"/>
            <a:r>
              <a:rPr lang="en-US" sz="1200" dirty="0"/>
              <a:t>Developer: Implemented test cases</a:t>
            </a:r>
          </a:p>
          <a:p>
            <a:endParaRPr lang="en-US" dirty="0"/>
          </a:p>
        </p:txBody>
      </p:sp>
    </p:spTree>
    <p:extLst>
      <p:ext uri="{BB962C8B-B14F-4D97-AF65-F5344CB8AC3E}">
        <p14:creationId xmlns:p14="http://schemas.microsoft.com/office/powerpoint/2010/main" val="33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10E2-45D8-5992-0EE4-FE58143006BC}"/>
              </a:ext>
            </a:extLst>
          </p:cNvPr>
          <p:cNvSpPr>
            <a:spLocks noGrp="1"/>
          </p:cNvSpPr>
          <p:nvPr>
            <p:ph type="title"/>
          </p:nvPr>
        </p:nvSpPr>
        <p:spPr/>
        <p:txBody>
          <a:bodyPr/>
          <a:lstStyle/>
          <a:p>
            <a:r>
              <a:rPr lang="en-US" dirty="0"/>
              <a:t>Development Phases with Agile</a:t>
            </a:r>
          </a:p>
        </p:txBody>
      </p:sp>
      <p:sp>
        <p:nvSpPr>
          <p:cNvPr id="3" name="Content Placeholder 2">
            <a:extLst>
              <a:ext uri="{FF2B5EF4-FFF2-40B4-BE49-F238E27FC236}">
                <a16:creationId xmlns:a16="http://schemas.microsoft.com/office/drawing/2014/main" id="{8CD47B88-2A97-9947-0D35-ED74547170A1}"/>
              </a:ext>
            </a:extLst>
          </p:cNvPr>
          <p:cNvSpPr>
            <a:spLocks noGrp="1"/>
          </p:cNvSpPr>
          <p:nvPr>
            <p:ph idx="1"/>
          </p:nvPr>
        </p:nvSpPr>
        <p:spPr/>
        <p:txBody>
          <a:bodyPr/>
          <a:lstStyle/>
          <a:p>
            <a:r>
              <a:rPr lang="en-US" dirty="0"/>
              <a:t>With the general SDLC cycle we have Requirements – Design – Implementation – Testing – Maintenance</a:t>
            </a:r>
          </a:p>
          <a:p>
            <a:r>
              <a:rPr lang="en-US" dirty="0"/>
              <a:t>Agile/Scrum doesn’t change this formula much, but makes the follow-through of its path more flexible</a:t>
            </a:r>
          </a:p>
          <a:p>
            <a:r>
              <a:rPr lang="en-US" dirty="0"/>
              <a:t>This is accomplished with Scrum through this path:</a:t>
            </a:r>
          </a:p>
          <a:p>
            <a:pPr lvl="1"/>
            <a:r>
              <a:rPr lang="en-US" dirty="0"/>
              <a:t>Product Manger gathers requirements and puts them in the backlog</a:t>
            </a:r>
          </a:p>
          <a:p>
            <a:pPr lvl="1"/>
            <a:r>
              <a:rPr lang="en-US" dirty="0"/>
              <a:t>A Sprint is planned, the team taking and committing to what they can from the backlog</a:t>
            </a:r>
          </a:p>
          <a:p>
            <a:pPr lvl="1"/>
            <a:r>
              <a:rPr lang="en-US" dirty="0"/>
              <a:t>The sprint happens, daily stand ups to check on progress and change course as needed if new requirements are made or problems encountered.</a:t>
            </a:r>
          </a:p>
          <a:p>
            <a:pPr lvl="1"/>
            <a:r>
              <a:rPr lang="en-US" dirty="0"/>
              <a:t>At the end of the sprint, the work is reviewed, and the next one planned based off of the overall project and work accomplished.</a:t>
            </a:r>
          </a:p>
          <a:p>
            <a:pPr lvl="1"/>
            <a:r>
              <a:rPr lang="en-US" dirty="0"/>
              <a:t>(Cobb, p. 39)</a:t>
            </a:r>
          </a:p>
        </p:txBody>
      </p:sp>
    </p:spTree>
    <p:extLst>
      <p:ext uri="{BB962C8B-B14F-4D97-AF65-F5344CB8AC3E}">
        <p14:creationId xmlns:p14="http://schemas.microsoft.com/office/powerpoint/2010/main" val="62161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4D8E-8461-A255-D931-5E2DD40CA0EB}"/>
              </a:ext>
            </a:extLst>
          </p:cNvPr>
          <p:cNvSpPr>
            <a:spLocks noGrp="1"/>
          </p:cNvSpPr>
          <p:nvPr>
            <p:ph type="title"/>
          </p:nvPr>
        </p:nvSpPr>
        <p:spPr/>
        <p:txBody>
          <a:bodyPr/>
          <a:lstStyle/>
          <a:p>
            <a:r>
              <a:rPr lang="en-US" dirty="0"/>
              <a:t>Waterfall vs Agile: Comparison</a:t>
            </a:r>
          </a:p>
        </p:txBody>
      </p:sp>
      <p:sp>
        <p:nvSpPr>
          <p:cNvPr id="3" name="Content Placeholder 2">
            <a:extLst>
              <a:ext uri="{FF2B5EF4-FFF2-40B4-BE49-F238E27FC236}">
                <a16:creationId xmlns:a16="http://schemas.microsoft.com/office/drawing/2014/main" id="{79A91E9C-A54B-0C0F-3E78-3FADF36B9E55}"/>
              </a:ext>
            </a:extLst>
          </p:cNvPr>
          <p:cNvSpPr>
            <a:spLocks noGrp="1"/>
          </p:cNvSpPr>
          <p:nvPr>
            <p:ph idx="1"/>
          </p:nvPr>
        </p:nvSpPr>
        <p:spPr/>
        <p:txBody>
          <a:bodyPr/>
          <a:lstStyle/>
          <a:p>
            <a:r>
              <a:rPr lang="en-US" dirty="0"/>
              <a:t>The differences between these two systems lies within the day-to-day, a result of Agile’s creation being couched in a furthering of Waterfall’s ideas.</a:t>
            </a:r>
          </a:p>
          <a:p>
            <a:r>
              <a:rPr lang="en-US" dirty="0"/>
              <a:t>Overall, Waterfall is a top-down approach, where the plans are made at the beginning of the project, and the development team follows that plan all the way through. If there is no need to have that plan change, and no problems are encountered, Waterfall is acceptable.</a:t>
            </a:r>
          </a:p>
          <a:p>
            <a:r>
              <a:rPr lang="en-US" dirty="0"/>
              <a:t>We don’t live in a ‘assume a spherical cow’ sort of world, however. If a change needs to happen, a lot of work must commence to replan the project to account for it.</a:t>
            </a:r>
          </a:p>
          <a:p>
            <a:r>
              <a:rPr lang="en-US" dirty="0"/>
              <a:t>Agile/Scrum tackles this with the constant communication of the meetings to discover problems and work through new problems, and to evaluate the project at the end of sprints if large-scale changes need to happen. </a:t>
            </a:r>
          </a:p>
        </p:txBody>
      </p:sp>
    </p:spTree>
    <p:extLst>
      <p:ext uri="{BB962C8B-B14F-4D97-AF65-F5344CB8AC3E}">
        <p14:creationId xmlns:p14="http://schemas.microsoft.com/office/powerpoint/2010/main" val="287325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989D-7013-7576-6E1B-555D731E3B98}"/>
              </a:ext>
            </a:extLst>
          </p:cNvPr>
          <p:cNvSpPr>
            <a:spLocks noGrp="1"/>
          </p:cNvSpPr>
          <p:nvPr>
            <p:ph type="title"/>
          </p:nvPr>
        </p:nvSpPr>
        <p:spPr/>
        <p:txBody>
          <a:bodyPr/>
          <a:lstStyle/>
          <a:p>
            <a:r>
              <a:rPr lang="en-US" dirty="0"/>
              <a:t>Conclusion - Choices</a:t>
            </a:r>
          </a:p>
        </p:txBody>
      </p:sp>
      <p:sp>
        <p:nvSpPr>
          <p:cNvPr id="3" name="Content Placeholder 2">
            <a:extLst>
              <a:ext uri="{FF2B5EF4-FFF2-40B4-BE49-F238E27FC236}">
                <a16:creationId xmlns:a16="http://schemas.microsoft.com/office/drawing/2014/main" id="{C9FF2845-EAE2-55BA-417A-DD161A94EE13}"/>
              </a:ext>
            </a:extLst>
          </p:cNvPr>
          <p:cNvSpPr>
            <a:spLocks noGrp="1"/>
          </p:cNvSpPr>
          <p:nvPr>
            <p:ph idx="1"/>
          </p:nvPr>
        </p:nvSpPr>
        <p:spPr/>
        <p:txBody>
          <a:bodyPr/>
          <a:lstStyle/>
          <a:p>
            <a:r>
              <a:rPr lang="en-US" dirty="0"/>
              <a:t>Thankfully when choosing what methods to use in a management environment, the choice doesn’t have to be black and white. You can take one or the other or mix the two depending on the needs of a project.</a:t>
            </a:r>
          </a:p>
          <a:p>
            <a:r>
              <a:rPr lang="en-US" dirty="0"/>
              <a:t>Does the project need a concise, clear, set plan free from distraction or change? Waterfall would be the best candidate for such a project, as while Agile’s ability to morph and change with circumstances is nice, it can also add time in working through the alternatives or new information. </a:t>
            </a:r>
          </a:p>
          <a:p>
            <a:r>
              <a:rPr lang="en-US" dirty="0"/>
              <a:t>Does the project need to work through a problem that has no clear solution or is on the cutting edge of development? Agile is best suited for this kind of project, as it is made to be adaptable. When diving into a new area for your business or a rapidly changing environment within, a project and its team needs to be able to bend with the wind and meet those changes without breaking. </a:t>
            </a:r>
          </a:p>
          <a:p>
            <a:r>
              <a:rPr lang="en-US" dirty="0"/>
              <a:t>Generally, it’s safer to err on the side of Agile, as it is the most flexible and ready for life in general, but if you’re confident and certain, Waterfall can serve just as well.</a:t>
            </a:r>
          </a:p>
        </p:txBody>
      </p:sp>
    </p:spTree>
    <p:extLst>
      <p:ext uri="{BB962C8B-B14F-4D97-AF65-F5344CB8AC3E}">
        <p14:creationId xmlns:p14="http://schemas.microsoft.com/office/powerpoint/2010/main" val="423508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604F-8ED2-0CD8-8069-1D98ACF4E1B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52B0978-C50B-E800-09BC-0D1E68DCD184}"/>
              </a:ext>
            </a:extLst>
          </p:cNvPr>
          <p:cNvSpPr>
            <a:spLocks noGrp="1"/>
          </p:cNvSpPr>
          <p:nvPr>
            <p:ph idx="1"/>
          </p:nvPr>
        </p:nvSpPr>
        <p:spPr/>
        <p:txBody>
          <a:bodyPr/>
          <a:lstStyle/>
          <a:p>
            <a:pPr marL="0" indent="0">
              <a:buNone/>
            </a:pPr>
            <a:r>
              <a:rPr lang="en-US" dirty="0"/>
              <a:t>(Cobb) - Cobb, Charles. (2015). </a:t>
            </a:r>
            <a:r>
              <a:rPr lang="en-US" i="1" dirty="0"/>
              <a:t>The Project Manager’s Guide to Mastering Agile: Principles and Practices for an Adaptive Approach. </a:t>
            </a:r>
            <a:r>
              <a:rPr lang="en-US" dirty="0"/>
              <a:t>John Wiley &amp; Sons, Inc. Hoboken, NJ</a:t>
            </a:r>
          </a:p>
        </p:txBody>
      </p:sp>
    </p:spTree>
    <p:extLst>
      <p:ext uri="{BB962C8B-B14F-4D97-AF65-F5344CB8AC3E}">
        <p14:creationId xmlns:p14="http://schemas.microsoft.com/office/powerpoint/2010/main" val="4070507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3C3122"/>
      </a:dk2>
      <a:lt2>
        <a:srgbClr val="E2E4E8"/>
      </a:lt2>
      <a:accent1>
        <a:srgbClr val="B79F66"/>
      </a:accent1>
      <a:accent2>
        <a:srgbClr val="CE876B"/>
      </a:accent2>
      <a:accent3>
        <a:srgbClr val="D78690"/>
      </a:accent3>
      <a:accent4>
        <a:srgbClr val="CE6BA1"/>
      </a:accent4>
      <a:accent5>
        <a:srgbClr val="D786D3"/>
      </a:accent5>
      <a:accent6>
        <a:srgbClr val="A86BCE"/>
      </a:accent6>
      <a:hlink>
        <a:srgbClr val="697EAE"/>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234</TotalTime>
  <Words>692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Garamond</vt:lpstr>
      <vt:lpstr>SavonVTI</vt:lpstr>
      <vt:lpstr>On Agile</vt:lpstr>
      <vt:lpstr>Roles of the Scrum Team</vt:lpstr>
      <vt:lpstr>Development Phases with Agile</vt:lpstr>
      <vt:lpstr>Waterfall vs Agile: Comparison</vt:lpstr>
      <vt:lpstr>Conclusion - Choices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Agile</dc:title>
  <dc:creator>Marshall, Patrick</dc:creator>
  <cp:lastModifiedBy>Marshall, Patrick</cp:lastModifiedBy>
  <cp:revision>1</cp:revision>
  <dcterms:created xsi:type="dcterms:W3CDTF">2023-10-15T22:43:29Z</dcterms:created>
  <dcterms:modified xsi:type="dcterms:W3CDTF">2023-10-16T02:38:01Z</dcterms:modified>
</cp:coreProperties>
</file>