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0AF88-6396-4ADC-96DF-9788C4DD119F}" v="2" dt="2022-02-03T15:08:16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Kinz" userId="db4b99df04005471" providerId="LiveId" clId="{98A0AF88-6396-4ADC-96DF-9788C4DD119F}"/>
    <pc:docChg chg="undo custSel modSld">
      <pc:chgData name="Patrick Kinz" userId="db4b99df04005471" providerId="LiveId" clId="{98A0AF88-6396-4ADC-96DF-9788C4DD119F}" dt="2022-02-03T15:09:29.629" v="113" actId="207"/>
      <pc:docMkLst>
        <pc:docMk/>
      </pc:docMkLst>
      <pc:sldChg chg="modSp mod">
        <pc:chgData name="Patrick Kinz" userId="db4b99df04005471" providerId="LiveId" clId="{98A0AF88-6396-4ADC-96DF-9788C4DD119F}" dt="2022-02-03T15:09:29.629" v="113" actId="207"/>
        <pc:sldMkLst>
          <pc:docMk/>
          <pc:sldMk cId="251366906" sldId="267"/>
        </pc:sldMkLst>
        <pc:spChg chg="mod">
          <ac:chgData name="Patrick Kinz" userId="db4b99df04005471" providerId="LiveId" clId="{98A0AF88-6396-4ADC-96DF-9788C4DD119F}" dt="2022-02-03T15:09:29.629" v="113" actId="207"/>
          <ac:spMkLst>
            <pc:docMk/>
            <pc:sldMk cId="251366906" sldId="267"/>
            <ac:spMk id="83" creationId="{00000000-0000-0000-0000-000000000000}"/>
          </ac:spMkLst>
        </pc:spChg>
        <pc:cxnChg chg="mod">
          <ac:chgData name="Patrick Kinz" userId="db4b99df04005471" providerId="LiveId" clId="{98A0AF88-6396-4ADC-96DF-9788C4DD119F}" dt="2022-02-03T15:09:25.457" v="112" actId="208"/>
          <ac:cxnSpMkLst>
            <pc:docMk/>
            <pc:sldMk cId="251366906" sldId="267"/>
            <ac:cxnSpMk id="48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5:09:25.457" v="112" actId="208"/>
          <ac:cxnSpMkLst>
            <pc:docMk/>
            <pc:sldMk cId="251366906" sldId="267"/>
            <ac:cxnSpMk id="71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5:09:25.457" v="112" actId="208"/>
          <ac:cxnSpMkLst>
            <pc:docMk/>
            <pc:sldMk cId="251366906" sldId="267"/>
            <ac:cxnSpMk id="80" creationId="{00000000-0000-0000-0000-000000000000}"/>
          </ac:cxnSpMkLst>
        </pc:cxnChg>
      </pc:sldChg>
      <pc:sldChg chg="addSp modSp mod">
        <pc:chgData name="Patrick Kinz" userId="db4b99df04005471" providerId="LiveId" clId="{98A0AF88-6396-4ADC-96DF-9788C4DD119F}" dt="2022-02-03T15:08:51.659" v="111" actId="207"/>
        <pc:sldMkLst>
          <pc:docMk/>
          <pc:sldMk cId="439279850" sldId="268"/>
        </pc:sldMkLst>
        <pc:spChg chg="mod">
          <ac:chgData name="Patrick Kinz" userId="db4b99df04005471" providerId="LiveId" clId="{98A0AF88-6396-4ADC-96DF-9788C4DD119F}" dt="2022-02-03T12:31:04.140" v="105" actId="14100"/>
          <ac:spMkLst>
            <pc:docMk/>
            <pc:sldMk cId="439279850" sldId="268"/>
            <ac:spMk id="7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18:36.219" v="10" actId="404"/>
          <ac:spMkLst>
            <pc:docMk/>
            <pc:sldMk cId="439279850" sldId="268"/>
            <ac:spMk id="22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32:44.997" v="55" actId="14100"/>
          <ac:spMkLst>
            <pc:docMk/>
            <pc:sldMk cId="439279850" sldId="268"/>
            <ac:spMk id="32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32:44.997" v="55" actId="14100"/>
          <ac:spMkLst>
            <pc:docMk/>
            <pc:sldMk cId="439279850" sldId="268"/>
            <ac:spMk id="35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32:44.997" v="55" actId="14100"/>
          <ac:spMkLst>
            <pc:docMk/>
            <pc:sldMk cId="439279850" sldId="268"/>
            <ac:spMk id="36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32:44.997" v="55" actId="14100"/>
          <ac:spMkLst>
            <pc:docMk/>
            <pc:sldMk cId="439279850" sldId="268"/>
            <ac:spMk id="38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32:44.997" v="55" actId="14100"/>
          <ac:spMkLst>
            <pc:docMk/>
            <pc:sldMk cId="439279850" sldId="268"/>
            <ac:spMk id="39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19:16.010" v="26" actId="114"/>
          <ac:spMkLst>
            <pc:docMk/>
            <pc:sldMk cId="439279850" sldId="268"/>
            <ac:spMk id="46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18:42.072" v="14" actId="404"/>
          <ac:spMkLst>
            <pc:docMk/>
            <pc:sldMk cId="439279850" sldId="268"/>
            <ac:spMk id="49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18:54.088" v="17" actId="20577"/>
          <ac:spMkLst>
            <pc:docMk/>
            <pc:sldMk cId="439279850" sldId="268"/>
            <ac:spMk id="50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19:23.774" v="28" actId="20577"/>
          <ac:spMkLst>
            <pc:docMk/>
            <pc:sldMk cId="439279850" sldId="268"/>
            <ac:spMk id="52" creationId="{00000000-0000-0000-0000-000000000000}"/>
          </ac:spMkLst>
        </pc:spChg>
        <pc:spChg chg="mod">
          <ac:chgData name="Patrick Kinz" userId="db4b99df04005471" providerId="LiveId" clId="{98A0AF88-6396-4ADC-96DF-9788C4DD119F}" dt="2022-02-03T15:08:51.659" v="111" actId="207"/>
          <ac:spMkLst>
            <pc:docMk/>
            <pc:sldMk cId="439279850" sldId="268"/>
            <ac:spMk id="83" creationId="{00000000-0000-0000-0000-000000000000}"/>
          </ac:spMkLst>
        </pc:spChg>
        <pc:spChg chg="add mod">
          <ac:chgData name="Patrick Kinz" userId="db4b99df04005471" providerId="LiveId" clId="{98A0AF88-6396-4ADC-96DF-9788C4DD119F}" dt="2022-02-03T11:33:22.437" v="102" actId="1076"/>
          <ac:spMkLst>
            <pc:docMk/>
            <pc:sldMk cId="439279850" sldId="268"/>
            <ac:spMk id="85" creationId="{84F65481-5CA2-455D-BF16-3C3E3E58F4AC}"/>
          </ac:spMkLst>
        </pc:spChg>
        <pc:spChg chg="mod">
          <ac:chgData name="Patrick Kinz" userId="db4b99df04005471" providerId="LiveId" clId="{98A0AF88-6396-4ADC-96DF-9788C4DD119F}" dt="2022-02-03T11:28:40.529" v="54" actId="20577"/>
          <ac:spMkLst>
            <pc:docMk/>
            <pc:sldMk cId="439279850" sldId="268"/>
            <ac:spMk id="122" creationId="{00000000-0000-0000-0000-000000000000}"/>
          </ac:spMkLst>
        </pc:sp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3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8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10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14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20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26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33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40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43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5:08:45.744" v="110" actId="208"/>
          <ac:cxnSpMkLst>
            <pc:docMk/>
            <pc:sldMk cId="439279850" sldId="268"/>
            <ac:cxnSpMk id="64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5:08:45.744" v="110" actId="208"/>
          <ac:cxnSpMkLst>
            <pc:docMk/>
            <pc:sldMk cId="439279850" sldId="268"/>
            <ac:cxnSpMk id="71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5:08:45.744" v="110" actId="208"/>
          <ac:cxnSpMkLst>
            <pc:docMk/>
            <pc:sldMk cId="439279850" sldId="268"/>
            <ac:cxnSpMk id="80" creationId="{00000000-0000-0000-0000-000000000000}"/>
          </ac:cxnSpMkLst>
        </pc:cxnChg>
        <pc:cxnChg chg="add mod">
          <ac:chgData name="Patrick Kinz" userId="db4b99df04005471" providerId="LiveId" clId="{98A0AF88-6396-4ADC-96DF-9788C4DD119F}" dt="2022-02-03T15:08:28.420" v="109" actId="14100"/>
          <ac:cxnSpMkLst>
            <pc:docMk/>
            <pc:sldMk cId="439279850" sldId="268"/>
            <ac:cxnSpMk id="87" creationId="{FB6D1DA6-FD9F-4124-872C-B154078DE9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50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9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85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3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5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0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0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8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82D0-7AD0-4A77-B3B8-06982F52EC41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7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br>
              <a:rPr lang="de-DE" dirty="0"/>
            </a:br>
            <a:r>
              <a:rPr lang="de-DE" dirty="0"/>
              <a:t>Architekturen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59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890" y="2020619"/>
            <a:ext cx="133876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67230" y="1623535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51" name="Gerade Verbindung mit Pfeil 50"/>
          <p:cNvCxnSpPr>
            <a:stCxn id="4" idx="3"/>
            <a:endCxn id="81" idx="1"/>
          </p:cNvCxnSpPr>
          <p:nvPr/>
        </p:nvCxnSpPr>
        <p:spPr>
          <a:xfrm>
            <a:off x="1438656" y="2867005"/>
            <a:ext cx="302244" cy="8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QSM+qBOLD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4378526" y="21599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4378526" y="277085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78526" y="340850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4378526" y="473471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4378526" y="40578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3778345" y="2399085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58" idx="1"/>
          </p:cNvCxnSpPr>
          <p:nvPr/>
        </p:nvCxnSpPr>
        <p:spPr>
          <a:xfrm flipV="1">
            <a:off x="3778345" y="3662451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56" idx="1"/>
          </p:cNvCxnSpPr>
          <p:nvPr/>
        </p:nvCxnSpPr>
        <p:spPr>
          <a:xfrm flipV="1">
            <a:off x="3778345" y="3024801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3" idx="1"/>
          </p:cNvCxnSpPr>
          <p:nvPr/>
        </p:nvCxnSpPr>
        <p:spPr>
          <a:xfrm>
            <a:off x="3778345" y="3738945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endCxn id="61" idx="1"/>
          </p:cNvCxnSpPr>
          <p:nvPr/>
        </p:nvCxnSpPr>
        <p:spPr>
          <a:xfrm>
            <a:off x="3778345" y="3738945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5833844" y="4565718"/>
            <a:ext cx="1001163" cy="507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QSM 2D</a:t>
            </a:r>
          </a:p>
        </p:txBody>
      </p:sp>
      <p:cxnSp>
        <p:nvCxnSpPr>
          <p:cNvPr id="71" name="Gerade Verbindung mit Pfeil 70"/>
          <p:cNvCxnSpPr>
            <a:stCxn id="58" idx="3"/>
            <a:endCxn id="83" idx="1"/>
          </p:cNvCxnSpPr>
          <p:nvPr/>
        </p:nvCxnSpPr>
        <p:spPr>
          <a:xfrm>
            <a:off x="5046038" y="3662451"/>
            <a:ext cx="787806" cy="11572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1" idx="3"/>
            <a:endCxn id="83" idx="1"/>
          </p:cNvCxnSpPr>
          <p:nvPr/>
        </p:nvCxnSpPr>
        <p:spPr>
          <a:xfrm flipV="1">
            <a:off x="5046038" y="4819661"/>
            <a:ext cx="787806" cy="169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740900" y="3205193"/>
            <a:ext cx="2024086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2323693" y="3440585"/>
            <a:ext cx="11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ANN</a:t>
            </a:r>
          </a:p>
        </p:txBody>
      </p:sp>
      <p:cxnSp>
        <p:nvCxnSpPr>
          <p:cNvPr id="3" name="Gerade Verbindung mit Pfeil 2"/>
          <p:cNvCxnSpPr>
            <a:stCxn id="61" idx="3"/>
            <a:endCxn id="42" idx="1"/>
          </p:cNvCxnSpPr>
          <p:nvPr/>
        </p:nvCxnSpPr>
        <p:spPr>
          <a:xfrm flipV="1">
            <a:off x="5046038" y="2413928"/>
            <a:ext cx="787807" cy="25747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63" idx="3"/>
            <a:endCxn id="42" idx="1"/>
          </p:cNvCxnSpPr>
          <p:nvPr/>
        </p:nvCxnSpPr>
        <p:spPr>
          <a:xfrm flipV="1">
            <a:off x="5046038" y="2413928"/>
            <a:ext cx="787807" cy="189784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8" idx="3"/>
            <a:endCxn id="42" idx="1"/>
          </p:cNvCxnSpPr>
          <p:nvPr/>
        </p:nvCxnSpPr>
        <p:spPr>
          <a:xfrm flipV="1">
            <a:off x="5046038" y="2413928"/>
            <a:ext cx="787807" cy="124852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6" idx="3"/>
          </p:cNvCxnSpPr>
          <p:nvPr/>
        </p:nvCxnSpPr>
        <p:spPr>
          <a:xfrm flipV="1">
            <a:off x="5046038" y="2413928"/>
            <a:ext cx="787806" cy="61087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4" idx="3"/>
            <a:endCxn id="42" idx="1"/>
          </p:cNvCxnSpPr>
          <p:nvPr/>
        </p:nvCxnSpPr>
        <p:spPr>
          <a:xfrm>
            <a:off x="5046038" y="2413928"/>
            <a:ext cx="787807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5833845" y="2159985"/>
            <a:ext cx="1001163" cy="5078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qBOLD</a:t>
            </a:r>
            <a:r>
              <a:rPr lang="de-DE" sz="1200" i="1" dirty="0">
                <a:solidFill>
                  <a:schemeClr val="tx1"/>
                </a:solidFill>
              </a:rPr>
              <a:t> 2D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379208" y="3117419"/>
            <a:ext cx="166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Training on real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5046038" y="4272697"/>
            <a:ext cx="787806" cy="5469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42553" y="4565718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 </a:t>
            </a:r>
            <a:r>
              <a:rPr lang="de-DE" sz="1600" b="1" dirty="0" err="1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cxnSp>
        <p:nvCxnSpPr>
          <p:cNvPr id="59" name="Gerade Verbindung mit Pfeil 58"/>
          <p:cNvCxnSpPr>
            <a:stCxn id="57" idx="3"/>
          </p:cNvCxnSpPr>
          <p:nvPr/>
        </p:nvCxnSpPr>
        <p:spPr>
          <a:xfrm flipV="1">
            <a:off x="1195993" y="3738945"/>
            <a:ext cx="544907" cy="125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890" y="2020619"/>
            <a:ext cx="133876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42553" y="4565718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 </a:t>
            </a:r>
            <a:r>
              <a:rPr lang="de-DE" sz="1600" b="1" dirty="0" err="1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72834" y="1623535"/>
            <a:ext cx="99288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24" name="Gerade Verbindung mit Pfeil 23"/>
          <p:cNvCxnSpPr>
            <a:stCxn id="5" idx="3"/>
            <a:endCxn id="81" idx="1"/>
          </p:cNvCxnSpPr>
          <p:nvPr/>
        </p:nvCxnSpPr>
        <p:spPr>
          <a:xfrm flipV="1">
            <a:off x="1195993" y="3738945"/>
            <a:ext cx="544907" cy="125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" idx="3"/>
            <a:endCxn id="81" idx="1"/>
          </p:cNvCxnSpPr>
          <p:nvPr/>
        </p:nvCxnSpPr>
        <p:spPr>
          <a:xfrm>
            <a:off x="1438656" y="2867005"/>
            <a:ext cx="302244" cy="8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QSM+qBOLD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Search</a:t>
            </a:r>
          </a:p>
        </p:txBody>
      </p:sp>
      <p:sp>
        <p:nvSpPr>
          <p:cNvPr id="54" name="Rechteck 53"/>
          <p:cNvSpPr/>
          <p:nvPr/>
        </p:nvSpPr>
        <p:spPr>
          <a:xfrm>
            <a:off x="3024453" y="21599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3024453" y="277085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58" name="Rechteck 57"/>
          <p:cNvSpPr/>
          <p:nvPr/>
        </p:nvSpPr>
        <p:spPr>
          <a:xfrm>
            <a:off x="3024453" y="340850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3024453" y="473471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3024453" y="40578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424272" y="2399085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58" idx="1"/>
          </p:cNvCxnSpPr>
          <p:nvPr/>
        </p:nvCxnSpPr>
        <p:spPr>
          <a:xfrm flipV="1">
            <a:off x="2424272" y="3662451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56" idx="1"/>
          </p:cNvCxnSpPr>
          <p:nvPr/>
        </p:nvCxnSpPr>
        <p:spPr>
          <a:xfrm flipV="1">
            <a:off x="2424272" y="3024801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3" idx="1"/>
          </p:cNvCxnSpPr>
          <p:nvPr/>
        </p:nvCxnSpPr>
        <p:spPr>
          <a:xfrm>
            <a:off x="2424272" y="3738945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endCxn id="61" idx="1"/>
          </p:cNvCxnSpPr>
          <p:nvPr/>
        </p:nvCxnSpPr>
        <p:spPr>
          <a:xfrm>
            <a:off x="2424272" y="3738945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6806413" y="5355667"/>
            <a:ext cx="1001163" cy="507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QSM 2D</a:t>
            </a:r>
          </a:p>
        </p:txBody>
      </p:sp>
      <p:cxnSp>
        <p:nvCxnSpPr>
          <p:cNvPr id="71" name="Gerade Verbindung mit Pfeil 70"/>
          <p:cNvCxnSpPr>
            <a:endCxn id="83" idx="1"/>
          </p:cNvCxnSpPr>
          <p:nvPr/>
        </p:nvCxnSpPr>
        <p:spPr>
          <a:xfrm>
            <a:off x="6018607" y="3643022"/>
            <a:ext cx="787806" cy="1966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52" idx="3"/>
          </p:cNvCxnSpPr>
          <p:nvPr/>
        </p:nvCxnSpPr>
        <p:spPr>
          <a:xfrm>
            <a:off x="6029925" y="5045005"/>
            <a:ext cx="830102" cy="5646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740900" y="3205193"/>
            <a:ext cx="667512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1759471" y="3538890"/>
            <a:ext cx="666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ANN</a:t>
            </a:r>
          </a:p>
        </p:txBody>
      </p:sp>
      <p:cxnSp>
        <p:nvCxnSpPr>
          <p:cNvPr id="3" name="Gerade Verbindung mit Pfeil 2"/>
          <p:cNvCxnSpPr>
            <a:cxnSpLocks/>
            <a:stCxn id="61" idx="3"/>
            <a:endCxn id="39" idx="1"/>
          </p:cNvCxnSpPr>
          <p:nvPr/>
        </p:nvCxnSpPr>
        <p:spPr>
          <a:xfrm>
            <a:off x="3691965" y="4988661"/>
            <a:ext cx="339761" cy="6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  <a:stCxn id="63" idx="3"/>
            <a:endCxn id="36" idx="1"/>
          </p:cNvCxnSpPr>
          <p:nvPr/>
        </p:nvCxnSpPr>
        <p:spPr>
          <a:xfrm>
            <a:off x="3691965" y="4311776"/>
            <a:ext cx="333183" cy="2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  <a:stCxn id="58" idx="3"/>
            <a:endCxn id="38" idx="1"/>
          </p:cNvCxnSpPr>
          <p:nvPr/>
        </p:nvCxnSpPr>
        <p:spPr>
          <a:xfrm>
            <a:off x="3691965" y="3662451"/>
            <a:ext cx="339761" cy="2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6" idx="3"/>
          </p:cNvCxnSpPr>
          <p:nvPr/>
        </p:nvCxnSpPr>
        <p:spPr>
          <a:xfrm flipV="1">
            <a:off x="3691965" y="3021245"/>
            <a:ext cx="333183" cy="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54" idx="3"/>
            <a:endCxn id="32" idx="1"/>
          </p:cNvCxnSpPr>
          <p:nvPr/>
        </p:nvCxnSpPr>
        <p:spPr>
          <a:xfrm flipV="1">
            <a:off x="3691965" y="2413927"/>
            <a:ext cx="337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6806413" y="1332926"/>
            <a:ext cx="1001163" cy="5078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qBOLD</a:t>
            </a:r>
            <a:r>
              <a:rPr lang="de-DE" sz="1200" i="1" dirty="0">
                <a:solidFill>
                  <a:schemeClr val="tx1"/>
                </a:solidFill>
              </a:rPr>
              <a:t> 2D</a:t>
            </a:r>
          </a:p>
        </p:txBody>
      </p:sp>
      <p:cxnSp>
        <p:nvCxnSpPr>
          <p:cNvPr id="11" name="Gerade Verbindung mit Pfeil 10"/>
          <p:cNvCxnSpPr>
            <a:stCxn id="50" idx="3"/>
            <a:endCxn id="42" idx="1"/>
          </p:cNvCxnSpPr>
          <p:nvPr/>
        </p:nvCxnSpPr>
        <p:spPr>
          <a:xfrm flipV="1">
            <a:off x="6029925" y="1586869"/>
            <a:ext cx="776488" cy="7987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029929" y="2110268"/>
            <a:ext cx="795701" cy="6073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Reshape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1D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voxelwise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038345" y="2748788"/>
            <a:ext cx="795701" cy="6073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Reshape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1D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voxelwise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4025148" y="4029120"/>
            <a:ext cx="795701" cy="6073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Reshape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1D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voxelwise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031726" y="3387309"/>
            <a:ext cx="795701" cy="6073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Reshape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1D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voxelwise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031726" y="4748349"/>
            <a:ext cx="795701" cy="6073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Reshape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1D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voxelwise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>
            <a:cxnSpLocks/>
            <a:stCxn id="38" idx="3"/>
            <a:endCxn id="22" idx="1"/>
          </p:cNvCxnSpPr>
          <p:nvPr/>
        </p:nvCxnSpPr>
        <p:spPr>
          <a:xfrm flipV="1">
            <a:off x="4827427" y="3668825"/>
            <a:ext cx="612160" cy="2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439587" y="3393506"/>
            <a:ext cx="590338" cy="5506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8000">
                <a:schemeClr val="accent1"/>
              </a:gs>
              <a:gs pos="7300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Grad Y</a:t>
            </a:r>
          </a:p>
        </p:txBody>
      </p:sp>
      <p:sp>
        <p:nvSpPr>
          <p:cNvPr id="46" name="Rechteck 45"/>
          <p:cNvSpPr/>
          <p:nvPr/>
        </p:nvSpPr>
        <p:spPr>
          <a:xfrm>
            <a:off x="5439587" y="4060309"/>
            <a:ext cx="590338" cy="5506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accent1"/>
              </a:gs>
              <a:gs pos="71000">
                <a:schemeClr val="accent1"/>
              </a:gs>
              <a:gs pos="100000">
                <a:schemeClr val="accent5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Grad</a:t>
            </a:r>
          </a:p>
          <a:p>
            <a:pPr algn="ctr"/>
            <a:r>
              <a:rPr lang="de-DE" sz="1800" i="1" dirty="0"/>
              <a:t>v</a:t>
            </a:r>
            <a:endParaRPr lang="de-DE" dirty="0"/>
          </a:p>
        </p:txBody>
      </p:sp>
      <p:cxnSp>
        <p:nvCxnSpPr>
          <p:cNvPr id="26" name="Gerade Verbindung mit Pfeil 25"/>
          <p:cNvCxnSpPr>
            <a:cxnSpLocks/>
            <a:stCxn id="36" idx="3"/>
            <a:endCxn id="46" idx="1"/>
          </p:cNvCxnSpPr>
          <p:nvPr/>
        </p:nvCxnSpPr>
        <p:spPr>
          <a:xfrm>
            <a:off x="4820849" y="4332779"/>
            <a:ext cx="618738" cy="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439587" y="2777071"/>
            <a:ext cx="590338" cy="550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</a:t>
            </a:r>
            <a:r>
              <a:rPr lang="de-DE" sz="1400" baseline="-25000" dirty="0"/>
              <a:t>2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5439587" y="2110268"/>
            <a:ext cx="590338" cy="550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</a:t>
            </a:r>
            <a:r>
              <a:rPr lang="de-DE" sz="1400" baseline="-25000" dirty="0"/>
              <a:t>0</a:t>
            </a:r>
            <a:endParaRPr lang="de-DE" sz="1800" baseline="-25000" dirty="0"/>
          </a:p>
        </p:txBody>
      </p:sp>
      <p:sp>
        <p:nvSpPr>
          <p:cNvPr id="52" name="Rechteck 51"/>
          <p:cNvSpPr/>
          <p:nvPr/>
        </p:nvSpPr>
        <p:spPr>
          <a:xfrm>
            <a:off x="5439587" y="4769686"/>
            <a:ext cx="590338" cy="550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/>
              <a:t>x</a:t>
            </a:r>
            <a:r>
              <a:rPr lang="de-DE" sz="1800" baseline="-25000" dirty="0" err="1"/>
              <a:t>nb</a:t>
            </a:r>
            <a:endParaRPr lang="de-DE" sz="1800" baseline="-25000" dirty="0"/>
          </a:p>
        </p:txBody>
      </p:sp>
      <p:cxnSp>
        <p:nvCxnSpPr>
          <p:cNvPr id="33" name="Gerade Verbindung mit Pfeil 32"/>
          <p:cNvCxnSpPr>
            <a:cxnSpLocks/>
            <a:stCxn id="32" idx="3"/>
            <a:endCxn id="50" idx="1"/>
          </p:cNvCxnSpPr>
          <p:nvPr/>
        </p:nvCxnSpPr>
        <p:spPr>
          <a:xfrm flipV="1">
            <a:off x="4825630" y="2385587"/>
            <a:ext cx="613957" cy="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cxnSpLocks/>
            <a:stCxn id="35" idx="3"/>
            <a:endCxn id="49" idx="1"/>
          </p:cNvCxnSpPr>
          <p:nvPr/>
        </p:nvCxnSpPr>
        <p:spPr>
          <a:xfrm flipV="1">
            <a:off x="4834046" y="3052390"/>
            <a:ext cx="605541" cy="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  <a:stCxn id="39" idx="3"/>
            <a:endCxn id="52" idx="1"/>
          </p:cNvCxnSpPr>
          <p:nvPr/>
        </p:nvCxnSpPr>
        <p:spPr>
          <a:xfrm flipV="1">
            <a:off x="4827427" y="5045005"/>
            <a:ext cx="612160" cy="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7115373" y="3240558"/>
            <a:ext cx="84941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64" name="Gerade Verbindung mit Pfeil 63"/>
          <p:cNvCxnSpPr>
            <a:endCxn id="83" idx="1"/>
          </p:cNvCxnSpPr>
          <p:nvPr/>
        </p:nvCxnSpPr>
        <p:spPr>
          <a:xfrm>
            <a:off x="6041334" y="4361656"/>
            <a:ext cx="765079" cy="12479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endCxn id="42" idx="1"/>
          </p:cNvCxnSpPr>
          <p:nvPr/>
        </p:nvCxnSpPr>
        <p:spPr>
          <a:xfrm flipV="1">
            <a:off x="6247704" y="1586869"/>
            <a:ext cx="558709" cy="15025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22" idx="3"/>
            <a:endCxn id="42" idx="1"/>
          </p:cNvCxnSpPr>
          <p:nvPr/>
        </p:nvCxnSpPr>
        <p:spPr>
          <a:xfrm flipV="1">
            <a:off x="6029925" y="1586869"/>
            <a:ext cx="776488" cy="20819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46" idx="3"/>
            <a:endCxn id="42" idx="1"/>
          </p:cNvCxnSpPr>
          <p:nvPr/>
        </p:nvCxnSpPr>
        <p:spPr>
          <a:xfrm flipV="1">
            <a:off x="6029925" y="1586869"/>
            <a:ext cx="776488" cy="274875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52" idx="3"/>
            <a:endCxn id="42" idx="1"/>
          </p:cNvCxnSpPr>
          <p:nvPr/>
        </p:nvCxnSpPr>
        <p:spPr>
          <a:xfrm flipV="1">
            <a:off x="6029925" y="1586869"/>
            <a:ext cx="776488" cy="34581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42" idx="2"/>
            <a:endCxn id="60" idx="0"/>
          </p:cNvCxnSpPr>
          <p:nvPr/>
        </p:nvCxnSpPr>
        <p:spPr>
          <a:xfrm>
            <a:off x="7306995" y="1840811"/>
            <a:ext cx="233087" cy="139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83" idx="0"/>
            <a:endCxn id="60" idx="2"/>
          </p:cNvCxnSpPr>
          <p:nvPr/>
        </p:nvCxnSpPr>
        <p:spPr>
          <a:xfrm flipV="1">
            <a:off x="7306995" y="3837222"/>
            <a:ext cx="233087" cy="151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eschweifte Klammer rechts 90"/>
          <p:cNvSpPr/>
          <p:nvPr/>
        </p:nvSpPr>
        <p:spPr>
          <a:xfrm>
            <a:off x="6806413" y="2020619"/>
            <a:ext cx="271393" cy="3221984"/>
          </a:xfrm>
          <a:prstGeom prst="rightBrace">
            <a:avLst>
              <a:gd name="adj1" fmla="val 8333"/>
              <a:gd name="adj2" fmla="val 45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/>
          <p:cNvSpPr txBox="1"/>
          <p:nvPr/>
        </p:nvSpPr>
        <p:spPr>
          <a:xfrm>
            <a:off x="11112667" y="1336923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sp>
        <p:nvSpPr>
          <p:cNvPr id="100" name="Rechteck 99"/>
          <p:cNvSpPr/>
          <p:nvPr/>
        </p:nvSpPr>
        <p:spPr>
          <a:xfrm>
            <a:off x="9142638" y="328180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64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8306724" y="328180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cxnSp>
        <p:nvCxnSpPr>
          <p:cNvPr id="102" name="Gerade Verbindung mit Pfeil 101"/>
          <p:cNvCxnSpPr>
            <a:stCxn id="60" idx="3"/>
          </p:cNvCxnSpPr>
          <p:nvPr/>
        </p:nvCxnSpPr>
        <p:spPr>
          <a:xfrm flipV="1">
            <a:off x="7964791" y="3535745"/>
            <a:ext cx="170137" cy="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101" idx="3"/>
            <a:endCxn id="100" idx="1"/>
          </p:cNvCxnSpPr>
          <p:nvPr/>
        </p:nvCxnSpPr>
        <p:spPr>
          <a:xfrm>
            <a:off x="8974236" y="3535745"/>
            <a:ext cx="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endCxn id="107" idx="3"/>
          </p:cNvCxnSpPr>
          <p:nvPr/>
        </p:nvCxnSpPr>
        <p:spPr>
          <a:xfrm flipV="1">
            <a:off x="10616346" y="3452333"/>
            <a:ext cx="207436" cy="8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9948834" y="328692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128</a:t>
            </a:r>
          </a:p>
        </p:txBody>
      </p:sp>
      <p:cxnSp>
        <p:nvCxnSpPr>
          <p:cNvPr id="106" name="Gerade Verbindung mit Pfeil 105"/>
          <p:cNvCxnSpPr>
            <a:stCxn id="100" idx="3"/>
            <a:endCxn id="105" idx="1"/>
          </p:cNvCxnSpPr>
          <p:nvPr/>
        </p:nvCxnSpPr>
        <p:spPr>
          <a:xfrm>
            <a:off x="9810150" y="3535746"/>
            <a:ext cx="138684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129005" y="2813542"/>
            <a:ext cx="2694777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8804882" y="2871226"/>
            <a:ext cx="151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109" name="Rechteck 108"/>
          <p:cNvSpPr/>
          <p:nvPr/>
        </p:nvSpPr>
        <p:spPr>
          <a:xfrm>
            <a:off x="11423963" y="187337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11423963" y="248424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1423963" y="312189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112" name="Rechteck 111"/>
          <p:cNvSpPr/>
          <p:nvPr/>
        </p:nvSpPr>
        <p:spPr>
          <a:xfrm>
            <a:off x="11423963" y="444810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113" name="Rechteck 112"/>
          <p:cNvSpPr/>
          <p:nvPr/>
        </p:nvSpPr>
        <p:spPr>
          <a:xfrm>
            <a:off x="11423963" y="3771221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14" name="Gerade Verbindung mit Pfeil 113"/>
          <p:cNvCxnSpPr>
            <a:stCxn id="107" idx="3"/>
          </p:cNvCxnSpPr>
          <p:nvPr/>
        </p:nvCxnSpPr>
        <p:spPr>
          <a:xfrm flipV="1">
            <a:off x="10823782" y="2112473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07" idx="3"/>
            <a:endCxn id="111" idx="1"/>
          </p:cNvCxnSpPr>
          <p:nvPr/>
        </p:nvCxnSpPr>
        <p:spPr>
          <a:xfrm flipV="1">
            <a:off x="10823782" y="3375839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07" idx="3"/>
            <a:endCxn id="110" idx="1"/>
          </p:cNvCxnSpPr>
          <p:nvPr/>
        </p:nvCxnSpPr>
        <p:spPr>
          <a:xfrm flipV="1">
            <a:off x="10823782" y="2738189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07" idx="3"/>
            <a:endCxn id="113" idx="1"/>
          </p:cNvCxnSpPr>
          <p:nvPr/>
        </p:nvCxnSpPr>
        <p:spPr>
          <a:xfrm>
            <a:off x="10823782" y="3452333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07" idx="3"/>
            <a:endCxn id="112" idx="1"/>
          </p:cNvCxnSpPr>
          <p:nvPr/>
        </p:nvCxnSpPr>
        <p:spPr>
          <a:xfrm>
            <a:off x="10823782" y="3452333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/>
          <p:cNvSpPr txBox="1"/>
          <p:nvPr/>
        </p:nvSpPr>
        <p:spPr>
          <a:xfrm>
            <a:off x="8516039" y="4272697"/>
            <a:ext cx="1800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 </a:t>
            </a:r>
            <a:r>
              <a:rPr lang="de-DE" dirty="0" err="1"/>
              <a:t>Stride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2D back </a:t>
            </a:r>
            <a:r>
              <a:rPr lang="de-DE" dirty="0" err="1"/>
              <a:t>to</a:t>
            </a:r>
            <a:r>
              <a:rPr lang="de-DE" dirty="0"/>
              <a:t> 1D </a:t>
            </a:r>
            <a:r>
              <a:rPr lang="de-DE" dirty="0" err="1"/>
              <a:t>with</a:t>
            </a:r>
            <a:r>
              <a:rPr lang="de-DE" dirty="0"/>
              <a:t> optimal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voxel</a:t>
            </a:r>
            <a:endParaRPr lang="de-DE" dirty="0"/>
          </a:p>
          <a:p>
            <a:endParaRPr lang="de-DE" dirty="0"/>
          </a:p>
          <a:p>
            <a:r>
              <a:rPr lang="de-DE" dirty="0"/>
              <a:t>Pooling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?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4F65481-5CA2-455D-BF16-3C3E3E58F4AC}"/>
              </a:ext>
            </a:extLst>
          </p:cNvPr>
          <p:cNvSpPr txBox="1"/>
          <p:nvPr/>
        </p:nvSpPr>
        <p:spPr>
          <a:xfrm>
            <a:off x="5078511" y="1248390"/>
            <a:ext cx="1318569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Expand</a:t>
            </a:r>
            <a:r>
              <a:rPr lang="de-DE" sz="1600" b="1" dirty="0"/>
              <a:t> </a:t>
            </a:r>
            <a:r>
              <a:rPr lang="de-DE" sz="1600" b="1" dirty="0" err="1"/>
              <a:t>each</a:t>
            </a:r>
            <a:r>
              <a:rPr lang="de-DE" sz="1600" b="1" dirty="0"/>
              <a:t> </a:t>
            </a:r>
            <a:r>
              <a:rPr lang="de-DE" sz="1600" b="1" dirty="0" err="1"/>
              <a:t>voxel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a </a:t>
            </a:r>
            <a:r>
              <a:rPr lang="de-DE" sz="1600" b="1" dirty="0" err="1"/>
              <a:t>grid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B6D1DA6-FD9F-4124-872C-B154078DE9E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028510" y="1586869"/>
            <a:ext cx="777903" cy="146902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5879250" y="3939000"/>
            <a:ext cx="1336496" cy="1960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184851" y="5872648"/>
            <a:ext cx="134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Tensor </a:t>
            </a:r>
            <a:r>
              <a:rPr lang="de-DE" dirty="0" err="1" smtClean="0">
                <a:solidFill>
                  <a:srgbClr val="FF0000"/>
                </a:solidFill>
              </a:rPr>
              <a:t>gets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very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very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big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7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Models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094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Simons ANN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5508" y="1404198"/>
            <a:ext cx="143865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1D 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without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8 GE  </a:t>
            </a:r>
            <a:r>
              <a:rPr lang="de-DE" sz="1100" dirty="0" err="1"/>
              <a:t>from</a:t>
            </a:r>
            <a:r>
              <a:rPr lang="de-DE" sz="1100" dirty="0"/>
              <a:t> ?? </a:t>
            </a:r>
            <a:r>
              <a:rPr lang="de-DE" sz="1100" dirty="0" err="1"/>
              <a:t>to</a:t>
            </a:r>
            <a:r>
              <a:rPr lang="de-DE" sz="1100" dirty="0"/>
              <a:t> ??</a:t>
            </a:r>
          </a:p>
          <a:p>
            <a:pPr algn="ctr"/>
            <a:r>
              <a:rPr lang="de-DE" sz="1100" dirty="0"/>
              <a:t>Delta GE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28116" y="3579309"/>
            <a:ext cx="85344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461838" y="2766872"/>
            <a:ext cx="961523" cy="10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connected</a:t>
            </a:r>
            <a:endParaRPr lang="de-DE" sz="1200" dirty="0"/>
          </a:p>
          <a:p>
            <a:pPr algn="ctr"/>
            <a:r>
              <a:rPr lang="de-DE" sz="1200" dirty="0"/>
              <a:t>N = 5</a:t>
            </a:r>
          </a:p>
          <a:p>
            <a:pPr algn="ctr"/>
            <a:r>
              <a:rPr lang="de-DE" sz="1200" dirty="0"/>
              <a:t>Act = Linear  </a:t>
            </a:r>
            <a:r>
              <a:rPr lang="de-DE" sz="1200" dirty="0" err="1"/>
              <a:t>params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5094009" y="2766872"/>
            <a:ext cx="933112" cy="10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connected</a:t>
            </a:r>
            <a:endParaRPr lang="de-DE" sz="1200" dirty="0"/>
          </a:p>
          <a:p>
            <a:pPr algn="ctr"/>
            <a:r>
              <a:rPr lang="de-DE" sz="1200" dirty="0"/>
              <a:t>N=10</a:t>
            </a:r>
          </a:p>
          <a:p>
            <a:pPr algn="ctr"/>
            <a:r>
              <a:rPr lang="de-DE" sz="1200" dirty="0"/>
              <a:t>Act = </a:t>
            </a:r>
            <a:r>
              <a:rPr lang="de-DE" sz="1200" dirty="0" err="1"/>
              <a:t>tanh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3655353" y="2722482"/>
            <a:ext cx="93268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" idx="3"/>
            <a:endCxn id="16" idx="1"/>
          </p:cNvCxnSpPr>
          <p:nvPr/>
        </p:nvCxnSpPr>
        <p:spPr>
          <a:xfrm>
            <a:off x="2074164" y="2027446"/>
            <a:ext cx="1581189" cy="99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5" idx="3"/>
            <a:endCxn id="16" idx="1"/>
          </p:cNvCxnSpPr>
          <p:nvPr/>
        </p:nvCxnSpPr>
        <p:spPr>
          <a:xfrm flipV="1">
            <a:off x="1781556" y="3020814"/>
            <a:ext cx="1873797" cy="8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  <a:endCxn id="15" idx="1"/>
          </p:cNvCxnSpPr>
          <p:nvPr/>
        </p:nvCxnSpPr>
        <p:spPr>
          <a:xfrm>
            <a:off x="4588041" y="3020814"/>
            <a:ext cx="505968" cy="25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6027121" y="3271672"/>
            <a:ext cx="434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8083507" y="973520"/>
            <a:ext cx="131199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S</a:t>
            </a:r>
            <a:r>
              <a:rPr lang="de-DE" sz="1600" baseline="-25000" dirty="0"/>
              <a:t>0</a:t>
            </a:r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R</a:t>
            </a:r>
            <a:r>
              <a:rPr lang="de-DE" sz="1600" baseline="-25000" dirty="0"/>
              <a:t>2</a:t>
            </a:r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Y</a:t>
            </a:r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r>
              <a:rPr lang="de-DE" sz="1600" i="1" dirty="0"/>
              <a:t>v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 err="1"/>
              <a:t>x</a:t>
            </a:r>
            <a:r>
              <a:rPr lang="de-DE" sz="1600" baseline="-25000" dirty="0" err="1"/>
              <a:t>nb</a:t>
            </a:r>
            <a:endParaRPr lang="de-DE" sz="1600" baseline="-25000" dirty="0"/>
          </a:p>
          <a:p>
            <a:pPr algn="ctr"/>
            <a:endParaRPr lang="de-DE" sz="2800" dirty="0"/>
          </a:p>
        </p:txBody>
      </p:sp>
      <p:cxnSp>
        <p:nvCxnSpPr>
          <p:cNvPr id="56" name="Gerade Verbindung mit Pfeil 55"/>
          <p:cNvCxnSpPr>
            <a:stCxn id="14" idx="3"/>
          </p:cNvCxnSpPr>
          <p:nvPr/>
        </p:nvCxnSpPr>
        <p:spPr>
          <a:xfrm flipV="1">
            <a:off x="7423361" y="3050684"/>
            <a:ext cx="371261" cy="22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7787246" y="1710823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7794622" y="3012436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V="1">
            <a:off x="7794622" y="2374786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7794622" y="3088930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7794622" y="3088930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7886062" y="5291658"/>
            <a:ext cx="218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Levenberg-Markqward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6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2D </a:t>
            </a: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Simple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5508" y="1404198"/>
            <a:ext cx="143865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without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28116" y="3579309"/>
            <a:ext cx="85344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512177" y="276687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5" name="Rechteck 14"/>
          <p:cNvSpPr/>
          <p:nvPr/>
        </p:nvSpPr>
        <p:spPr>
          <a:xfrm>
            <a:off x="5359609" y="276687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6" name="Rechteck 15"/>
          <p:cNvSpPr/>
          <p:nvPr/>
        </p:nvSpPr>
        <p:spPr>
          <a:xfrm>
            <a:off x="3655353" y="2722482"/>
            <a:ext cx="93268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" idx="3"/>
            <a:endCxn id="16" idx="1"/>
          </p:cNvCxnSpPr>
          <p:nvPr/>
        </p:nvCxnSpPr>
        <p:spPr>
          <a:xfrm>
            <a:off x="2074164" y="2250584"/>
            <a:ext cx="1581189" cy="77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5" idx="3"/>
            <a:endCxn id="16" idx="1"/>
          </p:cNvCxnSpPr>
          <p:nvPr/>
        </p:nvCxnSpPr>
        <p:spPr>
          <a:xfrm flipV="1">
            <a:off x="1781556" y="3020814"/>
            <a:ext cx="1873797" cy="8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  <a:endCxn id="15" idx="1"/>
          </p:cNvCxnSpPr>
          <p:nvPr/>
        </p:nvCxnSpPr>
        <p:spPr>
          <a:xfrm>
            <a:off x="4588041" y="3020814"/>
            <a:ext cx="771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6027121" y="3020815"/>
            <a:ext cx="485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6562344" y="5794116"/>
            <a:ext cx="86101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N_Filters</a:t>
            </a:r>
            <a:endParaRPr lang="de-DE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7486017" y="554022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Kernel Size 	3</a:t>
            </a:r>
          </a:p>
          <a:p>
            <a:r>
              <a:rPr lang="de-DE" sz="1200" dirty="0" err="1"/>
              <a:t>Stride</a:t>
            </a:r>
            <a:r>
              <a:rPr lang="de-DE" sz="1200" dirty="0"/>
              <a:t> 	1</a:t>
            </a:r>
          </a:p>
          <a:p>
            <a:r>
              <a:rPr lang="de-DE" sz="1200" dirty="0"/>
              <a:t>Dilation 	1</a:t>
            </a:r>
          </a:p>
          <a:p>
            <a:r>
              <a:rPr lang="de-DE" sz="1200" dirty="0" err="1"/>
              <a:t>Activation</a:t>
            </a:r>
            <a:r>
              <a:rPr lang="de-DE" sz="1200" dirty="0"/>
              <a:t> 	</a:t>
            </a:r>
            <a:r>
              <a:rPr lang="de-DE" sz="1200" dirty="0" err="1"/>
              <a:t>tanh</a:t>
            </a:r>
            <a:endParaRPr lang="de-DE" sz="1200" dirty="0"/>
          </a:p>
          <a:p>
            <a:r>
              <a:rPr lang="de-DE" sz="1200" dirty="0" err="1"/>
              <a:t>Padding</a:t>
            </a:r>
            <a:r>
              <a:rPr lang="de-DE" sz="1200" dirty="0"/>
              <a:t>	Same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8083507" y="973520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56" name="Gerade Verbindung mit Pfeil 55"/>
          <p:cNvCxnSpPr>
            <a:stCxn id="14" idx="3"/>
          </p:cNvCxnSpPr>
          <p:nvPr/>
        </p:nvCxnSpPr>
        <p:spPr>
          <a:xfrm>
            <a:off x="7179689" y="3020815"/>
            <a:ext cx="614933" cy="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8394803" y="150997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S</a:t>
            </a:r>
            <a:r>
              <a:rPr lang="de-DE" sz="1200" baseline="-25000" dirty="0"/>
              <a:t>0</a:t>
            </a:r>
          </a:p>
        </p:txBody>
      </p:sp>
      <p:sp>
        <p:nvSpPr>
          <p:cNvPr id="58" name="Rechteck 57"/>
          <p:cNvSpPr/>
          <p:nvPr/>
        </p:nvSpPr>
        <p:spPr>
          <a:xfrm>
            <a:off x="8394803" y="212084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R</a:t>
            </a:r>
            <a:r>
              <a:rPr lang="de-DE" sz="1200" baseline="-25000" dirty="0"/>
              <a:t>2</a:t>
            </a:r>
          </a:p>
        </p:txBody>
      </p:sp>
      <p:sp>
        <p:nvSpPr>
          <p:cNvPr id="59" name="Rechteck 58"/>
          <p:cNvSpPr/>
          <p:nvPr/>
        </p:nvSpPr>
        <p:spPr>
          <a:xfrm>
            <a:off x="8394803" y="275849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Y</a:t>
            </a:r>
            <a:endParaRPr lang="de-DE" sz="1200" baseline="-25000" dirty="0"/>
          </a:p>
        </p:txBody>
      </p:sp>
      <p:sp>
        <p:nvSpPr>
          <p:cNvPr id="60" name="Rechteck 59"/>
          <p:cNvSpPr/>
          <p:nvPr/>
        </p:nvSpPr>
        <p:spPr>
          <a:xfrm>
            <a:off x="8394803" y="408470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</a:t>
            </a:r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8394803" y="340781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</a:t>
            </a:r>
            <a:r>
              <a:rPr lang="de-DE" sz="1200" i="1" dirty="0"/>
              <a:t>v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7787246" y="1710823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7794622" y="3012436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V="1">
            <a:off x="7794622" y="2374786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7794622" y="3088930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endCxn id="60" idx="1"/>
          </p:cNvCxnSpPr>
          <p:nvPr/>
        </p:nvCxnSpPr>
        <p:spPr>
          <a:xfrm>
            <a:off x="7794622" y="3088930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8234783" y="4882282"/>
            <a:ext cx="165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Activation</a:t>
            </a:r>
            <a:r>
              <a:rPr lang="de-DE" sz="1200" dirty="0"/>
              <a:t>:</a:t>
            </a:r>
          </a:p>
          <a:p>
            <a:r>
              <a:rPr lang="de-DE" sz="1200" dirty="0"/>
              <a:t>linear </a:t>
            </a:r>
            <a:r>
              <a:rPr lang="de-DE" sz="1200" dirty="0" err="1"/>
              <a:t>or</a:t>
            </a:r>
            <a:r>
              <a:rPr lang="de-DE" sz="1200" dirty="0"/>
              <a:t> double </a:t>
            </a:r>
            <a:r>
              <a:rPr lang="de-DE" sz="1200" dirty="0" err="1"/>
              <a:t>ReLU</a:t>
            </a:r>
            <a:endParaRPr lang="de-DE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9912308" y="5859021"/>
            <a:ext cx="218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Mean</a:t>
            </a:r>
            <a:r>
              <a:rPr lang="de-DE" dirty="0"/>
              <a:t> Absolute Error</a:t>
            </a:r>
          </a:p>
          <a:p>
            <a:r>
              <a:rPr lang="de-DE" dirty="0" err="1"/>
              <a:t>or</a:t>
            </a:r>
            <a:r>
              <a:rPr lang="de-DE" dirty="0"/>
              <a:t> MSE</a:t>
            </a:r>
          </a:p>
        </p:txBody>
      </p:sp>
    </p:spTree>
    <p:extLst>
      <p:ext uri="{BB962C8B-B14F-4D97-AF65-F5344CB8AC3E}">
        <p14:creationId xmlns:p14="http://schemas.microsoft.com/office/powerpoint/2010/main" val="116446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2D </a:t>
            </a: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Separate </a:t>
            </a:r>
            <a:r>
              <a:rPr lang="de-DE" dirty="0" err="1"/>
              <a:t>QSM+qBOLD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35508" y="1404198"/>
            <a:ext cx="143865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without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28116" y="3579309"/>
            <a:ext cx="85344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050286" y="199664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1" name="Rechteck 10"/>
          <p:cNvSpPr/>
          <p:nvPr/>
        </p:nvSpPr>
        <p:spPr>
          <a:xfrm>
            <a:off x="3050286" y="363162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2" name="Rechteck 11"/>
          <p:cNvSpPr/>
          <p:nvPr/>
        </p:nvSpPr>
        <p:spPr>
          <a:xfrm>
            <a:off x="4001262" y="199664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01262" y="363162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4" name="Rechteck 13"/>
          <p:cNvSpPr/>
          <p:nvPr/>
        </p:nvSpPr>
        <p:spPr>
          <a:xfrm>
            <a:off x="8486480" y="265578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5" name="Rechteck 14"/>
          <p:cNvSpPr/>
          <p:nvPr/>
        </p:nvSpPr>
        <p:spPr>
          <a:xfrm>
            <a:off x="7333912" y="265578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29656" y="2611393"/>
            <a:ext cx="93268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4" idx="3"/>
            <a:endCxn id="8" idx="1"/>
          </p:cNvCxnSpPr>
          <p:nvPr/>
        </p:nvCxnSpPr>
        <p:spPr>
          <a:xfrm>
            <a:off x="2074164" y="2250584"/>
            <a:ext cx="976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2" idx="1"/>
          </p:cNvCxnSpPr>
          <p:nvPr/>
        </p:nvCxnSpPr>
        <p:spPr>
          <a:xfrm>
            <a:off x="3717798" y="2250585"/>
            <a:ext cx="28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3"/>
            <a:endCxn id="16" idx="1"/>
          </p:cNvCxnSpPr>
          <p:nvPr/>
        </p:nvCxnSpPr>
        <p:spPr>
          <a:xfrm>
            <a:off x="4668774" y="2250585"/>
            <a:ext cx="960882" cy="65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3"/>
            <a:endCxn id="11" idx="1"/>
          </p:cNvCxnSpPr>
          <p:nvPr/>
        </p:nvCxnSpPr>
        <p:spPr>
          <a:xfrm flipV="1">
            <a:off x="1781556" y="3885570"/>
            <a:ext cx="1268730" cy="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3"/>
            <a:endCxn id="13" idx="1"/>
          </p:cNvCxnSpPr>
          <p:nvPr/>
        </p:nvCxnSpPr>
        <p:spPr>
          <a:xfrm flipV="1">
            <a:off x="3717798" y="3885569"/>
            <a:ext cx="283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3" idx="3"/>
            <a:endCxn id="16" idx="1"/>
          </p:cNvCxnSpPr>
          <p:nvPr/>
        </p:nvCxnSpPr>
        <p:spPr>
          <a:xfrm flipV="1">
            <a:off x="4668774" y="2909725"/>
            <a:ext cx="960882" cy="97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  <a:endCxn id="15" idx="1"/>
          </p:cNvCxnSpPr>
          <p:nvPr/>
        </p:nvCxnSpPr>
        <p:spPr>
          <a:xfrm>
            <a:off x="6562344" y="2909725"/>
            <a:ext cx="771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8001424" y="2909726"/>
            <a:ext cx="485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6562344" y="5794116"/>
            <a:ext cx="86101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N_Filters</a:t>
            </a:r>
            <a:endParaRPr lang="de-DE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7486017" y="554022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Kernel Size 	3</a:t>
            </a:r>
          </a:p>
          <a:p>
            <a:r>
              <a:rPr lang="de-DE" sz="1200" dirty="0" err="1"/>
              <a:t>Stride</a:t>
            </a:r>
            <a:r>
              <a:rPr lang="de-DE" sz="1200" dirty="0"/>
              <a:t> 	1</a:t>
            </a:r>
          </a:p>
          <a:p>
            <a:r>
              <a:rPr lang="de-DE" sz="1200" dirty="0"/>
              <a:t>Dilation 	1</a:t>
            </a:r>
          </a:p>
          <a:p>
            <a:r>
              <a:rPr lang="de-DE" sz="1200" dirty="0" err="1"/>
              <a:t>Activation</a:t>
            </a:r>
            <a:r>
              <a:rPr lang="de-DE" sz="1200" dirty="0"/>
              <a:t> 	</a:t>
            </a:r>
            <a:r>
              <a:rPr lang="de-DE" sz="1200" dirty="0" err="1"/>
              <a:t>tanh</a:t>
            </a:r>
            <a:endParaRPr lang="de-DE" sz="1200" dirty="0"/>
          </a:p>
          <a:p>
            <a:r>
              <a:rPr lang="de-DE" sz="1200" dirty="0" err="1"/>
              <a:t>Padding</a:t>
            </a:r>
            <a:r>
              <a:rPr lang="de-DE" sz="1200" dirty="0"/>
              <a:t>	Same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10057810" y="862431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56" name="Gerade Verbindung mit Pfeil 55"/>
          <p:cNvCxnSpPr>
            <a:stCxn id="14" idx="3"/>
          </p:cNvCxnSpPr>
          <p:nvPr/>
        </p:nvCxnSpPr>
        <p:spPr>
          <a:xfrm>
            <a:off x="9153992" y="2909726"/>
            <a:ext cx="614933" cy="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10369106" y="1398881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S</a:t>
            </a:r>
            <a:r>
              <a:rPr lang="de-DE" sz="1200" baseline="-25000" dirty="0"/>
              <a:t>0</a:t>
            </a:r>
          </a:p>
        </p:txBody>
      </p:sp>
      <p:sp>
        <p:nvSpPr>
          <p:cNvPr id="58" name="Rechteck 57"/>
          <p:cNvSpPr/>
          <p:nvPr/>
        </p:nvSpPr>
        <p:spPr>
          <a:xfrm>
            <a:off x="10369106" y="200975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R</a:t>
            </a:r>
            <a:r>
              <a:rPr lang="de-DE" sz="1200" baseline="-25000" dirty="0"/>
              <a:t>2</a:t>
            </a:r>
          </a:p>
        </p:txBody>
      </p:sp>
      <p:sp>
        <p:nvSpPr>
          <p:cNvPr id="59" name="Rechteck 58"/>
          <p:cNvSpPr/>
          <p:nvPr/>
        </p:nvSpPr>
        <p:spPr>
          <a:xfrm>
            <a:off x="10369106" y="264740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Y</a:t>
            </a:r>
            <a:endParaRPr lang="de-DE" sz="1200" baseline="-25000" dirty="0"/>
          </a:p>
        </p:txBody>
      </p:sp>
      <p:sp>
        <p:nvSpPr>
          <p:cNvPr id="60" name="Rechteck 59"/>
          <p:cNvSpPr/>
          <p:nvPr/>
        </p:nvSpPr>
        <p:spPr>
          <a:xfrm>
            <a:off x="10369106" y="397361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</a:t>
            </a:r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10369106" y="329672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</a:t>
            </a:r>
            <a:r>
              <a:rPr lang="de-DE" sz="1200" i="1" dirty="0"/>
              <a:t>v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9761549" y="1599734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59" idx="1"/>
          </p:cNvCxnSpPr>
          <p:nvPr/>
        </p:nvCxnSpPr>
        <p:spPr>
          <a:xfrm flipV="1">
            <a:off x="9768925" y="2901347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endCxn id="58" idx="1"/>
          </p:cNvCxnSpPr>
          <p:nvPr/>
        </p:nvCxnSpPr>
        <p:spPr>
          <a:xfrm flipV="1">
            <a:off x="9768925" y="2263697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endCxn id="61" idx="1"/>
          </p:cNvCxnSpPr>
          <p:nvPr/>
        </p:nvCxnSpPr>
        <p:spPr>
          <a:xfrm>
            <a:off x="9768925" y="2977841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endCxn id="60" idx="1"/>
          </p:cNvCxnSpPr>
          <p:nvPr/>
        </p:nvCxnSpPr>
        <p:spPr>
          <a:xfrm>
            <a:off x="9768925" y="2977841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10209086" y="4771193"/>
            <a:ext cx="165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Activation</a:t>
            </a:r>
            <a:r>
              <a:rPr lang="de-DE" sz="1200" dirty="0"/>
              <a:t>:</a:t>
            </a:r>
          </a:p>
          <a:p>
            <a:r>
              <a:rPr lang="de-DE" sz="1200" dirty="0"/>
              <a:t>linear </a:t>
            </a:r>
            <a:r>
              <a:rPr lang="de-DE" sz="1200" dirty="0" err="1"/>
              <a:t>or</a:t>
            </a:r>
            <a:r>
              <a:rPr lang="de-DE" sz="1200" dirty="0"/>
              <a:t> double </a:t>
            </a:r>
            <a:r>
              <a:rPr lang="de-DE" sz="1200" dirty="0" err="1"/>
              <a:t>ReLU</a:t>
            </a:r>
            <a:endParaRPr lang="de-DE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9912308" y="5859021"/>
            <a:ext cx="218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Mean</a:t>
            </a:r>
            <a:r>
              <a:rPr lang="de-DE" dirty="0"/>
              <a:t> Absolute Error</a:t>
            </a:r>
          </a:p>
          <a:p>
            <a:r>
              <a:rPr lang="de-DE" dirty="0" err="1"/>
              <a:t>or</a:t>
            </a:r>
            <a:r>
              <a:rPr lang="de-DE" dirty="0"/>
              <a:t> MSE</a:t>
            </a:r>
          </a:p>
        </p:txBody>
      </p:sp>
    </p:spTree>
    <p:extLst>
      <p:ext uri="{BB962C8B-B14F-4D97-AF65-F5344CB8AC3E}">
        <p14:creationId xmlns:p14="http://schemas.microsoft.com/office/powerpoint/2010/main" val="402093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39849" y="2194259"/>
            <a:ext cx="1438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38893" y="1694202"/>
            <a:ext cx="999744" cy="2472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Types</a:t>
            </a:r>
            <a:endParaRPr lang="de-DE" sz="1600" b="1" dirty="0"/>
          </a:p>
          <a:p>
            <a:pPr algn="ctr"/>
            <a:endParaRPr lang="de-DE" sz="1600" b="1" dirty="0"/>
          </a:p>
          <a:p>
            <a:pPr algn="ctr"/>
            <a:r>
              <a:rPr lang="de-DE" sz="1600" b="1" dirty="0"/>
              <a:t>Conv2D</a:t>
            </a:r>
          </a:p>
          <a:p>
            <a:pPr algn="ctr"/>
            <a:r>
              <a:rPr lang="de-DE" sz="1600" dirty="0"/>
              <a:t>3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 err="1"/>
              <a:t>Tissue</a:t>
            </a:r>
            <a:endParaRPr lang="de-DE" sz="1600" dirty="0"/>
          </a:p>
          <a:p>
            <a:pPr algn="ctr"/>
            <a:endParaRPr lang="de-DE" sz="1600" baseline="-25000" dirty="0"/>
          </a:p>
          <a:p>
            <a:pPr algn="ctr"/>
            <a:r>
              <a:rPr lang="de-DE" sz="1600" dirty="0"/>
              <a:t>CSF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Air</a:t>
            </a:r>
          </a:p>
        </p:txBody>
      </p:sp>
      <p:cxnSp>
        <p:nvCxnSpPr>
          <p:cNvPr id="18" name="Gerade Verbindung mit Pfeil 17"/>
          <p:cNvCxnSpPr>
            <a:stCxn id="4" idx="3"/>
            <a:endCxn id="60" idx="1"/>
          </p:cNvCxnSpPr>
          <p:nvPr/>
        </p:nvCxnSpPr>
        <p:spPr>
          <a:xfrm flipV="1">
            <a:off x="4078505" y="2930438"/>
            <a:ext cx="492800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3877056" y="5656798"/>
            <a:ext cx="72892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N_filters</a:t>
            </a:r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4668639" y="5402910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Kernel Size 	3</a:t>
            </a:r>
          </a:p>
          <a:p>
            <a:r>
              <a:rPr lang="de-DE" sz="1200" dirty="0" err="1"/>
              <a:t>Stride</a:t>
            </a:r>
            <a:r>
              <a:rPr lang="de-DE" sz="1200" dirty="0"/>
              <a:t> 	1</a:t>
            </a:r>
          </a:p>
          <a:p>
            <a:r>
              <a:rPr lang="de-DE" sz="1200" dirty="0"/>
              <a:t>Dilation 	1</a:t>
            </a:r>
          </a:p>
          <a:p>
            <a:r>
              <a:rPr lang="de-DE" sz="1200" dirty="0" err="1"/>
              <a:t>Activation</a:t>
            </a:r>
            <a:r>
              <a:rPr lang="de-DE" sz="1200" dirty="0"/>
              <a:t> 	</a:t>
            </a:r>
            <a:r>
              <a:rPr lang="de-DE" sz="1200" dirty="0" err="1"/>
              <a:t>tanh</a:t>
            </a:r>
            <a:endParaRPr lang="de-DE" sz="1200" dirty="0"/>
          </a:p>
          <a:p>
            <a:r>
              <a:rPr lang="de-DE" sz="1200" dirty="0" err="1"/>
              <a:t>Padding</a:t>
            </a:r>
            <a:r>
              <a:rPr lang="de-DE" sz="1200" dirty="0"/>
              <a:t>	Same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727448" y="281916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8</a:t>
            </a:r>
          </a:p>
        </p:txBody>
      </p:sp>
      <p:sp>
        <p:nvSpPr>
          <p:cNvPr id="43" name="Rechteck 42"/>
          <p:cNvSpPr/>
          <p:nvPr/>
        </p:nvSpPr>
        <p:spPr>
          <a:xfrm>
            <a:off x="5595501" y="281916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57569" y="281668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cxnSp>
        <p:nvCxnSpPr>
          <p:cNvPr id="55" name="Gerade Verbindung mit Pfeil 54"/>
          <p:cNvCxnSpPr>
            <a:stCxn id="42" idx="3"/>
            <a:endCxn id="43" idx="1"/>
          </p:cNvCxnSpPr>
          <p:nvPr/>
        </p:nvCxnSpPr>
        <p:spPr>
          <a:xfrm>
            <a:off x="5394960" y="3073110"/>
            <a:ext cx="20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44" idx="1"/>
          </p:cNvCxnSpPr>
          <p:nvPr/>
        </p:nvCxnSpPr>
        <p:spPr>
          <a:xfrm flipV="1">
            <a:off x="6263013" y="3070625"/>
            <a:ext cx="194556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4" idx="3"/>
            <a:endCxn id="60" idx="3"/>
          </p:cNvCxnSpPr>
          <p:nvPr/>
        </p:nvCxnSpPr>
        <p:spPr>
          <a:xfrm flipV="1">
            <a:off x="7125081" y="2930438"/>
            <a:ext cx="144400" cy="1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4571305" y="2351881"/>
            <a:ext cx="2698176" cy="1157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5143885" y="2400858"/>
            <a:ext cx="157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Segmentation</a:t>
            </a:r>
          </a:p>
        </p:txBody>
      </p:sp>
      <p:cxnSp>
        <p:nvCxnSpPr>
          <p:cNvPr id="68" name="Gerade Verbindung mit Pfeil 67"/>
          <p:cNvCxnSpPr>
            <a:stCxn id="60" idx="1"/>
            <a:endCxn id="42" idx="1"/>
          </p:cNvCxnSpPr>
          <p:nvPr/>
        </p:nvCxnSpPr>
        <p:spPr>
          <a:xfrm>
            <a:off x="4571305" y="2930438"/>
            <a:ext cx="156143" cy="14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Simple Segmentation 2D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7094930" y="5721703"/>
            <a:ext cx="326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SparseCategoricalCrossentropy</a:t>
            </a:r>
            <a:endParaRPr lang="de-DE" dirty="0"/>
          </a:p>
        </p:txBody>
      </p:sp>
      <p:cxnSp>
        <p:nvCxnSpPr>
          <p:cNvPr id="128" name="Gerade Verbindung mit Pfeil 127"/>
          <p:cNvCxnSpPr>
            <a:stCxn id="60" idx="3"/>
            <a:endCxn id="7" idx="1"/>
          </p:cNvCxnSpPr>
          <p:nvPr/>
        </p:nvCxnSpPr>
        <p:spPr>
          <a:xfrm>
            <a:off x="7269481" y="2930438"/>
            <a:ext cx="569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5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6145" y="2232385"/>
            <a:ext cx="1438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80765" y="4653305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 </a:t>
            </a:r>
            <a:r>
              <a:rPr lang="de-DE" sz="1600" b="1" dirty="0" err="1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637017" y="1885354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2695542" y="349287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11" name="Rechteck 10"/>
          <p:cNvSpPr/>
          <p:nvPr/>
        </p:nvSpPr>
        <p:spPr>
          <a:xfrm>
            <a:off x="3090394" y="499727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12" name="Rechteck 11"/>
          <p:cNvSpPr/>
          <p:nvPr/>
        </p:nvSpPr>
        <p:spPr>
          <a:xfrm>
            <a:off x="3637374" y="349287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41370" y="499727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4" name="Rechteck 13"/>
          <p:cNvSpPr/>
          <p:nvPr/>
        </p:nvSpPr>
        <p:spPr>
          <a:xfrm>
            <a:off x="8666988" y="383023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64</a:t>
            </a:r>
          </a:p>
        </p:txBody>
      </p:sp>
      <p:sp>
        <p:nvSpPr>
          <p:cNvPr id="15" name="Rechteck 14"/>
          <p:cNvSpPr/>
          <p:nvPr/>
        </p:nvSpPr>
        <p:spPr>
          <a:xfrm>
            <a:off x="7831074" y="38302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15381" y="3774481"/>
            <a:ext cx="84941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4" idx="3"/>
            <a:endCxn id="60" idx="1"/>
          </p:cNvCxnSpPr>
          <p:nvPr/>
        </p:nvCxnSpPr>
        <p:spPr>
          <a:xfrm flipV="1">
            <a:off x="1874801" y="2168626"/>
            <a:ext cx="474511" cy="80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2" idx="1"/>
          </p:cNvCxnSpPr>
          <p:nvPr/>
        </p:nvCxnSpPr>
        <p:spPr>
          <a:xfrm>
            <a:off x="3363054" y="374682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60" idx="3"/>
            <a:endCxn id="16" idx="1"/>
          </p:cNvCxnSpPr>
          <p:nvPr/>
        </p:nvCxnSpPr>
        <p:spPr>
          <a:xfrm>
            <a:off x="5967983" y="2168626"/>
            <a:ext cx="538326" cy="191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3"/>
            <a:endCxn id="89" idx="1"/>
          </p:cNvCxnSpPr>
          <p:nvPr/>
        </p:nvCxnSpPr>
        <p:spPr>
          <a:xfrm>
            <a:off x="1734205" y="5084192"/>
            <a:ext cx="1175247" cy="8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3"/>
            <a:endCxn id="13" idx="1"/>
          </p:cNvCxnSpPr>
          <p:nvPr/>
        </p:nvCxnSpPr>
        <p:spPr>
          <a:xfrm flipV="1">
            <a:off x="3757906" y="5251219"/>
            <a:ext cx="283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9" idx="3"/>
            <a:endCxn id="16" idx="1"/>
          </p:cNvCxnSpPr>
          <p:nvPr/>
        </p:nvCxnSpPr>
        <p:spPr>
          <a:xfrm flipV="1">
            <a:off x="4933538" y="4084175"/>
            <a:ext cx="1572771" cy="108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7381413" y="4084175"/>
            <a:ext cx="277865" cy="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8498586" y="4084176"/>
            <a:ext cx="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78" idx="3"/>
          </p:cNvCxnSpPr>
          <p:nvPr/>
        </p:nvCxnSpPr>
        <p:spPr>
          <a:xfrm flipV="1">
            <a:off x="10140696" y="4000764"/>
            <a:ext cx="207436" cy="8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86017" y="554022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Kernel Size 	3</a:t>
            </a:r>
          </a:p>
          <a:p>
            <a:r>
              <a:rPr lang="de-DE" sz="1200" dirty="0" err="1"/>
              <a:t>Stride</a:t>
            </a:r>
            <a:r>
              <a:rPr lang="de-DE" sz="1200" dirty="0"/>
              <a:t> 	1</a:t>
            </a:r>
          </a:p>
          <a:p>
            <a:r>
              <a:rPr lang="de-DE" sz="1200" dirty="0"/>
              <a:t>Dilation 	1</a:t>
            </a:r>
          </a:p>
          <a:p>
            <a:r>
              <a:rPr lang="de-DE" sz="1200" dirty="0" err="1"/>
              <a:t>Activation</a:t>
            </a:r>
            <a:r>
              <a:rPr lang="de-DE" sz="1200" dirty="0"/>
              <a:t> 	</a:t>
            </a:r>
            <a:r>
              <a:rPr lang="de-DE" sz="1200" dirty="0" err="1"/>
              <a:t>tanh</a:t>
            </a:r>
            <a:endParaRPr lang="de-DE" sz="1200" dirty="0"/>
          </a:p>
          <a:p>
            <a:r>
              <a:rPr lang="de-DE" sz="1200" dirty="0" err="1"/>
              <a:t>Padding</a:t>
            </a:r>
            <a:r>
              <a:rPr lang="de-DE" sz="1200" dirty="0"/>
              <a:t>	Same</a:t>
            </a:r>
          </a:p>
        </p:txBody>
      </p:sp>
      <p:sp>
        <p:nvSpPr>
          <p:cNvPr id="25" name="Rechteck 24"/>
          <p:cNvSpPr/>
          <p:nvPr/>
        </p:nvSpPr>
        <p:spPr>
          <a:xfrm>
            <a:off x="9473184" y="383535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128</a:t>
            </a:r>
          </a:p>
        </p:txBody>
      </p:sp>
      <p:cxnSp>
        <p:nvCxnSpPr>
          <p:cNvPr id="10" name="Gerade Verbindung mit Pfeil 9"/>
          <p:cNvCxnSpPr>
            <a:stCxn id="14" idx="3"/>
            <a:endCxn id="25" idx="1"/>
          </p:cNvCxnSpPr>
          <p:nvPr/>
        </p:nvCxnSpPr>
        <p:spPr>
          <a:xfrm>
            <a:off x="9334500" y="4084177"/>
            <a:ext cx="138684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2505456" y="205487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8</a:t>
            </a:r>
          </a:p>
        </p:txBody>
      </p:sp>
      <p:sp>
        <p:nvSpPr>
          <p:cNvPr id="43" name="Rechteck 42"/>
          <p:cNvSpPr/>
          <p:nvPr/>
        </p:nvSpPr>
        <p:spPr>
          <a:xfrm>
            <a:off x="3373509" y="205487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44" name="Rechteck 43"/>
          <p:cNvSpPr/>
          <p:nvPr/>
        </p:nvSpPr>
        <p:spPr>
          <a:xfrm>
            <a:off x="4235577" y="20523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45" name="Rechteck 44"/>
          <p:cNvSpPr/>
          <p:nvPr/>
        </p:nvSpPr>
        <p:spPr>
          <a:xfrm>
            <a:off x="5097645" y="205651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</a:t>
            </a:r>
          </a:p>
        </p:txBody>
      </p:sp>
      <p:sp>
        <p:nvSpPr>
          <p:cNvPr id="48" name="Rechteck 47"/>
          <p:cNvSpPr/>
          <p:nvPr/>
        </p:nvSpPr>
        <p:spPr>
          <a:xfrm>
            <a:off x="4529542" y="349287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48</a:t>
            </a:r>
          </a:p>
        </p:txBody>
      </p:sp>
      <p:cxnSp>
        <p:nvCxnSpPr>
          <p:cNvPr id="51" name="Gerade Verbindung mit Pfeil 50"/>
          <p:cNvCxnSpPr>
            <a:stCxn id="4" idx="3"/>
            <a:endCxn id="69" idx="1"/>
          </p:cNvCxnSpPr>
          <p:nvPr/>
        </p:nvCxnSpPr>
        <p:spPr>
          <a:xfrm>
            <a:off x="1874801" y="2971049"/>
            <a:ext cx="670072" cy="65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2" idx="3"/>
            <a:endCxn id="48" idx="1"/>
          </p:cNvCxnSpPr>
          <p:nvPr/>
        </p:nvCxnSpPr>
        <p:spPr>
          <a:xfrm>
            <a:off x="4304886" y="3746822"/>
            <a:ext cx="22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2" idx="3"/>
            <a:endCxn id="43" idx="1"/>
          </p:cNvCxnSpPr>
          <p:nvPr/>
        </p:nvCxnSpPr>
        <p:spPr>
          <a:xfrm>
            <a:off x="3172968" y="2308813"/>
            <a:ext cx="20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44" idx="1"/>
          </p:cNvCxnSpPr>
          <p:nvPr/>
        </p:nvCxnSpPr>
        <p:spPr>
          <a:xfrm flipV="1">
            <a:off x="4041021" y="2306328"/>
            <a:ext cx="194556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4" idx="3"/>
          </p:cNvCxnSpPr>
          <p:nvPr/>
        </p:nvCxnSpPr>
        <p:spPr>
          <a:xfrm>
            <a:off x="4903089" y="2306328"/>
            <a:ext cx="293965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2349312" y="1592554"/>
            <a:ext cx="3618671" cy="1152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2664833" y="1638664"/>
            <a:ext cx="304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Segmentation (</a:t>
            </a:r>
            <a:r>
              <a:rPr lang="de-DE" dirty="0" err="1"/>
              <a:t>Tissue</a:t>
            </a:r>
            <a:r>
              <a:rPr lang="de-DE" dirty="0"/>
              <a:t>, CSF, Air)</a:t>
            </a:r>
          </a:p>
        </p:txBody>
      </p:sp>
      <p:cxnSp>
        <p:nvCxnSpPr>
          <p:cNvPr id="65" name="Gerade Verbindung mit Pfeil 64"/>
          <p:cNvCxnSpPr>
            <a:stCxn id="45" idx="3"/>
            <a:endCxn id="60" idx="3"/>
          </p:cNvCxnSpPr>
          <p:nvPr/>
        </p:nvCxnSpPr>
        <p:spPr>
          <a:xfrm flipV="1">
            <a:off x="5765157" y="2168626"/>
            <a:ext cx="202826" cy="14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1"/>
            <a:endCxn id="42" idx="1"/>
          </p:cNvCxnSpPr>
          <p:nvPr/>
        </p:nvCxnSpPr>
        <p:spPr>
          <a:xfrm>
            <a:off x="2349312" y="2168626"/>
            <a:ext cx="156144" cy="1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544873" y="2983522"/>
            <a:ext cx="2886528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>
            <a:stCxn id="69" idx="1"/>
            <a:endCxn id="8" idx="1"/>
          </p:cNvCxnSpPr>
          <p:nvPr/>
        </p:nvCxnSpPr>
        <p:spPr>
          <a:xfrm>
            <a:off x="2544873" y="3622313"/>
            <a:ext cx="150669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8" idx="3"/>
            <a:endCxn id="69" idx="3"/>
          </p:cNvCxnSpPr>
          <p:nvPr/>
        </p:nvCxnSpPr>
        <p:spPr>
          <a:xfrm flipV="1">
            <a:off x="5197054" y="3622313"/>
            <a:ext cx="234347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69" idx="3"/>
            <a:endCxn id="16" idx="1"/>
          </p:cNvCxnSpPr>
          <p:nvPr/>
        </p:nvCxnSpPr>
        <p:spPr>
          <a:xfrm>
            <a:off x="5431401" y="3622313"/>
            <a:ext cx="1074908" cy="46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3553557" y="3064374"/>
            <a:ext cx="8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qBOLD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7653355" y="3361973"/>
            <a:ext cx="2694777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8329232" y="3419657"/>
            <a:ext cx="151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Model </a:t>
            </a:r>
            <a:r>
              <a:rPr lang="de-DE" dirty="0" err="1"/>
              <a:t>with</a:t>
            </a:r>
            <a:r>
              <a:rPr lang="de-DE" dirty="0"/>
              <a:t> Segmentation</a:t>
            </a:r>
          </a:p>
        </p:txBody>
      </p:sp>
      <p:sp>
        <p:nvSpPr>
          <p:cNvPr id="89" name="Rechteck 88"/>
          <p:cNvSpPr/>
          <p:nvPr/>
        </p:nvSpPr>
        <p:spPr>
          <a:xfrm>
            <a:off x="2909452" y="4632498"/>
            <a:ext cx="2024086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584774" y="4620218"/>
            <a:ext cx="76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QSM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9912308" y="5859021"/>
            <a:ext cx="218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Mean</a:t>
            </a:r>
            <a:r>
              <a:rPr lang="de-DE" dirty="0"/>
              <a:t> Absolute Error</a:t>
            </a:r>
          </a:p>
        </p:txBody>
      </p:sp>
      <p:cxnSp>
        <p:nvCxnSpPr>
          <p:cNvPr id="100" name="Gerade Verbindung mit Pfeil 99"/>
          <p:cNvCxnSpPr>
            <a:stCxn id="89" idx="1"/>
            <a:endCxn id="11" idx="1"/>
          </p:cNvCxnSpPr>
          <p:nvPr/>
        </p:nvCxnSpPr>
        <p:spPr>
          <a:xfrm>
            <a:off x="2909452" y="5166250"/>
            <a:ext cx="180942" cy="8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13" idx="3"/>
            <a:endCxn id="89" idx="3"/>
          </p:cNvCxnSpPr>
          <p:nvPr/>
        </p:nvCxnSpPr>
        <p:spPr>
          <a:xfrm flipV="1">
            <a:off x="4708882" y="5166250"/>
            <a:ext cx="224656" cy="8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0948313" y="242180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10948313" y="303267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58" name="Rechteck 57"/>
          <p:cNvSpPr/>
          <p:nvPr/>
        </p:nvSpPr>
        <p:spPr>
          <a:xfrm>
            <a:off x="10948313" y="367032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10948313" y="499653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10948313" y="431965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7" name="Gerade Verbindung mit Pfeil 16"/>
          <p:cNvCxnSpPr>
            <a:stCxn id="78" idx="3"/>
          </p:cNvCxnSpPr>
          <p:nvPr/>
        </p:nvCxnSpPr>
        <p:spPr>
          <a:xfrm flipV="1">
            <a:off x="10348132" y="2660904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8" idx="3"/>
            <a:endCxn id="58" idx="1"/>
          </p:cNvCxnSpPr>
          <p:nvPr/>
        </p:nvCxnSpPr>
        <p:spPr>
          <a:xfrm flipV="1">
            <a:off x="10348132" y="3924270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8" idx="3"/>
            <a:endCxn id="56" idx="1"/>
          </p:cNvCxnSpPr>
          <p:nvPr/>
        </p:nvCxnSpPr>
        <p:spPr>
          <a:xfrm flipV="1">
            <a:off x="10348132" y="3286620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8" idx="3"/>
            <a:endCxn id="63" idx="1"/>
          </p:cNvCxnSpPr>
          <p:nvPr/>
        </p:nvCxnSpPr>
        <p:spPr>
          <a:xfrm>
            <a:off x="10348132" y="4000764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78" idx="3"/>
            <a:endCxn id="61" idx="1"/>
          </p:cNvCxnSpPr>
          <p:nvPr/>
        </p:nvCxnSpPr>
        <p:spPr>
          <a:xfrm>
            <a:off x="10348132" y="4000764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745087" y="5794116"/>
            <a:ext cx="72892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N_filters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0650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476" y="1239556"/>
            <a:ext cx="1438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80765" y="4653305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 </a:t>
            </a:r>
            <a:r>
              <a:rPr lang="de-DE" sz="1600" b="1" dirty="0" err="1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637017" y="1885354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3231785" y="187212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11" name="Rechteck 10"/>
          <p:cNvSpPr/>
          <p:nvPr/>
        </p:nvSpPr>
        <p:spPr>
          <a:xfrm>
            <a:off x="4173902" y="484875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12" name="Rechteck 11"/>
          <p:cNvSpPr/>
          <p:nvPr/>
        </p:nvSpPr>
        <p:spPr>
          <a:xfrm>
            <a:off x="4173617" y="187212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3" name="Rechteck 12"/>
          <p:cNvSpPr/>
          <p:nvPr/>
        </p:nvSpPr>
        <p:spPr>
          <a:xfrm>
            <a:off x="5124878" y="484874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4" name="Rechteck 13"/>
          <p:cNvSpPr/>
          <p:nvPr/>
        </p:nvSpPr>
        <p:spPr>
          <a:xfrm>
            <a:off x="8666988" y="383023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64</a:t>
            </a:r>
          </a:p>
        </p:txBody>
      </p:sp>
      <p:sp>
        <p:nvSpPr>
          <p:cNvPr id="15" name="Rechteck 14"/>
          <p:cNvSpPr/>
          <p:nvPr/>
        </p:nvSpPr>
        <p:spPr>
          <a:xfrm>
            <a:off x="7831074" y="38302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15381" y="3774481"/>
            <a:ext cx="84941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8" idx="3"/>
            <a:endCxn id="12" idx="1"/>
          </p:cNvCxnSpPr>
          <p:nvPr/>
        </p:nvCxnSpPr>
        <p:spPr>
          <a:xfrm>
            <a:off x="3899297" y="212606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3"/>
            <a:endCxn id="89" idx="1"/>
          </p:cNvCxnSpPr>
          <p:nvPr/>
        </p:nvCxnSpPr>
        <p:spPr>
          <a:xfrm flipV="1">
            <a:off x="1734205" y="5017723"/>
            <a:ext cx="2258755" cy="6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3"/>
            <a:endCxn id="13" idx="1"/>
          </p:cNvCxnSpPr>
          <p:nvPr/>
        </p:nvCxnSpPr>
        <p:spPr>
          <a:xfrm flipV="1">
            <a:off x="4841414" y="5102692"/>
            <a:ext cx="283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9" idx="3"/>
            <a:endCxn id="16" idx="1"/>
          </p:cNvCxnSpPr>
          <p:nvPr/>
        </p:nvCxnSpPr>
        <p:spPr>
          <a:xfrm flipV="1">
            <a:off x="6017046" y="4072813"/>
            <a:ext cx="498335" cy="94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7381413" y="4084175"/>
            <a:ext cx="277865" cy="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8498586" y="4084176"/>
            <a:ext cx="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78" idx="3"/>
          </p:cNvCxnSpPr>
          <p:nvPr/>
        </p:nvCxnSpPr>
        <p:spPr>
          <a:xfrm flipV="1">
            <a:off x="10140696" y="4000764"/>
            <a:ext cx="207436" cy="8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86017" y="554022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Kernel Size 	3</a:t>
            </a:r>
          </a:p>
          <a:p>
            <a:r>
              <a:rPr lang="de-DE" sz="1200" dirty="0" err="1"/>
              <a:t>Stride</a:t>
            </a:r>
            <a:r>
              <a:rPr lang="de-DE" sz="1200" dirty="0"/>
              <a:t> 	1</a:t>
            </a:r>
          </a:p>
          <a:p>
            <a:r>
              <a:rPr lang="de-DE" sz="1200" dirty="0"/>
              <a:t>Dilation 	1</a:t>
            </a:r>
          </a:p>
          <a:p>
            <a:r>
              <a:rPr lang="de-DE" sz="1200" dirty="0" err="1"/>
              <a:t>Activation</a:t>
            </a:r>
            <a:r>
              <a:rPr lang="de-DE" sz="1200" dirty="0"/>
              <a:t> 	</a:t>
            </a:r>
            <a:r>
              <a:rPr lang="de-DE" sz="1200" dirty="0" err="1"/>
              <a:t>tanh</a:t>
            </a:r>
            <a:endParaRPr lang="de-DE" sz="1200" dirty="0"/>
          </a:p>
          <a:p>
            <a:r>
              <a:rPr lang="de-DE" sz="1200" dirty="0" err="1"/>
              <a:t>Padding</a:t>
            </a:r>
            <a:r>
              <a:rPr lang="de-DE" sz="1200" dirty="0"/>
              <a:t>	Same</a:t>
            </a:r>
          </a:p>
        </p:txBody>
      </p:sp>
      <p:sp>
        <p:nvSpPr>
          <p:cNvPr id="25" name="Rechteck 24"/>
          <p:cNvSpPr/>
          <p:nvPr/>
        </p:nvSpPr>
        <p:spPr>
          <a:xfrm>
            <a:off x="9473184" y="383535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128</a:t>
            </a:r>
          </a:p>
        </p:txBody>
      </p:sp>
      <p:cxnSp>
        <p:nvCxnSpPr>
          <p:cNvPr id="10" name="Gerade Verbindung mit Pfeil 9"/>
          <p:cNvCxnSpPr>
            <a:stCxn id="14" idx="3"/>
            <a:endCxn id="25" idx="1"/>
          </p:cNvCxnSpPr>
          <p:nvPr/>
        </p:nvCxnSpPr>
        <p:spPr>
          <a:xfrm>
            <a:off x="9334500" y="4084177"/>
            <a:ext cx="138684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065785" y="187212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48</a:t>
            </a:r>
          </a:p>
        </p:txBody>
      </p:sp>
      <p:cxnSp>
        <p:nvCxnSpPr>
          <p:cNvPr id="51" name="Gerade Verbindung mit Pfeil 50"/>
          <p:cNvCxnSpPr>
            <a:stCxn id="4" idx="3"/>
            <a:endCxn id="69" idx="1"/>
          </p:cNvCxnSpPr>
          <p:nvPr/>
        </p:nvCxnSpPr>
        <p:spPr>
          <a:xfrm>
            <a:off x="1616132" y="1978220"/>
            <a:ext cx="1464984" cy="2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2" idx="3"/>
            <a:endCxn id="48" idx="1"/>
          </p:cNvCxnSpPr>
          <p:nvPr/>
        </p:nvCxnSpPr>
        <p:spPr>
          <a:xfrm>
            <a:off x="4841129" y="2126065"/>
            <a:ext cx="22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286192" y="3128042"/>
            <a:ext cx="3618671" cy="1152144"/>
            <a:chOff x="286192" y="3128042"/>
            <a:chExt cx="3618671" cy="1152144"/>
          </a:xfrm>
        </p:grpSpPr>
        <p:sp>
          <p:nvSpPr>
            <p:cNvPr id="42" name="Rechteck 41"/>
            <p:cNvSpPr/>
            <p:nvPr/>
          </p:nvSpPr>
          <p:spPr>
            <a:xfrm>
              <a:off x="442336" y="3590358"/>
              <a:ext cx="667512" cy="507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Conv2D</a:t>
              </a:r>
            </a:p>
            <a:p>
              <a:pPr algn="ctr"/>
              <a:r>
                <a:rPr lang="de-DE" sz="1200" dirty="0"/>
                <a:t>8</a:t>
              </a:r>
            </a:p>
          </p:txBody>
        </p:sp>
        <p:sp>
          <p:nvSpPr>
            <p:cNvPr id="43" name="Rechteck 42"/>
            <p:cNvSpPr/>
            <p:nvPr/>
          </p:nvSpPr>
          <p:spPr>
            <a:xfrm>
              <a:off x="1310389" y="3590358"/>
              <a:ext cx="667512" cy="507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Conv2D</a:t>
              </a:r>
            </a:p>
            <a:p>
              <a:pPr algn="ctr"/>
              <a:r>
                <a:rPr lang="de-DE" sz="1200" dirty="0"/>
                <a:t>16</a:t>
              </a: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72457" y="3587873"/>
              <a:ext cx="667512" cy="507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Conv2D</a:t>
              </a:r>
            </a:p>
            <a:p>
              <a:pPr algn="ctr"/>
              <a:r>
                <a:rPr lang="de-DE" sz="1200" dirty="0"/>
                <a:t>32</a:t>
              </a:r>
            </a:p>
          </p:txBody>
        </p:sp>
        <p:sp>
          <p:nvSpPr>
            <p:cNvPr id="45" name="Rechteck 44"/>
            <p:cNvSpPr/>
            <p:nvPr/>
          </p:nvSpPr>
          <p:spPr>
            <a:xfrm>
              <a:off x="3034525" y="3592002"/>
              <a:ext cx="667512" cy="507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Conv2D</a:t>
              </a:r>
            </a:p>
            <a:p>
              <a:pPr algn="ctr"/>
              <a:r>
                <a:rPr lang="de-DE" sz="1200" dirty="0"/>
                <a:t>3</a:t>
              </a:r>
            </a:p>
          </p:txBody>
        </p:sp>
        <p:cxnSp>
          <p:nvCxnSpPr>
            <p:cNvPr id="55" name="Gerade Verbindung mit Pfeil 54"/>
            <p:cNvCxnSpPr>
              <a:stCxn id="42" idx="3"/>
              <a:endCxn id="43" idx="1"/>
            </p:cNvCxnSpPr>
            <p:nvPr/>
          </p:nvCxnSpPr>
          <p:spPr>
            <a:xfrm>
              <a:off x="1109848" y="3844301"/>
              <a:ext cx="200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43" idx="3"/>
              <a:endCxn id="44" idx="1"/>
            </p:cNvCxnSpPr>
            <p:nvPr/>
          </p:nvCxnSpPr>
          <p:spPr>
            <a:xfrm flipV="1">
              <a:off x="1977901" y="3841816"/>
              <a:ext cx="194556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44" idx="3"/>
            </p:cNvCxnSpPr>
            <p:nvPr/>
          </p:nvCxnSpPr>
          <p:spPr>
            <a:xfrm>
              <a:off x="2839969" y="3841816"/>
              <a:ext cx="293965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59"/>
            <p:cNvSpPr/>
            <p:nvPr/>
          </p:nvSpPr>
          <p:spPr>
            <a:xfrm>
              <a:off x="286192" y="3128042"/>
              <a:ext cx="3618671" cy="1152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01713" y="3174152"/>
              <a:ext cx="304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Segmentation (</a:t>
              </a:r>
              <a:r>
                <a:rPr lang="de-DE" dirty="0" err="1"/>
                <a:t>Tissue</a:t>
              </a:r>
              <a:r>
                <a:rPr lang="de-DE" dirty="0"/>
                <a:t>, CSF, Air)</a:t>
              </a:r>
            </a:p>
          </p:txBody>
        </p:sp>
      </p:grpSp>
      <p:sp>
        <p:nvSpPr>
          <p:cNvPr id="69" name="Rechteck 68"/>
          <p:cNvSpPr/>
          <p:nvPr/>
        </p:nvSpPr>
        <p:spPr>
          <a:xfrm>
            <a:off x="3081116" y="1362765"/>
            <a:ext cx="2886528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>
            <a:stCxn id="69" idx="1"/>
            <a:endCxn id="8" idx="1"/>
          </p:cNvCxnSpPr>
          <p:nvPr/>
        </p:nvCxnSpPr>
        <p:spPr>
          <a:xfrm>
            <a:off x="3081116" y="2001556"/>
            <a:ext cx="150669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8" idx="3"/>
            <a:endCxn id="69" idx="3"/>
          </p:cNvCxnSpPr>
          <p:nvPr/>
        </p:nvCxnSpPr>
        <p:spPr>
          <a:xfrm flipV="1">
            <a:off x="5733297" y="2001556"/>
            <a:ext cx="234347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69" idx="3"/>
            <a:endCxn id="16" idx="1"/>
          </p:cNvCxnSpPr>
          <p:nvPr/>
        </p:nvCxnSpPr>
        <p:spPr>
          <a:xfrm>
            <a:off x="5967644" y="2001556"/>
            <a:ext cx="547737" cy="207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089800" y="1443617"/>
            <a:ext cx="8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qBOLD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7653355" y="3361973"/>
            <a:ext cx="2694777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8329232" y="3419657"/>
            <a:ext cx="151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Model </a:t>
            </a:r>
            <a:r>
              <a:rPr lang="de-DE" dirty="0" err="1"/>
              <a:t>with</a:t>
            </a:r>
            <a:r>
              <a:rPr lang="de-DE" dirty="0"/>
              <a:t> Segmentation Alternative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92960" y="4483971"/>
            <a:ext cx="2024086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4668282" y="4471691"/>
            <a:ext cx="76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QSM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9912308" y="5859021"/>
            <a:ext cx="218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Mean</a:t>
            </a:r>
            <a:r>
              <a:rPr lang="de-DE" dirty="0"/>
              <a:t> Absolute Error</a:t>
            </a:r>
          </a:p>
        </p:txBody>
      </p:sp>
      <p:cxnSp>
        <p:nvCxnSpPr>
          <p:cNvPr id="100" name="Gerade Verbindung mit Pfeil 99"/>
          <p:cNvCxnSpPr>
            <a:stCxn id="89" idx="1"/>
            <a:endCxn id="11" idx="1"/>
          </p:cNvCxnSpPr>
          <p:nvPr/>
        </p:nvCxnSpPr>
        <p:spPr>
          <a:xfrm>
            <a:off x="3992960" y="5017723"/>
            <a:ext cx="180942" cy="8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13" idx="3"/>
            <a:endCxn id="89" idx="3"/>
          </p:cNvCxnSpPr>
          <p:nvPr/>
        </p:nvCxnSpPr>
        <p:spPr>
          <a:xfrm flipV="1">
            <a:off x="5792390" y="5017723"/>
            <a:ext cx="224656" cy="8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0948313" y="242180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10948313" y="303267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58" name="Rechteck 57"/>
          <p:cNvSpPr/>
          <p:nvPr/>
        </p:nvSpPr>
        <p:spPr>
          <a:xfrm>
            <a:off x="10948313" y="367032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10948313" y="499653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10948313" y="431965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7" name="Gerade Verbindung mit Pfeil 16"/>
          <p:cNvCxnSpPr>
            <a:stCxn id="78" idx="3"/>
          </p:cNvCxnSpPr>
          <p:nvPr/>
        </p:nvCxnSpPr>
        <p:spPr>
          <a:xfrm flipV="1">
            <a:off x="10348132" y="2660904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8" idx="3"/>
            <a:endCxn id="58" idx="1"/>
          </p:cNvCxnSpPr>
          <p:nvPr/>
        </p:nvCxnSpPr>
        <p:spPr>
          <a:xfrm flipV="1">
            <a:off x="10348132" y="3924270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8" idx="3"/>
            <a:endCxn id="56" idx="1"/>
          </p:cNvCxnSpPr>
          <p:nvPr/>
        </p:nvCxnSpPr>
        <p:spPr>
          <a:xfrm flipV="1">
            <a:off x="10348132" y="3286620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8" idx="3"/>
            <a:endCxn id="63" idx="1"/>
          </p:cNvCxnSpPr>
          <p:nvPr/>
        </p:nvCxnSpPr>
        <p:spPr>
          <a:xfrm>
            <a:off x="10348132" y="4000764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78" idx="3"/>
            <a:endCxn id="61" idx="1"/>
          </p:cNvCxnSpPr>
          <p:nvPr/>
        </p:nvCxnSpPr>
        <p:spPr>
          <a:xfrm>
            <a:off x="10348132" y="4000764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745087" y="5794116"/>
            <a:ext cx="72892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N_filters</a:t>
            </a:r>
            <a:endParaRPr lang="de-DE" sz="1200" dirty="0"/>
          </a:p>
        </p:txBody>
      </p:sp>
      <p:cxnSp>
        <p:nvCxnSpPr>
          <p:cNvPr id="75" name="Gewinkelter Verbinder 74"/>
          <p:cNvCxnSpPr>
            <a:endCxn id="60" idx="1"/>
          </p:cNvCxnSpPr>
          <p:nvPr/>
        </p:nvCxnSpPr>
        <p:spPr>
          <a:xfrm rot="16200000" flipH="1">
            <a:off x="-180852" y="3237069"/>
            <a:ext cx="711905" cy="222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r Verbinder 80"/>
          <p:cNvCxnSpPr>
            <a:stCxn id="4" idx="2"/>
          </p:cNvCxnSpPr>
          <p:nvPr/>
        </p:nvCxnSpPr>
        <p:spPr>
          <a:xfrm rot="5400000">
            <a:off x="346761" y="2453489"/>
            <a:ext cx="286649" cy="8134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60" idx="1"/>
            <a:endCxn id="42" idx="1"/>
          </p:cNvCxnSpPr>
          <p:nvPr/>
        </p:nvCxnSpPr>
        <p:spPr>
          <a:xfrm>
            <a:off x="286192" y="3704114"/>
            <a:ext cx="156144" cy="1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45" idx="3"/>
            <a:endCxn id="60" idx="3"/>
          </p:cNvCxnSpPr>
          <p:nvPr/>
        </p:nvCxnSpPr>
        <p:spPr>
          <a:xfrm flipV="1">
            <a:off x="3702037" y="3704114"/>
            <a:ext cx="202826" cy="14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>
            <a:stCxn id="60" idx="3"/>
          </p:cNvCxnSpPr>
          <p:nvPr/>
        </p:nvCxnSpPr>
        <p:spPr>
          <a:xfrm flipH="1" flipV="1">
            <a:off x="2743200" y="2862072"/>
            <a:ext cx="1161663" cy="842042"/>
          </a:xfrm>
          <a:prstGeom prst="bentConnector3">
            <a:avLst>
              <a:gd name="adj1" fmla="val -196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endCxn id="69" idx="1"/>
          </p:cNvCxnSpPr>
          <p:nvPr/>
        </p:nvCxnSpPr>
        <p:spPr>
          <a:xfrm flipV="1">
            <a:off x="2746351" y="2001556"/>
            <a:ext cx="334765" cy="84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r Verbinder 98"/>
          <p:cNvCxnSpPr>
            <a:stCxn id="60" idx="3"/>
          </p:cNvCxnSpPr>
          <p:nvPr/>
        </p:nvCxnSpPr>
        <p:spPr>
          <a:xfrm flipH="1">
            <a:off x="3530308" y="3704114"/>
            <a:ext cx="374555" cy="882722"/>
          </a:xfrm>
          <a:prstGeom prst="bentConnector4">
            <a:avLst>
              <a:gd name="adj1" fmla="val -61032"/>
              <a:gd name="adj2" fmla="val 826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89" idx="1"/>
          </p:cNvCxnSpPr>
          <p:nvPr/>
        </p:nvCxnSpPr>
        <p:spPr>
          <a:xfrm>
            <a:off x="3530308" y="4586836"/>
            <a:ext cx="462652" cy="4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2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Enforcing</a:t>
            </a:r>
            <a:r>
              <a:rPr lang="de-DE" dirty="0"/>
              <a:t> </a:t>
            </a:r>
            <a:r>
              <a:rPr lang="de-DE" dirty="0" err="1"/>
              <a:t>Physics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0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890" y="2020619"/>
            <a:ext cx="133876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47465" y="5372137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 </a:t>
            </a:r>
            <a:r>
              <a:rPr lang="de-DE" sz="1600" b="1" dirty="0" err="1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67230" y="1623535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24" name="Gerade Verbindung mit Pfeil 23"/>
          <p:cNvCxnSpPr>
            <a:stCxn id="5" idx="3"/>
            <a:endCxn id="81" idx="1"/>
          </p:cNvCxnSpPr>
          <p:nvPr/>
        </p:nvCxnSpPr>
        <p:spPr>
          <a:xfrm flipV="1">
            <a:off x="1300905" y="3738945"/>
            <a:ext cx="439995" cy="206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" idx="3"/>
            <a:endCxn id="81" idx="1"/>
          </p:cNvCxnSpPr>
          <p:nvPr/>
        </p:nvCxnSpPr>
        <p:spPr>
          <a:xfrm>
            <a:off x="1438656" y="2867005"/>
            <a:ext cx="302244" cy="8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i="1" dirty="0"/>
              <a:t>v</a:t>
            </a:r>
          </a:p>
        </p:txBody>
      </p:sp>
      <p:sp>
        <p:nvSpPr>
          <p:cNvPr id="54" name="Rechteck 53"/>
          <p:cNvSpPr/>
          <p:nvPr/>
        </p:nvSpPr>
        <p:spPr>
          <a:xfrm>
            <a:off x="4378526" y="21599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4378526" y="277085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78526" y="340850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4378526" y="473471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4378526" y="40578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3778345" y="2399085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58" idx="1"/>
          </p:cNvCxnSpPr>
          <p:nvPr/>
        </p:nvCxnSpPr>
        <p:spPr>
          <a:xfrm flipV="1">
            <a:off x="3778345" y="3662451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56" idx="1"/>
          </p:cNvCxnSpPr>
          <p:nvPr/>
        </p:nvCxnSpPr>
        <p:spPr>
          <a:xfrm flipV="1">
            <a:off x="3778345" y="3024801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3" idx="1"/>
          </p:cNvCxnSpPr>
          <p:nvPr/>
        </p:nvCxnSpPr>
        <p:spPr>
          <a:xfrm>
            <a:off x="3778345" y="3738945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endCxn id="61" idx="1"/>
          </p:cNvCxnSpPr>
          <p:nvPr/>
        </p:nvCxnSpPr>
        <p:spPr>
          <a:xfrm>
            <a:off x="3778345" y="3738945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5754597" y="5532883"/>
            <a:ext cx="1001163" cy="5078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Calculate</a:t>
            </a:r>
            <a:r>
              <a:rPr lang="de-DE" sz="1200" i="1" dirty="0">
                <a:solidFill>
                  <a:schemeClr val="tx1"/>
                </a:solidFill>
              </a:rPr>
              <a:t> v</a:t>
            </a:r>
          </a:p>
        </p:txBody>
      </p:sp>
      <p:cxnSp>
        <p:nvCxnSpPr>
          <p:cNvPr id="71" name="Gerade Verbindung mit Pfeil 70"/>
          <p:cNvCxnSpPr>
            <a:stCxn id="58" idx="3"/>
            <a:endCxn id="83" idx="1"/>
          </p:cNvCxnSpPr>
          <p:nvPr/>
        </p:nvCxnSpPr>
        <p:spPr>
          <a:xfrm>
            <a:off x="5046038" y="3662451"/>
            <a:ext cx="708559" cy="21243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1" idx="3"/>
            <a:endCxn id="83" idx="1"/>
          </p:cNvCxnSpPr>
          <p:nvPr/>
        </p:nvCxnSpPr>
        <p:spPr>
          <a:xfrm>
            <a:off x="5046038" y="4988661"/>
            <a:ext cx="708559" cy="7981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5" idx="3"/>
            <a:endCxn id="83" idx="1"/>
          </p:cNvCxnSpPr>
          <p:nvPr/>
        </p:nvCxnSpPr>
        <p:spPr>
          <a:xfrm flipV="1">
            <a:off x="1300905" y="5786826"/>
            <a:ext cx="4453692" cy="1619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740900" y="3205193"/>
            <a:ext cx="2024086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2323693" y="3440585"/>
            <a:ext cx="11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ANN</a:t>
            </a:r>
          </a:p>
        </p:txBody>
      </p:sp>
      <p:sp>
        <p:nvSpPr>
          <p:cNvPr id="25" name="Rechteck 24"/>
          <p:cNvSpPr/>
          <p:nvPr/>
        </p:nvSpPr>
        <p:spPr>
          <a:xfrm>
            <a:off x="6704856" y="4627606"/>
            <a:ext cx="84941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8685276" y="4763761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?</a:t>
            </a:r>
          </a:p>
        </p:txBody>
      </p:sp>
      <p:sp>
        <p:nvSpPr>
          <p:cNvPr id="28" name="Rechteck 27"/>
          <p:cNvSpPr/>
          <p:nvPr/>
        </p:nvSpPr>
        <p:spPr>
          <a:xfrm>
            <a:off x="7849362" y="476376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?</a:t>
            </a:r>
          </a:p>
        </p:txBody>
      </p:sp>
      <p:cxnSp>
        <p:nvCxnSpPr>
          <p:cNvPr id="29" name="Gerade Verbindung mit Pfeil 28"/>
          <p:cNvCxnSpPr>
            <a:stCxn id="28" idx="3"/>
            <a:endCxn id="26" idx="1"/>
          </p:cNvCxnSpPr>
          <p:nvPr/>
        </p:nvCxnSpPr>
        <p:spPr>
          <a:xfrm>
            <a:off x="8516874" y="5017703"/>
            <a:ext cx="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683664" y="4234738"/>
            <a:ext cx="1883837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7849362" y="4381052"/>
            <a:ext cx="151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61" idx="3"/>
            <a:endCxn id="7" idx="3"/>
          </p:cNvCxnSpPr>
          <p:nvPr/>
        </p:nvCxnSpPr>
        <p:spPr>
          <a:xfrm flipV="1">
            <a:off x="5046038" y="3577916"/>
            <a:ext cx="333183" cy="141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63" idx="3"/>
            <a:endCxn id="7" idx="3"/>
          </p:cNvCxnSpPr>
          <p:nvPr/>
        </p:nvCxnSpPr>
        <p:spPr>
          <a:xfrm flipV="1">
            <a:off x="5046038" y="3577916"/>
            <a:ext cx="333183" cy="73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8" idx="3"/>
            <a:endCxn id="7" idx="3"/>
          </p:cNvCxnSpPr>
          <p:nvPr/>
        </p:nvCxnSpPr>
        <p:spPr>
          <a:xfrm flipV="1">
            <a:off x="5046038" y="3577916"/>
            <a:ext cx="333183" cy="8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6" idx="3"/>
            <a:endCxn id="7" idx="3"/>
          </p:cNvCxnSpPr>
          <p:nvPr/>
        </p:nvCxnSpPr>
        <p:spPr>
          <a:xfrm>
            <a:off x="5046038" y="3024801"/>
            <a:ext cx="333183" cy="55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4" idx="3"/>
            <a:endCxn id="7" idx="3"/>
          </p:cNvCxnSpPr>
          <p:nvPr/>
        </p:nvCxnSpPr>
        <p:spPr>
          <a:xfrm>
            <a:off x="5046038" y="2413928"/>
            <a:ext cx="333183" cy="116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25" idx="1"/>
          </p:cNvCxnSpPr>
          <p:nvPr/>
        </p:nvCxnSpPr>
        <p:spPr>
          <a:xfrm>
            <a:off x="5379221" y="3577916"/>
            <a:ext cx="1325635" cy="13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83" idx="0"/>
            <a:endCxn id="25" idx="1"/>
          </p:cNvCxnSpPr>
          <p:nvPr/>
        </p:nvCxnSpPr>
        <p:spPr>
          <a:xfrm flipV="1">
            <a:off x="6255179" y="4925938"/>
            <a:ext cx="449677" cy="60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5" idx="3"/>
            <a:endCxn id="34" idx="1"/>
          </p:cNvCxnSpPr>
          <p:nvPr/>
        </p:nvCxnSpPr>
        <p:spPr>
          <a:xfrm flipV="1">
            <a:off x="7554274" y="4873529"/>
            <a:ext cx="129390" cy="5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9939528" y="4415424"/>
            <a:ext cx="1551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</a:t>
            </a:r>
            <a:r>
              <a:rPr lang="en-US" i="1" dirty="0"/>
              <a:t>v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all 5 </a:t>
            </a:r>
            <a:r>
              <a:rPr lang="en-US" dirty="0" err="1"/>
              <a:t>Params</a:t>
            </a:r>
            <a:endParaRPr lang="en-US" dirty="0"/>
          </a:p>
        </p:txBody>
      </p:sp>
      <p:cxnSp>
        <p:nvCxnSpPr>
          <p:cNvPr id="43" name="Gerade Verbindung mit Pfeil 42"/>
          <p:cNvCxnSpPr>
            <a:stCxn id="34" idx="3"/>
            <a:endCxn id="41" idx="1"/>
          </p:cNvCxnSpPr>
          <p:nvPr/>
        </p:nvCxnSpPr>
        <p:spPr>
          <a:xfrm>
            <a:off x="9567501" y="4873529"/>
            <a:ext cx="372027" cy="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9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Breitbild</PresentationFormat>
  <Paragraphs>471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Netzwerk Architekturen</vt:lpstr>
      <vt:lpstr>Simons ANN</vt:lpstr>
      <vt:lpstr>2D Fully Conv Simple </vt:lpstr>
      <vt:lpstr>2D Fully Conv Separate QSM+qBOLD</vt:lpstr>
      <vt:lpstr>Simple Segmentation 2D</vt:lpstr>
      <vt:lpstr>Model with Segmentation</vt:lpstr>
      <vt:lpstr>Model with Segmentation Alternative</vt:lpstr>
      <vt:lpstr>Enforcing Physics</vt:lpstr>
      <vt:lpstr>Calculate v</vt:lpstr>
      <vt:lpstr>Calculate QSM+qBOLD</vt:lpstr>
      <vt:lpstr>Calculate QSM+qBOLD Grid Search</vt:lpstr>
      <vt:lpstr>Testing Models and Visualizing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Architekturen</dc:title>
  <dc:creator>Kinz, Patrick</dc:creator>
  <cp:lastModifiedBy>Kinz, Patrick</cp:lastModifiedBy>
  <cp:revision>30</cp:revision>
  <dcterms:created xsi:type="dcterms:W3CDTF">2022-01-19T10:38:10Z</dcterms:created>
  <dcterms:modified xsi:type="dcterms:W3CDTF">2022-02-24T13:17:15Z</dcterms:modified>
</cp:coreProperties>
</file>