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58" r:id="rId6"/>
    <p:sldId id="259" r:id="rId7"/>
    <p:sldId id="263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A0AF88-6396-4ADC-96DF-9788C4DD119F}" v="2" dt="2022-02-03T15:08:16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Kinz" userId="db4b99df04005471" providerId="LiveId" clId="{98A0AF88-6396-4ADC-96DF-9788C4DD119F}"/>
    <pc:docChg chg="undo custSel modSld">
      <pc:chgData name="Patrick Kinz" userId="db4b99df04005471" providerId="LiveId" clId="{98A0AF88-6396-4ADC-96DF-9788C4DD119F}" dt="2022-02-03T15:09:29.629" v="113" actId="207"/>
      <pc:docMkLst>
        <pc:docMk/>
      </pc:docMkLst>
      <pc:sldChg chg="modSp mod">
        <pc:chgData name="Patrick Kinz" userId="db4b99df04005471" providerId="LiveId" clId="{98A0AF88-6396-4ADC-96DF-9788C4DD119F}" dt="2022-02-03T15:09:29.629" v="113" actId="207"/>
        <pc:sldMkLst>
          <pc:docMk/>
          <pc:sldMk cId="251366906" sldId="267"/>
        </pc:sldMkLst>
        <pc:spChg chg="mod">
          <ac:chgData name="Patrick Kinz" userId="db4b99df04005471" providerId="LiveId" clId="{98A0AF88-6396-4ADC-96DF-9788C4DD119F}" dt="2022-02-03T15:09:29.629" v="113" actId="207"/>
          <ac:spMkLst>
            <pc:docMk/>
            <pc:sldMk cId="251366906" sldId="267"/>
            <ac:spMk id="83" creationId="{00000000-0000-0000-0000-000000000000}"/>
          </ac:spMkLst>
        </pc:spChg>
        <pc:cxnChg chg="mod">
          <ac:chgData name="Patrick Kinz" userId="db4b99df04005471" providerId="LiveId" clId="{98A0AF88-6396-4ADC-96DF-9788C4DD119F}" dt="2022-02-03T15:09:25.457" v="112" actId="208"/>
          <ac:cxnSpMkLst>
            <pc:docMk/>
            <pc:sldMk cId="251366906" sldId="267"/>
            <ac:cxnSpMk id="48" creationId="{00000000-0000-0000-0000-000000000000}"/>
          </ac:cxnSpMkLst>
        </pc:cxnChg>
        <pc:cxnChg chg="mod">
          <ac:chgData name="Patrick Kinz" userId="db4b99df04005471" providerId="LiveId" clId="{98A0AF88-6396-4ADC-96DF-9788C4DD119F}" dt="2022-02-03T15:09:25.457" v="112" actId="208"/>
          <ac:cxnSpMkLst>
            <pc:docMk/>
            <pc:sldMk cId="251366906" sldId="267"/>
            <ac:cxnSpMk id="71" creationId="{00000000-0000-0000-0000-000000000000}"/>
          </ac:cxnSpMkLst>
        </pc:cxnChg>
        <pc:cxnChg chg="mod">
          <ac:chgData name="Patrick Kinz" userId="db4b99df04005471" providerId="LiveId" clId="{98A0AF88-6396-4ADC-96DF-9788C4DD119F}" dt="2022-02-03T15:09:25.457" v="112" actId="208"/>
          <ac:cxnSpMkLst>
            <pc:docMk/>
            <pc:sldMk cId="251366906" sldId="267"/>
            <ac:cxnSpMk id="80" creationId="{00000000-0000-0000-0000-000000000000}"/>
          </ac:cxnSpMkLst>
        </pc:cxnChg>
      </pc:sldChg>
      <pc:sldChg chg="addSp modSp mod">
        <pc:chgData name="Patrick Kinz" userId="db4b99df04005471" providerId="LiveId" clId="{98A0AF88-6396-4ADC-96DF-9788C4DD119F}" dt="2022-02-03T15:08:51.659" v="111" actId="207"/>
        <pc:sldMkLst>
          <pc:docMk/>
          <pc:sldMk cId="439279850" sldId="268"/>
        </pc:sldMkLst>
        <pc:spChg chg="mod">
          <ac:chgData name="Patrick Kinz" userId="db4b99df04005471" providerId="LiveId" clId="{98A0AF88-6396-4ADC-96DF-9788C4DD119F}" dt="2022-02-03T12:31:04.140" v="105" actId="14100"/>
          <ac:spMkLst>
            <pc:docMk/>
            <pc:sldMk cId="439279850" sldId="268"/>
            <ac:spMk id="7" creationId="{00000000-0000-0000-0000-000000000000}"/>
          </ac:spMkLst>
        </pc:spChg>
        <pc:spChg chg="mod">
          <ac:chgData name="Patrick Kinz" userId="db4b99df04005471" providerId="LiveId" clId="{98A0AF88-6396-4ADC-96DF-9788C4DD119F}" dt="2022-02-03T11:18:36.219" v="10" actId="404"/>
          <ac:spMkLst>
            <pc:docMk/>
            <pc:sldMk cId="439279850" sldId="268"/>
            <ac:spMk id="22" creationId="{00000000-0000-0000-0000-000000000000}"/>
          </ac:spMkLst>
        </pc:spChg>
        <pc:spChg chg="mod">
          <ac:chgData name="Patrick Kinz" userId="db4b99df04005471" providerId="LiveId" clId="{98A0AF88-6396-4ADC-96DF-9788C4DD119F}" dt="2022-02-03T11:32:44.997" v="55" actId="14100"/>
          <ac:spMkLst>
            <pc:docMk/>
            <pc:sldMk cId="439279850" sldId="268"/>
            <ac:spMk id="32" creationId="{00000000-0000-0000-0000-000000000000}"/>
          </ac:spMkLst>
        </pc:spChg>
        <pc:spChg chg="mod">
          <ac:chgData name="Patrick Kinz" userId="db4b99df04005471" providerId="LiveId" clId="{98A0AF88-6396-4ADC-96DF-9788C4DD119F}" dt="2022-02-03T11:32:44.997" v="55" actId="14100"/>
          <ac:spMkLst>
            <pc:docMk/>
            <pc:sldMk cId="439279850" sldId="268"/>
            <ac:spMk id="35" creationId="{00000000-0000-0000-0000-000000000000}"/>
          </ac:spMkLst>
        </pc:spChg>
        <pc:spChg chg="mod">
          <ac:chgData name="Patrick Kinz" userId="db4b99df04005471" providerId="LiveId" clId="{98A0AF88-6396-4ADC-96DF-9788C4DD119F}" dt="2022-02-03T11:32:44.997" v="55" actId="14100"/>
          <ac:spMkLst>
            <pc:docMk/>
            <pc:sldMk cId="439279850" sldId="268"/>
            <ac:spMk id="36" creationId="{00000000-0000-0000-0000-000000000000}"/>
          </ac:spMkLst>
        </pc:spChg>
        <pc:spChg chg="mod">
          <ac:chgData name="Patrick Kinz" userId="db4b99df04005471" providerId="LiveId" clId="{98A0AF88-6396-4ADC-96DF-9788C4DD119F}" dt="2022-02-03T11:32:44.997" v="55" actId="14100"/>
          <ac:spMkLst>
            <pc:docMk/>
            <pc:sldMk cId="439279850" sldId="268"/>
            <ac:spMk id="38" creationId="{00000000-0000-0000-0000-000000000000}"/>
          </ac:spMkLst>
        </pc:spChg>
        <pc:spChg chg="mod">
          <ac:chgData name="Patrick Kinz" userId="db4b99df04005471" providerId="LiveId" clId="{98A0AF88-6396-4ADC-96DF-9788C4DD119F}" dt="2022-02-03T11:32:44.997" v="55" actId="14100"/>
          <ac:spMkLst>
            <pc:docMk/>
            <pc:sldMk cId="439279850" sldId="268"/>
            <ac:spMk id="39" creationId="{00000000-0000-0000-0000-000000000000}"/>
          </ac:spMkLst>
        </pc:spChg>
        <pc:spChg chg="mod">
          <ac:chgData name="Patrick Kinz" userId="db4b99df04005471" providerId="LiveId" clId="{98A0AF88-6396-4ADC-96DF-9788C4DD119F}" dt="2022-02-03T11:19:16.010" v="26" actId="114"/>
          <ac:spMkLst>
            <pc:docMk/>
            <pc:sldMk cId="439279850" sldId="268"/>
            <ac:spMk id="46" creationId="{00000000-0000-0000-0000-000000000000}"/>
          </ac:spMkLst>
        </pc:spChg>
        <pc:spChg chg="mod">
          <ac:chgData name="Patrick Kinz" userId="db4b99df04005471" providerId="LiveId" clId="{98A0AF88-6396-4ADC-96DF-9788C4DD119F}" dt="2022-02-03T11:18:42.072" v="14" actId="404"/>
          <ac:spMkLst>
            <pc:docMk/>
            <pc:sldMk cId="439279850" sldId="268"/>
            <ac:spMk id="49" creationId="{00000000-0000-0000-0000-000000000000}"/>
          </ac:spMkLst>
        </pc:spChg>
        <pc:spChg chg="mod">
          <ac:chgData name="Patrick Kinz" userId="db4b99df04005471" providerId="LiveId" clId="{98A0AF88-6396-4ADC-96DF-9788C4DD119F}" dt="2022-02-03T11:18:54.088" v="17" actId="20577"/>
          <ac:spMkLst>
            <pc:docMk/>
            <pc:sldMk cId="439279850" sldId="268"/>
            <ac:spMk id="50" creationId="{00000000-0000-0000-0000-000000000000}"/>
          </ac:spMkLst>
        </pc:spChg>
        <pc:spChg chg="mod">
          <ac:chgData name="Patrick Kinz" userId="db4b99df04005471" providerId="LiveId" clId="{98A0AF88-6396-4ADC-96DF-9788C4DD119F}" dt="2022-02-03T11:19:23.774" v="28" actId="20577"/>
          <ac:spMkLst>
            <pc:docMk/>
            <pc:sldMk cId="439279850" sldId="268"/>
            <ac:spMk id="52" creationId="{00000000-0000-0000-0000-000000000000}"/>
          </ac:spMkLst>
        </pc:spChg>
        <pc:spChg chg="mod">
          <ac:chgData name="Patrick Kinz" userId="db4b99df04005471" providerId="LiveId" clId="{98A0AF88-6396-4ADC-96DF-9788C4DD119F}" dt="2022-02-03T15:08:51.659" v="111" actId="207"/>
          <ac:spMkLst>
            <pc:docMk/>
            <pc:sldMk cId="439279850" sldId="268"/>
            <ac:spMk id="83" creationId="{00000000-0000-0000-0000-000000000000}"/>
          </ac:spMkLst>
        </pc:spChg>
        <pc:spChg chg="add mod">
          <ac:chgData name="Patrick Kinz" userId="db4b99df04005471" providerId="LiveId" clId="{98A0AF88-6396-4ADC-96DF-9788C4DD119F}" dt="2022-02-03T11:33:22.437" v="102" actId="1076"/>
          <ac:spMkLst>
            <pc:docMk/>
            <pc:sldMk cId="439279850" sldId="268"/>
            <ac:spMk id="85" creationId="{84F65481-5CA2-455D-BF16-3C3E3E58F4AC}"/>
          </ac:spMkLst>
        </pc:spChg>
        <pc:spChg chg="mod">
          <ac:chgData name="Patrick Kinz" userId="db4b99df04005471" providerId="LiveId" clId="{98A0AF88-6396-4ADC-96DF-9788C4DD119F}" dt="2022-02-03T11:28:40.529" v="54" actId="20577"/>
          <ac:spMkLst>
            <pc:docMk/>
            <pc:sldMk cId="439279850" sldId="268"/>
            <ac:spMk id="122" creationId="{00000000-0000-0000-0000-000000000000}"/>
          </ac:spMkLst>
        </pc:spChg>
        <pc:cxnChg chg="mod">
          <ac:chgData name="Patrick Kinz" userId="db4b99df04005471" providerId="LiveId" clId="{98A0AF88-6396-4ADC-96DF-9788C4DD119F}" dt="2022-02-03T11:32:44.997" v="55" actId="14100"/>
          <ac:cxnSpMkLst>
            <pc:docMk/>
            <pc:sldMk cId="439279850" sldId="268"/>
            <ac:cxnSpMk id="3" creationId="{00000000-0000-0000-0000-000000000000}"/>
          </ac:cxnSpMkLst>
        </pc:cxnChg>
        <pc:cxnChg chg="mod">
          <ac:chgData name="Patrick Kinz" userId="db4b99df04005471" providerId="LiveId" clId="{98A0AF88-6396-4ADC-96DF-9788C4DD119F}" dt="2022-02-03T11:32:44.997" v="55" actId="14100"/>
          <ac:cxnSpMkLst>
            <pc:docMk/>
            <pc:sldMk cId="439279850" sldId="268"/>
            <ac:cxnSpMk id="8" creationId="{00000000-0000-0000-0000-000000000000}"/>
          </ac:cxnSpMkLst>
        </pc:cxnChg>
        <pc:cxnChg chg="mod">
          <ac:chgData name="Patrick Kinz" userId="db4b99df04005471" providerId="LiveId" clId="{98A0AF88-6396-4ADC-96DF-9788C4DD119F}" dt="2022-02-03T11:32:44.997" v="55" actId="14100"/>
          <ac:cxnSpMkLst>
            <pc:docMk/>
            <pc:sldMk cId="439279850" sldId="268"/>
            <ac:cxnSpMk id="10" creationId="{00000000-0000-0000-0000-000000000000}"/>
          </ac:cxnSpMkLst>
        </pc:cxnChg>
        <pc:cxnChg chg="mod">
          <ac:chgData name="Patrick Kinz" userId="db4b99df04005471" providerId="LiveId" clId="{98A0AF88-6396-4ADC-96DF-9788C4DD119F}" dt="2022-02-03T11:32:44.997" v="55" actId="14100"/>
          <ac:cxnSpMkLst>
            <pc:docMk/>
            <pc:sldMk cId="439279850" sldId="268"/>
            <ac:cxnSpMk id="14" creationId="{00000000-0000-0000-0000-000000000000}"/>
          </ac:cxnSpMkLst>
        </pc:cxnChg>
        <pc:cxnChg chg="mod">
          <ac:chgData name="Patrick Kinz" userId="db4b99df04005471" providerId="LiveId" clId="{98A0AF88-6396-4ADC-96DF-9788C4DD119F}" dt="2022-02-03T11:32:44.997" v="55" actId="14100"/>
          <ac:cxnSpMkLst>
            <pc:docMk/>
            <pc:sldMk cId="439279850" sldId="268"/>
            <ac:cxnSpMk id="20" creationId="{00000000-0000-0000-0000-000000000000}"/>
          </ac:cxnSpMkLst>
        </pc:cxnChg>
        <pc:cxnChg chg="mod">
          <ac:chgData name="Patrick Kinz" userId="db4b99df04005471" providerId="LiveId" clId="{98A0AF88-6396-4ADC-96DF-9788C4DD119F}" dt="2022-02-03T11:32:44.997" v="55" actId="14100"/>
          <ac:cxnSpMkLst>
            <pc:docMk/>
            <pc:sldMk cId="439279850" sldId="268"/>
            <ac:cxnSpMk id="26" creationId="{00000000-0000-0000-0000-000000000000}"/>
          </ac:cxnSpMkLst>
        </pc:cxnChg>
        <pc:cxnChg chg="mod">
          <ac:chgData name="Patrick Kinz" userId="db4b99df04005471" providerId="LiveId" clId="{98A0AF88-6396-4ADC-96DF-9788C4DD119F}" dt="2022-02-03T11:32:44.997" v="55" actId="14100"/>
          <ac:cxnSpMkLst>
            <pc:docMk/>
            <pc:sldMk cId="439279850" sldId="268"/>
            <ac:cxnSpMk id="33" creationId="{00000000-0000-0000-0000-000000000000}"/>
          </ac:cxnSpMkLst>
        </pc:cxnChg>
        <pc:cxnChg chg="mod">
          <ac:chgData name="Patrick Kinz" userId="db4b99df04005471" providerId="LiveId" clId="{98A0AF88-6396-4ADC-96DF-9788C4DD119F}" dt="2022-02-03T11:32:44.997" v="55" actId="14100"/>
          <ac:cxnSpMkLst>
            <pc:docMk/>
            <pc:sldMk cId="439279850" sldId="268"/>
            <ac:cxnSpMk id="40" creationId="{00000000-0000-0000-0000-000000000000}"/>
          </ac:cxnSpMkLst>
        </pc:cxnChg>
        <pc:cxnChg chg="mod">
          <ac:chgData name="Patrick Kinz" userId="db4b99df04005471" providerId="LiveId" clId="{98A0AF88-6396-4ADC-96DF-9788C4DD119F}" dt="2022-02-03T11:32:44.997" v="55" actId="14100"/>
          <ac:cxnSpMkLst>
            <pc:docMk/>
            <pc:sldMk cId="439279850" sldId="268"/>
            <ac:cxnSpMk id="43" creationId="{00000000-0000-0000-0000-000000000000}"/>
          </ac:cxnSpMkLst>
        </pc:cxnChg>
        <pc:cxnChg chg="mod">
          <ac:chgData name="Patrick Kinz" userId="db4b99df04005471" providerId="LiveId" clId="{98A0AF88-6396-4ADC-96DF-9788C4DD119F}" dt="2022-02-03T15:08:45.744" v="110" actId="208"/>
          <ac:cxnSpMkLst>
            <pc:docMk/>
            <pc:sldMk cId="439279850" sldId="268"/>
            <ac:cxnSpMk id="64" creationId="{00000000-0000-0000-0000-000000000000}"/>
          </ac:cxnSpMkLst>
        </pc:cxnChg>
        <pc:cxnChg chg="mod">
          <ac:chgData name="Patrick Kinz" userId="db4b99df04005471" providerId="LiveId" clId="{98A0AF88-6396-4ADC-96DF-9788C4DD119F}" dt="2022-02-03T15:08:45.744" v="110" actId="208"/>
          <ac:cxnSpMkLst>
            <pc:docMk/>
            <pc:sldMk cId="439279850" sldId="268"/>
            <ac:cxnSpMk id="71" creationId="{00000000-0000-0000-0000-000000000000}"/>
          </ac:cxnSpMkLst>
        </pc:cxnChg>
        <pc:cxnChg chg="mod">
          <ac:chgData name="Patrick Kinz" userId="db4b99df04005471" providerId="LiveId" clId="{98A0AF88-6396-4ADC-96DF-9788C4DD119F}" dt="2022-02-03T15:08:45.744" v="110" actId="208"/>
          <ac:cxnSpMkLst>
            <pc:docMk/>
            <pc:sldMk cId="439279850" sldId="268"/>
            <ac:cxnSpMk id="80" creationId="{00000000-0000-0000-0000-000000000000}"/>
          </ac:cxnSpMkLst>
        </pc:cxnChg>
        <pc:cxnChg chg="add mod">
          <ac:chgData name="Patrick Kinz" userId="db4b99df04005471" providerId="LiveId" clId="{98A0AF88-6396-4ADC-96DF-9788C4DD119F}" dt="2022-02-03T15:08:28.420" v="109" actId="14100"/>
          <ac:cxnSpMkLst>
            <pc:docMk/>
            <pc:sldMk cId="439279850" sldId="268"/>
            <ac:cxnSpMk id="87" creationId="{FB6D1DA6-FD9F-4124-872C-B154078DE9E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82D0-7AD0-4A77-B3B8-06982F52EC41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0A3E-FA0D-4F5C-BF17-1ED599B63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650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82D0-7AD0-4A77-B3B8-06982F52EC41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0A3E-FA0D-4F5C-BF17-1ED599B63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99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82D0-7AD0-4A77-B3B8-06982F52EC41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0A3E-FA0D-4F5C-BF17-1ED599B63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01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82D0-7AD0-4A77-B3B8-06982F52EC41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0A3E-FA0D-4F5C-BF17-1ED599B63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85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82D0-7AD0-4A77-B3B8-06982F52EC41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0A3E-FA0D-4F5C-BF17-1ED599B63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83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82D0-7AD0-4A77-B3B8-06982F52EC41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0A3E-FA0D-4F5C-BF17-1ED599B63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58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82D0-7AD0-4A77-B3B8-06982F52EC41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0A3E-FA0D-4F5C-BF17-1ED599B63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06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82D0-7AD0-4A77-B3B8-06982F52EC41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0A3E-FA0D-4F5C-BF17-1ED599B63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10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82D0-7AD0-4A77-B3B8-06982F52EC41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0A3E-FA0D-4F5C-BF17-1ED599B63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90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82D0-7AD0-4A77-B3B8-06982F52EC41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0A3E-FA0D-4F5C-BF17-1ED599B63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281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82D0-7AD0-4A77-B3B8-06982F52EC41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0A3E-FA0D-4F5C-BF17-1ED599B63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38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882D0-7AD0-4A77-B3B8-06982F52EC41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40A3E-FA0D-4F5C-BF17-1ED599B63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79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Netzwerk</a:t>
            </a:r>
            <a:br>
              <a:rPr lang="de-DE" dirty="0"/>
            </a:br>
            <a:r>
              <a:rPr lang="de-DE" dirty="0"/>
              <a:t>Architekturen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591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9890" y="2020619"/>
            <a:ext cx="1338766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GRE </a:t>
            </a:r>
            <a:r>
              <a:rPr lang="de-DE" sz="1400" b="1" dirty="0" err="1"/>
              <a:t>data</a:t>
            </a:r>
            <a:endParaRPr lang="de-DE" sz="1400" b="1" dirty="0"/>
          </a:p>
          <a:p>
            <a:pPr algn="ctr"/>
            <a:r>
              <a:rPr lang="de-DE" sz="1400" b="1" dirty="0" err="1"/>
              <a:t>with</a:t>
            </a:r>
            <a:r>
              <a:rPr lang="de-DE" sz="1400" b="1" dirty="0"/>
              <a:t> </a:t>
            </a:r>
            <a:r>
              <a:rPr lang="de-DE" sz="1400" b="1" dirty="0" err="1"/>
              <a:t>air</a:t>
            </a:r>
            <a:r>
              <a:rPr lang="de-DE" sz="1400" b="1" dirty="0"/>
              <a:t> </a:t>
            </a:r>
            <a:r>
              <a:rPr lang="de-DE" sz="1400" b="1" dirty="0" err="1"/>
              <a:t>and</a:t>
            </a:r>
            <a:r>
              <a:rPr lang="de-DE" sz="1400" b="1" dirty="0"/>
              <a:t> CSF</a:t>
            </a:r>
          </a:p>
          <a:p>
            <a:pPr algn="ctr"/>
            <a:endParaRPr lang="de-DE" sz="1100" dirty="0"/>
          </a:p>
          <a:p>
            <a:pPr algn="ctr"/>
            <a:r>
              <a:rPr lang="de-DE" sz="1100" dirty="0"/>
              <a:t>16 GE  </a:t>
            </a:r>
            <a:r>
              <a:rPr lang="de-DE" sz="1100" dirty="0" err="1"/>
              <a:t>from</a:t>
            </a:r>
            <a:r>
              <a:rPr lang="de-DE" sz="1100" dirty="0"/>
              <a:t> 3 </a:t>
            </a:r>
            <a:r>
              <a:rPr lang="de-DE" sz="1100" dirty="0" err="1"/>
              <a:t>to</a:t>
            </a:r>
            <a:r>
              <a:rPr lang="de-DE" sz="1100" dirty="0"/>
              <a:t> 48</a:t>
            </a:r>
          </a:p>
          <a:p>
            <a:pPr algn="ctr"/>
            <a:r>
              <a:rPr lang="de-DE" sz="1100" dirty="0"/>
              <a:t>Delta GE = 3 </a:t>
            </a:r>
            <a:r>
              <a:rPr lang="de-DE" sz="1100" dirty="0" err="1"/>
              <a:t>ms</a:t>
            </a:r>
            <a:endParaRPr lang="de-DE" sz="1100" dirty="0"/>
          </a:p>
          <a:p>
            <a:pPr algn="ctr"/>
            <a:r>
              <a:rPr lang="de-DE" sz="1100" dirty="0"/>
              <a:t>SE at 40 </a:t>
            </a:r>
            <a:r>
              <a:rPr lang="de-DE" sz="1100" dirty="0" err="1"/>
              <a:t>ms</a:t>
            </a:r>
            <a:r>
              <a:rPr lang="de-DE" sz="1100" dirty="0"/>
              <a:t> </a:t>
            </a:r>
          </a:p>
          <a:p>
            <a:pPr algn="ctr"/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067230" y="1623535"/>
            <a:ext cx="1311991" cy="3908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/>
              <a:t>Params</a:t>
            </a:r>
            <a:endParaRPr lang="de-DE" sz="1600" b="1" dirty="0"/>
          </a:p>
          <a:p>
            <a:pPr algn="ctr"/>
            <a:endParaRPr lang="de-DE" sz="1600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dirty="0"/>
          </a:p>
          <a:p>
            <a:pPr algn="ctr"/>
            <a:endParaRPr lang="de-DE" sz="2800" dirty="0"/>
          </a:p>
          <a:p>
            <a:pPr algn="ctr"/>
            <a:endParaRPr lang="de-DE" sz="2800" dirty="0"/>
          </a:p>
        </p:txBody>
      </p:sp>
      <p:cxnSp>
        <p:nvCxnSpPr>
          <p:cNvPr id="51" name="Gerade Verbindung mit Pfeil 50"/>
          <p:cNvCxnSpPr>
            <a:stCxn id="4" idx="3"/>
            <a:endCxn id="81" idx="1"/>
          </p:cNvCxnSpPr>
          <p:nvPr/>
        </p:nvCxnSpPr>
        <p:spPr>
          <a:xfrm>
            <a:off x="1438656" y="2867005"/>
            <a:ext cx="302244" cy="87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211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QSM+qBOLD</a:t>
            </a:r>
            <a:endParaRPr lang="de-DE" dirty="0"/>
          </a:p>
        </p:txBody>
      </p:sp>
      <p:sp>
        <p:nvSpPr>
          <p:cNvPr id="54" name="Rechteck 53"/>
          <p:cNvSpPr/>
          <p:nvPr/>
        </p:nvSpPr>
        <p:spPr>
          <a:xfrm>
            <a:off x="4378526" y="2159985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S</a:t>
            </a:r>
            <a:r>
              <a:rPr lang="de-DE" sz="1200" baseline="-25000" dirty="0"/>
              <a:t>0</a:t>
            </a:r>
          </a:p>
        </p:txBody>
      </p:sp>
      <p:sp>
        <p:nvSpPr>
          <p:cNvPr id="56" name="Rechteck 55"/>
          <p:cNvSpPr/>
          <p:nvPr/>
        </p:nvSpPr>
        <p:spPr>
          <a:xfrm>
            <a:off x="4378526" y="2770858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R</a:t>
            </a:r>
            <a:r>
              <a:rPr lang="de-DE" sz="1200" baseline="-25000" dirty="0"/>
              <a:t>2</a:t>
            </a:r>
          </a:p>
        </p:txBody>
      </p:sp>
      <p:sp>
        <p:nvSpPr>
          <p:cNvPr id="58" name="Rechteck 57"/>
          <p:cNvSpPr/>
          <p:nvPr/>
        </p:nvSpPr>
        <p:spPr>
          <a:xfrm>
            <a:off x="4378526" y="3408508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Y</a:t>
            </a:r>
            <a:endParaRPr lang="de-DE" sz="1200" baseline="-25000" dirty="0"/>
          </a:p>
        </p:txBody>
      </p:sp>
      <p:sp>
        <p:nvSpPr>
          <p:cNvPr id="61" name="Rechteck 60"/>
          <p:cNvSpPr/>
          <p:nvPr/>
        </p:nvSpPr>
        <p:spPr>
          <a:xfrm>
            <a:off x="4378526" y="4734718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 err="1"/>
              <a:t>x</a:t>
            </a:r>
            <a:r>
              <a:rPr lang="de-DE" sz="1200" baseline="-25000" dirty="0" err="1"/>
              <a:t>nb</a:t>
            </a:r>
            <a:endParaRPr lang="de-DE" sz="1200" baseline="-25000" dirty="0"/>
          </a:p>
        </p:txBody>
      </p:sp>
      <p:sp>
        <p:nvSpPr>
          <p:cNvPr id="63" name="Rechteck 62"/>
          <p:cNvSpPr/>
          <p:nvPr/>
        </p:nvSpPr>
        <p:spPr>
          <a:xfrm>
            <a:off x="4378526" y="4057833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i="1" dirty="0"/>
              <a:t>v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 flipV="1">
            <a:off x="3778345" y="2399085"/>
            <a:ext cx="600181" cy="133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endCxn id="58" idx="1"/>
          </p:cNvCxnSpPr>
          <p:nvPr/>
        </p:nvCxnSpPr>
        <p:spPr>
          <a:xfrm flipV="1">
            <a:off x="3778345" y="3662451"/>
            <a:ext cx="600181" cy="7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endCxn id="56" idx="1"/>
          </p:cNvCxnSpPr>
          <p:nvPr/>
        </p:nvCxnSpPr>
        <p:spPr>
          <a:xfrm flipV="1">
            <a:off x="3778345" y="3024801"/>
            <a:ext cx="600181" cy="71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endCxn id="63" idx="1"/>
          </p:cNvCxnSpPr>
          <p:nvPr/>
        </p:nvCxnSpPr>
        <p:spPr>
          <a:xfrm>
            <a:off x="3778345" y="3738945"/>
            <a:ext cx="600181" cy="57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endCxn id="61" idx="1"/>
          </p:cNvCxnSpPr>
          <p:nvPr/>
        </p:nvCxnSpPr>
        <p:spPr>
          <a:xfrm>
            <a:off x="3778345" y="3738945"/>
            <a:ext cx="600181" cy="1249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5833844" y="4565718"/>
            <a:ext cx="1001163" cy="5078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Lambda</a:t>
            </a:r>
          </a:p>
          <a:p>
            <a:pPr algn="ctr"/>
            <a:r>
              <a:rPr lang="de-DE" sz="1200" i="1" dirty="0">
                <a:solidFill>
                  <a:schemeClr val="tx1"/>
                </a:solidFill>
              </a:rPr>
              <a:t>QSM 2D</a:t>
            </a:r>
          </a:p>
        </p:txBody>
      </p:sp>
      <p:cxnSp>
        <p:nvCxnSpPr>
          <p:cNvPr id="71" name="Gerade Verbindung mit Pfeil 70"/>
          <p:cNvCxnSpPr>
            <a:stCxn id="58" idx="3"/>
            <a:endCxn id="83" idx="1"/>
          </p:cNvCxnSpPr>
          <p:nvPr/>
        </p:nvCxnSpPr>
        <p:spPr>
          <a:xfrm>
            <a:off x="5046038" y="3662451"/>
            <a:ext cx="787806" cy="115721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>
            <a:stCxn id="61" idx="3"/>
            <a:endCxn id="83" idx="1"/>
          </p:cNvCxnSpPr>
          <p:nvPr/>
        </p:nvCxnSpPr>
        <p:spPr>
          <a:xfrm flipV="1">
            <a:off x="5046038" y="4819661"/>
            <a:ext cx="787806" cy="1690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80"/>
          <p:cNvSpPr/>
          <p:nvPr/>
        </p:nvSpPr>
        <p:spPr>
          <a:xfrm>
            <a:off x="1740900" y="3205193"/>
            <a:ext cx="2024086" cy="1067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Textfeld 81"/>
          <p:cNvSpPr txBox="1"/>
          <p:nvPr/>
        </p:nvSpPr>
        <p:spPr>
          <a:xfrm>
            <a:off x="2323693" y="3440585"/>
            <a:ext cx="1147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ANN</a:t>
            </a:r>
          </a:p>
        </p:txBody>
      </p:sp>
      <p:cxnSp>
        <p:nvCxnSpPr>
          <p:cNvPr id="3" name="Gerade Verbindung mit Pfeil 2"/>
          <p:cNvCxnSpPr>
            <a:stCxn id="61" idx="3"/>
            <a:endCxn id="42" idx="1"/>
          </p:cNvCxnSpPr>
          <p:nvPr/>
        </p:nvCxnSpPr>
        <p:spPr>
          <a:xfrm flipV="1">
            <a:off x="5046038" y="2413928"/>
            <a:ext cx="787807" cy="257473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stCxn id="63" idx="3"/>
            <a:endCxn id="42" idx="1"/>
          </p:cNvCxnSpPr>
          <p:nvPr/>
        </p:nvCxnSpPr>
        <p:spPr>
          <a:xfrm flipV="1">
            <a:off x="5046038" y="2413928"/>
            <a:ext cx="787807" cy="189784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58" idx="3"/>
            <a:endCxn id="42" idx="1"/>
          </p:cNvCxnSpPr>
          <p:nvPr/>
        </p:nvCxnSpPr>
        <p:spPr>
          <a:xfrm flipV="1">
            <a:off x="5046038" y="2413928"/>
            <a:ext cx="787807" cy="124852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56" idx="3"/>
          </p:cNvCxnSpPr>
          <p:nvPr/>
        </p:nvCxnSpPr>
        <p:spPr>
          <a:xfrm flipV="1">
            <a:off x="5046038" y="2413928"/>
            <a:ext cx="787806" cy="61087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54" idx="3"/>
            <a:endCxn id="42" idx="1"/>
          </p:cNvCxnSpPr>
          <p:nvPr/>
        </p:nvCxnSpPr>
        <p:spPr>
          <a:xfrm>
            <a:off x="5046038" y="2413928"/>
            <a:ext cx="787807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5833845" y="2159985"/>
            <a:ext cx="1001163" cy="50788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Lambda</a:t>
            </a:r>
          </a:p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qBOLD</a:t>
            </a:r>
            <a:r>
              <a:rPr lang="de-DE" sz="1200" i="1" dirty="0">
                <a:solidFill>
                  <a:schemeClr val="tx1"/>
                </a:solidFill>
              </a:rPr>
              <a:t> 2D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7379208" y="3117419"/>
            <a:ext cx="1664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Training on real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possible</a:t>
            </a:r>
            <a:endParaRPr lang="de-DE" dirty="0"/>
          </a:p>
        </p:txBody>
      </p:sp>
      <p:cxnSp>
        <p:nvCxnSpPr>
          <p:cNvPr id="48" name="Gerade Verbindung mit Pfeil 47"/>
          <p:cNvCxnSpPr/>
          <p:nvPr/>
        </p:nvCxnSpPr>
        <p:spPr>
          <a:xfrm>
            <a:off x="5046038" y="4272697"/>
            <a:ext cx="787806" cy="54696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342553" y="4565718"/>
            <a:ext cx="85344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QSM </a:t>
            </a:r>
            <a:r>
              <a:rPr lang="de-DE" sz="1600" b="1" dirty="0" err="1"/>
              <a:t>Map</a:t>
            </a:r>
            <a:endParaRPr lang="de-DE" sz="1600" dirty="0"/>
          </a:p>
          <a:p>
            <a:pPr algn="ctr"/>
            <a:endParaRPr lang="de-DE" dirty="0"/>
          </a:p>
        </p:txBody>
      </p:sp>
      <p:cxnSp>
        <p:nvCxnSpPr>
          <p:cNvPr id="59" name="Gerade Verbindung mit Pfeil 58"/>
          <p:cNvCxnSpPr>
            <a:stCxn id="57" idx="3"/>
          </p:cNvCxnSpPr>
          <p:nvPr/>
        </p:nvCxnSpPr>
        <p:spPr>
          <a:xfrm flipV="1">
            <a:off x="1195993" y="3738945"/>
            <a:ext cx="544907" cy="1257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6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9890" y="2020619"/>
            <a:ext cx="1338766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GRE </a:t>
            </a:r>
            <a:r>
              <a:rPr lang="de-DE" sz="1400" b="1" dirty="0" err="1"/>
              <a:t>data</a:t>
            </a:r>
            <a:endParaRPr lang="de-DE" sz="1400" b="1" dirty="0"/>
          </a:p>
          <a:p>
            <a:pPr algn="ctr"/>
            <a:r>
              <a:rPr lang="de-DE" sz="1400" b="1" dirty="0" err="1"/>
              <a:t>with</a:t>
            </a:r>
            <a:r>
              <a:rPr lang="de-DE" sz="1400" b="1" dirty="0"/>
              <a:t> </a:t>
            </a:r>
            <a:r>
              <a:rPr lang="de-DE" sz="1400" b="1" dirty="0" err="1"/>
              <a:t>air</a:t>
            </a:r>
            <a:r>
              <a:rPr lang="de-DE" sz="1400" b="1" dirty="0"/>
              <a:t> </a:t>
            </a:r>
            <a:r>
              <a:rPr lang="de-DE" sz="1400" b="1" dirty="0" err="1"/>
              <a:t>and</a:t>
            </a:r>
            <a:r>
              <a:rPr lang="de-DE" sz="1400" b="1" dirty="0"/>
              <a:t> CSF</a:t>
            </a:r>
          </a:p>
          <a:p>
            <a:pPr algn="ctr"/>
            <a:endParaRPr lang="de-DE" sz="1100" dirty="0"/>
          </a:p>
          <a:p>
            <a:pPr algn="ctr"/>
            <a:r>
              <a:rPr lang="de-DE" sz="1100" dirty="0"/>
              <a:t>16 GE  </a:t>
            </a:r>
            <a:r>
              <a:rPr lang="de-DE" sz="1100" dirty="0" err="1"/>
              <a:t>from</a:t>
            </a:r>
            <a:r>
              <a:rPr lang="de-DE" sz="1100" dirty="0"/>
              <a:t> 3 </a:t>
            </a:r>
            <a:r>
              <a:rPr lang="de-DE" sz="1100" dirty="0" err="1"/>
              <a:t>to</a:t>
            </a:r>
            <a:r>
              <a:rPr lang="de-DE" sz="1100" dirty="0"/>
              <a:t> 48</a:t>
            </a:r>
          </a:p>
          <a:p>
            <a:pPr algn="ctr"/>
            <a:r>
              <a:rPr lang="de-DE" sz="1100" dirty="0"/>
              <a:t>Delta GE = 3 </a:t>
            </a:r>
            <a:r>
              <a:rPr lang="de-DE" sz="1100" dirty="0" err="1"/>
              <a:t>ms</a:t>
            </a:r>
            <a:endParaRPr lang="de-DE" sz="1100" dirty="0"/>
          </a:p>
          <a:p>
            <a:pPr algn="ctr"/>
            <a:r>
              <a:rPr lang="de-DE" sz="1100" dirty="0"/>
              <a:t>SE at 40 </a:t>
            </a:r>
            <a:r>
              <a:rPr lang="de-DE" sz="1100" dirty="0" err="1"/>
              <a:t>ms</a:t>
            </a:r>
            <a:r>
              <a:rPr lang="de-DE" sz="1100" dirty="0"/>
              <a:t> </a:t>
            </a:r>
          </a:p>
          <a:p>
            <a:pPr algn="ctr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42553" y="4565718"/>
            <a:ext cx="85344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QSM </a:t>
            </a:r>
            <a:r>
              <a:rPr lang="de-DE" sz="1600" b="1" dirty="0" err="1"/>
              <a:t>Map</a:t>
            </a:r>
            <a:endParaRPr lang="de-DE" sz="1600" dirty="0"/>
          </a:p>
          <a:p>
            <a:pPr algn="ctr"/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872834" y="1623535"/>
            <a:ext cx="992881" cy="3908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/>
              <a:t>Params</a:t>
            </a:r>
            <a:endParaRPr lang="de-DE" sz="1600" b="1" dirty="0"/>
          </a:p>
          <a:p>
            <a:pPr algn="ctr"/>
            <a:endParaRPr lang="de-DE" sz="1600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dirty="0"/>
          </a:p>
          <a:p>
            <a:pPr algn="ctr"/>
            <a:endParaRPr lang="de-DE" sz="2800" dirty="0"/>
          </a:p>
          <a:p>
            <a:pPr algn="ctr"/>
            <a:endParaRPr lang="de-DE" sz="2800" dirty="0"/>
          </a:p>
        </p:txBody>
      </p:sp>
      <p:cxnSp>
        <p:nvCxnSpPr>
          <p:cNvPr id="24" name="Gerade Verbindung mit Pfeil 23"/>
          <p:cNvCxnSpPr>
            <a:stCxn id="5" idx="3"/>
            <a:endCxn id="81" idx="1"/>
          </p:cNvCxnSpPr>
          <p:nvPr/>
        </p:nvCxnSpPr>
        <p:spPr>
          <a:xfrm flipV="1">
            <a:off x="1195993" y="3738945"/>
            <a:ext cx="544907" cy="1257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4" idx="3"/>
            <a:endCxn id="81" idx="1"/>
          </p:cNvCxnSpPr>
          <p:nvPr/>
        </p:nvCxnSpPr>
        <p:spPr>
          <a:xfrm>
            <a:off x="1438656" y="2867005"/>
            <a:ext cx="302244" cy="87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211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QSM+qBOLD</a:t>
            </a:r>
            <a:r>
              <a:rPr lang="de-DE" dirty="0"/>
              <a:t> </a:t>
            </a:r>
            <a:r>
              <a:rPr lang="de-DE" dirty="0" err="1"/>
              <a:t>Grid</a:t>
            </a:r>
            <a:r>
              <a:rPr lang="de-DE" dirty="0"/>
              <a:t> Search</a:t>
            </a:r>
          </a:p>
        </p:txBody>
      </p:sp>
      <p:sp>
        <p:nvSpPr>
          <p:cNvPr id="54" name="Rechteck 53"/>
          <p:cNvSpPr/>
          <p:nvPr/>
        </p:nvSpPr>
        <p:spPr>
          <a:xfrm>
            <a:off x="3024453" y="2159985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S</a:t>
            </a:r>
            <a:r>
              <a:rPr lang="de-DE" sz="1200" baseline="-25000" dirty="0"/>
              <a:t>0</a:t>
            </a:r>
          </a:p>
        </p:txBody>
      </p:sp>
      <p:sp>
        <p:nvSpPr>
          <p:cNvPr id="56" name="Rechteck 55"/>
          <p:cNvSpPr/>
          <p:nvPr/>
        </p:nvSpPr>
        <p:spPr>
          <a:xfrm>
            <a:off x="3024453" y="2770858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R</a:t>
            </a:r>
            <a:r>
              <a:rPr lang="de-DE" sz="1200" baseline="-25000" dirty="0"/>
              <a:t>2</a:t>
            </a:r>
          </a:p>
        </p:txBody>
      </p:sp>
      <p:sp>
        <p:nvSpPr>
          <p:cNvPr id="58" name="Rechteck 57"/>
          <p:cNvSpPr/>
          <p:nvPr/>
        </p:nvSpPr>
        <p:spPr>
          <a:xfrm>
            <a:off x="3024453" y="3408508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Y</a:t>
            </a:r>
            <a:endParaRPr lang="de-DE" sz="1200" baseline="-25000" dirty="0"/>
          </a:p>
        </p:txBody>
      </p:sp>
      <p:sp>
        <p:nvSpPr>
          <p:cNvPr id="61" name="Rechteck 60"/>
          <p:cNvSpPr/>
          <p:nvPr/>
        </p:nvSpPr>
        <p:spPr>
          <a:xfrm>
            <a:off x="3024453" y="4734718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 err="1"/>
              <a:t>x</a:t>
            </a:r>
            <a:r>
              <a:rPr lang="de-DE" sz="1200" baseline="-25000" dirty="0" err="1"/>
              <a:t>nb</a:t>
            </a:r>
            <a:endParaRPr lang="de-DE" sz="1200" baseline="-25000" dirty="0"/>
          </a:p>
        </p:txBody>
      </p:sp>
      <p:sp>
        <p:nvSpPr>
          <p:cNvPr id="63" name="Rechteck 62"/>
          <p:cNvSpPr/>
          <p:nvPr/>
        </p:nvSpPr>
        <p:spPr>
          <a:xfrm>
            <a:off x="3024453" y="4057833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i="1" dirty="0"/>
              <a:t>v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 flipV="1">
            <a:off x="2424272" y="2399085"/>
            <a:ext cx="600181" cy="133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endCxn id="58" idx="1"/>
          </p:cNvCxnSpPr>
          <p:nvPr/>
        </p:nvCxnSpPr>
        <p:spPr>
          <a:xfrm flipV="1">
            <a:off x="2424272" y="3662451"/>
            <a:ext cx="600181" cy="7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endCxn id="56" idx="1"/>
          </p:cNvCxnSpPr>
          <p:nvPr/>
        </p:nvCxnSpPr>
        <p:spPr>
          <a:xfrm flipV="1">
            <a:off x="2424272" y="3024801"/>
            <a:ext cx="600181" cy="71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endCxn id="63" idx="1"/>
          </p:cNvCxnSpPr>
          <p:nvPr/>
        </p:nvCxnSpPr>
        <p:spPr>
          <a:xfrm>
            <a:off x="2424272" y="3738945"/>
            <a:ext cx="600181" cy="57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endCxn id="61" idx="1"/>
          </p:cNvCxnSpPr>
          <p:nvPr/>
        </p:nvCxnSpPr>
        <p:spPr>
          <a:xfrm>
            <a:off x="2424272" y="3738945"/>
            <a:ext cx="600181" cy="1249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6806413" y="5355667"/>
            <a:ext cx="1001163" cy="5078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Lambda</a:t>
            </a:r>
          </a:p>
          <a:p>
            <a:pPr algn="ctr"/>
            <a:r>
              <a:rPr lang="de-DE" sz="1200" i="1" dirty="0">
                <a:solidFill>
                  <a:schemeClr val="tx1"/>
                </a:solidFill>
              </a:rPr>
              <a:t>QSM 2D</a:t>
            </a:r>
          </a:p>
        </p:txBody>
      </p:sp>
      <p:cxnSp>
        <p:nvCxnSpPr>
          <p:cNvPr id="71" name="Gerade Verbindung mit Pfeil 70"/>
          <p:cNvCxnSpPr>
            <a:endCxn id="83" idx="1"/>
          </p:cNvCxnSpPr>
          <p:nvPr/>
        </p:nvCxnSpPr>
        <p:spPr>
          <a:xfrm>
            <a:off x="6018607" y="3643022"/>
            <a:ext cx="787806" cy="196658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>
            <a:stCxn id="52" idx="3"/>
          </p:cNvCxnSpPr>
          <p:nvPr/>
        </p:nvCxnSpPr>
        <p:spPr>
          <a:xfrm>
            <a:off x="6029925" y="5045005"/>
            <a:ext cx="830102" cy="56460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80"/>
          <p:cNvSpPr/>
          <p:nvPr/>
        </p:nvSpPr>
        <p:spPr>
          <a:xfrm>
            <a:off x="1740900" y="3205193"/>
            <a:ext cx="667512" cy="1067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Textfeld 81"/>
          <p:cNvSpPr txBox="1"/>
          <p:nvPr/>
        </p:nvSpPr>
        <p:spPr>
          <a:xfrm>
            <a:off x="1759471" y="3538890"/>
            <a:ext cx="666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ANN</a:t>
            </a:r>
          </a:p>
        </p:txBody>
      </p:sp>
      <p:cxnSp>
        <p:nvCxnSpPr>
          <p:cNvPr id="3" name="Gerade Verbindung mit Pfeil 2"/>
          <p:cNvCxnSpPr>
            <a:cxnSpLocks/>
            <a:stCxn id="61" idx="3"/>
            <a:endCxn id="39" idx="1"/>
          </p:cNvCxnSpPr>
          <p:nvPr/>
        </p:nvCxnSpPr>
        <p:spPr>
          <a:xfrm>
            <a:off x="3691965" y="4988661"/>
            <a:ext cx="339761" cy="6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cxnSpLocks/>
            <a:stCxn id="63" idx="3"/>
            <a:endCxn id="36" idx="1"/>
          </p:cNvCxnSpPr>
          <p:nvPr/>
        </p:nvCxnSpPr>
        <p:spPr>
          <a:xfrm>
            <a:off x="3691965" y="4311776"/>
            <a:ext cx="333183" cy="2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cxnSpLocks/>
            <a:stCxn id="58" idx="3"/>
            <a:endCxn id="38" idx="1"/>
          </p:cNvCxnSpPr>
          <p:nvPr/>
        </p:nvCxnSpPr>
        <p:spPr>
          <a:xfrm>
            <a:off x="3691965" y="3662451"/>
            <a:ext cx="339761" cy="2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56" idx="3"/>
          </p:cNvCxnSpPr>
          <p:nvPr/>
        </p:nvCxnSpPr>
        <p:spPr>
          <a:xfrm flipV="1">
            <a:off x="3691965" y="3021245"/>
            <a:ext cx="333183" cy="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cxnSpLocks/>
            <a:stCxn id="54" idx="3"/>
            <a:endCxn id="32" idx="1"/>
          </p:cNvCxnSpPr>
          <p:nvPr/>
        </p:nvCxnSpPr>
        <p:spPr>
          <a:xfrm flipV="1">
            <a:off x="3691965" y="2413927"/>
            <a:ext cx="3379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6806413" y="1332926"/>
            <a:ext cx="1001163" cy="50788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Lambda</a:t>
            </a:r>
          </a:p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qBOLD</a:t>
            </a:r>
            <a:r>
              <a:rPr lang="de-DE" sz="1200" i="1" dirty="0">
                <a:solidFill>
                  <a:schemeClr val="tx1"/>
                </a:solidFill>
              </a:rPr>
              <a:t> 2D</a:t>
            </a:r>
          </a:p>
        </p:txBody>
      </p:sp>
      <p:cxnSp>
        <p:nvCxnSpPr>
          <p:cNvPr id="11" name="Gerade Verbindung mit Pfeil 10"/>
          <p:cNvCxnSpPr>
            <a:stCxn id="50" idx="3"/>
            <a:endCxn id="42" idx="1"/>
          </p:cNvCxnSpPr>
          <p:nvPr/>
        </p:nvCxnSpPr>
        <p:spPr>
          <a:xfrm flipV="1">
            <a:off x="6029925" y="1586869"/>
            <a:ext cx="776488" cy="79871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4029929" y="2110268"/>
            <a:ext cx="795701" cy="60731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Reshape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to</a:t>
            </a:r>
            <a:r>
              <a:rPr lang="de-DE" sz="1200" dirty="0">
                <a:solidFill>
                  <a:schemeClr val="tx1"/>
                </a:solidFill>
              </a:rPr>
              <a:t> 1D</a:t>
            </a:r>
          </a:p>
          <a:p>
            <a:pPr algn="ctr"/>
            <a:r>
              <a:rPr lang="de-DE" sz="1200" dirty="0" err="1">
                <a:solidFill>
                  <a:schemeClr val="tx1"/>
                </a:solidFill>
              </a:rPr>
              <a:t>voxelwise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4038345" y="2748788"/>
            <a:ext cx="795701" cy="60731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Reshape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to</a:t>
            </a:r>
            <a:r>
              <a:rPr lang="de-DE" sz="1200" dirty="0">
                <a:solidFill>
                  <a:schemeClr val="tx1"/>
                </a:solidFill>
              </a:rPr>
              <a:t> 1D</a:t>
            </a:r>
          </a:p>
          <a:p>
            <a:pPr algn="ctr"/>
            <a:r>
              <a:rPr lang="de-DE" sz="1200" dirty="0" err="1">
                <a:solidFill>
                  <a:schemeClr val="tx1"/>
                </a:solidFill>
              </a:rPr>
              <a:t>voxelwise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4025148" y="4029120"/>
            <a:ext cx="795701" cy="60731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Reshape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to</a:t>
            </a:r>
            <a:r>
              <a:rPr lang="de-DE" sz="1200" dirty="0">
                <a:solidFill>
                  <a:schemeClr val="tx1"/>
                </a:solidFill>
              </a:rPr>
              <a:t> 1D</a:t>
            </a:r>
          </a:p>
          <a:p>
            <a:pPr algn="ctr"/>
            <a:r>
              <a:rPr lang="de-DE" sz="1200" dirty="0" err="1">
                <a:solidFill>
                  <a:schemeClr val="tx1"/>
                </a:solidFill>
              </a:rPr>
              <a:t>voxelwise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4031726" y="3387309"/>
            <a:ext cx="795701" cy="60731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Reshape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to</a:t>
            </a:r>
            <a:r>
              <a:rPr lang="de-DE" sz="1200" dirty="0">
                <a:solidFill>
                  <a:schemeClr val="tx1"/>
                </a:solidFill>
              </a:rPr>
              <a:t> 1D</a:t>
            </a:r>
          </a:p>
          <a:p>
            <a:pPr algn="ctr"/>
            <a:r>
              <a:rPr lang="de-DE" sz="1200" dirty="0" err="1">
                <a:solidFill>
                  <a:schemeClr val="tx1"/>
                </a:solidFill>
              </a:rPr>
              <a:t>voxelwise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4031726" y="4748349"/>
            <a:ext cx="795701" cy="60731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Reshape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to</a:t>
            </a:r>
            <a:r>
              <a:rPr lang="de-DE" sz="1200" dirty="0">
                <a:solidFill>
                  <a:schemeClr val="tx1"/>
                </a:solidFill>
              </a:rPr>
              <a:t> 1D</a:t>
            </a:r>
          </a:p>
          <a:p>
            <a:pPr algn="ctr"/>
            <a:r>
              <a:rPr lang="de-DE" sz="1200" dirty="0" err="1">
                <a:solidFill>
                  <a:schemeClr val="tx1"/>
                </a:solidFill>
              </a:rPr>
              <a:t>voxelwise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20" name="Gerade Verbindung mit Pfeil 19"/>
          <p:cNvCxnSpPr>
            <a:cxnSpLocks/>
            <a:stCxn id="38" idx="3"/>
            <a:endCxn id="22" idx="1"/>
          </p:cNvCxnSpPr>
          <p:nvPr/>
        </p:nvCxnSpPr>
        <p:spPr>
          <a:xfrm flipV="1">
            <a:off x="4827427" y="3668825"/>
            <a:ext cx="612160" cy="22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5439587" y="3393506"/>
            <a:ext cx="590338" cy="55063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8000">
                <a:schemeClr val="accent1"/>
              </a:gs>
              <a:gs pos="73000">
                <a:schemeClr val="accent1"/>
              </a:gs>
              <a:gs pos="100000">
                <a:schemeClr val="accent5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Grad Y</a:t>
            </a:r>
          </a:p>
        </p:txBody>
      </p:sp>
      <p:sp>
        <p:nvSpPr>
          <p:cNvPr id="46" name="Rechteck 45"/>
          <p:cNvSpPr/>
          <p:nvPr/>
        </p:nvSpPr>
        <p:spPr>
          <a:xfrm>
            <a:off x="5439587" y="4060309"/>
            <a:ext cx="590338" cy="55063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1000">
                <a:schemeClr val="accent1"/>
              </a:gs>
              <a:gs pos="71000">
                <a:schemeClr val="accent1"/>
              </a:gs>
              <a:gs pos="100000">
                <a:schemeClr val="accent5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Grad</a:t>
            </a:r>
          </a:p>
          <a:p>
            <a:pPr algn="ctr"/>
            <a:r>
              <a:rPr lang="de-DE" sz="1800" i="1" dirty="0"/>
              <a:t>v</a:t>
            </a:r>
            <a:endParaRPr lang="de-DE" dirty="0"/>
          </a:p>
        </p:txBody>
      </p:sp>
      <p:cxnSp>
        <p:nvCxnSpPr>
          <p:cNvPr id="26" name="Gerade Verbindung mit Pfeil 25"/>
          <p:cNvCxnSpPr>
            <a:cxnSpLocks/>
            <a:stCxn id="36" idx="3"/>
            <a:endCxn id="46" idx="1"/>
          </p:cNvCxnSpPr>
          <p:nvPr/>
        </p:nvCxnSpPr>
        <p:spPr>
          <a:xfrm>
            <a:off x="4820849" y="4332779"/>
            <a:ext cx="618738" cy="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5439587" y="2777071"/>
            <a:ext cx="590338" cy="55063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R</a:t>
            </a:r>
            <a:r>
              <a:rPr lang="de-DE" sz="1400" baseline="-25000" dirty="0"/>
              <a:t>2</a:t>
            </a:r>
            <a:endParaRPr lang="de-DE" dirty="0"/>
          </a:p>
        </p:txBody>
      </p:sp>
      <p:sp>
        <p:nvSpPr>
          <p:cNvPr id="50" name="Rechteck 49"/>
          <p:cNvSpPr/>
          <p:nvPr/>
        </p:nvSpPr>
        <p:spPr>
          <a:xfrm>
            <a:off x="5439587" y="2110268"/>
            <a:ext cx="590338" cy="55063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S</a:t>
            </a:r>
            <a:r>
              <a:rPr lang="de-DE" sz="1400" baseline="-25000" dirty="0"/>
              <a:t>0</a:t>
            </a:r>
            <a:endParaRPr lang="de-DE" sz="1800" baseline="-25000" dirty="0"/>
          </a:p>
        </p:txBody>
      </p:sp>
      <p:sp>
        <p:nvSpPr>
          <p:cNvPr id="52" name="Rechteck 51"/>
          <p:cNvSpPr/>
          <p:nvPr/>
        </p:nvSpPr>
        <p:spPr>
          <a:xfrm>
            <a:off x="5439587" y="4769686"/>
            <a:ext cx="590338" cy="55063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 err="1"/>
              <a:t>x</a:t>
            </a:r>
            <a:r>
              <a:rPr lang="de-DE" sz="1800" baseline="-25000" dirty="0" err="1"/>
              <a:t>nb</a:t>
            </a:r>
            <a:endParaRPr lang="de-DE" sz="1800" baseline="-25000" dirty="0"/>
          </a:p>
        </p:txBody>
      </p:sp>
      <p:cxnSp>
        <p:nvCxnSpPr>
          <p:cNvPr id="33" name="Gerade Verbindung mit Pfeil 32"/>
          <p:cNvCxnSpPr>
            <a:cxnSpLocks/>
            <a:stCxn id="32" idx="3"/>
            <a:endCxn id="50" idx="1"/>
          </p:cNvCxnSpPr>
          <p:nvPr/>
        </p:nvCxnSpPr>
        <p:spPr>
          <a:xfrm flipV="1">
            <a:off x="4825630" y="2385587"/>
            <a:ext cx="613957" cy="28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cxnSpLocks/>
            <a:stCxn id="35" idx="3"/>
            <a:endCxn id="49" idx="1"/>
          </p:cNvCxnSpPr>
          <p:nvPr/>
        </p:nvCxnSpPr>
        <p:spPr>
          <a:xfrm flipV="1">
            <a:off x="4834046" y="3052390"/>
            <a:ext cx="605541" cy="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cxnSpLocks/>
            <a:stCxn id="39" idx="3"/>
            <a:endCxn id="52" idx="1"/>
          </p:cNvCxnSpPr>
          <p:nvPr/>
        </p:nvCxnSpPr>
        <p:spPr>
          <a:xfrm flipV="1">
            <a:off x="4827427" y="5045005"/>
            <a:ext cx="612160" cy="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>
            <a:off x="7115373" y="3240558"/>
            <a:ext cx="849418" cy="59666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Concat</a:t>
            </a:r>
            <a:endParaRPr lang="de-DE" dirty="0"/>
          </a:p>
        </p:txBody>
      </p:sp>
      <p:cxnSp>
        <p:nvCxnSpPr>
          <p:cNvPr id="64" name="Gerade Verbindung mit Pfeil 63"/>
          <p:cNvCxnSpPr>
            <a:endCxn id="83" idx="1"/>
          </p:cNvCxnSpPr>
          <p:nvPr/>
        </p:nvCxnSpPr>
        <p:spPr>
          <a:xfrm>
            <a:off x="6041334" y="4361656"/>
            <a:ext cx="765079" cy="124795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endCxn id="42" idx="1"/>
          </p:cNvCxnSpPr>
          <p:nvPr/>
        </p:nvCxnSpPr>
        <p:spPr>
          <a:xfrm flipV="1">
            <a:off x="6247704" y="1586869"/>
            <a:ext cx="558709" cy="150258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22" idx="3"/>
            <a:endCxn id="42" idx="1"/>
          </p:cNvCxnSpPr>
          <p:nvPr/>
        </p:nvCxnSpPr>
        <p:spPr>
          <a:xfrm flipV="1">
            <a:off x="6029925" y="1586869"/>
            <a:ext cx="776488" cy="208195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46" idx="3"/>
            <a:endCxn id="42" idx="1"/>
          </p:cNvCxnSpPr>
          <p:nvPr/>
        </p:nvCxnSpPr>
        <p:spPr>
          <a:xfrm flipV="1">
            <a:off x="6029925" y="1586869"/>
            <a:ext cx="776488" cy="274875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stCxn id="52" idx="3"/>
            <a:endCxn id="42" idx="1"/>
          </p:cNvCxnSpPr>
          <p:nvPr/>
        </p:nvCxnSpPr>
        <p:spPr>
          <a:xfrm flipV="1">
            <a:off x="6029925" y="1586869"/>
            <a:ext cx="776488" cy="345813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42" idx="2"/>
            <a:endCxn id="60" idx="0"/>
          </p:cNvCxnSpPr>
          <p:nvPr/>
        </p:nvCxnSpPr>
        <p:spPr>
          <a:xfrm>
            <a:off x="7306995" y="1840811"/>
            <a:ext cx="233087" cy="1399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>
            <a:stCxn id="83" idx="0"/>
            <a:endCxn id="60" idx="2"/>
          </p:cNvCxnSpPr>
          <p:nvPr/>
        </p:nvCxnSpPr>
        <p:spPr>
          <a:xfrm flipV="1">
            <a:off x="7306995" y="3837222"/>
            <a:ext cx="233087" cy="1518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Geschweifte Klammer rechts 90"/>
          <p:cNvSpPr/>
          <p:nvPr/>
        </p:nvSpPr>
        <p:spPr>
          <a:xfrm>
            <a:off x="6806413" y="2020619"/>
            <a:ext cx="271393" cy="3221984"/>
          </a:xfrm>
          <a:prstGeom prst="rightBrace">
            <a:avLst>
              <a:gd name="adj1" fmla="val 8333"/>
              <a:gd name="adj2" fmla="val 455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Textfeld 98"/>
          <p:cNvSpPr txBox="1"/>
          <p:nvPr/>
        </p:nvSpPr>
        <p:spPr>
          <a:xfrm>
            <a:off x="11112667" y="1336923"/>
            <a:ext cx="1311991" cy="3908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/>
              <a:t>Params</a:t>
            </a:r>
            <a:endParaRPr lang="de-DE" sz="1600" b="1" dirty="0"/>
          </a:p>
          <a:p>
            <a:pPr algn="ctr"/>
            <a:endParaRPr lang="de-DE" sz="1600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dirty="0"/>
          </a:p>
          <a:p>
            <a:pPr algn="ctr"/>
            <a:endParaRPr lang="de-DE" sz="2800" dirty="0"/>
          </a:p>
          <a:p>
            <a:pPr algn="ctr"/>
            <a:endParaRPr lang="de-DE" sz="2800" dirty="0"/>
          </a:p>
        </p:txBody>
      </p:sp>
      <p:sp>
        <p:nvSpPr>
          <p:cNvPr id="100" name="Rechteck 99"/>
          <p:cNvSpPr/>
          <p:nvPr/>
        </p:nvSpPr>
        <p:spPr>
          <a:xfrm>
            <a:off x="9142638" y="3281803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64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8306724" y="3281802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32</a:t>
            </a:r>
          </a:p>
        </p:txBody>
      </p:sp>
      <p:cxnSp>
        <p:nvCxnSpPr>
          <p:cNvPr id="102" name="Gerade Verbindung mit Pfeil 101"/>
          <p:cNvCxnSpPr>
            <a:stCxn id="60" idx="3"/>
          </p:cNvCxnSpPr>
          <p:nvPr/>
        </p:nvCxnSpPr>
        <p:spPr>
          <a:xfrm flipV="1">
            <a:off x="7964791" y="3535745"/>
            <a:ext cx="170137" cy="3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>
            <a:stCxn id="101" idx="3"/>
            <a:endCxn id="100" idx="1"/>
          </p:cNvCxnSpPr>
          <p:nvPr/>
        </p:nvCxnSpPr>
        <p:spPr>
          <a:xfrm>
            <a:off x="8974236" y="3535745"/>
            <a:ext cx="1684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endCxn id="107" idx="3"/>
          </p:cNvCxnSpPr>
          <p:nvPr/>
        </p:nvCxnSpPr>
        <p:spPr>
          <a:xfrm flipV="1">
            <a:off x="10616346" y="3452333"/>
            <a:ext cx="207436" cy="88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9948834" y="3286928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128</a:t>
            </a:r>
          </a:p>
        </p:txBody>
      </p:sp>
      <p:cxnSp>
        <p:nvCxnSpPr>
          <p:cNvPr id="106" name="Gerade Verbindung mit Pfeil 105"/>
          <p:cNvCxnSpPr>
            <a:stCxn id="100" idx="3"/>
            <a:endCxn id="105" idx="1"/>
          </p:cNvCxnSpPr>
          <p:nvPr/>
        </p:nvCxnSpPr>
        <p:spPr>
          <a:xfrm>
            <a:off x="9810150" y="3535746"/>
            <a:ext cx="138684" cy="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/>
          <p:cNvSpPr/>
          <p:nvPr/>
        </p:nvSpPr>
        <p:spPr>
          <a:xfrm>
            <a:off x="8129005" y="2813542"/>
            <a:ext cx="2694777" cy="1277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Textfeld 107"/>
          <p:cNvSpPr txBox="1"/>
          <p:nvPr/>
        </p:nvSpPr>
        <p:spPr>
          <a:xfrm>
            <a:off x="8804882" y="2871226"/>
            <a:ext cx="151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Combination</a:t>
            </a:r>
            <a:endParaRPr lang="de-DE" dirty="0"/>
          </a:p>
        </p:txBody>
      </p:sp>
      <p:sp>
        <p:nvSpPr>
          <p:cNvPr id="109" name="Rechteck 108"/>
          <p:cNvSpPr/>
          <p:nvPr/>
        </p:nvSpPr>
        <p:spPr>
          <a:xfrm>
            <a:off x="11423963" y="1873373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S</a:t>
            </a:r>
            <a:r>
              <a:rPr lang="de-DE" sz="1200" baseline="-25000" dirty="0"/>
              <a:t>0</a:t>
            </a:r>
          </a:p>
        </p:txBody>
      </p:sp>
      <p:sp>
        <p:nvSpPr>
          <p:cNvPr id="110" name="Rechteck 109"/>
          <p:cNvSpPr/>
          <p:nvPr/>
        </p:nvSpPr>
        <p:spPr>
          <a:xfrm>
            <a:off x="11423963" y="2484246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R</a:t>
            </a:r>
            <a:r>
              <a:rPr lang="de-DE" sz="1200" baseline="-25000" dirty="0"/>
              <a:t>2</a:t>
            </a:r>
          </a:p>
        </p:txBody>
      </p:sp>
      <p:sp>
        <p:nvSpPr>
          <p:cNvPr id="111" name="Rechteck 110"/>
          <p:cNvSpPr/>
          <p:nvPr/>
        </p:nvSpPr>
        <p:spPr>
          <a:xfrm>
            <a:off x="11423963" y="3121896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Y</a:t>
            </a:r>
            <a:endParaRPr lang="de-DE" sz="1200" baseline="-25000" dirty="0"/>
          </a:p>
        </p:txBody>
      </p:sp>
      <p:sp>
        <p:nvSpPr>
          <p:cNvPr id="112" name="Rechteck 111"/>
          <p:cNvSpPr/>
          <p:nvPr/>
        </p:nvSpPr>
        <p:spPr>
          <a:xfrm>
            <a:off x="11423963" y="4448106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 err="1"/>
              <a:t>x</a:t>
            </a:r>
            <a:r>
              <a:rPr lang="de-DE" sz="1200" baseline="-25000" dirty="0" err="1"/>
              <a:t>nb</a:t>
            </a:r>
            <a:endParaRPr lang="de-DE" sz="1200" baseline="-25000" dirty="0"/>
          </a:p>
        </p:txBody>
      </p:sp>
      <p:sp>
        <p:nvSpPr>
          <p:cNvPr id="113" name="Rechteck 112"/>
          <p:cNvSpPr/>
          <p:nvPr/>
        </p:nvSpPr>
        <p:spPr>
          <a:xfrm>
            <a:off x="11423963" y="3771221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i="1" dirty="0"/>
              <a:t>v</a:t>
            </a:r>
          </a:p>
        </p:txBody>
      </p:sp>
      <p:cxnSp>
        <p:nvCxnSpPr>
          <p:cNvPr id="114" name="Gerade Verbindung mit Pfeil 113"/>
          <p:cNvCxnSpPr>
            <a:stCxn id="107" idx="3"/>
          </p:cNvCxnSpPr>
          <p:nvPr/>
        </p:nvCxnSpPr>
        <p:spPr>
          <a:xfrm flipV="1">
            <a:off x="10823782" y="2112473"/>
            <a:ext cx="600181" cy="133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/>
          <p:cNvCxnSpPr>
            <a:stCxn id="107" idx="3"/>
            <a:endCxn id="111" idx="1"/>
          </p:cNvCxnSpPr>
          <p:nvPr/>
        </p:nvCxnSpPr>
        <p:spPr>
          <a:xfrm flipV="1">
            <a:off x="10823782" y="3375839"/>
            <a:ext cx="600181" cy="7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>
            <a:stCxn id="107" idx="3"/>
            <a:endCxn id="110" idx="1"/>
          </p:cNvCxnSpPr>
          <p:nvPr/>
        </p:nvCxnSpPr>
        <p:spPr>
          <a:xfrm flipV="1">
            <a:off x="10823782" y="2738189"/>
            <a:ext cx="600181" cy="71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/>
          <p:cNvCxnSpPr>
            <a:stCxn id="107" idx="3"/>
            <a:endCxn id="113" idx="1"/>
          </p:cNvCxnSpPr>
          <p:nvPr/>
        </p:nvCxnSpPr>
        <p:spPr>
          <a:xfrm>
            <a:off x="10823782" y="3452333"/>
            <a:ext cx="600181" cy="57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/>
          <p:cNvCxnSpPr>
            <a:stCxn id="107" idx="3"/>
            <a:endCxn id="112" idx="1"/>
          </p:cNvCxnSpPr>
          <p:nvPr/>
        </p:nvCxnSpPr>
        <p:spPr>
          <a:xfrm>
            <a:off x="10823782" y="3452333"/>
            <a:ext cx="600181" cy="1249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feld 121"/>
          <p:cNvSpPr txBox="1"/>
          <p:nvPr/>
        </p:nvSpPr>
        <p:spPr>
          <a:xfrm>
            <a:off x="8516039" y="4272697"/>
            <a:ext cx="18009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Use </a:t>
            </a:r>
            <a:r>
              <a:rPr lang="de-DE" dirty="0" err="1"/>
              <a:t>Stride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and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reduce</a:t>
            </a:r>
            <a:r>
              <a:rPr lang="de-DE" dirty="0"/>
              <a:t> 2D back </a:t>
            </a:r>
            <a:r>
              <a:rPr lang="de-DE" dirty="0" err="1"/>
              <a:t>to</a:t>
            </a:r>
            <a:r>
              <a:rPr lang="de-DE" dirty="0"/>
              <a:t> 1D </a:t>
            </a:r>
            <a:r>
              <a:rPr lang="de-DE" dirty="0" err="1"/>
              <a:t>with</a:t>
            </a:r>
            <a:r>
              <a:rPr lang="de-DE" dirty="0"/>
              <a:t> optimal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voxel</a:t>
            </a:r>
            <a:endParaRPr lang="de-DE" dirty="0"/>
          </a:p>
          <a:p>
            <a:endParaRPr lang="de-DE" dirty="0"/>
          </a:p>
          <a:p>
            <a:r>
              <a:rPr lang="de-DE" dirty="0"/>
              <a:t>Pooling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?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84F65481-5CA2-455D-BF16-3C3E3E58F4AC}"/>
              </a:ext>
            </a:extLst>
          </p:cNvPr>
          <p:cNvSpPr txBox="1"/>
          <p:nvPr/>
        </p:nvSpPr>
        <p:spPr>
          <a:xfrm>
            <a:off x="5078511" y="1248390"/>
            <a:ext cx="1318569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/>
              <a:t>Expand</a:t>
            </a:r>
            <a:r>
              <a:rPr lang="de-DE" sz="1600" b="1" dirty="0"/>
              <a:t> </a:t>
            </a:r>
            <a:r>
              <a:rPr lang="de-DE" sz="1600" b="1" dirty="0" err="1"/>
              <a:t>each</a:t>
            </a:r>
            <a:r>
              <a:rPr lang="de-DE" sz="1600" b="1" dirty="0"/>
              <a:t> </a:t>
            </a:r>
            <a:r>
              <a:rPr lang="de-DE" sz="1600" b="1" dirty="0" err="1"/>
              <a:t>voxel</a:t>
            </a:r>
            <a:r>
              <a:rPr lang="de-DE" sz="1600" b="1" dirty="0"/>
              <a:t> </a:t>
            </a:r>
            <a:r>
              <a:rPr lang="de-DE" sz="1600" b="1" dirty="0" err="1"/>
              <a:t>to</a:t>
            </a:r>
            <a:r>
              <a:rPr lang="de-DE" sz="1600" b="1" dirty="0"/>
              <a:t> a </a:t>
            </a:r>
            <a:r>
              <a:rPr lang="de-DE" sz="1600" b="1" dirty="0" err="1"/>
              <a:t>grid</a:t>
            </a:r>
            <a:endParaRPr lang="de-DE" sz="1600" b="1" dirty="0"/>
          </a:p>
          <a:p>
            <a:pPr algn="ctr"/>
            <a:endParaRPr lang="de-DE" sz="1600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dirty="0"/>
          </a:p>
          <a:p>
            <a:pPr algn="ctr"/>
            <a:endParaRPr lang="de-DE" sz="2800" dirty="0"/>
          </a:p>
          <a:p>
            <a:pPr algn="ctr"/>
            <a:endParaRPr lang="de-DE" sz="2800" dirty="0"/>
          </a:p>
        </p:txBody>
      </p: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FB6D1DA6-FD9F-4124-872C-B154078DE9E3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6028510" y="1586869"/>
            <a:ext cx="777903" cy="146902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 flipV="1">
            <a:off x="5879250" y="3939000"/>
            <a:ext cx="1336496" cy="19602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5184851" y="5872648"/>
            <a:ext cx="1342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Tensor </a:t>
            </a:r>
            <a:r>
              <a:rPr lang="de-DE" dirty="0" err="1" smtClean="0">
                <a:solidFill>
                  <a:srgbClr val="FF0000"/>
                </a:solidFill>
              </a:rPr>
              <a:t>gets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very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very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big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279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Testing</a:t>
            </a:r>
            <a:r>
              <a:rPr lang="de-DE" dirty="0" smtClean="0"/>
              <a:t> Models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Visualizing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223" y="1559179"/>
            <a:ext cx="5076561" cy="4351338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581436"/>
            <a:ext cx="4785360" cy="430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948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Testing</a:t>
            </a:r>
            <a:r>
              <a:rPr lang="de-DE" dirty="0" smtClean="0"/>
              <a:t> Models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Visualizing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30" y="1939474"/>
            <a:ext cx="4834820" cy="4351338"/>
          </a:xfr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62558"/>
            <a:ext cx="6400000" cy="5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71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2115"/>
          </a:xfrm>
        </p:spPr>
        <p:txBody>
          <a:bodyPr>
            <a:normAutofit fontScale="90000"/>
          </a:bodyPr>
          <a:lstStyle/>
          <a:p>
            <a:r>
              <a:rPr lang="de-DE" dirty="0"/>
              <a:t>Simons ANN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35508" y="1404198"/>
            <a:ext cx="1438656" cy="1246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1D GRE </a:t>
            </a:r>
            <a:r>
              <a:rPr lang="de-DE" sz="1400" b="1" dirty="0" err="1"/>
              <a:t>data</a:t>
            </a:r>
            <a:endParaRPr lang="de-DE" sz="1400" b="1" dirty="0"/>
          </a:p>
          <a:p>
            <a:pPr algn="ctr"/>
            <a:r>
              <a:rPr lang="de-DE" sz="1400" b="1" dirty="0" err="1"/>
              <a:t>without</a:t>
            </a:r>
            <a:r>
              <a:rPr lang="de-DE" sz="1400" b="1" dirty="0"/>
              <a:t> </a:t>
            </a:r>
            <a:r>
              <a:rPr lang="de-DE" sz="1400" b="1" dirty="0" err="1"/>
              <a:t>air</a:t>
            </a:r>
            <a:r>
              <a:rPr lang="de-DE" sz="1400" b="1" dirty="0"/>
              <a:t> </a:t>
            </a:r>
            <a:r>
              <a:rPr lang="de-DE" sz="1400" b="1" dirty="0" err="1"/>
              <a:t>and</a:t>
            </a:r>
            <a:r>
              <a:rPr lang="de-DE" sz="1400" b="1" dirty="0"/>
              <a:t> CSF</a:t>
            </a:r>
          </a:p>
          <a:p>
            <a:pPr algn="ctr"/>
            <a:endParaRPr lang="de-DE" sz="1100" dirty="0"/>
          </a:p>
          <a:p>
            <a:pPr algn="ctr"/>
            <a:r>
              <a:rPr lang="de-DE" sz="1100" dirty="0"/>
              <a:t>8 GE  </a:t>
            </a:r>
            <a:r>
              <a:rPr lang="de-DE" sz="1100" dirty="0" err="1"/>
              <a:t>from</a:t>
            </a:r>
            <a:r>
              <a:rPr lang="de-DE" sz="1100" dirty="0"/>
              <a:t> ?? </a:t>
            </a:r>
            <a:r>
              <a:rPr lang="de-DE" sz="1100" dirty="0" err="1"/>
              <a:t>to</a:t>
            </a:r>
            <a:r>
              <a:rPr lang="de-DE" sz="1100" dirty="0"/>
              <a:t> ??</a:t>
            </a:r>
          </a:p>
          <a:p>
            <a:pPr algn="ctr"/>
            <a:r>
              <a:rPr lang="de-DE" sz="1100" dirty="0"/>
              <a:t>Delta GE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928116" y="3579309"/>
            <a:ext cx="853440" cy="615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QSM</a:t>
            </a:r>
            <a:endParaRPr lang="de-DE" sz="1600" dirty="0"/>
          </a:p>
          <a:p>
            <a:pPr algn="ctr"/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6461838" y="2766872"/>
            <a:ext cx="961523" cy="10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Fully</a:t>
            </a:r>
            <a:r>
              <a:rPr lang="de-DE" sz="1200" dirty="0"/>
              <a:t> </a:t>
            </a:r>
            <a:r>
              <a:rPr lang="de-DE" sz="1200" dirty="0" err="1"/>
              <a:t>connected</a:t>
            </a:r>
            <a:endParaRPr lang="de-DE" sz="1200" dirty="0"/>
          </a:p>
          <a:p>
            <a:pPr algn="ctr"/>
            <a:r>
              <a:rPr lang="de-DE" sz="1200" dirty="0"/>
              <a:t>N = 5</a:t>
            </a:r>
          </a:p>
          <a:p>
            <a:pPr algn="ctr"/>
            <a:r>
              <a:rPr lang="de-DE" sz="1200" dirty="0"/>
              <a:t>Act = Linear  </a:t>
            </a:r>
            <a:r>
              <a:rPr lang="de-DE" sz="1200" dirty="0" err="1"/>
              <a:t>params</a:t>
            </a:r>
            <a:endParaRPr lang="de-DE" sz="1200" dirty="0"/>
          </a:p>
        </p:txBody>
      </p:sp>
      <p:sp>
        <p:nvSpPr>
          <p:cNvPr id="15" name="Rechteck 14"/>
          <p:cNvSpPr/>
          <p:nvPr/>
        </p:nvSpPr>
        <p:spPr>
          <a:xfrm>
            <a:off x="5094009" y="2766872"/>
            <a:ext cx="933112" cy="10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Fully</a:t>
            </a:r>
            <a:r>
              <a:rPr lang="de-DE" sz="1200" dirty="0"/>
              <a:t> </a:t>
            </a:r>
            <a:r>
              <a:rPr lang="de-DE" sz="1200" dirty="0" err="1"/>
              <a:t>connected</a:t>
            </a:r>
            <a:endParaRPr lang="de-DE" sz="1200" dirty="0"/>
          </a:p>
          <a:p>
            <a:pPr algn="ctr"/>
            <a:r>
              <a:rPr lang="de-DE" sz="1200" dirty="0"/>
              <a:t>N=10</a:t>
            </a:r>
          </a:p>
          <a:p>
            <a:pPr algn="ctr"/>
            <a:r>
              <a:rPr lang="de-DE" sz="1200" dirty="0"/>
              <a:t>Act = </a:t>
            </a:r>
            <a:r>
              <a:rPr lang="de-DE" sz="1200" dirty="0" err="1"/>
              <a:t>tanh</a:t>
            </a:r>
            <a:endParaRPr lang="de-DE" sz="1200" dirty="0"/>
          </a:p>
        </p:txBody>
      </p:sp>
      <p:sp>
        <p:nvSpPr>
          <p:cNvPr id="16" name="Rechteck 15"/>
          <p:cNvSpPr/>
          <p:nvPr/>
        </p:nvSpPr>
        <p:spPr>
          <a:xfrm>
            <a:off x="3655353" y="2722482"/>
            <a:ext cx="932688" cy="59666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Concat</a:t>
            </a:r>
            <a:endParaRPr lang="de-DE" dirty="0"/>
          </a:p>
        </p:txBody>
      </p:sp>
      <p:cxnSp>
        <p:nvCxnSpPr>
          <p:cNvPr id="22" name="Gerade Verbindung mit Pfeil 21"/>
          <p:cNvCxnSpPr>
            <a:stCxn id="4" idx="3"/>
            <a:endCxn id="16" idx="1"/>
          </p:cNvCxnSpPr>
          <p:nvPr/>
        </p:nvCxnSpPr>
        <p:spPr>
          <a:xfrm>
            <a:off x="2074164" y="2027446"/>
            <a:ext cx="1581189" cy="993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5" idx="3"/>
            <a:endCxn id="16" idx="1"/>
          </p:cNvCxnSpPr>
          <p:nvPr/>
        </p:nvCxnSpPr>
        <p:spPr>
          <a:xfrm flipV="1">
            <a:off x="1781556" y="3020814"/>
            <a:ext cx="1873797" cy="8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6" idx="3"/>
            <a:endCxn id="15" idx="1"/>
          </p:cNvCxnSpPr>
          <p:nvPr/>
        </p:nvCxnSpPr>
        <p:spPr>
          <a:xfrm>
            <a:off x="4588041" y="3020814"/>
            <a:ext cx="505968" cy="250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5" idx="3"/>
            <a:endCxn id="14" idx="1"/>
          </p:cNvCxnSpPr>
          <p:nvPr/>
        </p:nvCxnSpPr>
        <p:spPr>
          <a:xfrm>
            <a:off x="6027121" y="3271672"/>
            <a:ext cx="434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/>
          <p:cNvSpPr txBox="1"/>
          <p:nvPr/>
        </p:nvSpPr>
        <p:spPr>
          <a:xfrm>
            <a:off x="8083507" y="973520"/>
            <a:ext cx="1311991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/>
              <a:t>Params</a:t>
            </a:r>
            <a:endParaRPr lang="de-DE" sz="1600" b="1" dirty="0"/>
          </a:p>
          <a:p>
            <a:pPr algn="ctr"/>
            <a:endParaRPr lang="de-DE" sz="1600" dirty="0"/>
          </a:p>
          <a:p>
            <a:pPr algn="ctr"/>
            <a:r>
              <a:rPr lang="de-DE" sz="1600" dirty="0"/>
              <a:t>S</a:t>
            </a:r>
            <a:r>
              <a:rPr lang="de-DE" sz="1600" baseline="-25000" dirty="0"/>
              <a:t>0</a:t>
            </a:r>
          </a:p>
          <a:p>
            <a:pPr algn="ctr"/>
            <a:endParaRPr lang="de-DE" sz="1600" dirty="0"/>
          </a:p>
          <a:p>
            <a:pPr algn="ctr"/>
            <a:endParaRPr lang="de-DE" sz="1600" dirty="0"/>
          </a:p>
          <a:p>
            <a:pPr algn="ctr"/>
            <a:r>
              <a:rPr lang="de-DE" sz="1600" dirty="0"/>
              <a:t>R</a:t>
            </a:r>
            <a:r>
              <a:rPr lang="de-DE" sz="1600" baseline="-25000" dirty="0"/>
              <a:t>2</a:t>
            </a:r>
          </a:p>
          <a:p>
            <a:pPr algn="ctr"/>
            <a:endParaRPr lang="de-DE" sz="1600" dirty="0"/>
          </a:p>
          <a:p>
            <a:pPr algn="ctr"/>
            <a:endParaRPr lang="de-DE" sz="1600" dirty="0"/>
          </a:p>
          <a:p>
            <a:pPr algn="ctr"/>
            <a:r>
              <a:rPr lang="de-DE" sz="1600" dirty="0"/>
              <a:t>Y</a:t>
            </a:r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r>
              <a:rPr lang="de-DE" sz="1600" i="1" dirty="0"/>
              <a:t>v</a:t>
            </a:r>
          </a:p>
          <a:p>
            <a:pPr algn="ctr"/>
            <a:endParaRPr lang="de-DE" sz="1600" dirty="0"/>
          </a:p>
          <a:p>
            <a:pPr algn="ctr"/>
            <a:r>
              <a:rPr lang="de-DE" sz="1600" dirty="0" err="1"/>
              <a:t>x</a:t>
            </a:r>
            <a:r>
              <a:rPr lang="de-DE" sz="1600" baseline="-25000" dirty="0" err="1"/>
              <a:t>nb</a:t>
            </a:r>
            <a:endParaRPr lang="de-DE" sz="1600" baseline="-25000" dirty="0"/>
          </a:p>
          <a:p>
            <a:pPr algn="ctr"/>
            <a:endParaRPr lang="de-DE" sz="2800" dirty="0"/>
          </a:p>
        </p:txBody>
      </p:sp>
      <p:cxnSp>
        <p:nvCxnSpPr>
          <p:cNvPr id="56" name="Gerade Verbindung mit Pfeil 55"/>
          <p:cNvCxnSpPr>
            <a:stCxn id="14" idx="3"/>
          </p:cNvCxnSpPr>
          <p:nvPr/>
        </p:nvCxnSpPr>
        <p:spPr>
          <a:xfrm flipV="1">
            <a:off x="7423361" y="3050684"/>
            <a:ext cx="371261" cy="220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7787246" y="1710823"/>
            <a:ext cx="600181" cy="133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 flipV="1">
            <a:off x="7794622" y="3012436"/>
            <a:ext cx="600181" cy="7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 flipV="1">
            <a:off x="7794622" y="2374786"/>
            <a:ext cx="600181" cy="71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/>
          <p:nvPr/>
        </p:nvCxnSpPr>
        <p:spPr>
          <a:xfrm>
            <a:off x="7794622" y="3088930"/>
            <a:ext cx="600181" cy="57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/>
        </p:nvCxnSpPr>
        <p:spPr>
          <a:xfrm>
            <a:off x="7794622" y="3088930"/>
            <a:ext cx="600181" cy="1249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>
            <a:off x="7886062" y="5291658"/>
            <a:ext cx="2185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Loss </a:t>
            </a:r>
            <a:r>
              <a:rPr lang="de-DE" dirty="0" err="1"/>
              <a:t>Function</a:t>
            </a:r>
            <a:r>
              <a:rPr lang="de-DE" dirty="0"/>
              <a:t>:</a:t>
            </a:r>
          </a:p>
          <a:p>
            <a:r>
              <a:rPr lang="de-DE" dirty="0" err="1"/>
              <a:t>Levenberg-Markqward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869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2115"/>
          </a:xfrm>
        </p:spPr>
        <p:txBody>
          <a:bodyPr>
            <a:normAutofit fontScale="90000"/>
          </a:bodyPr>
          <a:lstStyle/>
          <a:p>
            <a:r>
              <a:rPr lang="de-DE" dirty="0"/>
              <a:t>2D </a:t>
            </a:r>
            <a:r>
              <a:rPr lang="de-DE" dirty="0" err="1"/>
              <a:t>Fully</a:t>
            </a:r>
            <a:r>
              <a:rPr lang="de-DE" dirty="0"/>
              <a:t> </a:t>
            </a:r>
            <a:r>
              <a:rPr lang="de-DE" dirty="0" err="1"/>
              <a:t>Conv</a:t>
            </a:r>
            <a:r>
              <a:rPr lang="de-DE" dirty="0"/>
              <a:t> Simple 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35508" y="1404198"/>
            <a:ext cx="1438656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GRE </a:t>
            </a:r>
            <a:r>
              <a:rPr lang="de-DE" sz="1400" b="1" dirty="0" err="1"/>
              <a:t>data</a:t>
            </a:r>
            <a:endParaRPr lang="de-DE" sz="1400" b="1" dirty="0"/>
          </a:p>
          <a:p>
            <a:pPr algn="ctr"/>
            <a:r>
              <a:rPr lang="de-DE" sz="1400" b="1" dirty="0" err="1"/>
              <a:t>without</a:t>
            </a:r>
            <a:r>
              <a:rPr lang="de-DE" sz="1400" b="1" dirty="0"/>
              <a:t> </a:t>
            </a:r>
            <a:r>
              <a:rPr lang="de-DE" sz="1400" b="1" dirty="0" err="1"/>
              <a:t>air</a:t>
            </a:r>
            <a:r>
              <a:rPr lang="de-DE" sz="1400" b="1" dirty="0"/>
              <a:t> </a:t>
            </a:r>
            <a:r>
              <a:rPr lang="de-DE" sz="1400" b="1" dirty="0" err="1"/>
              <a:t>and</a:t>
            </a:r>
            <a:r>
              <a:rPr lang="de-DE" sz="1400" b="1" dirty="0"/>
              <a:t> CSF</a:t>
            </a:r>
          </a:p>
          <a:p>
            <a:pPr algn="ctr"/>
            <a:endParaRPr lang="de-DE" sz="1100" dirty="0"/>
          </a:p>
          <a:p>
            <a:pPr algn="ctr"/>
            <a:r>
              <a:rPr lang="de-DE" sz="1100" dirty="0"/>
              <a:t>16 GE  </a:t>
            </a:r>
            <a:r>
              <a:rPr lang="de-DE" sz="1100" dirty="0" err="1"/>
              <a:t>from</a:t>
            </a:r>
            <a:r>
              <a:rPr lang="de-DE" sz="1100" dirty="0"/>
              <a:t> 3 </a:t>
            </a:r>
            <a:r>
              <a:rPr lang="de-DE" sz="1100" dirty="0" err="1"/>
              <a:t>to</a:t>
            </a:r>
            <a:r>
              <a:rPr lang="de-DE" sz="1100" dirty="0"/>
              <a:t> 48</a:t>
            </a:r>
          </a:p>
          <a:p>
            <a:pPr algn="ctr"/>
            <a:r>
              <a:rPr lang="de-DE" sz="1100" dirty="0"/>
              <a:t>Delta GE = 3 </a:t>
            </a:r>
            <a:r>
              <a:rPr lang="de-DE" sz="1100" dirty="0" err="1"/>
              <a:t>ms</a:t>
            </a:r>
            <a:endParaRPr lang="de-DE" sz="1100" dirty="0"/>
          </a:p>
          <a:p>
            <a:pPr algn="ctr"/>
            <a:r>
              <a:rPr lang="de-DE" sz="1100" dirty="0"/>
              <a:t>SE at 40 </a:t>
            </a:r>
            <a:r>
              <a:rPr lang="de-DE" sz="1100" dirty="0" err="1"/>
              <a:t>ms</a:t>
            </a:r>
            <a:r>
              <a:rPr lang="de-DE" sz="1100" dirty="0"/>
              <a:t> </a:t>
            </a:r>
          </a:p>
          <a:p>
            <a:pPr algn="ctr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928116" y="3579309"/>
            <a:ext cx="853440" cy="615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QSM</a:t>
            </a:r>
            <a:endParaRPr lang="de-DE" sz="1600" dirty="0"/>
          </a:p>
          <a:p>
            <a:pPr algn="ctr"/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6512177" y="2766872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</p:txBody>
      </p:sp>
      <p:sp>
        <p:nvSpPr>
          <p:cNvPr id="15" name="Rechteck 14"/>
          <p:cNvSpPr/>
          <p:nvPr/>
        </p:nvSpPr>
        <p:spPr>
          <a:xfrm>
            <a:off x="5359609" y="2766872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</p:txBody>
      </p:sp>
      <p:sp>
        <p:nvSpPr>
          <p:cNvPr id="16" name="Rechteck 15"/>
          <p:cNvSpPr/>
          <p:nvPr/>
        </p:nvSpPr>
        <p:spPr>
          <a:xfrm>
            <a:off x="3655353" y="2722482"/>
            <a:ext cx="932688" cy="59666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Concat</a:t>
            </a:r>
            <a:endParaRPr lang="de-DE" dirty="0"/>
          </a:p>
        </p:txBody>
      </p:sp>
      <p:cxnSp>
        <p:nvCxnSpPr>
          <p:cNvPr id="22" name="Gerade Verbindung mit Pfeil 21"/>
          <p:cNvCxnSpPr>
            <a:stCxn id="4" idx="3"/>
            <a:endCxn id="16" idx="1"/>
          </p:cNvCxnSpPr>
          <p:nvPr/>
        </p:nvCxnSpPr>
        <p:spPr>
          <a:xfrm>
            <a:off x="2074164" y="2250584"/>
            <a:ext cx="1581189" cy="770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5" idx="3"/>
            <a:endCxn id="16" idx="1"/>
          </p:cNvCxnSpPr>
          <p:nvPr/>
        </p:nvCxnSpPr>
        <p:spPr>
          <a:xfrm flipV="1">
            <a:off x="1781556" y="3020814"/>
            <a:ext cx="1873797" cy="8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6" idx="3"/>
            <a:endCxn id="15" idx="1"/>
          </p:cNvCxnSpPr>
          <p:nvPr/>
        </p:nvCxnSpPr>
        <p:spPr>
          <a:xfrm>
            <a:off x="4588041" y="3020814"/>
            <a:ext cx="7715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5" idx="3"/>
            <a:endCxn id="14" idx="1"/>
          </p:cNvCxnSpPr>
          <p:nvPr/>
        </p:nvCxnSpPr>
        <p:spPr>
          <a:xfrm>
            <a:off x="6027121" y="3020815"/>
            <a:ext cx="485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6562344" y="5794116"/>
            <a:ext cx="861017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 err="1"/>
              <a:t>N_Filters</a:t>
            </a:r>
            <a:endParaRPr lang="de-DE" sz="1200" dirty="0"/>
          </a:p>
        </p:txBody>
      </p:sp>
      <p:sp>
        <p:nvSpPr>
          <p:cNvPr id="54" name="Textfeld 53"/>
          <p:cNvSpPr txBox="1"/>
          <p:nvPr/>
        </p:nvSpPr>
        <p:spPr>
          <a:xfrm>
            <a:off x="7486017" y="5540228"/>
            <a:ext cx="14526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Kernel Size 	3</a:t>
            </a:r>
          </a:p>
          <a:p>
            <a:r>
              <a:rPr lang="de-DE" sz="1200" dirty="0" err="1"/>
              <a:t>Stride</a:t>
            </a:r>
            <a:r>
              <a:rPr lang="de-DE" sz="1200" dirty="0"/>
              <a:t> 	1</a:t>
            </a:r>
          </a:p>
          <a:p>
            <a:r>
              <a:rPr lang="de-DE" sz="1200" dirty="0"/>
              <a:t>Dilation 	1</a:t>
            </a:r>
          </a:p>
          <a:p>
            <a:r>
              <a:rPr lang="de-DE" sz="1200" dirty="0" err="1"/>
              <a:t>Activation</a:t>
            </a:r>
            <a:r>
              <a:rPr lang="de-DE" sz="1200" dirty="0"/>
              <a:t> 	</a:t>
            </a:r>
            <a:r>
              <a:rPr lang="de-DE" sz="1200" dirty="0" err="1"/>
              <a:t>tanh</a:t>
            </a:r>
            <a:endParaRPr lang="de-DE" sz="1200" dirty="0"/>
          </a:p>
          <a:p>
            <a:r>
              <a:rPr lang="de-DE" sz="1200" dirty="0" err="1"/>
              <a:t>Padding</a:t>
            </a:r>
            <a:r>
              <a:rPr lang="de-DE" sz="1200" dirty="0"/>
              <a:t>	Same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8083507" y="973520"/>
            <a:ext cx="1311991" cy="3908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/>
              <a:t>Params</a:t>
            </a:r>
            <a:endParaRPr lang="de-DE" sz="1600" b="1" dirty="0"/>
          </a:p>
          <a:p>
            <a:pPr algn="ctr"/>
            <a:endParaRPr lang="de-DE" sz="1600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dirty="0"/>
          </a:p>
          <a:p>
            <a:pPr algn="ctr"/>
            <a:endParaRPr lang="de-DE" sz="2800" dirty="0"/>
          </a:p>
          <a:p>
            <a:pPr algn="ctr"/>
            <a:endParaRPr lang="de-DE" sz="2800" dirty="0"/>
          </a:p>
        </p:txBody>
      </p:sp>
      <p:cxnSp>
        <p:nvCxnSpPr>
          <p:cNvPr id="56" name="Gerade Verbindung mit Pfeil 55"/>
          <p:cNvCxnSpPr>
            <a:stCxn id="14" idx="3"/>
          </p:cNvCxnSpPr>
          <p:nvPr/>
        </p:nvCxnSpPr>
        <p:spPr>
          <a:xfrm>
            <a:off x="7179689" y="3020815"/>
            <a:ext cx="614933" cy="2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/>
          <p:cNvSpPr/>
          <p:nvPr/>
        </p:nvSpPr>
        <p:spPr>
          <a:xfrm>
            <a:off x="8394803" y="1509970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1: S</a:t>
            </a:r>
            <a:r>
              <a:rPr lang="de-DE" sz="1200" baseline="-25000" dirty="0"/>
              <a:t>0</a:t>
            </a:r>
          </a:p>
        </p:txBody>
      </p:sp>
      <p:sp>
        <p:nvSpPr>
          <p:cNvPr id="58" name="Rechteck 57"/>
          <p:cNvSpPr/>
          <p:nvPr/>
        </p:nvSpPr>
        <p:spPr>
          <a:xfrm>
            <a:off x="8394803" y="2120843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1: R</a:t>
            </a:r>
            <a:r>
              <a:rPr lang="de-DE" sz="1200" baseline="-25000" dirty="0"/>
              <a:t>2</a:t>
            </a:r>
          </a:p>
        </p:txBody>
      </p:sp>
      <p:sp>
        <p:nvSpPr>
          <p:cNvPr id="59" name="Rechteck 58"/>
          <p:cNvSpPr/>
          <p:nvPr/>
        </p:nvSpPr>
        <p:spPr>
          <a:xfrm>
            <a:off x="8394803" y="2758493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1: Y</a:t>
            </a:r>
            <a:endParaRPr lang="de-DE" sz="1200" baseline="-25000" dirty="0"/>
          </a:p>
        </p:txBody>
      </p:sp>
      <p:sp>
        <p:nvSpPr>
          <p:cNvPr id="60" name="Rechteck 59"/>
          <p:cNvSpPr/>
          <p:nvPr/>
        </p:nvSpPr>
        <p:spPr>
          <a:xfrm>
            <a:off x="8394803" y="4084703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1: </a:t>
            </a:r>
            <a:r>
              <a:rPr lang="de-DE" sz="1200" dirty="0" err="1"/>
              <a:t>x</a:t>
            </a:r>
            <a:r>
              <a:rPr lang="de-DE" sz="1200" baseline="-25000" dirty="0" err="1"/>
              <a:t>nb</a:t>
            </a:r>
            <a:endParaRPr lang="de-DE" sz="1200" baseline="-25000" dirty="0"/>
          </a:p>
        </p:txBody>
      </p:sp>
      <p:sp>
        <p:nvSpPr>
          <p:cNvPr id="61" name="Rechteck 60"/>
          <p:cNvSpPr/>
          <p:nvPr/>
        </p:nvSpPr>
        <p:spPr>
          <a:xfrm>
            <a:off x="8394803" y="3407818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1: </a:t>
            </a:r>
            <a:r>
              <a:rPr lang="de-DE" sz="1200" i="1" dirty="0"/>
              <a:t>v</a:t>
            </a:r>
          </a:p>
        </p:txBody>
      </p:sp>
      <p:cxnSp>
        <p:nvCxnSpPr>
          <p:cNvPr id="62" name="Gerade Verbindung mit Pfeil 61"/>
          <p:cNvCxnSpPr/>
          <p:nvPr/>
        </p:nvCxnSpPr>
        <p:spPr>
          <a:xfrm flipV="1">
            <a:off x="7787246" y="1710823"/>
            <a:ext cx="600181" cy="133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 flipV="1">
            <a:off x="7794622" y="3012436"/>
            <a:ext cx="600181" cy="7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 flipV="1">
            <a:off x="7794622" y="2374786"/>
            <a:ext cx="600181" cy="71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/>
          <p:nvPr/>
        </p:nvCxnSpPr>
        <p:spPr>
          <a:xfrm>
            <a:off x="7794622" y="3088930"/>
            <a:ext cx="600181" cy="57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endCxn id="60" idx="1"/>
          </p:cNvCxnSpPr>
          <p:nvPr/>
        </p:nvCxnSpPr>
        <p:spPr>
          <a:xfrm>
            <a:off x="7794622" y="3088930"/>
            <a:ext cx="600181" cy="1249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/>
          <p:nvPr/>
        </p:nvSpPr>
        <p:spPr>
          <a:xfrm>
            <a:off x="8234783" y="4882282"/>
            <a:ext cx="165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Activation</a:t>
            </a:r>
            <a:r>
              <a:rPr lang="de-DE" sz="1200" dirty="0"/>
              <a:t>:</a:t>
            </a:r>
          </a:p>
          <a:p>
            <a:r>
              <a:rPr lang="de-DE" sz="1200" dirty="0"/>
              <a:t>linear </a:t>
            </a:r>
            <a:r>
              <a:rPr lang="de-DE" sz="1200" dirty="0" err="1"/>
              <a:t>or</a:t>
            </a:r>
            <a:r>
              <a:rPr lang="de-DE" sz="1200" dirty="0"/>
              <a:t> double </a:t>
            </a:r>
            <a:r>
              <a:rPr lang="de-DE" sz="1200" dirty="0" err="1"/>
              <a:t>ReLU</a:t>
            </a:r>
            <a:endParaRPr lang="de-DE" sz="1200" dirty="0"/>
          </a:p>
        </p:txBody>
      </p:sp>
      <p:sp>
        <p:nvSpPr>
          <p:cNvPr id="73" name="Textfeld 72"/>
          <p:cNvSpPr txBox="1"/>
          <p:nvPr/>
        </p:nvSpPr>
        <p:spPr>
          <a:xfrm>
            <a:off x="9912308" y="5859021"/>
            <a:ext cx="2185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Loss </a:t>
            </a:r>
            <a:r>
              <a:rPr lang="de-DE" dirty="0" err="1"/>
              <a:t>Function</a:t>
            </a:r>
            <a:r>
              <a:rPr lang="de-DE" dirty="0"/>
              <a:t>:</a:t>
            </a:r>
          </a:p>
          <a:p>
            <a:r>
              <a:rPr lang="de-DE" dirty="0" err="1"/>
              <a:t>Mean</a:t>
            </a:r>
            <a:r>
              <a:rPr lang="de-DE" dirty="0"/>
              <a:t> Absolute Error</a:t>
            </a:r>
          </a:p>
          <a:p>
            <a:r>
              <a:rPr lang="de-DE" dirty="0" err="1"/>
              <a:t>or</a:t>
            </a:r>
            <a:r>
              <a:rPr lang="de-DE" dirty="0"/>
              <a:t> MSE</a:t>
            </a:r>
          </a:p>
        </p:txBody>
      </p:sp>
    </p:spTree>
    <p:extLst>
      <p:ext uri="{BB962C8B-B14F-4D97-AF65-F5344CB8AC3E}">
        <p14:creationId xmlns:p14="http://schemas.microsoft.com/office/powerpoint/2010/main" val="1164465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2115"/>
          </a:xfrm>
        </p:spPr>
        <p:txBody>
          <a:bodyPr>
            <a:normAutofit fontScale="90000"/>
          </a:bodyPr>
          <a:lstStyle/>
          <a:p>
            <a:r>
              <a:rPr lang="de-DE" dirty="0"/>
              <a:t>2D </a:t>
            </a:r>
            <a:r>
              <a:rPr lang="de-DE" dirty="0" err="1"/>
              <a:t>Fully</a:t>
            </a:r>
            <a:r>
              <a:rPr lang="de-DE" dirty="0"/>
              <a:t> </a:t>
            </a:r>
            <a:r>
              <a:rPr lang="de-DE" dirty="0" err="1"/>
              <a:t>Conv</a:t>
            </a:r>
            <a:r>
              <a:rPr lang="de-DE" dirty="0"/>
              <a:t> Separate </a:t>
            </a:r>
            <a:r>
              <a:rPr lang="de-DE" dirty="0" err="1"/>
              <a:t>QSM+qBOLD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35508" y="1404198"/>
            <a:ext cx="1438656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GRE </a:t>
            </a:r>
            <a:r>
              <a:rPr lang="de-DE" sz="1400" b="1" dirty="0" err="1"/>
              <a:t>data</a:t>
            </a:r>
            <a:endParaRPr lang="de-DE" sz="1400" b="1" dirty="0"/>
          </a:p>
          <a:p>
            <a:pPr algn="ctr"/>
            <a:r>
              <a:rPr lang="de-DE" sz="1400" b="1" dirty="0" err="1"/>
              <a:t>without</a:t>
            </a:r>
            <a:r>
              <a:rPr lang="de-DE" sz="1400" b="1" dirty="0"/>
              <a:t> </a:t>
            </a:r>
            <a:r>
              <a:rPr lang="de-DE" sz="1400" b="1" dirty="0" err="1"/>
              <a:t>air</a:t>
            </a:r>
            <a:r>
              <a:rPr lang="de-DE" sz="1400" b="1" dirty="0"/>
              <a:t> </a:t>
            </a:r>
            <a:r>
              <a:rPr lang="de-DE" sz="1400" b="1" dirty="0" err="1"/>
              <a:t>and</a:t>
            </a:r>
            <a:r>
              <a:rPr lang="de-DE" sz="1400" b="1" dirty="0"/>
              <a:t> CSF</a:t>
            </a:r>
          </a:p>
          <a:p>
            <a:pPr algn="ctr"/>
            <a:endParaRPr lang="de-DE" sz="1100" dirty="0"/>
          </a:p>
          <a:p>
            <a:pPr algn="ctr"/>
            <a:r>
              <a:rPr lang="de-DE" sz="1100" dirty="0"/>
              <a:t>16 GE  </a:t>
            </a:r>
            <a:r>
              <a:rPr lang="de-DE" sz="1100" dirty="0" err="1"/>
              <a:t>from</a:t>
            </a:r>
            <a:r>
              <a:rPr lang="de-DE" sz="1100" dirty="0"/>
              <a:t> 3 </a:t>
            </a:r>
            <a:r>
              <a:rPr lang="de-DE" sz="1100" dirty="0" err="1"/>
              <a:t>to</a:t>
            </a:r>
            <a:r>
              <a:rPr lang="de-DE" sz="1100" dirty="0"/>
              <a:t> 48</a:t>
            </a:r>
          </a:p>
          <a:p>
            <a:pPr algn="ctr"/>
            <a:r>
              <a:rPr lang="de-DE" sz="1100" dirty="0"/>
              <a:t>Delta GE = 3 </a:t>
            </a:r>
            <a:r>
              <a:rPr lang="de-DE" sz="1100" dirty="0" err="1"/>
              <a:t>ms</a:t>
            </a:r>
            <a:endParaRPr lang="de-DE" sz="1100" dirty="0"/>
          </a:p>
          <a:p>
            <a:pPr algn="ctr"/>
            <a:r>
              <a:rPr lang="de-DE" sz="1100" dirty="0"/>
              <a:t>SE at 40 </a:t>
            </a:r>
            <a:r>
              <a:rPr lang="de-DE" sz="1100" dirty="0" err="1"/>
              <a:t>ms</a:t>
            </a:r>
            <a:r>
              <a:rPr lang="de-DE" sz="1100" dirty="0"/>
              <a:t> </a:t>
            </a:r>
          </a:p>
          <a:p>
            <a:pPr algn="ctr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928116" y="3579309"/>
            <a:ext cx="853440" cy="615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QSM</a:t>
            </a:r>
            <a:endParaRPr lang="de-DE" sz="1600" dirty="0"/>
          </a:p>
          <a:p>
            <a:pPr algn="ctr"/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3050286" y="1996642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</p:txBody>
      </p:sp>
      <p:sp>
        <p:nvSpPr>
          <p:cNvPr id="11" name="Rechteck 10"/>
          <p:cNvSpPr/>
          <p:nvPr/>
        </p:nvSpPr>
        <p:spPr>
          <a:xfrm>
            <a:off x="3050286" y="3631627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</p:txBody>
      </p:sp>
      <p:sp>
        <p:nvSpPr>
          <p:cNvPr id="12" name="Rechteck 11"/>
          <p:cNvSpPr/>
          <p:nvPr/>
        </p:nvSpPr>
        <p:spPr>
          <a:xfrm>
            <a:off x="4001262" y="1996642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</p:txBody>
      </p:sp>
      <p:sp>
        <p:nvSpPr>
          <p:cNvPr id="13" name="Rechteck 12"/>
          <p:cNvSpPr/>
          <p:nvPr/>
        </p:nvSpPr>
        <p:spPr>
          <a:xfrm>
            <a:off x="4001262" y="3631626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</p:txBody>
      </p:sp>
      <p:sp>
        <p:nvSpPr>
          <p:cNvPr id="14" name="Rechteck 13"/>
          <p:cNvSpPr/>
          <p:nvPr/>
        </p:nvSpPr>
        <p:spPr>
          <a:xfrm>
            <a:off x="8486480" y="2655783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</p:txBody>
      </p:sp>
      <p:sp>
        <p:nvSpPr>
          <p:cNvPr id="15" name="Rechteck 14"/>
          <p:cNvSpPr/>
          <p:nvPr/>
        </p:nvSpPr>
        <p:spPr>
          <a:xfrm>
            <a:off x="7333912" y="2655783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</p:txBody>
      </p:sp>
      <p:sp>
        <p:nvSpPr>
          <p:cNvPr id="16" name="Rechteck 15"/>
          <p:cNvSpPr/>
          <p:nvPr/>
        </p:nvSpPr>
        <p:spPr>
          <a:xfrm>
            <a:off x="5629656" y="2611393"/>
            <a:ext cx="932688" cy="59666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Concat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4" idx="3"/>
            <a:endCxn id="8" idx="1"/>
          </p:cNvCxnSpPr>
          <p:nvPr/>
        </p:nvCxnSpPr>
        <p:spPr>
          <a:xfrm>
            <a:off x="2074164" y="2250584"/>
            <a:ext cx="9761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8" idx="3"/>
            <a:endCxn id="12" idx="1"/>
          </p:cNvCxnSpPr>
          <p:nvPr/>
        </p:nvCxnSpPr>
        <p:spPr>
          <a:xfrm>
            <a:off x="3717798" y="2250585"/>
            <a:ext cx="283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2" idx="3"/>
            <a:endCxn id="16" idx="1"/>
          </p:cNvCxnSpPr>
          <p:nvPr/>
        </p:nvCxnSpPr>
        <p:spPr>
          <a:xfrm>
            <a:off x="4668774" y="2250585"/>
            <a:ext cx="960882" cy="65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5" idx="3"/>
            <a:endCxn id="11" idx="1"/>
          </p:cNvCxnSpPr>
          <p:nvPr/>
        </p:nvCxnSpPr>
        <p:spPr>
          <a:xfrm flipV="1">
            <a:off x="1781556" y="3885570"/>
            <a:ext cx="1268730" cy="1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1" idx="3"/>
            <a:endCxn id="13" idx="1"/>
          </p:cNvCxnSpPr>
          <p:nvPr/>
        </p:nvCxnSpPr>
        <p:spPr>
          <a:xfrm flipV="1">
            <a:off x="3717798" y="3885569"/>
            <a:ext cx="2834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13" idx="3"/>
            <a:endCxn id="16" idx="1"/>
          </p:cNvCxnSpPr>
          <p:nvPr/>
        </p:nvCxnSpPr>
        <p:spPr>
          <a:xfrm flipV="1">
            <a:off x="4668774" y="2909725"/>
            <a:ext cx="960882" cy="975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6" idx="3"/>
            <a:endCxn id="15" idx="1"/>
          </p:cNvCxnSpPr>
          <p:nvPr/>
        </p:nvCxnSpPr>
        <p:spPr>
          <a:xfrm>
            <a:off x="6562344" y="2909725"/>
            <a:ext cx="7715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5" idx="3"/>
            <a:endCxn id="14" idx="1"/>
          </p:cNvCxnSpPr>
          <p:nvPr/>
        </p:nvCxnSpPr>
        <p:spPr>
          <a:xfrm>
            <a:off x="8001424" y="2909726"/>
            <a:ext cx="485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6562344" y="5794116"/>
            <a:ext cx="861017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 err="1"/>
              <a:t>N_Filters</a:t>
            </a:r>
            <a:endParaRPr lang="de-DE" sz="1200" dirty="0"/>
          </a:p>
        </p:txBody>
      </p:sp>
      <p:sp>
        <p:nvSpPr>
          <p:cNvPr id="54" name="Textfeld 53"/>
          <p:cNvSpPr txBox="1"/>
          <p:nvPr/>
        </p:nvSpPr>
        <p:spPr>
          <a:xfrm>
            <a:off x="7486017" y="5540228"/>
            <a:ext cx="14526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Kernel Size 	3</a:t>
            </a:r>
          </a:p>
          <a:p>
            <a:r>
              <a:rPr lang="de-DE" sz="1200" dirty="0" err="1"/>
              <a:t>Stride</a:t>
            </a:r>
            <a:r>
              <a:rPr lang="de-DE" sz="1200" dirty="0"/>
              <a:t> 	1</a:t>
            </a:r>
          </a:p>
          <a:p>
            <a:r>
              <a:rPr lang="de-DE" sz="1200" dirty="0"/>
              <a:t>Dilation 	1</a:t>
            </a:r>
          </a:p>
          <a:p>
            <a:r>
              <a:rPr lang="de-DE" sz="1200" dirty="0" err="1"/>
              <a:t>Activation</a:t>
            </a:r>
            <a:r>
              <a:rPr lang="de-DE" sz="1200" dirty="0"/>
              <a:t> 	</a:t>
            </a:r>
            <a:r>
              <a:rPr lang="de-DE" sz="1200" dirty="0" err="1"/>
              <a:t>tanh</a:t>
            </a:r>
            <a:endParaRPr lang="de-DE" sz="1200" dirty="0"/>
          </a:p>
          <a:p>
            <a:r>
              <a:rPr lang="de-DE" sz="1200" dirty="0" err="1"/>
              <a:t>Padding</a:t>
            </a:r>
            <a:r>
              <a:rPr lang="de-DE" sz="1200" dirty="0"/>
              <a:t>	Same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10057810" y="862431"/>
            <a:ext cx="1311991" cy="3908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/>
              <a:t>Params</a:t>
            </a:r>
            <a:endParaRPr lang="de-DE" sz="1600" b="1" dirty="0"/>
          </a:p>
          <a:p>
            <a:pPr algn="ctr"/>
            <a:endParaRPr lang="de-DE" sz="1600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dirty="0"/>
          </a:p>
          <a:p>
            <a:pPr algn="ctr"/>
            <a:endParaRPr lang="de-DE" sz="2800" dirty="0"/>
          </a:p>
          <a:p>
            <a:pPr algn="ctr"/>
            <a:endParaRPr lang="de-DE" sz="2800" dirty="0"/>
          </a:p>
        </p:txBody>
      </p:sp>
      <p:cxnSp>
        <p:nvCxnSpPr>
          <p:cNvPr id="56" name="Gerade Verbindung mit Pfeil 55"/>
          <p:cNvCxnSpPr>
            <a:stCxn id="14" idx="3"/>
          </p:cNvCxnSpPr>
          <p:nvPr/>
        </p:nvCxnSpPr>
        <p:spPr>
          <a:xfrm>
            <a:off x="9153992" y="2909726"/>
            <a:ext cx="614933" cy="2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/>
          <p:cNvSpPr/>
          <p:nvPr/>
        </p:nvSpPr>
        <p:spPr>
          <a:xfrm>
            <a:off x="10369106" y="1398881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1: S</a:t>
            </a:r>
            <a:r>
              <a:rPr lang="de-DE" sz="1200" baseline="-25000" dirty="0"/>
              <a:t>0</a:t>
            </a:r>
          </a:p>
        </p:txBody>
      </p:sp>
      <p:sp>
        <p:nvSpPr>
          <p:cNvPr id="58" name="Rechteck 57"/>
          <p:cNvSpPr/>
          <p:nvPr/>
        </p:nvSpPr>
        <p:spPr>
          <a:xfrm>
            <a:off x="10369106" y="2009754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1: R</a:t>
            </a:r>
            <a:r>
              <a:rPr lang="de-DE" sz="1200" baseline="-25000" dirty="0"/>
              <a:t>2</a:t>
            </a:r>
          </a:p>
        </p:txBody>
      </p:sp>
      <p:sp>
        <p:nvSpPr>
          <p:cNvPr id="59" name="Rechteck 58"/>
          <p:cNvSpPr/>
          <p:nvPr/>
        </p:nvSpPr>
        <p:spPr>
          <a:xfrm>
            <a:off x="10369106" y="2647404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1: Y</a:t>
            </a:r>
            <a:endParaRPr lang="de-DE" sz="1200" baseline="-25000" dirty="0"/>
          </a:p>
        </p:txBody>
      </p:sp>
      <p:sp>
        <p:nvSpPr>
          <p:cNvPr id="60" name="Rechteck 59"/>
          <p:cNvSpPr/>
          <p:nvPr/>
        </p:nvSpPr>
        <p:spPr>
          <a:xfrm>
            <a:off x="10369106" y="3973614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1: </a:t>
            </a:r>
            <a:r>
              <a:rPr lang="de-DE" sz="1200" dirty="0" err="1"/>
              <a:t>x</a:t>
            </a:r>
            <a:r>
              <a:rPr lang="de-DE" sz="1200" baseline="-25000" dirty="0" err="1"/>
              <a:t>nb</a:t>
            </a:r>
            <a:endParaRPr lang="de-DE" sz="1200" baseline="-25000" dirty="0"/>
          </a:p>
        </p:txBody>
      </p:sp>
      <p:sp>
        <p:nvSpPr>
          <p:cNvPr id="61" name="Rechteck 60"/>
          <p:cNvSpPr/>
          <p:nvPr/>
        </p:nvSpPr>
        <p:spPr>
          <a:xfrm>
            <a:off x="10369106" y="3296729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1: </a:t>
            </a:r>
            <a:r>
              <a:rPr lang="de-DE" sz="1200" i="1" dirty="0"/>
              <a:t>v</a:t>
            </a:r>
          </a:p>
        </p:txBody>
      </p:sp>
      <p:cxnSp>
        <p:nvCxnSpPr>
          <p:cNvPr id="62" name="Gerade Verbindung mit Pfeil 61"/>
          <p:cNvCxnSpPr/>
          <p:nvPr/>
        </p:nvCxnSpPr>
        <p:spPr>
          <a:xfrm flipV="1">
            <a:off x="9761549" y="1599734"/>
            <a:ext cx="600181" cy="133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endCxn id="59" idx="1"/>
          </p:cNvCxnSpPr>
          <p:nvPr/>
        </p:nvCxnSpPr>
        <p:spPr>
          <a:xfrm flipV="1">
            <a:off x="9768925" y="2901347"/>
            <a:ext cx="600181" cy="7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endCxn id="58" idx="1"/>
          </p:cNvCxnSpPr>
          <p:nvPr/>
        </p:nvCxnSpPr>
        <p:spPr>
          <a:xfrm flipV="1">
            <a:off x="9768925" y="2263697"/>
            <a:ext cx="600181" cy="71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endCxn id="61" idx="1"/>
          </p:cNvCxnSpPr>
          <p:nvPr/>
        </p:nvCxnSpPr>
        <p:spPr>
          <a:xfrm>
            <a:off x="9768925" y="2977841"/>
            <a:ext cx="600181" cy="57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endCxn id="60" idx="1"/>
          </p:cNvCxnSpPr>
          <p:nvPr/>
        </p:nvCxnSpPr>
        <p:spPr>
          <a:xfrm>
            <a:off x="9768925" y="2977841"/>
            <a:ext cx="600181" cy="1249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/>
          <p:nvPr/>
        </p:nvSpPr>
        <p:spPr>
          <a:xfrm>
            <a:off x="10209086" y="4771193"/>
            <a:ext cx="165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Activation</a:t>
            </a:r>
            <a:r>
              <a:rPr lang="de-DE" sz="1200" dirty="0"/>
              <a:t>:</a:t>
            </a:r>
          </a:p>
          <a:p>
            <a:r>
              <a:rPr lang="de-DE" sz="1200" dirty="0"/>
              <a:t>linear </a:t>
            </a:r>
            <a:r>
              <a:rPr lang="de-DE" sz="1200" dirty="0" err="1"/>
              <a:t>or</a:t>
            </a:r>
            <a:r>
              <a:rPr lang="de-DE" sz="1200" dirty="0"/>
              <a:t> double </a:t>
            </a:r>
            <a:r>
              <a:rPr lang="de-DE" sz="1200" dirty="0" err="1"/>
              <a:t>ReLU</a:t>
            </a:r>
            <a:endParaRPr lang="de-DE" sz="1200" dirty="0"/>
          </a:p>
        </p:txBody>
      </p:sp>
      <p:sp>
        <p:nvSpPr>
          <p:cNvPr id="73" name="Textfeld 72"/>
          <p:cNvSpPr txBox="1"/>
          <p:nvPr/>
        </p:nvSpPr>
        <p:spPr>
          <a:xfrm>
            <a:off x="9912308" y="5859021"/>
            <a:ext cx="2185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Loss </a:t>
            </a:r>
            <a:r>
              <a:rPr lang="de-DE" dirty="0" err="1"/>
              <a:t>Function</a:t>
            </a:r>
            <a:r>
              <a:rPr lang="de-DE" dirty="0"/>
              <a:t>:</a:t>
            </a:r>
          </a:p>
          <a:p>
            <a:r>
              <a:rPr lang="de-DE" dirty="0" err="1"/>
              <a:t>Mean</a:t>
            </a:r>
            <a:r>
              <a:rPr lang="de-DE" dirty="0"/>
              <a:t> Absolute Error</a:t>
            </a:r>
          </a:p>
          <a:p>
            <a:r>
              <a:rPr lang="de-DE" dirty="0" err="1"/>
              <a:t>or</a:t>
            </a:r>
            <a:r>
              <a:rPr lang="de-DE" dirty="0"/>
              <a:t> MSE</a:t>
            </a:r>
          </a:p>
        </p:txBody>
      </p:sp>
    </p:spTree>
    <p:extLst>
      <p:ext uri="{BB962C8B-B14F-4D97-AF65-F5344CB8AC3E}">
        <p14:creationId xmlns:p14="http://schemas.microsoft.com/office/powerpoint/2010/main" val="402093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639849" y="2194259"/>
            <a:ext cx="1438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GRE </a:t>
            </a:r>
            <a:r>
              <a:rPr lang="de-DE" sz="1400" b="1" dirty="0" err="1"/>
              <a:t>data</a:t>
            </a:r>
            <a:endParaRPr lang="de-DE" sz="1400" b="1" dirty="0"/>
          </a:p>
          <a:p>
            <a:pPr algn="ctr"/>
            <a:r>
              <a:rPr lang="de-DE" sz="1400" b="1" dirty="0" err="1"/>
              <a:t>with</a:t>
            </a:r>
            <a:r>
              <a:rPr lang="de-DE" sz="1400" b="1" dirty="0"/>
              <a:t> </a:t>
            </a:r>
            <a:r>
              <a:rPr lang="de-DE" sz="1400" b="1" dirty="0" err="1"/>
              <a:t>air</a:t>
            </a:r>
            <a:r>
              <a:rPr lang="de-DE" sz="1400" b="1" dirty="0"/>
              <a:t> </a:t>
            </a:r>
            <a:r>
              <a:rPr lang="de-DE" sz="1400" b="1" dirty="0" err="1"/>
              <a:t>and</a:t>
            </a:r>
            <a:r>
              <a:rPr lang="de-DE" sz="1400" b="1" dirty="0"/>
              <a:t> CSF</a:t>
            </a:r>
          </a:p>
          <a:p>
            <a:pPr algn="ctr"/>
            <a:endParaRPr lang="de-DE" sz="1100" dirty="0"/>
          </a:p>
          <a:p>
            <a:pPr algn="ctr"/>
            <a:r>
              <a:rPr lang="de-DE" sz="1100" dirty="0"/>
              <a:t>16 GE  </a:t>
            </a:r>
            <a:r>
              <a:rPr lang="de-DE" sz="1100" dirty="0" err="1"/>
              <a:t>from</a:t>
            </a:r>
            <a:r>
              <a:rPr lang="de-DE" sz="1100" dirty="0"/>
              <a:t> 3 </a:t>
            </a:r>
            <a:r>
              <a:rPr lang="de-DE" sz="1100" dirty="0" err="1"/>
              <a:t>to</a:t>
            </a:r>
            <a:r>
              <a:rPr lang="de-DE" sz="1100" dirty="0"/>
              <a:t> 48</a:t>
            </a:r>
          </a:p>
          <a:p>
            <a:pPr algn="ctr"/>
            <a:r>
              <a:rPr lang="de-DE" sz="1100" dirty="0"/>
              <a:t>Delta GE = 3 </a:t>
            </a:r>
            <a:r>
              <a:rPr lang="de-DE" sz="1100" dirty="0" err="1"/>
              <a:t>ms</a:t>
            </a:r>
            <a:endParaRPr lang="de-DE" sz="1100" dirty="0"/>
          </a:p>
          <a:p>
            <a:pPr algn="ctr"/>
            <a:r>
              <a:rPr lang="de-DE" sz="1100" dirty="0"/>
              <a:t>SE at 40 </a:t>
            </a:r>
            <a:r>
              <a:rPr lang="de-DE" sz="1100" dirty="0" err="1"/>
              <a:t>ms</a:t>
            </a:r>
            <a:r>
              <a:rPr lang="de-DE" sz="1100" dirty="0"/>
              <a:t> </a:t>
            </a:r>
          </a:p>
          <a:p>
            <a:pPr algn="ctr"/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7838893" y="1694202"/>
            <a:ext cx="999744" cy="2472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/>
              <a:t>Types</a:t>
            </a:r>
            <a:endParaRPr lang="de-DE" sz="1600" b="1" dirty="0"/>
          </a:p>
          <a:p>
            <a:pPr algn="ctr"/>
            <a:endParaRPr lang="de-DE" sz="1600" b="1" dirty="0"/>
          </a:p>
          <a:p>
            <a:pPr algn="ctr"/>
            <a:r>
              <a:rPr lang="de-DE" sz="1600" b="1" dirty="0"/>
              <a:t>Conv2D</a:t>
            </a:r>
          </a:p>
          <a:p>
            <a:pPr algn="ctr"/>
            <a:r>
              <a:rPr lang="de-DE" sz="1600" dirty="0"/>
              <a:t>3</a:t>
            </a:r>
          </a:p>
          <a:p>
            <a:pPr algn="ctr"/>
            <a:endParaRPr lang="de-DE" sz="1600" dirty="0"/>
          </a:p>
          <a:p>
            <a:pPr algn="ctr"/>
            <a:r>
              <a:rPr lang="de-DE" sz="1600" dirty="0" err="1"/>
              <a:t>Tissue</a:t>
            </a:r>
            <a:endParaRPr lang="de-DE" sz="1600" dirty="0"/>
          </a:p>
          <a:p>
            <a:pPr algn="ctr"/>
            <a:endParaRPr lang="de-DE" sz="1600" baseline="-25000" dirty="0"/>
          </a:p>
          <a:p>
            <a:pPr algn="ctr"/>
            <a:r>
              <a:rPr lang="de-DE" sz="1600" dirty="0"/>
              <a:t>CSF</a:t>
            </a:r>
          </a:p>
          <a:p>
            <a:pPr algn="ctr"/>
            <a:endParaRPr lang="de-DE" sz="1600" dirty="0"/>
          </a:p>
          <a:p>
            <a:pPr algn="ctr"/>
            <a:r>
              <a:rPr lang="de-DE" sz="1600" dirty="0"/>
              <a:t>Air</a:t>
            </a:r>
          </a:p>
        </p:txBody>
      </p:sp>
      <p:cxnSp>
        <p:nvCxnSpPr>
          <p:cNvPr id="18" name="Gerade Verbindung mit Pfeil 17"/>
          <p:cNvCxnSpPr>
            <a:stCxn id="4" idx="3"/>
            <a:endCxn id="60" idx="1"/>
          </p:cNvCxnSpPr>
          <p:nvPr/>
        </p:nvCxnSpPr>
        <p:spPr>
          <a:xfrm flipV="1">
            <a:off x="4078505" y="2930438"/>
            <a:ext cx="492800" cy="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3877056" y="5656798"/>
            <a:ext cx="728927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 err="1"/>
              <a:t>N_filters</a:t>
            </a:r>
            <a:endParaRPr lang="de-DE" sz="1200" dirty="0"/>
          </a:p>
        </p:txBody>
      </p:sp>
      <p:sp>
        <p:nvSpPr>
          <p:cNvPr id="40" name="Textfeld 39"/>
          <p:cNvSpPr txBox="1"/>
          <p:nvPr/>
        </p:nvSpPr>
        <p:spPr>
          <a:xfrm>
            <a:off x="4668639" y="5402910"/>
            <a:ext cx="14526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Kernel Size 	3</a:t>
            </a:r>
          </a:p>
          <a:p>
            <a:r>
              <a:rPr lang="de-DE" sz="1200" dirty="0" err="1"/>
              <a:t>Stride</a:t>
            </a:r>
            <a:r>
              <a:rPr lang="de-DE" sz="1200" dirty="0"/>
              <a:t> 	1</a:t>
            </a:r>
          </a:p>
          <a:p>
            <a:r>
              <a:rPr lang="de-DE" sz="1200" dirty="0"/>
              <a:t>Dilation 	1</a:t>
            </a:r>
          </a:p>
          <a:p>
            <a:r>
              <a:rPr lang="de-DE" sz="1200" dirty="0" err="1"/>
              <a:t>Activation</a:t>
            </a:r>
            <a:r>
              <a:rPr lang="de-DE" sz="1200" dirty="0"/>
              <a:t> 	</a:t>
            </a:r>
            <a:r>
              <a:rPr lang="de-DE" sz="1200" dirty="0" err="1"/>
              <a:t>tanh</a:t>
            </a:r>
            <a:endParaRPr lang="de-DE" sz="1200" dirty="0"/>
          </a:p>
          <a:p>
            <a:r>
              <a:rPr lang="de-DE" sz="1200" dirty="0" err="1"/>
              <a:t>Padding</a:t>
            </a:r>
            <a:r>
              <a:rPr lang="de-DE" sz="1200" dirty="0"/>
              <a:t>	Same</a:t>
            </a:r>
          </a:p>
        </p:txBody>
      </p:sp>
      <p:sp>
        <p:nvSpPr>
          <p:cNvPr id="42" name="Rechteck 41"/>
          <p:cNvSpPr/>
          <p:nvPr/>
        </p:nvSpPr>
        <p:spPr>
          <a:xfrm>
            <a:off x="4727448" y="2819167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8</a:t>
            </a:r>
          </a:p>
        </p:txBody>
      </p:sp>
      <p:sp>
        <p:nvSpPr>
          <p:cNvPr id="43" name="Rechteck 42"/>
          <p:cNvSpPr/>
          <p:nvPr/>
        </p:nvSpPr>
        <p:spPr>
          <a:xfrm>
            <a:off x="5595501" y="2819167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16</a:t>
            </a:r>
          </a:p>
        </p:txBody>
      </p:sp>
      <p:sp>
        <p:nvSpPr>
          <p:cNvPr id="44" name="Rechteck 43"/>
          <p:cNvSpPr/>
          <p:nvPr/>
        </p:nvSpPr>
        <p:spPr>
          <a:xfrm>
            <a:off x="6457569" y="2816682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32</a:t>
            </a:r>
          </a:p>
        </p:txBody>
      </p:sp>
      <p:cxnSp>
        <p:nvCxnSpPr>
          <p:cNvPr id="55" name="Gerade Verbindung mit Pfeil 54"/>
          <p:cNvCxnSpPr>
            <a:stCxn id="42" idx="3"/>
            <a:endCxn id="43" idx="1"/>
          </p:cNvCxnSpPr>
          <p:nvPr/>
        </p:nvCxnSpPr>
        <p:spPr>
          <a:xfrm>
            <a:off x="5394960" y="3073110"/>
            <a:ext cx="200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43" idx="3"/>
            <a:endCxn id="44" idx="1"/>
          </p:cNvCxnSpPr>
          <p:nvPr/>
        </p:nvCxnSpPr>
        <p:spPr>
          <a:xfrm flipV="1">
            <a:off x="6263013" y="3070625"/>
            <a:ext cx="194556" cy="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44" idx="3"/>
            <a:endCxn id="60" idx="3"/>
          </p:cNvCxnSpPr>
          <p:nvPr/>
        </p:nvCxnSpPr>
        <p:spPr>
          <a:xfrm flipV="1">
            <a:off x="7125081" y="2930438"/>
            <a:ext cx="144400" cy="140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>
            <a:off x="4571305" y="2351881"/>
            <a:ext cx="2698176" cy="1157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Textfeld 61"/>
          <p:cNvSpPr txBox="1"/>
          <p:nvPr/>
        </p:nvSpPr>
        <p:spPr>
          <a:xfrm>
            <a:off x="5143885" y="2400858"/>
            <a:ext cx="157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Segmentation</a:t>
            </a:r>
          </a:p>
        </p:txBody>
      </p:sp>
      <p:cxnSp>
        <p:nvCxnSpPr>
          <p:cNvPr id="68" name="Gerade Verbindung mit Pfeil 67"/>
          <p:cNvCxnSpPr>
            <a:stCxn id="60" idx="1"/>
            <a:endCxn id="42" idx="1"/>
          </p:cNvCxnSpPr>
          <p:nvPr/>
        </p:nvCxnSpPr>
        <p:spPr>
          <a:xfrm>
            <a:off x="4571305" y="2930438"/>
            <a:ext cx="156143" cy="14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2115"/>
          </a:xfrm>
        </p:spPr>
        <p:txBody>
          <a:bodyPr>
            <a:normAutofit fontScale="90000"/>
          </a:bodyPr>
          <a:lstStyle/>
          <a:p>
            <a:r>
              <a:rPr lang="de-DE" dirty="0"/>
              <a:t>Simple Segmentation 2D</a:t>
            </a:r>
          </a:p>
        </p:txBody>
      </p:sp>
      <p:sp>
        <p:nvSpPr>
          <p:cNvPr id="91" name="Textfeld 90"/>
          <p:cNvSpPr txBox="1"/>
          <p:nvPr/>
        </p:nvSpPr>
        <p:spPr>
          <a:xfrm>
            <a:off x="7094930" y="5721703"/>
            <a:ext cx="3265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Loss </a:t>
            </a:r>
            <a:r>
              <a:rPr lang="de-DE" dirty="0" err="1"/>
              <a:t>Function</a:t>
            </a:r>
            <a:r>
              <a:rPr lang="de-DE" dirty="0"/>
              <a:t>:</a:t>
            </a:r>
          </a:p>
          <a:p>
            <a:r>
              <a:rPr lang="de-DE" dirty="0" err="1"/>
              <a:t>SparseCategoricalCrossentropy</a:t>
            </a:r>
            <a:endParaRPr lang="de-DE" dirty="0"/>
          </a:p>
        </p:txBody>
      </p:sp>
      <p:cxnSp>
        <p:nvCxnSpPr>
          <p:cNvPr id="128" name="Gerade Verbindung mit Pfeil 127"/>
          <p:cNvCxnSpPr>
            <a:stCxn id="60" idx="3"/>
            <a:endCxn id="7" idx="1"/>
          </p:cNvCxnSpPr>
          <p:nvPr/>
        </p:nvCxnSpPr>
        <p:spPr>
          <a:xfrm>
            <a:off x="7269481" y="2930438"/>
            <a:ext cx="569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056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36145" y="2232385"/>
            <a:ext cx="1438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GRE </a:t>
            </a:r>
            <a:r>
              <a:rPr lang="de-DE" sz="1400" b="1" dirty="0" err="1"/>
              <a:t>data</a:t>
            </a:r>
            <a:endParaRPr lang="de-DE" sz="1400" b="1" dirty="0"/>
          </a:p>
          <a:p>
            <a:pPr algn="ctr"/>
            <a:r>
              <a:rPr lang="de-DE" sz="1400" b="1" dirty="0" err="1"/>
              <a:t>with</a:t>
            </a:r>
            <a:r>
              <a:rPr lang="de-DE" sz="1400" b="1" dirty="0"/>
              <a:t> </a:t>
            </a:r>
            <a:r>
              <a:rPr lang="de-DE" sz="1400" b="1" dirty="0" err="1"/>
              <a:t>air</a:t>
            </a:r>
            <a:r>
              <a:rPr lang="de-DE" sz="1400" b="1" dirty="0"/>
              <a:t> </a:t>
            </a:r>
            <a:r>
              <a:rPr lang="de-DE" sz="1400" b="1" dirty="0" err="1"/>
              <a:t>and</a:t>
            </a:r>
            <a:r>
              <a:rPr lang="de-DE" sz="1400" b="1" dirty="0"/>
              <a:t> CSF</a:t>
            </a:r>
          </a:p>
          <a:p>
            <a:pPr algn="ctr"/>
            <a:endParaRPr lang="de-DE" sz="1100" dirty="0"/>
          </a:p>
          <a:p>
            <a:pPr algn="ctr"/>
            <a:r>
              <a:rPr lang="de-DE" sz="1100" dirty="0"/>
              <a:t>16 GE  </a:t>
            </a:r>
            <a:r>
              <a:rPr lang="de-DE" sz="1100" dirty="0" err="1"/>
              <a:t>from</a:t>
            </a:r>
            <a:r>
              <a:rPr lang="de-DE" sz="1100" dirty="0"/>
              <a:t> 3 </a:t>
            </a:r>
            <a:r>
              <a:rPr lang="de-DE" sz="1100" dirty="0" err="1"/>
              <a:t>to</a:t>
            </a:r>
            <a:r>
              <a:rPr lang="de-DE" sz="1100" dirty="0"/>
              <a:t> 48</a:t>
            </a:r>
          </a:p>
          <a:p>
            <a:pPr algn="ctr"/>
            <a:r>
              <a:rPr lang="de-DE" sz="1100" dirty="0"/>
              <a:t>Delta GE = 3 </a:t>
            </a:r>
            <a:r>
              <a:rPr lang="de-DE" sz="1100" dirty="0" err="1"/>
              <a:t>ms</a:t>
            </a:r>
            <a:endParaRPr lang="de-DE" sz="1100" dirty="0"/>
          </a:p>
          <a:p>
            <a:pPr algn="ctr"/>
            <a:r>
              <a:rPr lang="de-DE" sz="1100" dirty="0"/>
              <a:t>SE at 40 </a:t>
            </a:r>
            <a:r>
              <a:rPr lang="de-DE" sz="1100" dirty="0" err="1"/>
              <a:t>ms</a:t>
            </a:r>
            <a:r>
              <a:rPr lang="de-DE" sz="1100" dirty="0"/>
              <a:t> </a:t>
            </a:r>
          </a:p>
          <a:p>
            <a:pPr algn="ctr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880765" y="4653305"/>
            <a:ext cx="85344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QSM </a:t>
            </a:r>
            <a:r>
              <a:rPr lang="de-DE" sz="1600" b="1" dirty="0" err="1"/>
              <a:t>Map</a:t>
            </a:r>
            <a:endParaRPr lang="de-DE" sz="1600" dirty="0"/>
          </a:p>
          <a:p>
            <a:pPr algn="ctr"/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0637017" y="1885354"/>
            <a:ext cx="1311991" cy="3908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/>
              <a:t>Params</a:t>
            </a:r>
            <a:endParaRPr lang="de-DE" sz="1600" b="1" dirty="0"/>
          </a:p>
          <a:p>
            <a:pPr algn="ctr"/>
            <a:endParaRPr lang="de-DE" sz="1600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dirty="0"/>
          </a:p>
          <a:p>
            <a:pPr algn="ctr"/>
            <a:endParaRPr lang="de-DE" sz="2800" dirty="0"/>
          </a:p>
          <a:p>
            <a:pPr algn="ctr"/>
            <a:endParaRPr lang="de-DE" sz="2800" dirty="0"/>
          </a:p>
        </p:txBody>
      </p:sp>
      <p:sp>
        <p:nvSpPr>
          <p:cNvPr id="8" name="Rechteck 7"/>
          <p:cNvSpPr/>
          <p:nvPr/>
        </p:nvSpPr>
        <p:spPr>
          <a:xfrm>
            <a:off x="2695542" y="3492879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16</a:t>
            </a:r>
          </a:p>
        </p:txBody>
      </p:sp>
      <p:sp>
        <p:nvSpPr>
          <p:cNvPr id="11" name="Rechteck 10"/>
          <p:cNvSpPr/>
          <p:nvPr/>
        </p:nvSpPr>
        <p:spPr>
          <a:xfrm>
            <a:off x="3090394" y="4997277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16</a:t>
            </a:r>
          </a:p>
        </p:txBody>
      </p:sp>
      <p:sp>
        <p:nvSpPr>
          <p:cNvPr id="12" name="Rechteck 11"/>
          <p:cNvSpPr/>
          <p:nvPr/>
        </p:nvSpPr>
        <p:spPr>
          <a:xfrm>
            <a:off x="3637374" y="3492879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32</a:t>
            </a:r>
          </a:p>
        </p:txBody>
      </p:sp>
      <p:sp>
        <p:nvSpPr>
          <p:cNvPr id="13" name="Rechteck 12"/>
          <p:cNvSpPr/>
          <p:nvPr/>
        </p:nvSpPr>
        <p:spPr>
          <a:xfrm>
            <a:off x="4041370" y="4997276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32</a:t>
            </a:r>
          </a:p>
        </p:txBody>
      </p:sp>
      <p:sp>
        <p:nvSpPr>
          <p:cNvPr id="14" name="Rechteck 13"/>
          <p:cNvSpPr/>
          <p:nvPr/>
        </p:nvSpPr>
        <p:spPr>
          <a:xfrm>
            <a:off x="8666988" y="3830234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64</a:t>
            </a:r>
          </a:p>
        </p:txBody>
      </p:sp>
      <p:sp>
        <p:nvSpPr>
          <p:cNvPr id="15" name="Rechteck 14"/>
          <p:cNvSpPr/>
          <p:nvPr/>
        </p:nvSpPr>
        <p:spPr>
          <a:xfrm>
            <a:off x="7831074" y="3830233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32</a:t>
            </a:r>
          </a:p>
        </p:txBody>
      </p:sp>
      <p:sp>
        <p:nvSpPr>
          <p:cNvPr id="16" name="Rechteck 15"/>
          <p:cNvSpPr/>
          <p:nvPr/>
        </p:nvSpPr>
        <p:spPr>
          <a:xfrm>
            <a:off x="6515381" y="3774481"/>
            <a:ext cx="849418" cy="59666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Concat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4" idx="3"/>
            <a:endCxn id="60" idx="1"/>
          </p:cNvCxnSpPr>
          <p:nvPr/>
        </p:nvCxnSpPr>
        <p:spPr>
          <a:xfrm flipV="1">
            <a:off x="1874801" y="2168626"/>
            <a:ext cx="474511" cy="802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8" idx="3"/>
            <a:endCxn id="12" idx="1"/>
          </p:cNvCxnSpPr>
          <p:nvPr/>
        </p:nvCxnSpPr>
        <p:spPr>
          <a:xfrm>
            <a:off x="3363054" y="3746822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60" idx="3"/>
            <a:endCxn id="16" idx="1"/>
          </p:cNvCxnSpPr>
          <p:nvPr/>
        </p:nvCxnSpPr>
        <p:spPr>
          <a:xfrm>
            <a:off x="5967983" y="2168626"/>
            <a:ext cx="538326" cy="191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5" idx="3"/>
            <a:endCxn id="89" idx="1"/>
          </p:cNvCxnSpPr>
          <p:nvPr/>
        </p:nvCxnSpPr>
        <p:spPr>
          <a:xfrm>
            <a:off x="1734205" y="5084192"/>
            <a:ext cx="1175247" cy="8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1" idx="3"/>
            <a:endCxn id="13" idx="1"/>
          </p:cNvCxnSpPr>
          <p:nvPr/>
        </p:nvCxnSpPr>
        <p:spPr>
          <a:xfrm flipV="1">
            <a:off x="3757906" y="5251219"/>
            <a:ext cx="2834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89" idx="3"/>
            <a:endCxn id="16" idx="1"/>
          </p:cNvCxnSpPr>
          <p:nvPr/>
        </p:nvCxnSpPr>
        <p:spPr>
          <a:xfrm flipV="1">
            <a:off x="4933538" y="4084175"/>
            <a:ext cx="1572771" cy="108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V="1">
            <a:off x="7381413" y="4084175"/>
            <a:ext cx="277865" cy="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5" idx="3"/>
            <a:endCxn id="14" idx="1"/>
          </p:cNvCxnSpPr>
          <p:nvPr/>
        </p:nvCxnSpPr>
        <p:spPr>
          <a:xfrm>
            <a:off x="8498586" y="4084176"/>
            <a:ext cx="1684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endCxn id="78" idx="3"/>
          </p:cNvCxnSpPr>
          <p:nvPr/>
        </p:nvCxnSpPr>
        <p:spPr>
          <a:xfrm flipV="1">
            <a:off x="10140696" y="4000764"/>
            <a:ext cx="207436" cy="88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7486017" y="5540228"/>
            <a:ext cx="14526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Kernel Size 	3</a:t>
            </a:r>
          </a:p>
          <a:p>
            <a:r>
              <a:rPr lang="de-DE" sz="1200" dirty="0" err="1"/>
              <a:t>Stride</a:t>
            </a:r>
            <a:r>
              <a:rPr lang="de-DE" sz="1200" dirty="0"/>
              <a:t> 	1</a:t>
            </a:r>
          </a:p>
          <a:p>
            <a:r>
              <a:rPr lang="de-DE" sz="1200" dirty="0"/>
              <a:t>Dilation 	1</a:t>
            </a:r>
          </a:p>
          <a:p>
            <a:r>
              <a:rPr lang="de-DE" sz="1200" dirty="0" err="1"/>
              <a:t>Activation</a:t>
            </a:r>
            <a:r>
              <a:rPr lang="de-DE" sz="1200" dirty="0"/>
              <a:t> 	</a:t>
            </a:r>
            <a:r>
              <a:rPr lang="de-DE" sz="1200" dirty="0" err="1"/>
              <a:t>tanh</a:t>
            </a:r>
            <a:endParaRPr lang="de-DE" sz="1200" dirty="0"/>
          </a:p>
          <a:p>
            <a:r>
              <a:rPr lang="de-DE" sz="1200" dirty="0" err="1"/>
              <a:t>Padding</a:t>
            </a:r>
            <a:r>
              <a:rPr lang="de-DE" sz="1200" dirty="0"/>
              <a:t>	Same</a:t>
            </a:r>
          </a:p>
        </p:txBody>
      </p:sp>
      <p:sp>
        <p:nvSpPr>
          <p:cNvPr id="25" name="Rechteck 24"/>
          <p:cNvSpPr/>
          <p:nvPr/>
        </p:nvSpPr>
        <p:spPr>
          <a:xfrm>
            <a:off x="9473184" y="3835359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128</a:t>
            </a:r>
          </a:p>
        </p:txBody>
      </p:sp>
      <p:cxnSp>
        <p:nvCxnSpPr>
          <p:cNvPr id="10" name="Gerade Verbindung mit Pfeil 9"/>
          <p:cNvCxnSpPr>
            <a:stCxn id="14" idx="3"/>
            <a:endCxn id="25" idx="1"/>
          </p:cNvCxnSpPr>
          <p:nvPr/>
        </p:nvCxnSpPr>
        <p:spPr>
          <a:xfrm>
            <a:off x="9334500" y="4084177"/>
            <a:ext cx="138684" cy="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2505456" y="2054870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8</a:t>
            </a:r>
          </a:p>
        </p:txBody>
      </p:sp>
      <p:sp>
        <p:nvSpPr>
          <p:cNvPr id="43" name="Rechteck 42"/>
          <p:cNvSpPr/>
          <p:nvPr/>
        </p:nvSpPr>
        <p:spPr>
          <a:xfrm>
            <a:off x="3373509" y="2054870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16</a:t>
            </a:r>
          </a:p>
        </p:txBody>
      </p:sp>
      <p:sp>
        <p:nvSpPr>
          <p:cNvPr id="44" name="Rechteck 43"/>
          <p:cNvSpPr/>
          <p:nvPr/>
        </p:nvSpPr>
        <p:spPr>
          <a:xfrm>
            <a:off x="4235577" y="2052385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32</a:t>
            </a:r>
          </a:p>
        </p:txBody>
      </p:sp>
      <p:sp>
        <p:nvSpPr>
          <p:cNvPr id="45" name="Rechteck 44"/>
          <p:cNvSpPr/>
          <p:nvPr/>
        </p:nvSpPr>
        <p:spPr>
          <a:xfrm>
            <a:off x="5097645" y="2056514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3</a:t>
            </a:r>
          </a:p>
        </p:txBody>
      </p:sp>
      <p:sp>
        <p:nvSpPr>
          <p:cNvPr id="48" name="Rechteck 47"/>
          <p:cNvSpPr/>
          <p:nvPr/>
        </p:nvSpPr>
        <p:spPr>
          <a:xfrm>
            <a:off x="4529542" y="3492879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48</a:t>
            </a:r>
          </a:p>
        </p:txBody>
      </p:sp>
      <p:cxnSp>
        <p:nvCxnSpPr>
          <p:cNvPr id="51" name="Gerade Verbindung mit Pfeil 50"/>
          <p:cNvCxnSpPr>
            <a:stCxn id="4" idx="3"/>
            <a:endCxn id="69" idx="1"/>
          </p:cNvCxnSpPr>
          <p:nvPr/>
        </p:nvCxnSpPr>
        <p:spPr>
          <a:xfrm>
            <a:off x="1874801" y="2971049"/>
            <a:ext cx="670072" cy="65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12" idx="3"/>
            <a:endCxn id="48" idx="1"/>
          </p:cNvCxnSpPr>
          <p:nvPr/>
        </p:nvCxnSpPr>
        <p:spPr>
          <a:xfrm>
            <a:off x="4304886" y="3746822"/>
            <a:ext cx="22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42" idx="3"/>
            <a:endCxn id="43" idx="1"/>
          </p:cNvCxnSpPr>
          <p:nvPr/>
        </p:nvCxnSpPr>
        <p:spPr>
          <a:xfrm>
            <a:off x="3172968" y="2308813"/>
            <a:ext cx="200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43" idx="3"/>
            <a:endCxn id="44" idx="1"/>
          </p:cNvCxnSpPr>
          <p:nvPr/>
        </p:nvCxnSpPr>
        <p:spPr>
          <a:xfrm flipV="1">
            <a:off x="4041021" y="2306328"/>
            <a:ext cx="194556" cy="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44" idx="3"/>
          </p:cNvCxnSpPr>
          <p:nvPr/>
        </p:nvCxnSpPr>
        <p:spPr>
          <a:xfrm>
            <a:off x="4903089" y="2306328"/>
            <a:ext cx="293965" cy="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>
            <a:off x="2349312" y="1592554"/>
            <a:ext cx="3618671" cy="1152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Textfeld 61"/>
          <p:cNvSpPr txBox="1"/>
          <p:nvPr/>
        </p:nvSpPr>
        <p:spPr>
          <a:xfrm>
            <a:off x="2664833" y="1638664"/>
            <a:ext cx="304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Segmentation (</a:t>
            </a:r>
            <a:r>
              <a:rPr lang="de-DE" dirty="0" err="1"/>
              <a:t>Tissue</a:t>
            </a:r>
            <a:r>
              <a:rPr lang="de-DE" dirty="0"/>
              <a:t>, CSF, Air)</a:t>
            </a:r>
          </a:p>
        </p:txBody>
      </p:sp>
      <p:cxnSp>
        <p:nvCxnSpPr>
          <p:cNvPr id="65" name="Gerade Verbindung mit Pfeil 64"/>
          <p:cNvCxnSpPr>
            <a:stCxn id="45" idx="3"/>
            <a:endCxn id="60" idx="3"/>
          </p:cNvCxnSpPr>
          <p:nvPr/>
        </p:nvCxnSpPr>
        <p:spPr>
          <a:xfrm flipV="1">
            <a:off x="5765157" y="2168626"/>
            <a:ext cx="202826" cy="14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60" idx="1"/>
            <a:endCxn id="42" idx="1"/>
          </p:cNvCxnSpPr>
          <p:nvPr/>
        </p:nvCxnSpPr>
        <p:spPr>
          <a:xfrm>
            <a:off x="2349312" y="2168626"/>
            <a:ext cx="156144" cy="140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2544873" y="2983522"/>
            <a:ext cx="2886528" cy="1277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Gerade Verbindung mit Pfeil 71"/>
          <p:cNvCxnSpPr>
            <a:stCxn id="69" idx="1"/>
            <a:endCxn id="8" idx="1"/>
          </p:cNvCxnSpPr>
          <p:nvPr/>
        </p:nvCxnSpPr>
        <p:spPr>
          <a:xfrm>
            <a:off x="2544873" y="3622313"/>
            <a:ext cx="150669" cy="12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48" idx="3"/>
            <a:endCxn id="69" idx="3"/>
          </p:cNvCxnSpPr>
          <p:nvPr/>
        </p:nvCxnSpPr>
        <p:spPr>
          <a:xfrm flipV="1">
            <a:off x="5197054" y="3622313"/>
            <a:ext cx="234347" cy="12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69" idx="3"/>
            <a:endCxn id="16" idx="1"/>
          </p:cNvCxnSpPr>
          <p:nvPr/>
        </p:nvCxnSpPr>
        <p:spPr>
          <a:xfrm>
            <a:off x="5431401" y="3622313"/>
            <a:ext cx="1074908" cy="461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/>
          <p:cNvSpPr txBox="1"/>
          <p:nvPr/>
        </p:nvSpPr>
        <p:spPr>
          <a:xfrm>
            <a:off x="3553557" y="3064374"/>
            <a:ext cx="86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qBOLD</a:t>
            </a:r>
            <a:endParaRPr lang="de-DE" dirty="0"/>
          </a:p>
        </p:txBody>
      </p:sp>
      <p:sp>
        <p:nvSpPr>
          <p:cNvPr id="78" name="Rechteck 77"/>
          <p:cNvSpPr/>
          <p:nvPr/>
        </p:nvSpPr>
        <p:spPr>
          <a:xfrm>
            <a:off x="7653355" y="3361973"/>
            <a:ext cx="2694777" cy="1277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feld 78"/>
          <p:cNvSpPr txBox="1"/>
          <p:nvPr/>
        </p:nvSpPr>
        <p:spPr>
          <a:xfrm>
            <a:off x="8329232" y="3419657"/>
            <a:ext cx="151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Combination</a:t>
            </a:r>
            <a:endParaRPr lang="de-DE" dirty="0"/>
          </a:p>
        </p:txBody>
      </p:sp>
      <p:sp>
        <p:nvSpPr>
          <p:cNvPr id="86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2115"/>
          </a:xfrm>
        </p:spPr>
        <p:txBody>
          <a:bodyPr>
            <a:normAutofit fontScale="90000"/>
          </a:bodyPr>
          <a:lstStyle/>
          <a:p>
            <a:r>
              <a:rPr lang="de-DE" dirty="0"/>
              <a:t>Model </a:t>
            </a:r>
            <a:r>
              <a:rPr lang="de-DE" dirty="0" err="1"/>
              <a:t>with</a:t>
            </a:r>
            <a:r>
              <a:rPr lang="de-DE" dirty="0"/>
              <a:t> Segmentation</a:t>
            </a:r>
          </a:p>
        </p:txBody>
      </p:sp>
      <p:sp>
        <p:nvSpPr>
          <p:cNvPr id="89" name="Rechteck 88"/>
          <p:cNvSpPr/>
          <p:nvPr/>
        </p:nvSpPr>
        <p:spPr>
          <a:xfrm>
            <a:off x="2909452" y="4632498"/>
            <a:ext cx="2024086" cy="1067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/>
          <p:cNvSpPr txBox="1"/>
          <p:nvPr/>
        </p:nvSpPr>
        <p:spPr>
          <a:xfrm>
            <a:off x="3584774" y="4620218"/>
            <a:ext cx="76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QSM</a:t>
            </a:r>
          </a:p>
        </p:txBody>
      </p:sp>
      <p:sp>
        <p:nvSpPr>
          <p:cNvPr id="91" name="Textfeld 90"/>
          <p:cNvSpPr txBox="1"/>
          <p:nvPr/>
        </p:nvSpPr>
        <p:spPr>
          <a:xfrm>
            <a:off x="9912308" y="5859021"/>
            <a:ext cx="2185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Loss </a:t>
            </a:r>
            <a:r>
              <a:rPr lang="de-DE" dirty="0" err="1"/>
              <a:t>Function</a:t>
            </a:r>
            <a:r>
              <a:rPr lang="de-DE" dirty="0"/>
              <a:t>:</a:t>
            </a:r>
          </a:p>
          <a:p>
            <a:r>
              <a:rPr lang="de-DE" dirty="0" err="1"/>
              <a:t>Mean</a:t>
            </a:r>
            <a:r>
              <a:rPr lang="de-DE" dirty="0"/>
              <a:t> Absolute Error</a:t>
            </a:r>
          </a:p>
        </p:txBody>
      </p:sp>
      <p:cxnSp>
        <p:nvCxnSpPr>
          <p:cNvPr id="100" name="Gerade Verbindung mit Pfeil 99"/>
          <p:cNvCxnSpPr>
            <a:stCxn id="89" idx="1"/>
            <a:endCxn id="11" idx="1"/>
          </p:cNvCxnSpPr>
          <p:nvPr/>
        </p:nvCxnSpPr>
        <p:spPr>
          <a:xfrm>
            <a:off x="2909452" y="5166250"/>
            <a:ext cx="180942" cy="84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stCxn id="13" idx="3"/>
            <a:endCxn id="89" idx="3"/>
          </p:cNvCxnSpPr>
          <p:nvPr/>
        </p:nvCxnSpPr>
        <p:spPr>
          <a:xfrm flipV="1">
            <a:off x="4708882" y="5166250"/>
            <a:ext cx="224656" cy="84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10948313" y="2421804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S</a:t>
            </a:r>
            <a:r>
              <a:rPr lang="de-DE" sz="1200" baseline="-25000" dirty="0"/>
              <a:t>0</a:t>
            </a:r>
          </a:p>
        </p:txBody>
      </p:sp>
      <p:sp>
        <p:nvSpPr>
          <p:cNvPr id="56" name="Rechteck 55"/>
          <p:cNvSpPr/>
          <p:nvPr/>
        </p:nvSpPr>
        <p:spPr>
          <a:xfrm>
            <a:off x="10948313" y="3032677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R</a:t>
            </a:r>
            <a:r>
              <a:rPr lang="de-DE" sz="1200" baseline="-25000" dirty="0"/>
              <a:t>2</a:t>
            </a:r>
          </a:p>
        </p:txBody>
      </p:sp>
      <p:sp>
        <p:nvSpPr>
          <p:cNvPr id="58" name="Rechteck 57"/>
          <p:cNvSpPr/>
          <p:nvPr/>
        </p:nvSpPr>
        <p:spPr>
          <a:xfrm>
            <a:off x="10948313" y="3670327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Y</a:t>
            </a:r>
            <a:endParaRPr lang="de-DE" sz="1200" baseline="-25000" dirty="0"/>
          </a:p>
        </p:txBody>
      </p:sp>
      <p:sp>
        <p:nvSpPr>
          <p:cNvPr id="61" name="Rechteck 60"/>
          <p:cNvSpPr/>
          <p:nvPr/>
        </p:nvSpPr>
        <p:spPr>
          <a:xfrm>
            <a:off x="10948313" y="4996537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 err="1"/>
              <a:t>x</a:t>
            </a:r>
            <a:r>
              <a:rPr lang="de-DE" sz="1200" baseline="-25000" dirty="0" err="1"/>
              <a:t>nb</a:t>
            </a:r>
            <a:endParaRPr lang="de-DE" sz="1200" baseline="-25000" dirty="0"/>
          </a:p>
        </p:txBody>
      </p:sp>
      <p:sp>
        <p:nvSpPr>
          <p:cNvPr id="63" name="Rechteck 62"/>
          <p:cNvSpPr/>
          <p:nvPr/>
        </p:nvSpPr>
        <p:spPr>
          <a:xfrm>
            <a:off x="10948313" y="4319652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i="1" dirty="0"/>
              <a:t>v</a:t>
            </a:r>
          </a:p>
        </p:txBody>
      </p:sp>
      <p:cxnSp>
        <p:nvCxnSpPr>
          <p:cNvPr id="17" name="Gerade Verbindung mit Pfeil 16"/>
          <p:cNvCxnSpPr>
            <a:stCxn id="78" idx="3"/>
          </p:cNvCxnSpPr>
          <p:nvPr/>
        </p:nvCxnSpPr>
        <p:spPr>
          <a:xfrm flipV="1">
            <a:off x="10348132" y="2660904"/>
            <a:ext cx="600181" cy="133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78" idx="3"/>
            <a:endCxn id="58" idx="1"/>
          </p:cNvCxnSpPr>
          <p:nvPr/>
        </p:nvCxnSpPr>
        <p:spPr>
          <a:xfrm flipV="1">
            <a:off x="10348132" y="3924270"/>
            <a:ext cx="600181" cy="7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78" idx="3"/>
            <a:endCxn id="56" idx="1"/>
          </p:cNvCxnSpPr>
          <p:nvPr/>
        </p:nvCxnSpPr>
        <p:spPr>
          <a:xfrm flipV="1">
            <a:off x="10348132" y="3286620"/>
            <a:ext cx="600181" cy="71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78" idx="3"/>
            <a:endCxn id="63" idx="1"/>
          </p:cNvCxnSpPr>
          <p:nvPr/>
        </p:nvCxnSpPr>
        <p:spPr>
          <a:xfrm>
            <a:off x="10348132" y="4000764"/>
            <a:ext cx="600181" cy="57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78" idx="3"/>
            <a:endCxn id="61" idx="1"/>
          </p:cNvCxnSpPr>
          <p:nvPr/>
        </p:nvCxnSpPr>
        <p:spPr>
          <a:xfrm>
            <a:off x="10348132" y="4000764"/>
            <a:ext cx="600181" cy="1249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/>
          <p:cNvSpPr/>
          <p:nvPr/>
        </p:nvSpPr>
        <p:spPr>
          <a:xfrm>
            <a:off x="6745087" y="5794116"/>
            <a:ext cx="728927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 err="1"/>
              <a:t>N_filters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206500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77476" y="1239556"/>
            <a:ext cx="1438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GRE </a:t>
            </a:r>
            <a:r>
              <a:rPr lang="de-DE" sz="1400" b="1" dirty="0" err="1"/>
              <a:t>data</a:t>
            </a:r>
            <a:endParaRPr lang="de-DE" sz="1400" b="1" dirty="0"/>
          </a:p>
          <a:p>
            <a:pPr algn="ctr"/>
            <a:r>
              <a:rPr lang="de-DE" sz="1400" b="1" dirty="0" err="1"/>
              <a:t>with</a:t>
            </a:r>
            <a:r>
              <a:rPr lang="de-DE" sz="1400" b="1" dirty="0"/>
              <a:t> </a:t>
            </a:r>
            <a:r>
              <a:rPr lang="de-DE" sz="1400" b="1" dirty="0" err="1"/>
              <a:t>air</a:t>
            </a:r>
            <a:r>
              <a:rPr lang="de-DE" sz="1400" b="1" dirty="0"/>
              <a:t> </a:t>
            </a:r>
            <a:r>
              <a:rPr lang="de-DE" sz="1400" b="1" dirty="0" err="1"/>
              <a:t>and</a:t>
            </a:r>
            <a:r>
              <a:rPr lang="de-DE" sz="1400" b="1" dirty="0"/>
              <a:t> CSF</a:t>
            </a:r>
          </a:p>
          <a:p>
            <a:pPr algn="ctr"/>
            <a:endParaRPr lang="de-DE" sz="1100" dirty="0"/>
          </a:p>
          <a:p>
            <a:pPr algn="ctr"/>
            <a:r>
              <a:rPr lang="de-DE" sz="1100" dirty="0"/>
              <a:t>16 GE  </a:t>
            </a:r>
            <a:r>
              <a:rPr lang="de-DE" sz="1100" dirty="0" err="1"/>
              <a:t>from</a:t>
            </a:r>
            <a:r>
              <a:rPr lang="de-DE" sz="1100" dirty="0"/>
              <a:t> 3 </a:t>
            </a:r>
            <a:r>
              <a:rPr lang="de-DE" sz="1100" dirty="0" err="1"/>
              <a:t>to</a:t>
            </a:r>
            <a:r>
              <a:rPr lang="de-DE" sz="1100" dirty="0"/>
              <a:t> 48</a:t>
            </a:r>
          </a:p>
          <a:p>
            <a:pPr algn="ctr"/>
            <a:r>
              <a:rPr lang="de-DE" sz="1100" dirty="0"/>
              <a:t>Delta GE = 3 </a:t>
            </a:r>
            <a:r>
              <a:rPr lang="de-DE" sz="1100" dirty="0" err="1"/>
              <a:t>ms</a:t>
            </a:r>
            <a:endParaRPr lang="de-DE" sz="1100" dirty="0"/>
          </a:p>
          <a:p>
            <a:pPr algn="ctr"/>
            <a:r>
              <a:rPr lang="de-DE" sz="1100" dirty="0"/>
              <a:t>SE at 40 </a:t>
            </a:r>
            <a:r>
              <a:rPr lang="de-DE" sz="1100" dirty="0" err="1"/>
              <a:t>ms</a:t>
            </a:r>
            <a:r>
              <a:rPr lang="de-DE" sz="1100" dirty="0"/>
              <a:t> </a:t>
            </a:r>
          </a:p>
          <a:p>
            <a:pPr algn="ctr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880765" y="4653305"/>
            <a:ext cx="85344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QSM </a:t>
            </a:r>
            <a:r>
              <a:rPr lang="de-DE" sz="1600" b="1" dirty="0" err="1"/>
              <a:t>Map</a:t>
            </a:r>
            <a:endParaRPr lang="de-DE" sz="1600" dirty="0"/>
          </a:p>
          <a:p>
            <a:pPr algn="ctr"/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0637017" y="1885354"/>
            <a:ext cx="1311991" cy="3908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/>
              <a:t>Params</a:t>
            </a:r>
            <a:endParaRPr lang="de-DE" sz="1600" b="1" dirty="0"/>
          </a:p>
          <a:p>
            <a:pPr algn="ctr"/>
            <a:endParaRPr lang="de-DE" sz="1600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dirty="0"/>
          </a:p>
          <a:p>
            <a:pPr algn="ctr"/>
            <a:endParaRPr lang="de-DE" sz="2800" dirty="0"/>
          </a:p>
          <a:p>
            <a:pPr algn="ctr"/>
            <a:endParaRPr lang="de-DE" sz="2800" dirty="0"/>
          </a:p>
        </p:txBody>
      </p:sp>
      <p:sp>
        <p:nvSpPr>
          <p:cNvPr id="8" name="Rechteck 7"/>
          <p:cNvSpPr/>
          <p:nvPr/>
        </p:nvSpPr>
        <p:spPr>
          <a:xfrm>
            <a:off x="3231785" y="1872122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16</a:t>
            </a:r>
          </a:p>
        </p:txBody>
      </p:sp>
      <p:sp>
        <p:nvSpPr>
          <p:cNvPr id="11" name="Rechteck 10"/>
          <p:cNvSpPr/>
          <p:nvPr/>
        </p:nvSpPr>
        <p:spPr>
          <a:xfrm>
            <a:off x="4173902" y="4848750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16</a:t>
            </a:r>
          </a:p>
        </p:txBody>
      </p:sp>
      <p:sp>
        <p:nvSpPr>
          <p:cNvPr id="12" name="Rechteck 11"/>
          <p:cNvSpPr/>
          <p:nvPr/>
        </p:nvSpPr>
        <p:spPr>
          <a:xfrm>
            <a:off x="4173617" y="1872122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32</a:t>
            </a:r>
          </a:p>
        </p:txBody>
      </p:sp>
      <p:sp>
        <p:nvSpPr>
          <p:cNvPr id="13" name="Rechteck 12"/>
          <p:cNvSpPr/>
          <p:nvPr/>
        </p:nvSpPr>
        <p:spPr>
          <a:xfrm>
            <a:off x="5124878" y="4848749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32</a:t>
            </a:r>
          </a:p>
        </p:txBody>
      </p:sp>
      <p:sp>
        <p:nvSpPr>
          <p:cNvPr id="14" name="Rechteck 13"/>
          <p:cNvSpPr/>
          <p:nvPr/>
        </p:nvSpPr>
        <p:spPr>
          <a:xfrm>
            <a:off x="8666988" y="3830234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64</a:t>
            </a:r>
          </a:p>
        </p:txBody>
      </p:sp>
      <p:sp>
        <p:nvSpPr>
          <p:cNvPr id="15" name="Rechteck 14"/>
          <p:cNvSpPr/>
          <p:nvPr/>
        </p:nvSpPr>
        <p:spPr>
          <a:xfrm>
            <a:off x="7831074" y="3830233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32</a:t>
            </a:r>
          </a:p>
        </p:txBody>
      </p:sp>
      <p:sp>
        <p:nvSpPr>
          <p:cNvPr id="16" name="Rechteck 15"/>
          <p:cNvSpPr/>
          <p:nvPr/>
        </p:nvSpPr>
        <p:spPr>
          <a:xfrm>
            <a:off x="6515381" y="3774481"/>
            <a:ext cx="849418" cy="59666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Concat</a:t>
            </a:r>
            <a:endParaRPr lang="de-DE" dirty="0"/>
          </a:p>
        </p:txBody>
      </p:sp>
      <p:cxnSp>
        <p:nvCxnSpPr>
          <p:cNvPr id="20" name="Gerade Verbindung mit Pfeil 19"/>
          <p:cNvCxnSpPr>
            <a:stCxn id="8" idx="3"/>
            <a:endCxn id="12" idx="1"/>
          </p:cNvCxnSpPr>
          <p:nvPr/>
        </p:nvCxnSpPr>
        <p:spPr>
          <a:xfrm>
            <a:off x="3899297" y="2126065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5" idx="3"/>
            <a:endCxn id="89" idx="1"/>
          </p:cNvCxnSpPr>
          <p:nvPr/>
        </p:nvCxnSpPr>
        <p:spPr>
          <a:xfrm flipV="1">
            <a:off x="1734205" y="5017723"/>
            <a:ext cx="2258755" cy="6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1" idx="3"/>
            <a:endCxn id="13" idx="1"/>
          </p:cNvCxnSpPr>
          <p:nvPr/>
        </p:nvCxnSpPr>
        <p:spPr>
          <a:xfrm flipV="1">
            <a:off x="4841414" y="5102692"/>
            <a:ext cx="2834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89" idx="3"/>
            <a:endCxn id="16" idx="1"/>
          </p:cNvCxnSpPr>
          <p:nvPr/>
        </p:nvCxnSpPr>
        <p:spPr>
          <a:xfrm flipV="1">
            <a:off x="6017046" y="4072813"/>
            <a:ext cx="498335" cy="944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V="1">
            <a:off x="7381413" y="4084175"/>
            <a:ext cx="277865" cy="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5" idx="3"/>
            <a:endCxn id="14" idx="1"/>
          </p:cNvCxnSpPr>
          <p:nvPr/>
        </p:nvCxnSpPr>
        <p:spPr>
          <a:xfrm>
            <a:off x="8498586" y="4084176"/>
            <a:ext cx="1684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endCxn id="78" idx="3"/>
          </p:cNvCxnSpPr>
          <p:nvPr/>
        </p:nvCxnSpPr>
        <p:spPr>
          <a:xfrm flipV="1">
            <a:off x="10140696" y="4000764"/>
            <a:ext cx="207436" cy="88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7486017" y="5540228"/>
            <a:ext cx="14526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Kernel Size 	3</a:t>
            </a:r>
          </a:p>
          <a:p>
            <a:r>
              <a:rPr lang="de-DE" sz="1200" dirty="0" err="1"/>
              <a:t>Stride</a:t>
            </a:r>
            <a:r>
              <a:rPr lang="de-DE" sz="1200" dirty="0"/>
              <a:t> 	1</a:t>
            </a:r>
          </a:p>
          <a:p>
            <a:r>
              <a:rPr lang="de-DE" sz="1200" dirty="0"/>
              <a:t>Dilation 	1</a:t>
            </a:r>
          </a:p>
          <a:p>
            <a:r>
              <a:rPr lang="de-DE" sz="1200" dirty="0" err="1"/>
              <a:t>Activation</a:t>
            </a:r>
            <a:r>
              <a:rPr lang="de-DE" sz="1200" dirty="0"/>
              <a:t> 	</a:t>
            </a:r>
            <a:r>
              <a:rPr lang="de-DE" sz="1200" dirty="0" err="1"/>
              <a:t>tanh</a:t>
            </a:r>
            <a:endParaRPr lang="de-DE" sz="1200" dirty="0"/>
          </a:p>
          <a:p>
            <a:r>
              <a:rPr lang="de-DE" sz="1200" dirty="0" err="1"/>
              <a:t>Padding</a:t>
            </a:r>
            <a:r>
              <a:rPr lang="de-DE" sz="1200" dirty="0"/>
              <a:t>	Same</a:t>
            </a:r>
          </a:p>
        </p:txBody>
      </p:sp>
      <p:sp>
        <p:nvSpPr>
          <p:cNvPr id="25" name="Rechteck 24"/>
          <p:cNvSpPr/>
          <p:nvPr/>
        </p:nvSpPr>
        <p:spPr>
          <a:xfrm>
            <a:off x="9473184" y="3835359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128</a:t>
            </a:r>
          </a:p>
        </p:txBody>
      </p:sp>
      <p:cxnSp>
        <p:nvCxnSpPr>
          <p:cNvPr id="10" name="Gerade Verbindung mit Pfeil 9"/>
          <p:cNvCxnSpPr>
            <a:stCxn id="14" idx="3"/>
            <a:endCxn id="25" idx="1"/>
          </p:cNvCxnSpPr>
          <p:nvPr/>
        </p:nvCxnSpPr>
        <p:spPr>
          <a:xfrm>
            <a:off x="9334500" y="4084177"/>
            <a:ext cx="138684" cy="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5065785" y="1872122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48</a:t>
            </a:r>
          </a:p>
        </p:txBody>
      </p:sp>
      <p:cxnSp>
        <p:nvCxnSpPr>
          <p:cNvPr id="51" name="Gerade Verbindung mit Pfeil 50"/>
          <p:cNvCxnSpPr>
            <a:stCxn id="4" idx="3"/>
            <a:endCxn id="69" idx="1"/>
          </p:cNvCxnSpPr>
          <p:nvPr/>
        </p:nvCxnSpPr>
        <p:spPr>
          <a:xfrm>
            <a:off x="1616132" y="1978220"/>
            <a:ext cx="1464984" cy="2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12" idx="3"/>
            <a:endCxn id="48" idx="1"/>
          </p:cNvCxnSpPr>
          <p:nvPr/>
        </p:nvCxnSpPr>
        <p:spPr>
          <a:xfrm>
            <a:off x="4841129" y="2126065"/>
            <a:ext cx="22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pieren 51"/>
          <p:cNvGrpSpPr/>
          <p:nvPr/>
        </p:nvGrpSpPr>
        <p:grpSpPr>
          <a:xfrm>
            <a:off x="286192" y="3128042"/>
            <a:ext cx="3618671" cy="1152144"/>
            <a:chOff x="286192" y="3128042"/>
            <a:chExt cx="3618671" cy="1152144"/>
          </a:xfrm>
        </p:grpSpPr>
        <p:sp>
          <p:nvSpPr>
            <p:cNvPr id="42" name="Rechteck 41"/>
            <p:cNvSpPr/>
            <p:nvPr/>
          </p:nvSpPr>
          <p:spPr>
            <a:xfrm>
              <a:off x="442336" y="3590358"/>
              <a:ext cx="667512" cy="5078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Conv2D</a:t>
              </a:r>
            </a:p>
            <a:p>
              <a:pPr algn="ctr"/>
              <a:r>
                <a:rPr lang="de-DE" sz="1200" dirty="0"/>
                <a:t>8</a:t>
              </a:r>
            </a:p>
          </p:txBody>
        </p:sp>
        <p:sp>
          <p:nvSpPr>
            <p:cNvPr id="43" name="Rechteck 42"/>
            <p:cNvSpPr/>
            <p:nvPr/>
          </p:nvSpPr>
          <p:spPr>
            <a:xfrm>
              <a:off x="1310389" y="3590358"/>
              <a:ext cx="667512" cy="5078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Conv2D</a:t>
              </a:r>
            </a:p>
            <a:p>
              <a:pPr algn="ctr"/>
              <a:r>
                <a:rPr lang="de-DE" sz="1200" dirty="0"/>
                <a:t>16</a:t>
              </a:r>
            </a:p>
          </p:txBody>
        </p:sp>
        <p:sp>
          <p:nvSpPr>
            <p:cNvPr id="44" name="Rechteck 43"/>
            <p:cNvSpPr/>
            <p:nvPr/>
          </p:nvSpPr>
          <p:spPr>
            <a:xfrm>
              <a:off x="2172457" y="3587873"/>
              <a:ext cx="667512" cy="5078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Conv2D</a:t>
              </a:r>
            </a:p>
            <a:p>
              <a:pPr algn="ctr"/>
              <a:r>
                <a:rPr lang="de-DE" sz="1200" dirty="0"/>
                <a:t>32</a:t>
              </a:r>
            </a:p>
          </p:txBody>
        </p:sp>
        <p:sp>
          <p:nvSpPr>
            <p:cNvPr id="45" name="Rechteck 44"/>
            <p:cNvSpPr/>
            <p:nvPr/>
          </p:nvSpPr>
          <p:spPr>
            <a:xfrm>
              <a:off x="3034525" y="3592002"/>
              <a:ext cx="667512" cy="5078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Conv2D</a:t>
              </a:r>
            </a:p>
            <a:p>
              <a:pPr algn="ctr"/>
              <a:r>
                <a:rPr lang="de-DE" sz="1200" dirty="0"/>
                <a:t>3</a:t>
              </a:r>
            </a:p>
          </p:txBody>
        </p:sp>
        <p:cxnSp>
          <p:nvCxnSpPr>
            <p:cNvPr id="55" name="Gerade Verbindung mit Pfeil 54"/>
            <p:cNvCxnSpPr>
              <a:stCxn id="42" idx="3"/>
              <a:endCxn id="43" idx="1"/>
            </p:cNvCxnSpPr>
            <p:nvPr/>
          </p:nvCxnSpPr>
          <p:spPr>
            <a:xfrm>
              <a:off x="1109848" y="3844301"/>
              <a:ext cx="2005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/>
            <p:cNvCxnSpPr>
              <a:stCxn id="43" idx="3"/>
              <a:endCxn id="44" idx="1"/>
            </p:cNvCxnSpPr>
            <p:nvPr/>
          </p:nvCxnSpPr>
          <p:spPr>
            <a:xfrm flipV="1">
              <a:off x="1977901" y="3841816"/>
              <a:ext cx="194556" cy="2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/>
            <p:cNvCxnSpPr>
              <a:stCxn id="44" idx="3"/>
            </p:cNvCxnSpPr>
            <p:nvPr/>
          </p:nvCxnSpPr>
          <p:spPr>
            <a:xfrm>
              <a:off x="2839969" y="3841816"/>
              <a:ext cx="293965" cy="2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59"/>
            <p:cNvSpPr/>
            <p:nvPr/>
          </p:nvSpPr>
          <p:spPr>
            <a:xfrm>
              <a:off x="286192" y="3128042"/>
              <a:ext cx="3618671" cy="1152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601713" y="3174152"/>
              <a:ext cx="3040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Segmentation (</a:t>
              </a:r>
              <a:r>
                <a:rPr lang="de-DE" dirty="0" err="1"/>
                <a:t>Tissue</a:t>
              </a:r>
              <a:r>
                <a:rPr lang="de-DE" dirty="0"/>
                <a:t>, CSF, Air)</a:t>
              </a:r>
            </a:p>
          </p:txBody>
        </p:sp>
      </p:grpSp>
      <p:sp>
        <p:nvSpPr>
          <p:cNvPr id="69" name="Rechteck 68"/>
          <p:cNvSpPr/>
          <p:nvPr/>
        </p:nvSpPr>
        <p:spPr>
          <a:xfrm>
            <a:off x="3081116" y="1362765"/>
            <a:ext cx="2886528" cy="1277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Gerade Verbindung mit Pfeil 71"/>
          <p:cNvCxnSpPr>
            <a:stCxn id="69" idx="1"/>
            <a:endCxn id="8" idx="1"/>
          </p:cNvCxnSpPr>
          <p:nvPr/>
        </p:nvCxnSpPr>
        <p:spPr>
          <a:xfrm>
            <a:off x="3081116" y="2001556"/>
            <a:ext cx="150669" cy="12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48" idx="3"/>
            <a:endCxn id="69" idx="3"/>
          </p:cNvCxnSpPr>
          <p:nvPr/>
        </p:nvCxnSpPr>
        <p:spPr>
          <a:xfrm flipV="1">
            <a:off x="5733297" y="2001556"/>
            <a:ext cx="234347" cy="12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69" idx="3"/>
            <a:endCxn id="16" idx="1"/>
          </p:cNvCxnSpPr>
          <p:nvPr/>
        </p:nvCxnSpPr>
        <p:spPr>
          <a:xfrm>
            <a:off x="5967644" y="2001556"/>
            <a:ext cx="547737" cy="2071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/>
          <p:cNvSpPr txBox="1"/>
          <p:nvPr/>
        </p:nvSpPr>
        <p:spPr>
          <a:xfrm>
            <a:off x="4089800" y="1443617"/>
            <a:ext cx="86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qBOLD</a:t>
            </a:r>
            <a:endParaRPr lang="de-DE" dirty="0"/>
          </a:p>
        </p:txBody>
      </p:sp>
      <p:sp>
        <p:nvSpPr>
          <p:cNvPr id="78" name="Rechteck 77"/>
          <p:cNvSpPr/>
          <p:nvPr/>
        </p:nvSpPr>
        <p:spPr>
          <a:xfrm>
            <a:off x="7653355" y="3361973"/>
            <a:ext cx="2694777" cy="1277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feld 78"/>
          <p:cNvSpPr txBox="1"/>
          <p:nvPr/>
        </p:nvSpPr>
        <p:spPr>
          <a:xfrm>
            <a:off x="8329232" y="3419657"/>
            <a:ext cx="151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Combination</a:t>
            </a:r>
            <a:endParaRPr lang="de-DE" dirty="0"/>
          </a:p>
        </p:txBody>
      </p:sp>
      <p:sp>
        <p:nvSpPr>
          <p:cNvPr id="86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2115"/>
          </a:xfrm>
        </p:spPr>
        <p:txBody>
          <a:bodyPr>
            <a:normAutofit fontScale="90000"/>
          </a:bodyPr>
          <a:lstStyle/>
          <a:p>
            <a:r>
              <a:rPr lang="de-DE" dirty="0"/>
              <a:t>Model </a:t>
            </a:r>
            <a:r>
              <a:rPr lang="de-DE" dirty="0" err="1"/>
              <a:t>with</a:t>
            </a:r>
            <a:r>
              <a:rPr lang="de-DE" dirty="0"/>
              <a:t> Segmentation Alternative</a:t>
            </a:r>
          </a:p>
        </p:txBody>
      </p:sp>
      <p:sp>
        <p:nvSpPr>
          <p:cNvPr id="89" name="Rechteck 88"/>
          <p:cNvSpPr/>
          <p:nvPr/>
        </p:nvSpPr>
        <p:spPr>
          <a:xfrm>
            <a:off x="3992960" y="4483971"/>
            <a:ext cx="2024086" cy="1067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/>
          <p:cNvSpPr txBox="1"/>
          <p:nvPr/>
        </p:nvSpPr>
        <p:spPr>
          <a:xfrm>
            <a:off x="4668282" y="4471691"/>
            <a:ext cx="76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QSM</a:t>
            </a:r>
          </a:p>
        </p:txBody>
      </p:sp>
      <p:sp>
        <p:nvSpPr>
          <p:cNvPr id="91" name="Textfeld 90"/>
          <p:cNvSpPr txBox="1"/>
          <p:nvPr/>
        </p:nvSpPr>
        <p:spPr>
          <a:xfrm>
            <a:off x="9912308" y="5859021"/>
            <a:ext cx="2185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Loss </a:t>
            </a:r>
            <a:r>
              <a:rPr lang="de-DE" dirty="0" err="1"/>
              <a:t>Function</a:t>
            </a:r>
            <a:r>
              <a:rPr lang="de-DE" dirty="0"/>
              <a:t>:</a:t>
            </a:r>
          </a:p>
          <a:p>
            <a:r>
              <a:rPr lang="de-DE" dirty="0" err="1"/>
              <a:t>Mean</a:t>
            </a:r>
            <a:r>
              <a:rPr lang="de-DE" dirty="0"/>
              <a:t> Absolute Error</a:t>
            </a:r>
          </a:p>
        </p:txBody>
      </p:sp>
      <p:cxnSp>
        <p:nvCxnSpPr>
          <p:cNvPr id="100" name="Gerade Verbindung mit Pfeil 99"/>
          <p:cNvCxnSpPr>
            <a:stCxn id="89" idx="1"/>
            <a:endCxn id="11" idx="1"/>
          </p:cNvCxnSpPr>
          <p:nvPr/>
        </p:nvCxnSpPr>
        <p:spPr>
          <a:xfrm>
            <a:off x="3992960" y="5017723"/>
            <a:ext cx="180942" cy="84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stCxn id="13" idx="3"/>
            <a:endCxn id="89" idx="3"/>
          </p:cNvCxnSpPr>
          <p:nvPr/>
        </p:nvCxnSpPr>
        <p:spPr>
          <a:xfrm flipV="1">
            <a:off x="5792390" y="5017723"/>
            <a:ext cx="224656" cy="84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10948313" y="2421804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S</a:t>
            </a:r>
            <a:r>
              <a:rPr lang="de-DE" sz="1200" baseline="-25000" dirty="0"/>
              <a:t>0</a:t>
            </a:r>
          </a:p>
        </p:txBody>
      </p:sp>
      <p:sp>
        <p:nvSpPr>
          <p:cNvPr id="56" name="Rechteck 55"/>
          <p:cNvSpPr/>
          <p:nvPr/>
        </p:nvSpPr>
        <p:spPr>
          <a:xfrm>
            <a:off x="10948313" y="3032677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R</a:t>
            </a:r>
            <a:r>
              <a:rPr lang="de-DE" sz="1200" baseline="-25000" dirty="0"/>
              <a:t>2</a:t>
            </a:r>
          </a:p>
        </p:txBody>
      </p:sp>
      <p:sp>
        <p:nvSpPr>
          <p:cNvPr id="58" name="Rechteck 57"/>
          <p:cNvSpPr/>
          <p:nvPr/>
        </p:nvSpPr>
        <p:spPr>
          <a:xfrm>
            <a:off x="10948313" y="3670327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Y</a:t>
            </a:r>
            <a:endParaRPr lang="de-DE" sz="1200" baseline="-25000" dirty="0"/>
          </a:p>
        </p:txBody>
      </p:sp>
      <p:sp>
        <p:nvSpPr>
          <p:cNvPr id="61" name="Rechteck 60"/>
          <p:cNvSpPr/>
          <p:nvPr/>
        </p:nvSpPr>
        <p:spPr>
          <a:xfrm>
            <a:off x="10948313" y="4996537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 err="1"/>
              <a:t>x</a:t>
            </a:r>
            <a:r>
              <a:rPr lang="de-DE" sz="1200" baseline="-25000" dirty="0" err="1"/>
              <a:t>nb</a:t>
            </a:r>
            <a:endParaRPr lang="de-DE" sz="1200" baseline="-25000" dirty="0"/>
          </a:p>
        </p:txBody>
      </p:sp>
      <p:sp>
        <p:nvSpPr>
          <p:cNvPr id="63" name="Rechteck 62"/>
          <p:cNvSpPr/>
          <p:nvPr/>
        </p:nvSpPr>
        <p:spPr>
          <a:xfrm>
            <a:off x="10948313" y="4319652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i="1" dirty="0"/>
              <a:t>v</a:t>
            </a:r>
          </a:p>
        </p:txBody>
      </p:sp>
      <p:cxnSp>
        <p:nvCxnSpPr>
          <p:cNvPr id="17" name="Gerade Verbindung mit Pfeil 16"/>
          <p:cNvCxnSpPr>
            <a:stCxn id="78" idx="3"/>
          </p:cNvCxnSpPr>
          <p:nvPr/>
        </p:nvCxnSpPr>
        <p:spPr>
          <a:xfrm flipV="1">
            <a:off x="10348132" y="2660904"/>
            <a:ext cx="600181" cy="133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78" idx="3"/>
            <a:endCxn id="58" idx="1"/>
          </p:cNvCxnSpPr>
          <p:nvPr/>
        </p:nvCxnSpPr>
        <p:spPr>
          <a:xfrm flipV="1">
            <a:off x="10348132" y="3924270"/>
            <a:ext cx="600181" cy="7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78" idx="3"/>
            <a:endCxn id="56" idx="1"/>
          </p:cNvCxnSpPr>
          <p:nvPr/>
        </p:nvCxnSpPr>
        <p:spPr>
          <a:xfrm flipV="1">
            <a:off x="10348132" y="3286620"/>
            <a:ext cx="600181" cy="71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78" idx="3"/>
            <a:endCxn id="63" idx="1"/>
          </p:cNvCxnSpPr>
          <p:nvPr/>
        </p:nvCxnSpPr>
        <p:spPr>
          <a:xfrm>
            <a:off x="10348132" y="4000764"/>
            <a:ext cx="600181" cy="57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78" idx="3"/>
            <a:endCxn id="61" idx="1"/>
          </p:cNvCxnSpPr>
          <p:nvPr/>
        </p:nvCxnSpPr>
        <p:spPr>
          <a:xfrm>
            <a:off x="10348132" y="4000764"/>
            <a:ext cx="600181" cy="1249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/>
          <p:cNvSpPr/>
          <p:nvPr/>
        </p:nvSpPr>
        <p:spPr>
          <a:xfrm>
            <a:off x="6745087" y="5794116"/>
            <a:ext cx="728927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 err="1"/>
              <a:t>N_filters</a:t>
            </a:r>
            <a:endParaRPr lang="de-DE" sz="1200" dirty="0"/>
          </a:p>
        </p:txBody>
      </p:sp>
      <p:cxnSp>
        <p:nvCxnSpPr>
          <p:cNvPr id="75" name="Gewinkelter Verbinder 74"/>
          <p:cNvCxnSpPr>
            <a:endCxn id="60" idx="1"/>
          </p:cNvCxnSpPr>
          <p:nvPr/>
        </p:nvCxnSpPr>
        <p:spPr>
          <a:xfrm rot="16200000" flipH="1">
            <a:off x="-180852" y="3237069"/>
            <a:ext cx="711905" cy="222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winkelter Verbinder 80"/>
          <p:cNvCxnSpPr>
            <a:stCxn id="4" idx="2"/>
          </p:cNvCxnSpPr>
          <p:nvPr/>
        </p:nvCxnSpPr>
        <p:spPr>
          <a:xfrm rot="5400000">
            <a:off x="346761" y="2453489"/>
            <a:ext cx="286649" cy="8134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stCxn id="60" idx="1"/>
            <a:endCxn id="42" idx="1"/>
          </p:cNvCxnSpPr>
          <p:nvPr/>
        </p:nvCxnSpPr>
        <p:spPr>
          <a:xfrm>
            <a:off x="286192" y="3704114"/>
            <a:ext cx="156144" cy="140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>
            <a:stCxn id="45" idx="3"/>
            <a:endCxn id="60" idx="3"/>
          </p:cNvCxnSpPr>
          <p:nvPr/>
        </p:nvCxnSpPr>
        <p:spPr>
          <a:xfrm flipV="1">
            <a:off x="3702037" y="3704114"/>
            <a:ext cx="202826" cy="14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r Verbinder 94"/>
          <p:cNvCxnSpPr>
            <a:stCxn id="60" idx="3"/>
          </p:cNvCxnSpPr>
          <p:nvPr/>
        </p:nvCxnSpPr>
        <p:spPr>
          <a:xfrm flipH="1" flipV="1">
            <a:off x="2743200" y="2862072"/>
            <a:ext cx="1161663" cy="842042"/>
          </a:xfrm>
          <a:prstGeom prst="bentConnector3">
            <a:avLst>
              <a:gd name="adj1" fmla="val -196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>
            <a:endCxn id="69" idx="1"/>
          </p:cNvCxnSpPr>
          <p:nvPr/>
        </p:nvCxnSpPr>
        <p:spPr>
          <a:xfrm flipV="1">
            <a:off x="2746351" y="2001556"/>
            <a:ext cx="334765" cy="84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winkelter Verbinder 98"/>
          <p:cNvCxnSpPr>
            <a:stCxn id="60" idx="3"/>
          </p:cNvCxnSpPr>
          <p:nvPr/>
        </p:nvCxnSpPr>
        <p:spPr>
          <a:xfrm flipH="1">
            <a:off x="3530308" y="3704114"/>
            <a:ext cx="374555" cy="882722"/>
          </a:xfrm>
          <a:prstGeom prst="bentConnector4">
            <a:avLst>
              <a:gd name="adj1" fmla="val -61032"/>
              <a:gd name="adj2" fmla="val 826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>
            <a:endCxn id="89" idx="1"/>
          </p:cNvCxnSpPr>
          <p:nvPr/>
        </p:nvCxnSpPr>
        <p:spPr>
          <a:xfrm>
            <a:off x="3530308" y="4586836"/>
            <a:ext cx="462652" cy="430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02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Enforcing</a:t>
            </a:r>
            <a:r>
              <a:rPr lang="de-DE" dirty="0"/>
              <a:t> </a:t>
            </a:r>
            <a:r>
              <a:rPr lang="de-DE" dirty="0" err="1"/>
              <a:t>Physics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063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9890" y="2020619"/>
            <a:ext cx="1338766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GRE </a:t>
            </a:r>
            <a:r>
              <a:rPr lang="de-DE" sz="1400" b="1" dirty="0" err="1"/>
              <a:t>data</a:t>
            </a:r>
            <a:endParaRPr lang="de-DE" sz="1400" b="1" dirty="0"/>
          </a:p>
          <a:p>
            <a:pPr algn="ctr"/>
            <a:r>
              <a:rPr lang="de-DE" sz="1400" b="1" dirty="0" err="1"/>
              <a:t>with</a:t>
            </a:r>
            <a:r>
              <a:rPr lang="de-DE" sz="1400" b="1" dirty="0"/>
              <a:t> </a:t>
            </a:r>
            <a:r>
              <a:rPr lang="de-DE" sz="1400" b="1" dirty="0" err="1"/>
              <a:t>air</a:t>
            </a:r>
            <a:r>
              <a:rPr lang="de-DE" sz="1400" b="1" dirty="0"/>
              <a:t> </a:t>
            </a:r>
            <a:r>
              <a:rPr lang="de-DE" sz="1400" b="1" dirty="0" err="1"/>
              <a:t>and</a:t>
            </a:r>
            <a:r>
              <a:rPr lang="de-DE" sz="1400" b="1" dirty="0"/>
              <a:t> CSF</a:t>
            </a:r>
          </a:p>
          <a:p>
            <a:pPr algn="ctr"/>
            <a:endParaRPr lang="de-DE" sz="1100" dirty="0"/>
          </a:p>
          <a:p>
            <a:pPr algn="ctr"/>
            <a:r>
              <a:rPr lang="de-DE" sz="1100" dirty="0"/>
              <a:t>16 GE  </a:t>
            </a:r>
            <a:r>
              <a:rPr lang="de-DE" sz="1100" dirty="0" err="1"/>
              <a:t>from</a:t>
            </a:r>
            <a:r>
              <a:rPr lang="de-DE" sz="1100" dirty="0"/>
              <a:t> 3 </a:t>
            </a:r>
            <a:r>
              <a:rPr lang="de-DE" sz="1100" dirty="0" err="1"/>
              <a:t>to</a:t>
            </a:r>
            <a:r>
              <a:rPr lang="de-DE" sz="1100" dirty="0"/>
              <a:t> 48</a:t>
            </a:r>
          </a:p>
          <a:p>
            <a:pPr algn="ctr"/>
            <a:r>
              <a:rPr lang="de-DE" sz="1100" dirty="0"/>
              <a:t>Delta GE = 3 </a:t>
            </a:r>
            <a:r>
              <a:rPr lang="de-DE" sz="1100" dirty="0" err="1"/>
              <a:t>ms</a:t>
            </a:r>
            <a:endParaRPr lang="de-DE" sz="1100" dirty="0"/>
          </a:p>
          <a:p>
            <a:pPr algn="ctr"/>
            <a:r>
              <a:rPr lang="de-DE" sz="1100" dirty="0"/>
              <a:t>SE at 40 </a:t>
            </a:r>
            <a:r>
              <a:rPr lang="de-DE" sz="1100" dirty="0" err="1"/>
              <a:t>ms</a:t>
            </a:r>
            <a:r>
              <a:rPr lang="de-DE" sz="1100" dirty="0"/>
              <a:t> </a:t>
            </a:r>
          </a:p>
          <a:p>
            <a:pPr algn="ctr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47465" y="5372137"/>
            <a:ext cx="85344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QSM </a:t>
            </a:r>
            <a:r>
              <a:rPr lang="de-DE" sz="1600" b="1" dirty="0" err="1"/>
              <a:t>Map</a:t>
            </a:r>
            <a:endParaRPr lang="de-DE" sz="1600" dirty="0"/>
          </a:p>
          <a:p>
            <a:pPr algn="ctr"/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067230" y="1623535"/>
            <a:ext cx="1311991" cy="3908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/>
              <a:t>Params</a:t>
            </a:r>
            <a:endParaRPr lang="de-DE" sz="1600" b="1" dirty="0"/>
          </a:p>
          <a:p>
            <a:pPr algn="ctr"/>
            <a:endParaRPr lang="de-DE" sz="1600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i="1" dirty="0"/>
          </a:p>
          <a:p>
            <a:pPr algn="ctr"/>
            <a:endParaRPr lang="de-DE" sz="1600" dirty="0"/>
          </a:p>
          <a:p>
            <a:pPr algn="ctr"/>
            <a:endParaRPr lang="de-DE" sz="2800" dirty="0"/>
          </a:p>
          <a:p>
            <a:pPr algn="ctr"/>
            <a:endParaRPr lang="de-DE" sz="2800" dirty="0"/>
          </a:p>
        </p:txBody>
      </p:sp>
      <p:cxnSp>
        <p:nvCxnSpPr>
          <p:cNvPr id="24" name="Gerade Verbindung mit Pfeil 23"/>
          <p:cNvCxnSpPr>
            <a:stCxn id="5" idx="3"/>
            <a:endCxn id="81" idx="1"/>
          </p:cNvCxnSpPr>
          <p:nvPr/>
        </p:nvCxnSpPr>
        <p:spPr>
          <a:xfrm flipV="1">
            <a:off x="1300905" y="3738945"/>
            <a:ext cx="439995" cy="206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4" idx="3"/>
            <a:endCxn id="81" idx="1"/>
          </p:cNvCxnSpPr>
          <p:nvPr/>
        </p:nvCxnSpPr>
        <p:spPr>
          <a:xfrm>
            <a:off x="1438656" y="2867005"/>
            <a:ext cx="302244" cy="87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211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i="1" dirty="0"/>
              <a:t>v</a:t>
            </a:r>
          </a:p>
        </p:txBody>
      </p:sp>
      <p:sp>
        <p:nvSpPr>
          <p:cNvPr id="54" name="Rechteck 53"/>
          <p:cNvSpPr/>
          <p:nvPr/>
        </p:nvSpPr>
        <p:spPr>
          <a:xfrm>
            <a:off x="4378526" y="2159985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S</a:t>
            </a:r>
            <a:r>
              <a:rPr lang="de-DE" sz="1200" baseline="-25000" dirty="0"/>
              <a:t>0</a:t>
            </a:r>
          </a:p>
        </p:txBody>
      </p:sp>
      <p:sp>
        <p:nvSpPr>
          <p:cNvPr id="56" name="Rechteck 55"/>
          <p:cNvSpPr/>
          <p:nvPr/>
        </p:nvSpPr>
        <p:spPr>
          <a:xfrm>
            <a:off x="4378526" y="2770858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R</a:t>
            </a:r>
            <a:r>
              <a:rPr lang="de-DE" sz="1200" baseline="-25000" dirty="0"/>
              <a:t>2</a:t>
            </a:r>
          </a:p>
        </p:txBody>
      </p:sp>
      <p:sp>
        <p:nvSpPr>
          <p:cNvPr id="58" name="Rechteck 57"/>
          <p:cNvSpPr/>
          <p:nvPr/>
        </p:nvSpPr>
        <p:spPr>
          <a:xfrm>
            <a:off x="4378526" y="3408508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Y</a:t>
            </a:r>
            <a:endParaRPr lang="de-DE" sz="1200" baseline="-25000" dirty="0"/>
          </a:p>
        </p:txBody>
      </p:sp>
      <p:sp>
        <p:nvSpPr>
          <p:cNvPr id="61" name="Rechteck 60"/>
          <p:cNvSpPr/>
          <p:nvPr/>
        </p:nvSpPr>
        <p:spPr>
          <a:xfrm>
            <a:off x="4378526" y="4734718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 err="1"/>
              <a:t>x</a:t>
            </a:r>
            <a:r>
              <a:rPr lang="de-DE" sz="1200" baseline="-25000" dirty="0" err="1"/>
              <a:t>nb</a:t>
            </a:r>
            <a:endParaRPr lang="de-DE" sz="1200" baseline="-25000" dirty="0"/>
          </a:p>
        </p:txBody>
      </p:sp>
      <p:sp>
        <p:nvSpPr>
          <p:cNvPr id="63" name="Rechteck 62"/>
          <p:cNvSpPr/>
          <p:nvPr/>
        </p:nvSpPr>
        <p:spPr>
          <a:xfrm>
            <a:off x="4378526" y="4057833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i="1" dirty="0"/>
              <a:t>v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 flipV="1">
            <a:off x="3778345" y="2399085"/>
            <a:ext cx="600181" cy="133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endCxn id="58" idx="1"/>
          </p:cNvCxnSpPr>
          <p:nvPr/>
        </p:nvCxnSpPr>
        <p:spPr>
          <a:xfrm flipV="1">
            <a:off x="3778345" y="3662451"/>
            <a:ext cx="600181" cy="7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endCxn id="56" idx="1"/>
          </p:cNvCxnSpPr>
          <p:nvPr/>
        </p:nvCxnSpPr>
        <p:spPr>
          <a:xfrm flipV="1">
            <a:off x="3778345" y="3024801"/>
            <a:ext cx="600181" cy="71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endCxn id="63" idx="1"/>
          </p:cNvCxnSpPr>
          <p:nvPr/>
        </p:nvCxnSpPr>
        <p:spPr>
          <a:xfrm>
            <a:off x="3778345" y="3738945"/>
            <a:ext cx="600181" cy="57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endCxn id="61" idx="1"/>
          </p:cNvCxnSpPr>
          <p:nvPr/>
        </p:nvCxnSpPr>
        <p:spPr>
          <a:xfrm>
            <a:off x="3778345" y="3738945"/>
            <a:ext cx="600181" cy="1249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5754597" y="5532883"/>
            <a:ext cx="1001163" cy="50788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Lambda</a:t>
            </a:r>
          </a:p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Calculate</a:t>
            </a:r>
            <a:r>
              <a:rPr lang="de-DE" sz="1200" i="1" dirty="0">
                <a:solidFill>
                  <a:schemeClr val="tx1"/>
                </a:solidFill>
              </a:rPr>
              <a:t> v</a:t>
            </a:r>
          </a:p>
        </p:txBody>
      </p:sp>
      <p:cxnSp>
        <p:nvCxnSpPr>
          <p:cNvPr id="71" name="Gerade Verbindung mit Pfeil 70"/>
          <p:cNvCxnSpPr>
            <a:stCxn id="58" idx="3"/>
            <a:endCxn id="83" idx="1"/>
          </p:cNvCxnSpPr>
          <p:nvPr/>
        </p:nvCxnSpPr>
        <p:spPr>
          <a:xfrm>
            <a:off x="5046038" y="3662451"/>
            <a:ext cx="708559" cy="212437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>
            <a:stCxn id="61" idx="3"/>
            <a:endCxn id="83" idx="1"/>
          </p:cNvCxnSpPr>
          <p:nvPr/>
        </p:nvCxnSpPr>
        <p:spPr>
          <a:xfrm>
            <a:off x="5046038" y="4988661"/>
            <a:ext cx="708559" cy="79816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>
            <a:stCxn id="5" idx="3"/>
            <a:endCxn id="83" idx="1"/>
          </p:cNvCxnSpPr>
          <p:nvPr/>
        </p:nvCxnSpPr>
        <p:spPr>
          <a:xfrm flipV="1">
            <a:off x="1300905" y="5786826"/>
            <a:ext cx="4453692" cy="1619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80"/>
          <p:cNvSpPr/>
          <p:nvPr/>
        </p:nvSpPr>
        <p:spPr>
          <a:xfrm>
            <a:off x="1740900" y="3205193"/>
            <a:ext cx="2024086" cy="1067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Textfeld 81"/>
          <p:cNvSpPr txBox="1"/>
          <p:nvPr/>
        </p:nvSpPr>
        <p:spPr>
          <a:xfrm>
            <a:off x="2323693" y="3440585"/>
            <a:ext cx="1147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ANN</a:t>
            </a:r>
          </a:p>
        </p:txBody>
      </p:sp>
      <p:sp>
        <p:nvSpPr>
          <p:cNvPr id="25" name="Rechteck 24"/>
          <p:cNvSpPr/>
          <p:nvPr/>
        </p:nvSpPr>
        <p:spPr>
          <a:xfrm>
            <a:off x="6704856" y="4627606"/>
            <a:ext cx="849418" cy="59666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Concat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8685276" y="4763761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?</a:t>
            </a:r>
          </a:p>
        </p:txBody>
      </p:sp>
      <p:sp>
        <p:nvSpPr>
          <p:cNvPr id="28" name="Rechteck 27"/>
          <p:cNvSpPr/>
          <p:nvPr/>
        </p:nvSpPr>
        <p:spPr>
          <a:xfrm>
            <a:off x="7849362" y="4763760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Conv2D</a:t>
            </a:r>
          </a:p>
          <a:p>
            <a:pPr algn="ctr"/>
            <a:r>
              <a:rPr lang="de-DE" sz="1200" dirty="0"/>
              <a:t>?</a:t>
            </a:r>
          </a:p>
        </p:txBody>
      </p:sp>
      <p:cxnSp>
        <p:nvCxnSpPr>
          <p:cNvPr id="29" name="Gerade Verbindung mit Pfeil 28"/>
          <p:cNvCxnSpPr>
            <a:stCxn id="28" idx="3"/>
            <a:endCxn id="26" idx="1"/>
          </p:cNvCxnSpPr>
          <p:nvPr/>
        </p:nvCxnSpPr>
        <p:spPr>
          <a:xfrm>
            <a:off x="8516874" y="5017703"/>
            <a:ext cx="1684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7683664" y="4234738"/>
            <a:ext cx="1883837" cy="1277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7849362" y="4381052"/>
            <a:ext cx="151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Comparison</a:t>
            </a:r>
            <a:endParaRPr lang="de-DE" dirty="0"/>
          </a:p>
        </p:txBody>
      </p:sp>
      <p:cxnSp>
        <p:nvCxnSpPr>
          <p:cNvPr id="3" name="Gerade Verbindung mit Pfeil 2"/>
          <p:cNvCxnSpPr>
            <a:stCxn id="61" idx="3"/>
            <a:endCxn id="7" idx="3"/>
          </p:cNvCxnSpPr>
          <p:nvPr/>
        </p:nvCxnSpPr>
        <p:spPr>
          <a:xfrm flipV="1">
            <a:off x="5046038" y="3577916"/>
            <a:ext cx="333183" cy="1410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stCxn id="63" idx="3"/>
            <a:endCxn id="7" idx="3"/>
          </p:cNvCxnSpPr>
          <p:nvPr/>
        </p:nvCxnSpPr>
        <p:spPr>
          <a:xfrm flipV="1">
            <a:off x="5046038" y="3577916"/>
            <a:ext cx="333183" cy="733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58" idx="3"/>
            <a:endCxn id="7" idx="3"/>
          </p:cNvCxnSpPr>
          <p:nvPr/>
        </p:nvCxnSpPr>
        <p:spPr>
          <a:xfrm flipV="1">
            <a:off x="5046038" y="3577916"/>
            <a:ext cx="333183" cy="84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56" idx="3"/>
            <a:endCxn id="7" idx="3"/>
          </p:cNvCxnSpPr>
          <p:nvPr/>
        </p:nvCxnSpPr>
        <p:spPr>
          <a:xfrm>
            <a:off x="5046038" y="3024801"/>
            <a:ext cx="333183" cy="553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54" idx="3"/>
            <a:endCxn id="7" idx="3"/>
          </p:cNvCxnSpPr>
          <p:nvPr/>
        </p:nvCxnSpPr>
        <p:spPr>
          <a:xfrm>
            <a:off x="5046038" y="2413928"/>
            <a:ext cx="333183" cy="116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7" idx="3"/>
            <a:endCxn id="25" idx="1"/>
          </p:cNvCxnSpPr>
          <p:nvPr/>
        </p:nvCxnSpPr>
        <p:spPr>
          <a:xfrm>
            <a:off x="5379221" y="3577916"/>
            <a:ext cx="1325635" cy="134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83" idx="0"/>
            <a:endCxn id="25" idx="1"/>
          </p:cNvCxnSpPr>
          <p:nvPr/>
        </p:nvCxnSpPr>
        <p:spPr>
          <a:xfrm flipV="1">
            <a:off x="6255179" y="4925938"/>
            <a:ext cx="449677" cy="60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25" idx="3"/>
            <a:endCxn id="34" idx="1"/>
          </p:cNvCxnSpPr>
          <p:nvPr/>
        </p:nvCxnSpPr>
        <p:spPr>
          <a:xfrm flipV="1">
            <a:off x="7554274" y="4873529"/>
            <a:ext cx="129390" cy="52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9939528" y="4415424"/>
            <a:ext cx="1551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only </a:t>
            </a:r>
            <a:r>
              <a:rPr lang="en-US" i="1" dirty="0"/>
              <a:t>v</a:t>
            </a:r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all 5 </a:t>
            </a:r>
            <a:r>
              <a:rPr lang="en-US" dirty="0" err="1"/>
              <a:t>Params</a:t>
            </a:r>
            <a:endParaRPr lang="en-US" dirty="0"/>
          </a:p>
        </p:txBody>
      </p:sp>
      <p:cxnSp>
        <p:nvCxnSpPr>
          <p:cNvPr id="43" name="Gerade Verbindung mit Pfeil 42"/>
          <p:cNvCxnSpPr>
            <a:stCxn id="34" idx="3"/>
            <a:endCxn id="41" idx="1"/>
          </p:cNvCxnSpPr>
          <p:nvPr/>
        </p:nvCxnSpPr>
        <p:spPr>
          <a:xfrm>
            <a:off x="9567501" y="4873529"/>
            <a:ext cx="372027" cy="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392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707</Words>
  <Application>Microsoft Office PowerPoint</Application>
  <PresentationFormat>Breitbild</PresentationFormat>
  <Paragraphs>472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Netzwerk Architekturen</vt:lpstr>
      <vt:lpstr>Simons ANN</vt:lpstr>
      <vt:lpstr>2D Fully Conv Simple </vt:lpstr>
      <vt:lpstr>2D Fully Conv Separate QSM+qBOLD</vt:lpstr>
      <vt:lpstr>Simple Segmentation 2D</vt:lpstr>
      <vt:lpstr>Model with Segmentation</vt:lpstr>
      <vt:lpstr>Model with Segmentation Alternative</vt:lpstr>
      <vt:lpstr>Enforcing Physics</vt:lpstr>
      <vt:lpstr>Calculate v</vt:lpstr>
      <vt:lpstr>Calculate QSM+qBOLD</vt:lpstr>
      <vt:lpstr>Calculate QSM+qBOLD Grid Search</vt:lpstr>
      <vt:lpstr>Testing Models and Visualizing Results</vt:lpstr>
      <vt:lpstr>Testing Models and Visualizing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Netzwerk Architekturen</dc:title>
  <dc:creator>Kinz, Patrick</dc:creator>
  <cp:lastModifiedBy>Kinz, Patrick</cp:lastModifiedBy>
  <cp:revision>31</cp:revision>
  <dcterms:created xsi:type="dcterms:W3CDTF">2022-01-19T10:38:10Z</dcterms:created>
  <dcterms:modified xsi:type="dcterms:W3CDTF">2022-03-17T16:39:54Z</dcterms:modified>
</cp:coreProperties>
</file>