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2"/>
  </p:notesMasterIdLst>
  <p:sldIdLst>
    <p:sldId id="256" r:id="rId2"/>
    <p:sldId id="314" r:id="rId3"/>
    <p:sldId id="275" r:id="rId4"/>
    <p:sldId id="301" r:id="rId5"/>
    <p:sldId id="294" r:id="rId6"/>
    <p:sldId id="279" r:id="rId7"/>
    <p:sldId id="317" r:id="rId8"/>
    <p:sldId id="315" r:id="rId9"/>
    <p:sldId id="31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ddy" initials="P" lastIdx="1" clrIdx="0">
    <p:extLst>
      <p:ext uri="{19B8F6BF-5375-455C-9EA6-DF929625EA0E}">
        <p15:presenceInfo xmlns:p15="http://schemas.microsoft.com/office/powerpoint/2012/main" userId="6ee62877c0aec2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5441" autoAdjust="0"/>
  </p:normalViewPr>
  <p:slideViewPr>
    <p:cSldViewPr snapToGrid="0">
      <p:cViewPr>
        <p:scale>
          <a:sx n="65" d="100"/>
          <a:sy n="65" d="100"/>
        </p:scale>
        <p:origin x="142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8B08E-0A63-4B15-BD9A-D83E1C9663EE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9141B-EFF9-4C21-A9D1-56680A7693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72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A9141B-EFF9-4C21-A9D1-56680A76939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274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A9141B-EFF9-4C21-A9D1-56680A76939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894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C8A72A2E-8AEF-4120-9C0D-EB0A1A47DFC2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FCC172EF-24C6-4230-B181-ADF82FAB16A4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9515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2A2E-8AEF-4120-9C0D-EB0A1A47DFC2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72EF-24C6-4230-B181-ADF82FAB1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42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2A2E-8AEF-4120-9C0D-EB0A1A47DFC2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72EF-24C6-4230-B181-ADF82FAB1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030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2A2E-8AEF-4120-9C0D-EB0A1A47DFC2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72EF-24C6-4230-B181-ADF82FAB1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235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2A2E-8AEF-4120-9C0D-EB0A1A47DFC2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72EF-24C6-4230-B181-ADF82FAB1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836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2A2E-8AEF-4120-9C0D-EB0A1A47DFC2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72EF-24C6-4230-B181-ADF82FAB1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733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2A2E-8AEF-4120-9C0D-EB0A1A47DFC2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72EF-24C6-4230-B181-ADF82FAB1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890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2A2E-8AEF-4120-9C0D-EB0A1A47DFC2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72EF-24C6-4230-B181-ADF82FAB1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234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2A2E-8AEF-4120-9C0D-EB0A1A47DFC2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72EF-24C6-4230-B181-ADF82FAB1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70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C8A72A2E-8AEF-4120-9C0D-EB0A1A47DFC2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FCC172EF-24C6-4230-B181-ADF82FAB1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37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2A2E-8AEF-4120-9C0D-EB0A1A47DFC2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FCC172EF-24C6-4230-B181-ADF82FAB1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77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2A2E-8AEF-4120-9C0D-EB0A1A47DFC2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72EF-24C6-4230-B181-ADF82FAB1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68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2A2E-8AEF-4120-9C0D-EB0A1A47DFC2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72EF-24C6-4230-B181-ADF82FAB1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85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2A2E-8AEF-4120-9C0D-EB0A1A47DFC2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72EF-24C6-4230-B181-ADF82FAB1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45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2A2E-8AEF-4120-9C0D-EB0A1A47DFC2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72EF-24C6-4230-B181-ADF82FAB1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94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2A2E-8AEF-4120-9C0D-EB0A1A47DFC2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72EF-24C6-4230-B181-ADF82FAB1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01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2A2E-8AEF-4120-9C0D-EB0A1A47DFC2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72EF-24C6-4230-B181-ADF82FAB1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21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A72A2E-8AEF-4120-9C0D-EB0A1A47DFC2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C172EF-24C6-4230-B181-ADF82FAB1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43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sychbrief.com/" TargetMode="External"/><Relationship Id="rId2" Type="http://schemas.openxmlformats.org/officeDocument/2006/relationships/hyperlink" Target="https://pjclangford.netlify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B1D9wWxd2w?feature=oemb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ADA6A-5C1B-40A6-B7B9-2E34692024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are the effective features of consultation?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4683B-4364-4E2E-B5B7-291B61D23C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mixed methods analysis</a:t>
            </a:r>
          </a:p>
        </p:txBody>
      </p:sp>
    </p:spTree>
    <p:extLst>
      <p:ext uri="{BB962C8B-B14F-4D97-AF65-F5344CB8AC3E}">
        <p14:creationId xmlns:p14="http://schemas.microsoft.com/office/powerpoint/2010/main" val="562419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864C5-A1AC-434E-8EC3-54FB37176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4BBED-DC42-40FD-891F-8DDE0C431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 am happy to field any comments, questions, or threats you may have. </a:t>
            </a:r>
          </a:p>
          <a:p>
            <a:pPr lvl="1"/>
            <a:r>
              <a:rPr lang="en-GB" dirty="0"/>
              <a:t>I probably won’t have time to answer all of them right now, so come and chat to me later at the picnic/bar.</a:t>
            </a:r>
          </a:p>
          <a:p>
            <a:r>
              <a:rPr lang="en-GB" dirty="0"/>
              <a:t>My website: </a:t>
            </a:r>
            <a:r>
              <a:rPr lang="en-GB" dirty="0">
                <a:hlinkClick r:id="rId2"/>
              </a:rPr>
              <a:t>https://pjclangford.netlify.com/</a:t>
            </a:r>
            <a:endParaRPr lang="en-GB" dirty="0"/>
          </a:p>
          <a:p>
            <a:r>
              <a:rPr lang="en-GB" dirty="0"/>
              <a:t>Twitter: @</a:t>
            </a:r>
            <a:r>
              <a:rPr lang="en-GB" dirty="0" err="1"/>
              <a:t>psybrief</a:t>
            </a:r>
            <a:endParaRPr lang="en-GB" dirty="0"/>
          </a:p>
          <a:p>
            <a:r>
              <a:rPr lang="en-GB" dirty="0"/>
              <a:t>Blog: </a:t>
            </a:r>
            <a:r>
              <a:rPr lang="en-GB" dirty="0">
                <a:hlinkClick r:id="rId3"/>
              </a:rPr>
              <a:t>http://psychbrief.com/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319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22C1E-38B7-4D69-8213-C67D881B5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You’ve already given this talk, why should I watch it again?</a:t>
            </a:r>
          </a:p>
        </p:txBody>
      </p:sp>
      <p:pic>
        <p:nvPicPr>
          <p:cNvPr id="4" name="Online Media 3" title="Mark Morrison - Return of the Mack (Official Music Video)">
            <a:hlinkClick r:id="" action="ppaction://media"/>
            <a:extLst>
              <a:ext uri="{FF2B5EF4-FFF2-40B4-BE49-F238E27FC236}">
                <a16:creationId xmlns:a16="http://schemas.microsoft.com/office/drawing/2014/main" id="{C0289C72-DEC9-4EF8-81BD-AE5BD6D45095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072731" y="3902551"/>
            <a:ext cx="1524000" cy="8610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D51BBC-8395-4F96-A65A-5E17A1F62969}"/>
              </a:ext>
            </a:extLst>
          </p:cNvPr>
          <p:cNvSpPr txBox="1"/>
          <p:nvPr/>
        </p:nvSpPr>
        <p:spPr>
          <a:xfrm>
            <a:off x="982133" y="2883877"/>
            <a:ext cx="7704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The return of Patrick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00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BE1C-56D0-4F4C-9FD0-9F0030DB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Why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should</a:t>
            </a:r>
            <a:r>
              <a:rPr lang="es-ES" dirty="0"/>
              <a:t> </a:t>
            </a:r>
            <a:r>
              <a:rPr lang="es-ES" dirty="0" err="1"/>
              <a:t>watch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presentation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BE6FD-38DD-46C9-B513-736ADAD03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I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actually</a:t>
            </a:r>
            <a:r>
              <a:rPr lang="es-ES" dirty="0"/>
              <a:t> </a:t>
            </a:r>
            <a:r>
              <a:rPr lang="es-ES" dirty="0" err="1"/>
              <a:t>finished</a:t>
            </a:r>
            <a:r>
              <a:rPr lang="es-ES" dirty="0"/>
              <a:t>!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New </a:t>
            </a:r>
            <a:r>
              <a:rPr lang="es-ES" dirty="0" err="1"/>
              <a:t>methods</a:t>
            </a:r>
            <a:r>
              <a:rPr lang="es-E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New </a:t>
            </a:r>
            <a:r>
              <a:rPr lang="es-ES" dirty="0" err="1"/>
              <a:t>results</a:t>
            </a:r>
            <a:r>
              <a:rPr lang="es-E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New </a:t>
            </a:r>
            <a:r>
              <a:rPr lang="es-ES" dirty="0" err="1"/>
              <a:t>conclusions</a:t>
            </a:r>
            <a:r>
              <a:rPr lang="es-E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More </a:t>
            </a:r>
            <a:r>
              <a:rPr lang="es-ES" dirty="0" err="1"/>
              <a:t>bells</a:t>
            </a:r>
            <a:r>
              <a:rPr lang="es-ES" dirty="0"/>
              <a:t> and </a:t>
            </a:r>
            <a:r>
              <a:rPr lang="es-ES" dirty="0" err="1"/>
              <a:t>whistles</a:t>
            </a:r>
            <a:r>
              <a:rPr lang="es-ES" dirty="0"/>
              <a:t>.</a:t>
            </a:r>
          </a:p>
        </p:txBody>
      </p:sp>
      <p:pic>
        <p:nvPicPr>
          <p:cNvPr id="5" name="8d82b5_Children_Cheering_Sound_Effect">
            <a:hlinkClick r:id="" action="ppaction://media"/>
            <a:extLst>
              <a:ext uri="{FF2B5EF4-FFF2-40B4-BE49-F238E27FC236}">
                <a16:creationId xmlns:a16="http://schemas.microsoft.com/office/drawing/2014/main" id="{4A01A274-585B-4E8E-B0C4-475D57F4432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191494" y="2179637"/>
            <a:ext cx="487363" cy="487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C68D41-C280-45DB-84BB-D8D7281A9B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250" y="5055943"/>
            <a:ext cx="33718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2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572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B33A-DF4C-434C-BF4B-6F62AA90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71C06-EF95-492C-A249-1DD3ADF1C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Consultation:</a:t>
            </a:r>
          </a:p>
          <a:p>
            <a:r>
              <a:rPr lang="en-GB" dirty="0"/>
              <a:t>Widely used.</a:t>
            </a:r>
          </a:p>
          <a:p>
            <a:r>
              <a:rPr lang="en-GB" dirty="0"/>
              <a:t>Huge variety in practice.</a:t>
            </a:r>
          </a:p>
          <a:p>
            <a:r>
              <a:rPr lang="en-GB" dirty="0"/>
              <a:t>Little in way of evaluation.</a:t>
            </a:r>
          </a:p>
          <a:p>
            <a:r>
              <a:rPr lang="en-GB" dirty="0"/>
              <a:t>Do we know what parts of consultation are effective?</a:t>
            </a:r>
          </a:p>
          <a:p>
            <a:r>
              <a:rPr lang="en-GB" dirty="0"/>
              <a:t>Can we demonstrate what makes consultation effective?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BF284D-A8B5-4337-AA51-B60B4FE472F0}"/>
              </a:ext>
            </a:extLst>
          </p:cNvPr>
          <p:cNvSpPr txBox="1">
            <a:spLocks/>
          </p:cNvSpPr>
          <p:nvPr/>
        </p:nvSpPr>
        <p:spPr>
          <a:xfrm>
            <a:off x="1134533" y="6096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Research questions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B6C9D3-8DAE-4153-842C-59D503204A6B}"/>
              </a:ext>
            </a:extLst>
          </p:cNvPr>
          <p:cNvSpPr txBox="1">
            <a:spLocks/>
          </p:cNvSpPr>
          <p:nvPr/>
        </p:nvSpPr>
        <p:spPr>
          <a:xfrm>
            <a:off x="982133" y="2667000"/>
            <a:ext cx="7704667" cy="3332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What do EPs believe are the core components of a joint school-parent consultation?</a:t>
            </a:r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Which components of consultation correlate with increased progress towards agreed goals?</a:t>
            </a:r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do EPs use technology when engaging in consultation and what are their views towards it?</a:t>
            </a:r>
            <a:endParaRPr lang="es-E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623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uiExpand="1" build="p"/>
      <p:bldP spid="4" grpId="0"/>
      <p:bldP spid="5" grpId="0" uiExpand="1" build="p"/>
      <p:bldP spid="5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C656-8079-4254-A8E0-C7254C12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91FEC-F607-4281-9A7D-93CCFE670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611" y="2667000"/>
            <a:ext cx="8337712" cy="3332816"/>
          </a:xfrm>
        </p:spPr>
        <p:txBody>
          <a:bodyPr>
            <a:normAutofit/>
          </a:bodyPr>
          <a:lstStyle/>
          <a:p>
            <a:r>
              <a:rPr lang="es-ES" dirty="0" err="1"/>
              <a:t>Observation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6 </a:t>
            </a:r>
            <a:r>
              <a:rPr lang="es-ES" dirty="0" err="1"/>
              <a:t>consultations</a:t>
            </a:r>
            <a:r>
              <a:rPr lang="es-ES" dirty="0"/>
              <a:t> </a:t>
            </a:r>
            <a:r>
              <a:rPr lang="en-GB" dirty="0"/>
              <a:t>observed for 4 children with an observation checklist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10 </a:t>
            </a:r>
            <a:r>
              <a:rPr lang="en-US" dirty="0"/>
              <a:t>goals were identified using </a:t>
            </a:r>
            <a:r>
              <a:rPr lang="es-ES" dirty="0"/>
              <a:t>Target </a:t>
            </a:r>
            <a:r>
              <a:rPr lang="es-ES" dirty="0" err="1"/>
              <a:t>Monitoring</a:t>
            </a:r>
            <a:r>
              <a:rPr lang="es-ES" dirty="0"/>
              <a:t> </a:t>
            </a:r>
            <a:r>
              <a:rPr lang="es-ES" dirty="0" err="1"/>
              <a:t>Evaluation</a:t>
            </a:r>
            <a:r>
              <a:rPr lang="es-ES" dirty="0"/>
              <a:t> (TME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Qualitative Comparative Analysis. </a:t>
            </a:r>
            <a:endParaRPr lang="es-ES" dirty="0"/>
          </a:p>
          <a:p>
            <a:r>
              <a:rPr lang="es-ES" dirty="0"/>
              <a:t>Interviews:</a:t>
            </a:r>
          </a:p>
          <a:p>
            <a:pPr lvl="1"/>
            <a:r>
              <a:rPr lang="en-GB" dirty="0"/>
              <a:t>30 semi-structured interviews.</a:t>
            </a:r>
          </a:p>
          <a:p>
            <a:pPr lvl="1"/>
            <a:r>
              <a:rPr lang="en-GB" dirty="0"/>
              <a:t>Hybrid thematic analysis (inductive and deductive codes).</a:t>
            </a:r>
            <a:endParaRPr lang="es-ES" dirty="0"/>
          </a:p>
          <a:p>
            <a:endParaRPr lang="en-US" dirty="0"/>
          </a:p>
        </p:txBody>
      </p:sp>
      <p:pic>
        <p:nvPicPr>
          <p:cNvPr id="4" name="180Speed_DunDunDunV2_From_FesliyanStudios.com">
            <a:hlinkClick r:id="" action="ppaction://media"/>
            <a:extLst>
              <a:ext uri="{FF2B5EF4-FFF2-40B4-BE49-F238E27FC236}">
                <a16:creationId xmlns:a16="http://schemas.microsoft.com/office/drawing/2014/main" id="{1A7DDB59-D7CB-4B9E-A276-A41F54537E6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281740" y="384604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6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54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E6BE-E2AD-490F-8564-855C18B8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- qualitative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6C2B9-F105-4573-B8B6-9D9ED523B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32 </a:t>
            </a:r>
            <a:r>
              <a:rPr lang="es-ES" dirty="0" err="1"/>
              <a:t>inductive</a:t>
            </a:r>
            <a:r>
              <a:rPr lang="es-ES" dirty="0"/>
              <a:t> </a:t>
            </a:r>
            <a:r>
              <a:rPr lang="es-ES" dirty="0" err="1"/>
              <a:t>codes</a:t>
            </a:r>
            <a:r>
              <a:rPr lang="es-ES" dirty="0"/>
              <a:t>, 15 </a:t>
            </a:r>
            <a:r>
              <a:rPr lang="es-ES" dirty="0" err="1"/>
              <a:t>deductive</a:t>
            </a:r>
            <a:r>
              <a:rPr lang="es-ES" dirty="0"/>
              <a:t> </a:t>
            </a:r>
            <a:r>
              <a:rPr lang="es-ES" dirty="0" err="1"/>
              <a:t>codes</a:t>
            </a:r>
            <a:r>
              <a:rPr lang="es-ES" dirty="0"/>
              <a:t>.</a:t>
            </a:r>
          </a:p>
          <a:p>
            <a:r>
              <a:rPr lang="es-ES" dirty="0" err="1"/>
              <a:t>Combined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make</a:t>
            </a:r>
            <a:r>
              <a:rPr lang="es-ES" dirty="0"/>
              <a:t> 2 </a:t>
            </a:r>
            <a:r>
              <a:rPr lang="es-ES" dirty="0" err="1"/>
              <a:t>overarching</a:t>
            </a:r>
            <a:r>
              <a:rPr lang="es-ES" dirty="0"/>
              <a:t> </a:t>
            </a:r>
            <a:r>
              <a:rPr lang="es-ES" dirty="0" err="1"/>
              <a:t>themes</a:t>
            </a:r>
            <a:r>
              <a:rPr lang="es-ES" dirty="0"/>
              <a:t>: </a:t>
            </a:r>
            <a:r>
              <a:rPr lang="es-ES" dirty="0" err="1"/>
              <a:t>internal</a:t>
            </a:r>
            <a:r>
              <a:rPr lang="es-ES" dirty="0"/>
              <a:t> </a:t>
            </a:r>
            <a:r>
              <a:rPr lang="es-ES" dirty="0" err="1"/>
              <a:t>factors</a:t>
            </a:r>
            <a:r>
              <a:rPr lang="es-ES" dirty="0"/>
              <a:t> and </a:t>
            </a:r>
            <a:r>
              <a:rPr lang="es-ES" dirty="0" err="1"/>
              <a:t>external</a:t>
            </a:r>
            <a:r>
              <a:rPr lang="es-ES" dirty="0"/>
              <a:t> </a:t>
            </a:r>
            <a:r>
              <a:rPr lang="es-ES" dirty="0" err="1"/>
              <a:t>features</a:t>
            </a:r>
            <a:endParaRPr lang="es-ES" dirty="0"/>
          </a:p>
          <a:p>
            <a:r>
              <a:rPr lang="es-ES" dirty="0"/>
              <a:t>Key </a:t>
            </a:r>
            <a:r>
              <a:rPr lang="es-ES" dirty="0" err="1"/>
              <a:t>themes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effective</a:t>
            </a:r>
            <a:r>
              <a:rPr lang="es-ES" dirty="0"/>
              <a:t> </a:t>
            </a:r>
            <a:r>
              <a:rPr lang="es-ES" dirty="0" err="1"/>
              <a:t>features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consultation</a:t>
            </a:r>
            <a:r>
              <a:rPr lang="es-E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Buy</a:t>
            </a:r>
            <a:r>
              <a:rPr lang="es-ES" dirty="0"/>
              <a:t>-in – </a:t>
            </a:r>
            <a:r>
              <a:rPr lang="es-ES" dirty="0" err="1"/>
              <a:t>collaborative</a:t>
            </a:r>
            <a:r>
              <a:rPr lang="es-ES" dirty="0"/>
              <a:t>; </a:t>
            </a:r>
            <a:r>
              <a:rPr lang="es-ES" dirty="0" err="1"/>
              <a:t>contributions</a:t>
            </a:r>
            <a:r>
              <a:rPr lang="es-ES" dirty="0"/>
              <a:t> </a:t>
            </a:r>
            <a:r>
              <a:rPr lang="es-ES" dirty="0" err="1"/>
              <a:t>valued</a:t>
            </a:r>
            <a:r>
              <a:rPr lang="es-ES" dirty="0"/>
              <a:t>; </a:t>
            </a:r>
            <a:r>
              <a:rPr lang="es-ES" dirty="0" err="1"/>
              <a:t>rapport</a:t>
            </a:r>
            <a:r>
              <a:rPr lang="es-E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EP </a:t>
            </a:r>
            <a:r>
              <a:rPr lang="es-ES" dirty="0" err="1"/>
              <a:t>skills</a:t>
            </a:r>
            <a:r>
              <a:rPr lang="es-ES" dirty="0"/>
              <a:t> and </a:t>
            </a:r>
            <a:r>
              <a:rPr lang="es-ES" dirty="0" err="1"/>
              <a:t>knowledge</a:t>
            </a:r>
            <a:r>
              <a:rPr lang="es-ES" dirty="0"/>
              <a:t> – </a:t>
            </a:r>
            <a:r>
              <a:rPr lang="es-ES" dirty="0" err="1"/>
              <a:t>knowledge</a:t>
            </a:r>
            <a:r>
              <a:rPr lang="es-ES" dirty="0"/>
              <a:t>; </a:t>
            </a:r>
            <a:r>
              <a:rPr lang="es-ES" dirty="0" err="1"/>
              <a:t>suggesting</a:t>
            </a:r>
            <a:r>
              <a:rPr lang="es-ES" dirty="0"/>
              <a:t> </a:t>
            </a:r>
            <a:r>
              <a:rPr lang="es-ES" dirty="0" err="1"/>
              <a:t>solutions</a:t>
            </a:r>
            <a:r>
              <a:rPr lang="es-ES" dirty="0"/>
              <a:t>; </a:t>
            </a:r>
            <a:r>
              <a:rPr lang="es-ES" dirty="0" err="1"/>
              <a:t>reflective</a:t>
            </a:r>
            <a:r>
              <a:rPr lang="es-E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Shared</a:t>
            </a:r>
            <a:r>
              <a:rPr lang="es-ES" dirty="0"/>
              <a:t> </a:t>
            </a:r>
            <a:r>
              <a:rPr lang="es-ES" dirty="0" err="1"/>
              <a:t>understanding</a:t>
            </a:r>
            <a:r>
              <a:rPr lang="es-ES" dirty="0"/>
              <a:t> –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views</a:t>
            </a:r>
            <a:r>
              <a:rPr lang="es-ES" dirty="0"/>
              <a:t>; </a:t>
            </a:r>
            <a:r>
              <a:rPr lang="es-ES" dirty="0" err="1"/>
              <a:t>clarity</a:t>
            </a:r>
            <a:r>
              <a:rPr lang="es-ES" dirty="0"/>
              <a:t>; </a:t>
            </a:r>
            <a:r>
              <a:rPr lang="es-ES" dirty="0" err="1"/>
              <a:t>language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502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E6BE-E2AD-490F-8564-855C18B8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- qualitative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6C2B9-F105-4573-B8B6-9D9ED523B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Key </a:t>
            </a:r>
            <a:r>
              <a:rPr lang="es-ES" dirty="0" err="1"/>
              <a:t>themes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barriers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effective</a:t>
            </a:r>
            <a:r>
              <a:rPr lang="es-ES" dirty="0"/>
              <a:t> </a:t>
            </a:r>
            <a:r>
              <a:rPr lang="es-ES" dirty="0" err="1"/>
              <a:t>consultation</a:t>
            </a:r>
            <a:r>
              <a:rPr lang="es-E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Time.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having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necessary</a:t>
            </a:r>
            <a:r>
              <a:rPr lang="es-ES" dirty="0"/>
              <a:t> </a:t>
            </a:r>
            <a:r>
              <a:rPr lang="es-ES" dirty="0" err="1"/>
              <a:t>people</a:t>
            </a:r>
            <a:r>
              <a:rPr lang="es-ES" dirty="0"/>
              <a:t>.</a:t>
            </a:r>
          </a:p>
          <a:p>
            <a:r>
              <a:rPr lang="es-ES" dirty="0"/>
              <a:t>Key </a:t>
            </a:r>
            <a:r>
              <a:rPr lang="es-ES" dirty="0" err="1"/>
              <a:t>themes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makes</a:t>
            </a:r>
            <a:r>
              <a:rPr lang="es-ES" dirty="0"/>
              <a:t> </a:t>
            </a:r>
            <a:r>
              <a:rPr lang="es-ES" dirty="0" err="1"/>
              <a:t>consultation</a:t>
            </a:r>
            <a:r>
              <a:rPr lang="es-ES" dirty="0"/>
              <a:t> </a:t>
            </a:r>
            <a:r>
              <a:rPr lang="es-ES" dirty="0" err="1"/>
              <a:t>effective</a:t>
            </a:r>
            <a:r>
              <a:rPr lang="es-E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Efficient</a:t>
            </a:r>
            <a:r>
              <a:rPr lang="es-E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Varied</a:t>
            </a:r>
            <a:r>
              <a:rPr lang="es-ES" dirty="0"/>
              <a:t> </a:t>
            </a:r>
            <a:r>
              <a:rPr lang="es-ES" dirty="0" err="1"/>
              <a:t>space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approach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096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E6BE-E2AD-490F-8564-855C18B8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- quantitative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6C2B9-F105-4573-B8B6-9D9ED523B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frequently</a:t>
            </a:r>
            <a:r>
              <a:rPr lang="es-ES" dirty="0"/>
              <a:t> </a:t>
            </a:r>
            <a:r>
              <a:rPr lang="es-ES" dirty="0" err="1"/>
              <a:t>seen</a:t>
            </a:r>
            <a:r>
              <a:rPr lang="es-ES" dirty="0"/>
              <a:t> </a:t>
            </a:r>
            <a:r>
              <a:rPr lang="es-ES" dirty="0" err="1"/>
              <a:t>features</a:t>
            </a:r>
            <a:r>
              <a:rPr lang="es-E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Understanding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presenting</a:t>
            </a:r>
            <a:r>
              <a:rPr lang="es-ES" dirty="0"/>
              <a:t> </a:t>
            </a:r>
            <a:r>
              <a:rPr lang="es-ES" dirty="0" err="1"/>
              <a:t>problem</a:t>
            </a:r>
            <a:r>
              <a:rPr lang="es-E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CYP </a:t>
            </a:r>
            <a:r>
              <a:rPr lang="es-ES" dirty="0" err="1"/>
              <a:t>strengths</a:t>
            </a:r>
            <a:r>
              <a:rPr lang="es-ES" dirty="0"/>
              <a:t>.</a:t>
            </a:r>
          </a:p>
          <a:p>
            <a:r>
              <a:rPr lang="es-ES" dirty="0"/>
              <a:t>7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10 </a:t>
            </a:r>
            <a:r>
              <a:rPr lang="es-ES" dirty="0" err="1"/>
              <a:t>goals</a:t>
            </a:r>
            <a:r>
              <a:rPr lang="es-ES" dirty="0"/>
              <a:t> </a:t>
            </a:r>
            <a:r>
              <a:rPr lang="es-ES" dirty="0" err="1"/>
              <a:t>were</a:t>
            </a:r>
            <a:r>
              <a:rPr lang="es-ES" dirty="0"/>
              <a:t> </a:t>
            </a:r>
            <a:r>
              <a:rPr lang="es-ES" dirty="0" err="1"/>
              <a:t>recorded</a:t>
            </a:r>
            <a:r>
              <a:rPr lang="es-ES" dirty="0"/>
              <a:t> as </a:t>
            </a:r>
            <a:r>
              <a:rPr lang="es-ES" dirty="0" err="1"/>
              <a:t>making</a:t>
            </a:r>
            <a:r>
              <a:rPr lang="es-ES" dirty="0"/>
              <a:t> </a:t>
            </a:r>
            <a:r>
              <a:rPr lang="es-ES" dirty="0" err="1"/>
              <a:t>progress</a:t>
            </a:r>
            <a:r>
              <a:rPr lang="es-ES" dirty="0"/>
              <a:t>.</a:t>
            </a:r>
          </a:p>
          <a:p>
            <a:r>
              <a:rPr lang="es-ES" dirty="0" err="1"/>
              <a:t>Consultations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 more </a:t>
            </a:r>
            <a:r>
              <a:rPr lang="es-ES" dirty="0" err="1"/>
              <a:t>equal</a:t>
            </a:r>
            <a:r>
              <a:rPr lang="es-ES" dirty="0"/>
              <a:t> ratio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contributions</a:t>
            </a:r>
            <a:r>
              <a:rPr lang="es-ES" dirty="0"/>
              <a:t> </a:t>
            </a:r>
            <a:r>
              <a:rPr lang="es-ES" dirty="0" err="1"/>
              <a:t>valued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understanding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presenting</a:t>
            </a:r>
            <a:r>
              <a:rPr lang="es-ES" dirty="0"/>
              <a:t> </a:t>
            </a:r>
            <a:r>
              <a:rPr lang="es-ES" dirty="0" err="1"/>
              <a:t>problem</a:t>
            </a:r>
            <a:r>
              <a:rPr lang="es-ES" dirty="0"/>
              <a:t> </a:t>
            </a:r>
            <a:r>
              <a:rPr lang="es-ES" dirty="0" err="1"/>
              <a:t>were</a:t>
            </a:r>
            <a:r>
              <a:rPr lang="es-ES" dirty="0"/>
              <a:t> more </a:t>
            </a:r>
            <a:r>
              <a:rPr lang="es-ES" dirty="0" err="1"/>
              <a:t>likely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reported</a:t>
            </a:r>
            <a:r>
              <a:rPr lang="es-ES" dirty="0"/>
              <a:t> </a:t>
            </a:r>
            <a:r>
              <a:rPr lang="es-ES" dirty="0" err="1"/>
              <a:t>change</a:t>
            </a:r>
            <a:r>
              <a:rPr lang="es-ES" dirty="0"/>
              <a:t>.</a:t>
            </a:r>
          </a:p>
          <a:p>
            <a:r>
              <a:rPr lang="es-ES" dirty="0" err="1"/>
              <a:t>Combination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features</a:t>
            </a:r>
            <a:r>
              <a:rPr lang="es-ES" dirty="0"/>
              <a:t> </a:t>
            </a:r>
            <a:r>
              <a:rPr lang="es-ES" dirty="0" err="1"/>
              <a:t>sufficient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change</a:t>
            </a:r>
            <a:r>
              <a:rPr lang="es-ES" dirty="0"/>
              <a:t> (QCA):</a:t>
            </a:r>
          </a:p>
          <a:p>
            <a:pPr lvl="1"/>
            <a:r>
              <a:rPr lang="es-ES" dirty="0" err="1"/>
              <a:t>Setting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consultation</a:t>
            </a:r>
            <a:r>
              <a:rPr lang="es-ES" dirty="0"/>
              <a:t> plan, </a:t>
            </a:r>
            <a:r>
              <a:rPr lang="es-ES" dirty="0" err="1"/>
              <a:t>exploration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presenting</a:t>
            </a:r>
            <a:r>
              <a:rPr lang="es-ES" dirty="0"/>
              <a:t> </a:t>
            </a:r>
            <a:r>
              <a:rPr lang="es-ES" dirty="0" err="1"/>
              <a:t>problem</a:t>
            </a:r>
            <a:r>
              <a:rPr lang="es-ES" dirty="0"/>
              <a:t>, </a:t>
            </a:r>
            <a:r>
              <a:rPr lang="es-ES" dirty="0" err="1"/>
              <a:t>discussing</a:t>
            </a:r>
            <a:r>
              <a:rPr lang="es-ES" dirty="0"/>
              <a:t> CYP </a:t>
            </a:r>
            <a:r>
              <a:rPr lang="es-ES" dirty="0" err="1"/>
              <a:t>strengths</a:t>
            </a:r>
            <a:r>
              <a:rPr lang="es-ES" dirty="0"/>
              <a:t>, and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gathering</a:t>
            </a:r>
            <a:endParaRPr lang="es-ES" dirty="0"/>
          </a:p>
        </p:txBody>
      </p:sp>
      <p:pic>
        <p:nvPicPr>
          <p:cNvPr id="4" name="super-mario-64-yahoo-sound">
            <a:hlinkClick r:id="" action="ppaction://media"/>
            <a:extLst>
              <a:ext uri="{FF2B5EF4-FFF2-40B4-BE49-F238E27FC236}">
                <a16:creationId xmlns:a16="http://schemas.microsoft.com/office/drawing/2014/main" id="{6B124826-D367-4853-9835-9B4C16529FF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988663" y="394652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9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69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E6BE-E2AD-490F-8564-855C18B8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6C2B9-F105-4573-B8B6-9D9ED523B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For consultation to be effective, EPs need to create buy-in from the consultees and use their psychological knowledge.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There needs to be enough time (30 minutes minimum) in a space where those who know the child best can think collaboratively to create a shared understanding which paves the way for next steps.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Whilst collaborative ideals are espoused, understanding the presenting problem was observed more than those collaborative features.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Setting out the consultation plan was the most consistently observed feature when change </a:t>
            </a:r>
            <a:r>
              <a:rPr lang="en-GB"/>
              <a:t>was recorded. 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99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2025</TotalTime>
  <Words>518</Words>
  <Application>Microsoft Office PowerPoint</Application>
  <PresentationFormat>On-screen Show (4:3)</PresentationFormat>
  <Paragraphs>65</Paragraphs>
  <Slides>10</Slides>
  <Notes>2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Parallax</vt:lpstr>
      <vt:lpstr>What are the effective features of consultation?</vt:lpstr>
      <vt:lpstr>You’ve already given this talk, why should I watch it again?</vt:lpstr>
      <vt:lpstr>Why you should watch my presentation</vt:lpstr>
      <vt:lpstr>Introduction</vt:lpstr>
      <vt:lpstr>Methodology</vt:lpstr>
      <vt:lpstr>Results - qualitative</vt:lpstr>
      <vt:lpstr>Results - qualitative</vt:lpstr>
      <vt:lpstr>Results - quantitative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Paddy Langford</dc:creator>
  <cp:lastModifiedBy>Paddy</cp:lastModifiedBy>
  <cp:revision>77</cp:revision>
  <dcterms:created xsi:type="dcterms:W3CDTF">2019-12-06T08:35:59Z</dcterms:created>
  <dcterms:modified xsi:type="dcterms:W3CDTF">2021-06-30T08:09:35Z</dcterms:modified>
</cp:coreProperties>
</file>