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0"/>
  </p:notesMasterIdLst>
  <p:sldIdLst>
    <p:sldId id="256" r:id="rId2"/>
    <p:sldId id="301" r:id="rId3"/>
    <p:sldId id="318" r:id="rId4"/>
    <p:sldId id="294" r:id="rId5"/>
    <p:sldId id="279" r:id="rId6"/>
    <p:sldId id="317" r:id="rId7"/>
    <p:sldId id="315" r:id="rId8"/>
    <p:sldId id="31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ddy" initials="P" lastIdx="1" clrIdx="0">
    <p:extLst>
      <p:ext uri="{19B8F6BF-5375-455C-9EA6-DF929625EA0E}">
        <p15:presenceInfo xmlns:p15="http://schemas.microsoft.com/office/powerpoint/2012/main" userId="6ee62877c0aec2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441" autoAdjust="0"/>
  </p:normalViewPr>
  <p:slideViewPr>
    <p:cSldViewPr snapToGrid="0">
      <p:cViewPr varScale="1">
        <p:scale>
          <a:sx n="50" d="100"/>
          <a:sy n="50" d="100"/>
        </p:scale>
        <p:origin x="17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8B08E-0A63-4B15-BD9A-D83E1C9663EE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9141B-EFF9-4C21-A9D1-56680A769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72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9141B-EFF9-4C21-A9D1-56680A76939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894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9141B-EFF9-4C21-A9D1-56680A76939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04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C8A72A2E-8AEF-4120-9C0D-EB0A1A47DFC2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9515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42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030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235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836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733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890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23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0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C8A72A2E-8AEF-4120-9C0D-EB0A1A47DFC2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7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77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68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85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45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4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01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2A2E-8AEF-4120-9C0D-EB0A1A47DFC2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2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A72A2E-8AEF-4120-9C0D-EB0A1A47DFC2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C172EF-24C6-4230-B181-ADF82FAB1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43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DA6A-5C1B-40A6-B7B9-2E3469202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the effective features of consultation?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4683B-4364-4E2E-B5B7-291B61D23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mixed methods analysis</a:t>
            </a:r>
          </a:p>
        </p:txBody>
      </p:sp>
    </p:spTree>
    <p:extLst>
      <p:ext uri="{BB962C8B-B14F-4D97-AF65-F5344CB8AC3E}">
        <p14:creationId xmlns:p14="http://schemas.microsoft.com/office/powerpoint/2010/main" val="56241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B33A-DF4C-434C-BF4B-6F62AA90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71C06-EF95-492C-A249-1DD3ADF1C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Consultation:</a:t>
            </a:r>
          </a:p>
          <a:p>
            <a:r>
              <a:rPr lang="en-GB" dirty="0"/>
              <a:t>Widely used.</a:t>
            </a:r>
          </a:p>
          <a:p>
            <a:r>
              <a:rPr lang="en-GB" dirty="0"/>
              <a:t>Huge variety in practice.</a:t>
            </a:r>
          </a:p>
          <a:p>
            <a:r>
              <a:rPr lang="en-GB" dirty="0"/>
              <a:t>Little in way of evaluation.</a:t>
            </a:r>
          </a:p>
          <a:p>
            <a:r>
              <a:rPr lang="en-GB" dirty="0"/>
              <a:t>Do we know what parts of consultation are effective?</a:t>
            </a:r>
          </a:p>
          <a:p>
            <a:r>
              <a:rPr lang="en-GB" dirty="0"/>
              <a:t>Can we demonstrate what makes consultation effective?</a:t>
            </a:r>
          </a:p>
        </p:txBody>
      </p:sp>
    </p:spTree>
    <p:extLst>
      <p:ext uri="{BB962C8B-B14F-4D97-AF65-F5344CB8AC3E}">
        <p14:creationId xmlns:p14="http://schemas.microsoft.com/office/powerpoint/2010/main" val="6162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B81704-1A07-4E27-8A3B-80496DC68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663" y="457200"/>
            <a:ext cx="770413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Research questions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8EBCDE-3CBA-4F65-B96E-277C2136C7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82663" y="2667000"/>
            <a:ext cx="7704137" cy="333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What do EPs believe are the core components of consultation?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do EPs believe are the key features of an effective consultation</a:t>
            </a:r>
            <a:r>
              <a:rPr lang="en-GB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What do EPs believe are the barriers to effective consultation?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What</a:t>
            </a:r>
            <a:r>
              <a:rPr lang="es-ES" dirty="0"/>
              <a:t> do </a:t>
            </a:r>
            <a:r>
              <a:rPr lang="en-GB" dirty="0"/>
              <a:t>EPs believe makes those features effective?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combination of features of consultation are seen with progress towards agreed goals?</a:t>
            </a:r>
            <a:endParaRPr lang="es-E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65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C656-8079-4254-A8E0-C7254C12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1FEC-F607-4281-9A7D-93CCFE670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11" y="2667000"/>
            <a:ext cx="8337712" cy="3332816"/>
          </a:xfrm>
        </p:spPr>
        <p:txBody>
          <a:bodyPr>
            <a:normAutofit/>
          </a:bodyPr>
          <a:lstStyle/>
          <a:p>
            <a:r>
              <a:rPr lang="es-ES" dirty="0" err="1"/>
              <a:t>Observation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6 </a:t>
            </a:r>
            <a:r>
              <a:rPr lang="es-ES" dirty="0" err="1"/>
              <a:t>consultations</a:t>
            </a:r>
            <a:r>
              <a:rPr lang="es-ES" dirty="0"/>
              <a:t> </a:t>
            </a:r>
            <a:r>
              <a:rPr lang="en-GB" dirty="0"/>
              <a:t>observed for 4 children with an observation checklist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10 </a:t>
            </a:r>
            <a:r>
              <a:rPr lang="en-US" dirty="0"/>
              <a:t>goals were identified using </a:t>
            </a:r>
            <a:r>
              <a:rPr lang="es-ES" dirty="0"/>
              <a:t>Target </a:t>
            </a:r>
            <a:r>
              <a:rPr lang="es-ES" dirty="0" err="1"/>
              <a:t>Monitoring</a:t>
            </a:r>
            <a:r>
              <a:rPr lang="es-ES" dirty="0"/>
              <a:t> </a:t>
            </a:r>
            <a:r>
              <a:rPr lang="es-ES" dirty="0" err="1"/>
              <a:t>Evaluation</a:t>
            </a:r>
            <a:r>
              <a:rPr lang="es-ES" dirty="0"/>
              <a:t> (TME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Qualitative Comparative Analysis. </a:t>
            </a:r>
            <a:endParaRPr lang="es-ES" dirty="0"/>
          </a:p>
          <a:p>
            <a:r>
              <a:rPr lang="es-ES" dirty="0"/>
              <a:t>Interviews:</a:t>
            </a:r>
          </a:p>
          <a:p>
            <a:pPr lvl="1"/>
            <a:r>
              <a:rPr lang="en-GB" dirty="0"/>
              <a:t>30 semi-structured interviews.</a:t>
            </a:r>
          </a:p>
          <a:p>
            <a:pPr lvl="1"/>
            <a:r>
              <a:rPr lang="en-GB" dirty="0"/>
              <a:t>Hybrid thematic analysis (inductive and deductive codes).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6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E6BE-E2AD-490F-8564-855C18B8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qualitative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C2B9-F105-4573-B8B6-9D9ED523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32 </a:t>
            </a:r>
            <a:r>
              <a:rPr lang="es-ES" dirty="0" err="1"/>
              <a:t>inductive</a:t>
            </a:r>
            <a:r>
              <a:rPr lang="es-ES" dirty="0"/>
              <a:t> </a:t>
            </a:r>
            <a:r>
              <a:rPr lang="es-ES" dirty="0" err="1"/>
              <a:t>codes</a:t>
            </a:r>
            <a:r>
              <a:rPr lang="es-ES" dirty="0"/>
              <a:t>, 15 </a:t>
            </a:r>
            <a:r>
              <a:rPr lang="es-ES" dirty="0" err="1"/>
              <a:t>deductive</a:t>
            </a:r>
            <a:r>
              <a:rPr lang="es-ES" dirty="0"/>
              <a:t> </a:t>
            </a:r>
            <a:r>
              <a:rPr lang="es-ES" dirty="0" err="1"/>
              <a:t>codes</a:t>
            </a:r>
            <a:r>
              <a:rPr lang="es-ES" dirty="0"/>
              <a:t>.</a:t>
            </a:r>
          </a:p>
          <a:p>
            <a:r>
              <a:rPr lang="es-ES" dirty="0" err="1"/>
              <a:t>Combined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2 </a:t>
            </a:r>
            <a:r>
              <a:rPr lang="es-ES" dirty="0" err="1"/>
              <a:t>overarching</a:t>
            </a:r>
            <a:r>
              <a:rPr lang="es-ES" dirty="0"/>
              <a:t> </a:t>
            </a:r>
            <a:r>
              <a:rPr lang="es-ES" dirty="0" err="1"/>
              <a:t>themes</a:t>
            </a:r>
            <a:r>
              <a:rPr lang="es-ES" dirty="0"/>
              <a:t>: </a:t>
            </a:r>
            <a:r>
              <a:rPr lang="es-ES" dirty="0" err="1"/>
              <a:t>internal</a:t>
            </a:r>
            <a:r>
              <a:rPr lang="es-ES" dirty="0"/>
              <a:t> </a:t>
            </a:r>
            <a:r>
              <a:rPr lang="es-ES" dirty="0" err="1"/>
              <a:t>factors</a:t>
            </a:r>
            <a:r>
              <a:rPr lang="es-ES" dirty="0"/>
              <a:t> and </a:t>
            </a:r>
            <a:r>
              <a:rPr lang="es-ES" dirty="0" err="1"/>
              <a:t>external</a:t>
            </a:r>
            <a:r>
              <a:rPr lang="es-ES" dirty="0"/>
              <a:t> </a:t>
            </a:r>
            <a:r>
              <a:rPr lang="es-ES" dirty="0" err="1"/>
              <a:t>features</a:t>
            </a:r>
            <a:endParaRPr lang="es-ES" dirty="0"/>
          </a:p>
          <a:p>
            <a:r>
              <a:rPr lang="es-ES" dirty="0"/>
              <a:t>Key </a:t>
            </a:r>
            <a:r>
              <a:rPr lang="es-ES" dirty="0" err="1"/>
              <a:t>themes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effective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consultation</a:t>
            </a:r>
            <a:r>
              <a:rPr lang="es-E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Buy</a:t>
            </a:r>
            <a:r>
              <a:rPr lang="es-ES" dirty="0"/>
              <a:t>-in – </a:t>
            </a:r>
            <a:r>
              <a:rPr lang="es-ES" dirty="0" err="1"/>
              <a:t>collaborative</a:t>
            </a:r>
            <a:r>
              <a:rPr lang="es-ES" dirty="0"/>
              <a:t>; </a:t>
            </a:r>
            <a:r>
              <a:rPr lang="es-ES" dirty="0" err="1"/>
              <a:t>contributions</a:t>
            </a:r>
            <a:r>
              <a:rPr lang="es-ES" dirty="0"/>
              <a:t> </a:t>
            </a:r>
            <a:r>
              <a:rPr lang="es-ES" dirty="0" err="1"/>
              <a:t>valued</a:t>
            </a:r>
            <a:r>
              <a:rPr lang="es-ES" dirty="0"/>
              <a:t>; </a:t>
            </a:r>
            <a:r>
              <a:rPr lang="es-ES" dirty="0" err="1"/>
              <a:t>rapport</a:t>
            </a:r>
            <a:r>
              <a:rPr lang="es-E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EP </a:t>
            </a:r>
            <a:r>
              <a:rPr lang="es-ES" dirty="0" err="1"/>
              <a:t>skills</a:t>
            </a:r>
            <a:r>
              <a:rPr lang="es-ES" dirty="0"/>
              <a:t> and </a:t>
            </a:r>
            <a:r>
              <a:rPr lang="es-ES" dirty="0" err="1"/>
              <a:t>knowledge</a:t>
            </a:r>
            <a:r>
              <a:rPr lang="es-ES" dirty="0"/>
              <a:t> – </a:t>
            </a:r>
            <a:r>
              <a:rPr lang="es-ES" dirty="0" err="1"/>
              <a:t>knowledge</a:t>
            </a:r>
            <a:r>
              <a:rPr lang="es-ES" dirty="0"/>
              <a:t>; </a:t>
            </a:r>
            <a:r>
              <a:rPr lang="es-ES" dirty="0" err="1"/>
              <a:t>suggesting</a:t>
            </a:r>
            <a:r>
              <a:rPr lang="es-ES" dirty="0"/>
              <a:t> </a:t>
            </a:r>
            <a:r>
              <a:rPr lang="es-ES" dirty="0" err="1"/>
              <a:t>solutions</a:t>
            </a:r>
            <a:r>
              <a:rPr lang="es-ES" dirty="0"/>
              <a:t>; </a:t>
            </a:r>
            <a:r>
              <a:rPr lang="es-ES" dirty="0" err="1"/>
              <a:t>reflective</a:t>
            </a:r>
            <a:r>
              <a:rPr lang="es-E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Shared</a:t>
            </a:r>
            <a:r>
              <a:rPr lang="es-ES" dirty="0"/>
              <a:t> </a:t>
            </a:r>
            <a:r>
              <a:rPr lang="es-ES" dirty="0" err="1"/>
              <a:t>understanding</a:t>
            </a:r>
            <a:r>
              <a:rPr lang="es-ES" dirty="0"/>
              <a:t> –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views</a:t>
            </a:r>
            <a:r>
              <a:rPr lang="es-ES" dirty="0"/>
              <a:t>; </a:t>
            </a:r>
            <a:r>
              <a:rPr lang="es-ES" dirty="0" err="1"/>
              <a:t>clarity</a:t>
            </a:r>
            <a:r>
              <a:rPr lang="es-ES" dirty="0"/>
              <a:t>; </a:t>
            </a:r>
            <a:r>
              <a:rPr lang="es-ES" dirty="0" err="1"/>
              <a:t>language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502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E6BE-E2AD-490F-8564-855C18B8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qualitative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C2B9-F105-4573-B8B6-9D9ED523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Key </a:t>
            </a:r>
            <a:r>
              <a:rPr lang="es-ES" dirty="0" err="1"/>
              <a:t>themes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barriers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effective</a:t>
            </a:r>
            <a:r>
              <a:rPr lang="es-ES" dirty="0"/>
              <a:t> </a:t>
            </a:r>
            <a:r>
              <a:rPr lang="es-ES" dirty="0" err="1"/>
              <a:t>consultation</a:t>
            </a:r>
            <a:r>
              <a:rPr lang="es-E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Time.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having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necessary</a:t>
            </a:r>
            <a:r>
              <a:rPr lang="es-ES" dirty="0"/>
              <a:t> </a:t>
            </a:r>
            <a:r>
              <a:rPr lang="es-ES" dirty="0" err="1"/>
              <a:t>people</a:t>
            </a:r>
            <a:r>
              <a:rPr lang="es-ES" dirty="0"/>
              <a:t>.</a:t>
            </a:r>
          </a:p>
          <a:p>
            <a:r>
              <a:rPr lang="es-ES" dirty="0"/>
              <a:t>Key </a:t>
            </a:r>
            <a:r>
              <a:rPr lang="es-ES" dirty="0" err="1"/>
              <a:t>themes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s-ES" dirty="0" err="1"/>
              <a:t>consultation</a:t>
            </a:r>
            <a:r>
              <a:rPr lang="es-ES" dirty="0"/>
              <a:t> </a:t>
            </a:r>
            <a:r>
              <a:rPr lang="es-ES" dirty="0" err="1"/>
              <a:t>effective</a:t>
            </a:r>
            <a:r>
              <a:rPr lang="es-E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Efficient</a:t>
            </a:r>
            <a:r>
              <a:rPr lang="es-E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Varied</a:t>
            </a:r>
            <a:r>
              <a:rPr lang="es-ES" dirty="0"/>
              <a:t> </a:t>
            </a:r>
            <a:r>
              <a:rPr lang="es-ES" dirty="0" err="1"/>
              <a:t>space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approach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096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E6BE-E2AD-490F-8564-855C18B8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quantitative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C2B9-F105-4573-B8B6-9D9ED523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frequently</a:t>
            </a:r>
            <a:r>
              <a:rPr lang="es-ES" dirty="0"/>
              <a:t> </a:t>
            </a:r>
            <a:r>
              <a:rPr lang="es-ES" dirty="0" err="1"/>
              <a:t>seen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Understanding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presenting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CYP </a:t>
            </a:r>
            <a:r>
              <a:rPr lang="es-ES" dirty="0" err="1"/>
              <a:t>strengths</a:t>
            </a:r>
            <a:r>
              <a:rPr lang="es-ES" dirty="0"/>
              <a:t>.</a:t>
            </a:r>
          </a:p>
          <a:p>
            <a:r>
              <a:rPr lang="es-ES" dirty="0"/>
              <a:t>7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10 </a:t>
            </a:r>
            <a:r>
              <a:rPr lang="es-ES" dirty="0" err="1"/>
              <a:t>goals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 </a:t>
            </a:r>
            <a:r>
              <a:rPr lang="es-ES" dirty="0" err="1"/>
              <a:t>recorded</a:t>
            </a:r>
            <a:r>
              <a:rPr lang="es-ES" dirty="0"/>
              <a:t> as </a:t>
            </a:r>
            <a:r>
              <a:rPr lang="es-ES" dirty="0" err="1"/>
              <a:t>making</a:t>
            </a:r>
            <a:r>
              <a:rPr lang="es-ES" dirty="0"/>
              <a:t> </a:t>
            </a:r>
            <a:r>
              <a:rPr lang="es-ES" dirty="0" err="1"/>
              <a:t>progress</a:t>
            </a:r>
            <a:r>
              <a:rPr lang="es-ES" dirty="0"/>
              <a:t>.</a:t>
            </a:r>
          </a:p>
          <a:p>
            <a:r>
              <a:rPr lang="es-ES" dirty="0" err="1"/>
              <a:t>Consultations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more </a:t>
            </a:r>
            <a:r>
              <a:rPr lang="es-ES" dirty="0" err="1"/>
              <a:t>equal</a:t>
            </a:r>
            <a:r>
              <a:rPr lang="es-ES" dirty="0"/>
              <a:t> ratio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contributions</a:t>
            </a:r>
            <a:r>
              <a:rPr lang="es-ES" dirty="0"/>
              <a:t> </a:t>
            </a:r>
            <a:r>
              <a:rPr lang="es-ES" dirty="0" err="1"/>
              <a:t>valued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understanding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presenting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 more </a:t>
            </a:r>
            <a:r>
              <a:rPr lang="es-ES" dirty="0" err="1"/>
              <a:t>likely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reported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.</a:t>
            </a:r>
          </a:p>
          <a:p>
            <a:r>
              <a:rPr lang="es-ES" dirty="0" err="1"/>
              <a:t>Combination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sufficient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 (QCA):</a:t>
            </a:r>
          </a:p>
          <a:p>
            <a:pPr lvl="1"/>
            <a:r>
              <a:rPr lang="es-ES" dirty="0" err="1"/>
              <a:t>Setting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consultation</a:t>
            </a:r>
            <a:r>
              <a:rPr lang="es-ES" dirty="0"/>
              <a:t> plan, </a:t>
            </a:r>
            <a:r>
              <a:rPr lang="es-ES" dirty="0" err="1"/>
              <a:t>exploration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presenting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, </a:t>
            </a:r>
            <a:r>
              <a:rPr lang="es-ES" dirty="0" err="1"/>
              <a:t>discussing</a:t>
            </a:r>
            <a:r>
              <a:rPr lang="es-ES" dirty="0"/>
              <a:t> CYP </a:t>
            </a:r>
            <a:r>
              <a:rPr lang="es-ES" dirty="0" err="1"/>
              <a:t>strengths</a:t>
            </a:r>
            <a:r>
              <a:rPr lang="es-ES" dirty="0"/>
              <a:t>, and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gathering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159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E6BE-E2AD-490F-8564-855C18B8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C2B9-F105-4573-B8B6-9D9ED523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For consultation to be effective, EPs need to create buy-in from the consultees and use their psychological knowledge.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There needs to be enough time (30 minutes minimum) in a space where those who know the child best can think collaboratively to create a shared understanding which paves the way for next steps.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Whilst collaborative ideals are espoused, understanding the presenting problem was observed more than those collaborative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Setting out the consultation plan was the most consistently observed feature when change </a:t>
            </a:r>
            <a:r>
              <a:rPr lang="en-GB"/>
              <a:t>was recorded. 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99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2141</TotalTime>
  <Words>419</Words>
  <Application>Microsoft Office PowerPoint</Application>
  <PresentationFormat>On-screen Show (4:3)</PresentationFormat>
  <Paragraphs>52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What are the effective features of consultation?</vt:lpstr>
      <vt:lpstr>Introduction</vt:lpstr>
      <vt:lpstr>Research questions</vt:lpstr>
      <vt:lpstr>Methodology</vt:lpstr>
      <vt:lpstr>Results - qualitative</vt:lpstr>
      <vt:lpstr>Results - qualitative</vt:lpstr>
      <vt:lpstr>Results - quantitative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Paddy Langford</dc:creator>
  <cp:lastModifiedBy>Patrick Langford</cp:lastModifiedBy>
  <cp:revision>81</cp:revision>
  <dcterms:created xsi:type="dcterms:W3CDTF">2019-12-06T08:35:59Z</dcterms:created>
  <dcterms:modified xsi:type="dcterms:W3CDTF">2021-07-14T11:21:38Z</dcterms:modified>
</cp:coreProperties>
</file>