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372" r:id="rId7"/>
    <p:sldId id="369" r:id="rId8"/>
    <p:sldId id="370" r:id="rId9"/>
    <p:sldId id="371" r:id="rId10"/>
    <p:sldId id="375" r:id="rId11"/>
    <p:sldId id="373" r:id="rId12"/>
    <p:sldId id="374" r:id="rId13"/>
    <p:sldId id="376" r:id="rId14"/>
    <p:sldId id="379" r:id="rId15"/>
    <p:sldId id="377" r:id="rId16"/>
    <p:sldId id="378" r:id="rId17"/>
    <p:sldId id="380" r:id="rId18"/>
    <p:sldId id="381" r:id="rId19"/>
    <p:sldId id="382" r:id="rId20"/>
    <p:sldId id="383" r:id="rId21"/>
    <p:sldId id="257" r:id="rId22"/>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p:restoredTop sz="82472"/>
  </p:normalViewPr>
  <p:slideViewPr>
    <p:cSldViewPr snapToGrid="0">
      <p:cViewPr varScale="1">
        <p:scale>
          <a:sx n="128" d="100"/>
          <a:sy n="128" d="100"/>
        </p:scale>
        <p:origin x="1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31/07/2023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413660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16</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17</a:t>
            </a:fld>
            <a:endParaRPr lang="pt-BR"/>
          </a:p>
        </p:txBody>
      </p:sp>
    </p:spTree>
    <p:extLst>
      <p:ext uri="{BB962C8B-B14F-4D97-AF65-F5344CB8AC3E}">
        <p14:creationId xmlns:p14="http://schemas.microsoft.com/office/powerpoint/2010/main" val="417927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18</a:t>
            </a:fld>
            <a:endParaRPr lang="pt-BR"/>
          </a:p>
        </p:txBody>
      </p:sp>
    </p:spTree>
    <p:extLst>
      <p:ext uri="{BB962C8B-B14F-4D97-AF65-F5344CB8AC3E}">
        <p14:creationId xmlns:p14="http://schemas.microsoft.com/office/powerpoint/2010/main" val="183707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20</a:t>
            </a:fld>
            <a:endParaRPr lang="pt-BR"/>
          </a:p>
        </p:txBody>
      </p:sp>
    </p:spTree>
    <p:extLst>
      <p:ext uri="{BB962C8B-B14F-4D97-AF65-F5344CB8AC3E}">
        <p14:creationId xmlns:p14="http://schemas.microsoft.com/office/powerpoint/2010/main" val="398615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6</a:t>
            </a:fld>
            <a:endParaRPr lang="pt-BR"/>
          </a:p>
        </p:txBody>
      </p:sp>
    </p:spTree>
    <p:extLst>
      <p:ext uri="{BB962C8B-B14F-4D97-AF65-F5344CB8AC3E}">
        <p14:creationId xmlns:p14="http://schemas.microsoft.com/office/powerpoint/2010/main" val="353044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25078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7/31/23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7/31/23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7/31/23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7/31/23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7/31/23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7/31/23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7/31/23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7/31/23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7/31/23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7/31/23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7/31/23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7/31/23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5905500" y="4288680"/>
            <a:ext cx="6001578" cy="1954381"/>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F. et al. Understanding mobile traffic patterns of large scale cellular towers in urban environment. IEEE/ACM Transactions on Networking, v. 25, n. 2, p. 1147–1161, 2017.</a:t>
            </a:r>
          </a:p>
          <a:p>
            <a:r>
              <a:rPr lang="en-US" sz="1100" dirty="0">
                <a:solidFill>
                  <a:srgbClr val="898989"/>
                </a:solidFill>
                <a:latin typeface="IBM Plex Sans" panose="020B0503050203000203" pitchFamily="34" charset="0"/>
              </a:rPr>
              <a:t>[2] WANG, H. et al. Characterizing the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inhomogeneity of mobile traffic in large-scale cellular data networks. In: Proceedings of the 7th International Workshop on Hot Topics in Planet-Scale </a:t>
            </a:r>
            <a:r>
              <a:rPr lang="en-US" sz="1100" dirty="0" err="1">
                <a:solidFill>
                  <a:srgbClr val="898989"/>
                </a:solidFill>
                <a:latin typeface="IBM Plex Sans" panose="020B0503050203000203" pitchFamily="34" charset="0"/>
              </a:rPr>
              <a:t>MObile</a:t>
            </a:r>
            <a:r>
              <a:rPr lang="en-US" sz="1100" dirty="0">
                <a:solidFill>
                  <a:srgbClr val="898989"/>
                </a:solidFill>
                <a:latin typeface="IBM Plex Sans" panose="020B0503050203000203" pitchFamily="34" charset="0"/>
              </a:rPr>
              <a:t> Computing and</a:t>
            </a:r>
          </a:p>
          <a:p>
            <a:r>
              <a:rPr lang="en-US" sz="1100" dirty="0">
                <a:solidFill>
                  <a:srgbClr val="898989"/>
                </a:solidFill>
                <a:latin typeface="IBM Plex Sans" panose="020B0503050203000203" pitchFamily="34" charset="0"/>
              </a:rPr>
              <a:t>Online Social </a:t>
            </a:r>
            <a:r>
              <a:rPr lang="en-US" sz="1100" dirty="0" err="1">
                <a:solidFill>
                  <a:srgbClr val="898989"/>
                </a:solidFill>
                <a:latin typeface="IBM Plex Sans" panose="020B0503050203000203" pitchFamily="34" charset="0"/>
              </a:rPr>
              <a:t>NeTworking</a:t>
            </a:r>
            <a:r>
              <a:rPr lang="en-US" sz="1100" dirty="0">
                <a:solidFill>
                  <a:srgbClr val="898989"/>
                </a:solidFill>
                <a:latin typeface="IBM Plex Sans" panose="020B0503050203000203" pitchFamily="34" charset="0"/>
              </a:rPr>
              <a:t>. New York, NY, USA: Association for Computing</a:t>
            </a:r>
          </a:p>
          <a:p>
            <a:r>
              <a:rPr lang="en-US" sz="1100" dirty="0">
                <a:solidFill>
                  <a:srgbClr val="898989"/>
                </a:solidFill>
                <a:latin typeface="IBM Plex Sans" panose="020B0503050203000203" pitchFamily="34" charset="0"/>
              </a:rPr>
              <a:t>Machinery, 2015. (HOTPOST ’15), p. 19–24. ISBN 9781450335171. </a:t>
            </a:r>
            <a:r>
              <a:rPr lang="en-US" sz="1100" dirty="0" err="1">
                <a:solidFill>
                  <a:srgbClr val="898989"/>
                </a:solidFill>
                <a:latin typeface="IBM Plex Sans" panose="020B0503050203000203" pitchFamily="34" charset="0"/>
              </a:rPr>
              <a:t>Disponível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em</a:t>
            </a:r>
            <a:r>
              <a:rPr lang="en-US" sz="1100" dirty="0">
                <a:solidFill>
                  <a:srgbClr val="898989"/>
                </a:solidFill>
                <a:latin typeface="IBM Plex Sans" panose="020B0503050203000203" pitchFamily="34" charset="0"/>
              </a:rPr>
              <a:t>: &lt;https://</a:t>
            </a:r>
            <a:r>
              <a:rPr lang="en-US" sz="1100" dirty="0" err="1">
                <a:solidFill>
                  <a:srgbClr val="898989"/>
                </a:solidFill>
                <a:latin typeface="IBM Plex Sans" panose="020B0503050203000203" pitchFamily="34" charset="0"/>
              </a:rPr>
              <a:t>doi.org</a:t>
            </a:r>
            <a:r>
              <a:rPr lang="en-US" sz="1100" dirty="0">
                <a:solidFill>
                  <a:srgbClr val="898989"/>
                </a:solidFill>
                <a:latin typeface="IBM Plex Sans" panose="020B0503050203000203" pitchFamily="34" charset="0"/>
              </a:rPr>
              <a:t>/10.1145/2757513.2757518&gt;.</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r>
              <a:rPr lang="en-US" sz="1100" b="0" i="0" dirty="0">
                <a:solidFill>
                  <a:srgbClr val="898989"/>
                </a:solidFill>
                <a:effectLst/>
                <a:latin typeface="IBM Plex Sans" panose="020B0503050203000203" pitchFamily="34" charset="0"/>
              </a:rPr>
              <a:t>, U.; Rathgeber, R. Spatial traffic distribution in cellular networks. In: VTC</a:t>
            </a:r>
          </a:p>
          <a:p>
            <a:r>
              <a:rPr lang="en-US" sz="1100" b="0" i="0" dirty="0">
                <a:solidFill>
                  <a:srgbClr val="898989"/>
                </a:solidFill>
                <a:effectLst/>
                <a:latin typeface="IBM Plex Sans" panose="020B0503050203000203" pitchFamily="34" charset="0"/>
              </a:rPr>
              <a:t>’98. 48th IEEE Vehicular Technology Conference. Pathway to Global Wireless</a:t>
            </a:r>
          </a:p>
          <a:p>
            <a:r>
              <a:rPr lang="en-US" sz="1100" b="0" i="0" dirty="0">
                <a:solidFill>
                  <a:srgbClr val="898989"/>
                </a:solidFill>
                <a:effectLst/>
                <a:latin typeface="IBM Plex Sans" panose="020B0503050203000203" pitchFamily="34" charset="0"/>
              </a:rPr>
              <a:t>Revolution (Cat. No.98CH36151).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1998. v. 3, p. 1994–1998 vol.3.</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526329"/>
            <a:ext cx="5257800" cy="1754326"/>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BOUTABA, R. et al. A comprehensive survey on machine learning for networking: evolution, applications and research opportunities. Journal of Internet Services and Applications, Springer, v. 9, n. 1, p. 1–99, 2018.</a:t>
            </a:r>
          </a:p>
          <a:p>
            <a:r>
              <a:rPr lang="en-US" sz="900" dirty="0">
                <a:solidFill>
                  <a:srgbClr val="898989"/>
                </a:solidFill>
                <a:latin typeface="IBM Plex Sans" panose="020B0503050203000203" pitchFamily="34" charset="0"/>
              </a:rPr>
              <a:t>[2] CYBENKO, G. Approximation by superpositions of a sigmoidal function. Mathematics of control, signals and systems, Springer, v. 2, n. 4, p. 303–314, 1989.</a:t>
            </a:r>
            <a:r>
              <a:rPr lang="en-US" sz="900" b="0" i="0" dirty="0">
                <a:solidFill>
                  <a:srgbClr val="898989"/>
                </a:solidFill>
                <a:effectLst/>
                <a:latin typeface="IBM Plex Sans" panose="020B0503050203000203" pitchFamily="34" charset="0"/>
              </a:rPr>
              <a:t>[3] </a:t>
            </a:r>
            <a:r>
              <a:rPr lang="en-US" sz="900" b="0" i="0" dirty="0" err="1">
                <a:solidFill>
                  <a:srgbClr val="898989"/>
                </a:solidFill>
                <a:effectLst/>
                <a:latin typeface="IBM Plex Sans" panose="020B0503050203000203" pitchFamily="34" charset="0"/>
              </a:rPr>
              <a:t>Funahashi</a:t>
            </a:r>
            <a:r>
              <a:rPr lang="en-US" sz="900" b="0" i="0" dirty="0">
                <a:solidFill>
                  <a:srgbClr val="898989"/>
                </a:solidFill>
                <a:effectLst/>
                <a:latin typeface="IBM Plex Sans" panose="020B0503050203000203" pitchFamily="34" charset="0"/>
              </a:rPr>
              <a:t>, 1989</a:t>
            </a:r>
          </a:p>
          <a:p>
            <a:r>
              <a:rPr lang="en-US" sz="900" b="0" i="0" dirty="0">
                <a:solidFill>
                  <a:srgbClr val="898989"/>
                </a:solidFill>
                <a:effectLst/>
                <a:latin typeface="IBM Plex Sans" panose="020B0503050203000203" pitchFamily="34" charset="0"/>
              </a:rPr>
              <a:t>[4] HORNIK, K. Approximation capabilities of multilayer feedforward networks. Neural networks, Elsevier, v. 4, n. 2, p. 251–257, 1991.</a:t>
            </a:r>
            <a:r>
              <a:rPr lang="en-US" sz="900" dirty="0">
                <a:solidFill>
                  <a:srgbClr val="898989"/>
                </a:solidFill>
                <a:latin typeface="IBM Plex Sans" panose="020B0503050203000203" pitchFamily="34" charset="0"/>
              </a:rPr>
              <a:t>[5] Wang, 2017a</a:t>
            </a:r>
          </a:p>
          <a:p>
            <a:r>
              <a:rPr lang="en-US" sz="900" b="0" i="0" dirty="0">
                <a:solidFill>
                  <a:srgbClr val="898989"/>
                </a:solidFill>
                <a:effectLst/>
                <a:latin typeface="IBM Plex Sans" panose="020B0503050203000203" pitchFamily="34" charset="0"/>
              </a:rPr>
              <a:t>[6] Wang, X. et al. </a:t>
            </a:r>
            <a:r>
              <a:rPr lang="en-US" sz="900" b="0" i="0" dirty="0" err="1">
                <a:solidFill>
                  <a:srgbClr val="898989"/>
                </a:solidFill>
                <a:effectLst/>
                <a:latin typeface="IBM Plex Sans" panose="020B0503050203000203" pitchFamily="34" charset="0"/>
              </a:rPr>
              <a:t>Spatio</a:t>
            </a:r>
            <a:r>
              <a:rPr lang="en-US" sz="9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900" b="0" i="0" dirty="0" err="1">
                <a:solidFill>
                  <a:srgbClr val="898989"/>
                </a:solidFill>
                <a:effectLst/>
                <a:latin typeface="IBM Plex Sans" panose="020B0503050203000203" pitchFamily="34" charset="0"/>
              </a:rPr>
              <a:t>S.l.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s.n</a:t>
            </a:r>
            <a:r>
              <a:rPr lang="en-US" sz="900" b="0" i="0" dirty="0">
                <a:solidFill>
                  <a:srgbClr val="898989"/>
                </a:solidFill>
                <a:effectLst/>
                <a:latin typeface="IBM Plex Sans" panose="020B0503050203000203" pitchFamily="34" charset="0"/>
              </a:rPr>
              <a:t>.], 2017. p. 1–10.</a:t>
            </a:r>
          </a:p>
          <a:p>
            <a:r>
              <a:rPr lang="en-US" sz="900" b="0" i="0" dirty="0">
                <a:solidFill>
                  <a:srgbClr val="898989"/>
                </a:solidFill>
                <a:effectLst/>
                <a:latin typeface="IBM Plex Sans" panose="020B0503050203000203" pitchFamily="34" charset="0"/>
              </a:rPr>
              <a:t>[7] YANG, H. et al. A network traffic forecasting method based on </a:t>
            </a:r>
            <a:r>
              <a:rPr lang="en-US" sz="900" b="0" i="0" dirty="0" err="1">
                <a:solidFill>
                  <a:srgbClr val="898989"/>
                </a:solidFill>
                <a:effectLst/>
                <a:latin typeface="IBM Plex Sans" panose="020B0503050203000203" pitchFamily="34" charset="0"/>
              </a:rPr>
              <a:t>sa</a:t>
            </a:r>
            <a:r>
              <a:rPr lang="en-US" sz="900" b="0" i="0" dirty="0">
                <a:solidFill>
                  <a:srgbClr val="898989"/>
                </a:solidFill>
                <a:effectLst/>
                <a:latin typeface="IBM Plex Sans" panose="020B0503050203000203" pitchFamily="34" charset="0"/>
              </a:rPr>
              <a:t> optimized </a:t>
            </a:r>
            <a:r>
              <a:rPr lang="en-US" sz="900" b="0" i="0" dirty="0" err="1">
                <a:solidFill>
                  <a:srgbClr val="898989"/>
                </a:solidFill>
                <a:effectLst/>
                <a:latin typeface="IBM Plex Sans" panose="020B0503050203000203" pitchFamily="34" charset="0"/>
              </a:rPr>
              <a:t>arima</a:t>
            </a:r>
            <a:r>
              <a:rPr lang="en-US" sz="900" b="0" i="0" dirty="0">
                <a:solidFill>
                  <a:srgbClr val="898989"/>
                </a:solidFill>
                <a:effectLst/>
                <a:latin typeface="IBM Plex Sans" panose="020B0503050203000203" pitchFamily="34" charset="0"/>
              </a:rPr>
              <a:t>–bp neural network. Computer Networks, v. 193, p. 108102, 2021. ISSN 1389-1286. </a:t>
            </a:r>
            <a:r>
              <a:rPr lang="en-US" sz="900" b="0" i="0" dirty="0" err="1">
                <a:solidFill>
                  <a:srgbClr val="898989"/>
                </a:solidFill>
                <a:effectLst/>
                <a:latin typeface="IBM Plex Sans" panose="020B0503050203000203" pitchFamily="34" charset="0"/>
              </a:rPr>
              <a:t>Disponível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em</a:t>
            </a:r>
            <a:r>
              <a:rPr lang="en-US" sz="900" b="0" i="0" dirty="0">
                <a:solidFill>
                  <a:srgbClr val="898989"/>
                </a:solidFill>
                <a:effectLst/>
                <a:latin typeface="IBM Plex Sans" panose="020B0503050203000203" pitchFamily="34" charset="0"/>
              </a:rPr>
              <a:t>: &lt;https://</a:t>
            </a:r>
            <a:r>
              <a:rPr lang="en-US" sz="900" b="0" i="0" dirty="0" err="1">
                <a:solidFill>
                  <a:srgbClr val="898989"/>
                </a:solidFill>
                <a:effectLst/>
                <a:latin typeface="IBM Plex Sans" panose="020B0503050203000203" pitchFamily="34" charset="0"/>
              </a:rPr>
              <a:t>www.sciencedirect.com</a:t>
            </a:r>
            <a:r>
              <a:rPr lang="en-US" sz="900" b="0" i="0" dirty="0">
                <a:solidFill>
                  <a:srgbClr val="898989"/>
                </a:solidFill>
                <a:effectLst/>
                <a:latin typeface="IBM Plex Sans" panose="020B0503050203000203" pitchFamily="34" charset="0"/>
              </a:rPr>
              <a:t>/science/article/</a:t>
            </a:r>
            <a:r>
              <a:rPr lang="en-US" sz="900" b="0" i="0" dirty="0" err="1">
                <a:solidFill>
                  <a:srgbClr val="898989"/>
                </a:solidFill>
                <a:effectLst/>
                <a:latin typeface="IBM Plex Sans" panose="020B0503050203000203" pitchFamily="34" charset="0"/>
              </a:rPr>
              <a:t>pii</a:t>
            </a:r>
            <a:r>
              <a:rPr lang="en-US" sz="900" b="0" i="0" dirty="0">
                <a:solidFill>
                  <a:srgbClr val="898989"/>
                </a:solidFill>
                <a:effectLst/>
                <a:latin typeface="IBM Plex Sans" panose="020B0503050203000203" pitchFamily="34" charset="0"/>
              </a:rPr>
              <a:t>/ S1389128621001821&gt;.</a:t>
            </a:r>
            <a:endParaRPr lang="pt-BR" sz="9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 paired with Global and Local Autoencoders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2017a</a:t>
            </a:r>
          </a:p>
        </p:txBody>
      </p:sp>
      <p:pic>
        <p:nvPicPr>
          <p:cNvPr id="8" name="Picture 7">
            <a:extLst>
              <a:ext uri="{FF2B5EF4-FFF2-40B4-BE49-F238E27FC236}">
                <a16:creationId xmlns:a16="http://schemas.microsoft.com/office/drawing/2014/main" id="{8973D6C8-A9D4-8407-ACD7-20C351BB7427}"/>
              </a:ext>
            </a:extLst>
          </p:cNvPr>
          <p:cNvPicPr>
            <a:picLocks noChangeAspect="1"/>
          </p:cNvPicPr>
          <p:nvPr/>
        </p:nvPicPr>
        <p:blipFill>
          <a:blip r:embed="rId3"/>
          <a:stretch>
            <a:fillRect/>
          </a:stretch>
        </p:blipFill>
        <p:spPr>
          <a:xfrm>
            <a:off x="1986894" y="1078695"/>
            <a:ext cx="7772400" cy="4345858"/>
          </a:xfrm>
          <a:prstGeom prst="rect">
            <a:avLst/>
          </a:prstGeom>
        </p:spPr>
      </p:pic>
    </p:spTree>
    <p:extLst>
      <p:ext uri="{BB962C8B-B14F-4D97-AF65-F5344CB8AC3E}">
        <p14:creationId xmlns:p14="http://schemas.microsoft.com/office/powerpoint/2010/main" val="419417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Graph Neural Network (GNN) architecture</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16</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154393" y="5798109"/>
            <a:ext cx="12037607"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17</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2861986471"/>
              </p:ext>
            </p:extLst>
          </p:nvPr>
        </p:nvGraphicFramePr>
        <p:xfrm>
          <a:off x="1653208" y="1912620"/>
          <a:ext cx="8885583" cy="3032760"/>
        </p:xfrm>
        <a:graphic>
          <a:graphicData uri="http://schemas.openxmlformats.org/drawingml/2006/table">
            <a:tbl>
              <a:tblPr firstRow="1" bandRow="1">
                <a:tableStyleId>{5C22544A-7EE6-4342-B048-85BDC9FD1C3A}</a:tableStyleId>
              </a:tblPr>
              <a:tblGrid>
                <a:gridCol w="2221396">
                  <a:extLst>
                    <a:ext uri="{9D8B030D-6E8A-4147-A177-3AD203B41FA5}">
                      <a16:colId xmlns:a16="http://schemas.microsoft.com/office/drawing/2014/main" val="328373290"/>
                    </a:ext>
                  </a:extLst>
                </a:gridCol>
                <a:gridCol w="2221396">
                  <a:extLst>
                    <a:ext uri="{9D8B030D-6E8A-4147-A177-3AD203B41FA5}">
                      <a16:colId xmlns:a16="http://schemas.microsoft.com/office/drawing/2014/main" val="1329037241"/>
                    </a:ext>
                  </a:extLst>
                </a:gridCol>
                <a:gridCol w="2006500">
                  <a:extLst>
                    <a:ext uri="{9D8B030D-6E8A-4147-A177-3AD203B41FA5}">
                      <a16:colId xmlns:a16="http://schemas.microsoft.com/office/drawing/2014/main" val="898198900"/>
                    </a:ext>
                  </a:extLst>
                </a:gridCol>
                <a:gridCol w="2436291">
                  <a:extLst>
                    <a:ext uri="{9D8B030D-6E8A-4147-A177-3AD203B41FA5}">
                      <a16:colId xmlns:a16="http://schemas.microsoft.com/office/drawing/2014/main" val="697380308"/>
                    </a:ext>
                  </a:extLst>
                </a:gridCol>
              </a:tblGrid>
              <a:tr h="370840">
                <a:tc>
                  <a:txBody>
                    <a:bodyPr/>
                    <a:lstStyle/>
                    <a:p>
                      <a:pPr algn="ctr"/>
                      <a:r>
                        <a:rPr lang="pt-BR" dirty="0"/>
                        <a:t>Ref.</a:t>
                      </a:r>
                    </a:p>
                  </a:txBody>
                  <a:tcPr>
                    <a:solidFill>
                      <a:srgbClr val="0F62FF"/>
                    </a:solidFill>
                  </a:tcPr>
                </a:tc>
                <a:tc>
                  <a:txBody>
                    <a:bodyPr/>
                    <a:lstStyle/>
                    <a:p>
                      <a:pPr algn="ctr"/>
                      <a:r>
                        <a:rPr lang="pt-BR" dirty="0" err="1"/>
                        <a:t>Method</a:t>
                      </a:r>
                      <a:endParaRPr lang="pt-BR" dirty="0"/>
                    </a:p>
                  </a:txBody>
                  <a:tcPr>
                    <a:solidFill>
                      <a:srgbClr val="0F62FF"/>
                    </a:solidFill>
                  </a:tcPr>
                </a:tc>
                <a:tc>
                  <a:txBody>
                    <a:bodyPr/>
                    <a:lstStyle/>
                    <a:p>
                      <a:pPr algn="ctr"/>
                      <a:r>
                        <a:rPr lang="pt-BR" dirty="0" err="1"/>
                        <a:t>Dataset</a:t>
                      </a:r>
                      <a:r>
                        <a:rPr lang="pt-BR" dirty="0"/>
                        <a:t> </a:t>
                      </a:r>
                      <a:r>
                        <a:rPr lang="pt-BR" dirty="0" err="1"/>
                        <a:t>availability</a:t>
                      </a:r>
                      <a:endParaRPr lang="pt-BR" dirty="0"/>
                    </a:p>
                  </a:txBody>
                  <a:tcPr>
                    <a:solidFill>
                      <a:srgbClr val="0F62FF"/>
                    </a:solidFill>
                  </a:tcPr>
                </a:tc>
                <a:tc>
                  <a:txBody>
                    <a:bodyPr/>
                    <a:lstStyle/>
                    <a:p>
                      <a:pPr algn="ctr"/>
                      <a:r>
                        <a:rPr lang="pt-BR" dirty="0" err="1"/>
                        <a:t>Sourcecode</a:t>
                      </a:r>
                      <a:r>
                        <a:rPr lang="pt-BR" dirty="0"/>
                        <a:t> </a:t>
                      </a:r>
                      <a:r>
                        <a:rPr lang="pt-BR" dirty="0" err="1"/>
                        <a:t>available</a:t>
                      </a:r>
                      <a:endParaRPr lang="pt-BR"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dirty="0"/>
                        <a:t>(Wang et al., 2017a)</a:t>
                      </a:r>
                    </a:p>
                  </a:txBody>
                  <a:tcPr/>
                </a:tc>
                <a:tc>
                  <a:txBody>
                    <a:bodyPr/>
                    <a:lstStyle/>
                    <a:p>
                      <a:pPr algn="ctr"/>
                      <a:r>
                        <a:rPr lang="pt-BR" dirty="0" err="1"/>
                        <a:t>Autoencoders</a:t>
                      </a:r>
                      <a:endParaRPr lang="pt-BR" dirty="0"/>
                    </a:p>
                  </a:txBody>
                  <a:tcPr/>
                </a:tc>
                <a:tc>
                  <a:txBody>
                    <a:bodyPr/>
                    <a:lstStyle/>
                    <a:p>
                      <a:pPr algn="ctr"/>
                      <a:r>
                        <a:rPr lang="pt-BR" dirty="0" err="1"/>
                        <a:t>X</a:t>
                      </a:r>
                      <a:endParaRPr lang="pt-BR" dirty="0"/>
                    </a:p>
                  </a:txBody>
                  <a:tcPr/>
                </a:tc>
                <a:tc>
                  <a:txBody>
                    <a:bodyPr/>
                    <a:lstStyle/>
                    <a:p>
                      <a:pPr algn="ctr"/>
                      <a:r>
                        <a:rPr lang="en-BR" sz="1800" b="0" i="0" kern="1200" dirty="0">
                          <a:solidFill>
                            <a:schemeClr val="dk1"/>
                          </a:solidFill>
                          <a:effectLst/>
                          <a:latin typeface="+mn-lt"/>
                          <a:ea typeface="+mn-ea"/>
                          <a:cs typeface="+mn-cs"/>
                        </a:rPr>
                        <a:t>X</a:t>
                      </a:r>
                      <a:endParaRPr lang="pt-BR" dirty="0"/>
                    </a:p>
                  </a:txBody>
                  <a:tcPr/>
                </a:tc>
                <a:extLst>
                  <a:ext uri="{0D108BD9-81ED-4DB2-BD59-A6C34878D82A}">
                    <a16:rowId xmlns:a16="http://schemas.microsoft.com/office/drawing/2014/main" val="495963213"/>
                  </a:ext>
                </a:extLst>
              </a:tr>
              <a:tr h="370840">
                <a:tc>
                  <a:txBody>
                    <a:bodyPr/>
                    <a:lstStyle/>
                    <a:p>
                      <a:pPr algn="ctr"/>
                      <a:r>
                        <a:rPr lang="pt-BR" dirty="0"/>
                        <a:t>(Wang et al., 2017b)</a:t>
                      </a:r>
                    </a:p>
                  </a:txBody>
                  <a:tcPr/>
                </a:tc>
                <a:tc>
                  <a:txBody>
                    <a:bodyPr/>
                    <a:lstStyle/>
                    <a:p>
                      <a:pPr algn="ctr"/>
                      <a:r>
                        <a:rPr lang="pt-BR" dirty="0" err="1"/>
                        <a:t>Graph</a:t>
                      </a:r>
                      <a:r>
                        <a:rPr lang="pt-BR" dirty="0"/>
                        <a:t> Neural Networks</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82428735"/>
                  </a:ext>
                </a:extLst>
              </a:tr>
              <a:tr h="370840">
                <a:tc>
                  <a:txBody>
                    <a:bodyPr/>
                    <a:lstStyle/>
                    <a:p>
                      <a:pPr algn="ctr"/>
                      <a:r>
                        <a:rPr lang="pt-BR" dirty="0"/>
                        <a:t>(</a:t>
                      </a:r>
                      <a:r>
                        <a:rPr lang="pt-BR" dirty="0" err="1"/>
                        <a:t>Sciancalepore</a:t>
                      </a:r>
                      <a:r>
                        <a:rPr lang="pt-BR" dirty="0"/>
                        <a:t> et al., 2017)</a:t>
                      </a:r>
                    </a:p>
                  </a:txBody>
                  <a:tcPr/>
                </a:tc>
                <a:tc>
                  <a:txBody>
                    <a:bodyPr/>
                    <a:lstStyle/>
                    <a:p>
                      <a:pPr algn="ctr"/>
                      <a:r>
                        <a:rPr lang="pt-BR" dirty="0"/>
                        <a:t>Holt Winters</a:t>
                      </a:r>
                    </a:p>
                  </a:txBody>
                  <a:tcPr/>
                </a:tc>
                <a:tc>
                  <a:txBody>
                    <a:bodyPr/>
                    <a:lstStyle/>
                    <a:p>
                      <a:pPr algn="ctr"/>
                      <a:r>
                        <a:rPr lang="pt-BR" dirty="0"/>
                        <a:t>No </a:t>
                      </a:r>
                      <a:r>
                        <a:rPr lang="pt-BR" dirty="0" err="1"/>
                        <a:t>information</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60080645"/>
                  </a:ext>
                </a:extLst>
              </a:tr>
              <a:tr h="370840">
                <a:tc>
                  <a:txBody>
                    <a:bodyPr/>
                    <a:lstStyle/>
                    <a:p>
                      <a:pPr algn="ctr"/>
                      <a:r>
                        <a:rPr lang="pt-BR" dirty="0"/>
                        <a:t>(ALAWE et al., 2018)</a:t>
                      </a:r>
                    </a:p>
                  </a:txBody>
                  <a:tcPr/>
                </a:tc>
                <a:tc>
                  <a:txBody>
                    <a:bodyPr/>
                    <a:lstStyle/>
                    <a:p>
                      <a:pPr algn="ctr"/>
                      <a:r>
                        <a:rPr lang="pt-BR" dirty="0" err="1"/>
                        <a:t>Deep</a:t>
                      </a:r>
                      <a:r>
                        <a:rPr lang="pt-BR" dirty="0"/>
                        <a:t> Learning</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2246637107"/>
                  </a:ext>
                </a:extLst>
              </a:tr>
              <a:tr h="370840">
                <a:tc>
                  <a:txBody>
                    <a:bodyPr/>
                    <a:lstStyle/>
                    <a:p>
                      <a:pPr algn="ctr"/>
                      <a:r>
                        <a:rPr lang="pt-BR" dirty="0"/>
                        <a:t>(YANG et al., 2021)</a:t>
                      </a:r>
                    </a:p>
                  </a:txBody>
                  <a:tcPr/>
                </a:tc>
                <a:tc>
                  <a:txBody>
                    <a:bodyPr/>
                    <a:lstStyle/>
                    <a:p>
                      <a:pPr algn="ctr"/>
                      <a:r>
                        <a:rPr lang="pt-BR" dirty="0"/>
                        <a:t>ARIMA </a:t>
                      </a:r>
                      <a:r>
                        <a:rPr lang="pt-BR" dirty="0" err="1"/>
                        <a:t>and</a:t>
                      </a:r>
                      <a:r>
                        <a:rPr lang="pt-BR" dirty="0"/>
                        <a:t>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r>
                        <a:rPr lang="pt-BR" dirty="0" err="1"/>
                        <a:t>X</a:t>
                      </a:r>
                      <a:endParaRPr lang="pt-BR" dirty="0"/>
                    </a:p>
                  </a:txBody>
                  <a:tcPr/>
                </a:tc>
                <a:extLst>
                  <a:ext uri="{0D108BD9-81ED-4DB2-BD59-A6C34878D82A}">
                    <a16:rowId xmlns:a16="http://schemas.microsoft.com/office/drawing/2014/main" val="1041310258"/>
                  </a:ext>
                </a:extLst>
              </a:tr>
            </a:tbl>
          </a:graphicData>
        </a:graphic>
      </p:graphicFrame>
    </p:spTree>
    <p:extLst>
      <p:ext uri="{BB962C8B-B14F-4D97-AF65-F5344CB8AC3E}">
        <p14:creationId xmlns:p14="http://schemas.microsoft.com/office/powerpoint/2010/main" val="4426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18</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282401013"/>
              </p:ext>
            </p:extLst>
          </p:nvPr>
        </p:nvGraphicFramePr>
        <p:xfrm>
          <a:off x="296474" y="1656080"/>
          <a:ext cx="11599052" cy="3545840"/>
        </p:xfrm>
        <a:graphic>
          <a:graphicData uri="http://schemas.openxmlformats.org/drawingml/2006/table">
            <a:tbl>
              <a:tblPr firstRow="1" bandRow="1">
                <a:tableStyleId>{5C22544A-7EE6-4342-B048-85BDC9FD1C3A}</a:tableStyleId>
              </a:tblPr>
              <a:tblGrid>
                <a:gridCol w="1515427">
                  <a:extLst>
                    <a:ext uri="{9D8B030D-6E8A-4147-A177-3AD203B41FA5}">
                      <a16:colId xmlns:a16="http://schemas.microsoft.com/office/drawing/2014/main" val="328373290"/>
                    </a:ext>
                  </a:extLst>
                </a:gridCol>
                <a:gridCol w="675738">
                  <a:extLst>
                    <a:ext uri="{9D8B030D-6E8A-4147-A177-3AD203B41FA5}">
                      <a16:colId xmlns:a16="http://schemas.microsoft.com/office/drawing/2014/main" val="1329037241"/>
                    </a:ext>
                  </a:extLst>
                </a:gridCol>
                <a:gridCol w="1056005">
                  <a:extLst>
                    <a:ext uri="{9D8B030D-6E8A-4147-A177-3AD203B41FA5}">
                      <a16:colId xmlns:a16="http://schemas.microsoft.com/office/drawing/2014/main" val="898198900"/>
                    </a:ext>
                  </a:extLst>
                </a:gridCol>
                <a:gridCol w="1142238">
                  <a:extLst>
                    <a:ext uri="{9D8B030D-6E8A-4147-A177-3AD203B41FA5}">
                      <a16:colId xmlns:a16="http://schemas.microsoft.com/office/drawing/2014/main" val="697380308"/>
                    </a:ext>
                  </a:extLst>
                </a:gridCol>
                <a:gridCol w="1911668">
                  <a:extLst>
                    <a:ext uri="{9D8B030D-6E8A-4147-A177-3AD203B41FA5}">
                      <a16:colId xmlns:a16="http://schemas.microsoft.com/office/drawing/2014/main" val="577563443"/>
                    </a:ext>
                  </a:extLst>
                </a:gridCol>
                <a:gridCol w="1502029">
                  <a:extLst>
                    <a:ext uri="{9D8B030D-6E8A-4147-A177-3AD203B41FA5}">
                      <a16:colId xmlns:a16="http://schemas.microsoft.com/office/drawing/2014/main" val="1413890513"/>
                    </a:ext>
                  </a:extLst>
                </a:gridCol>
                <a:gridCol w="1579434">
                  <a:extLst>
                    <a:ext uri="{9D8B030D-6E8A-4147-A177-3AD203B41FA5}">
                      <a16:colId xmlns:a16="http://schemas.microsoft.com/office/drawing/2014/main" val="760251775"/>
                    </a:ext>
                  </a:extLst>
                </a:gridCol>
                <a:gridCol w="2216513">
                  <a:extLst>
                    <a:ext uri="{9D8B030D-6E8A-4147-A177-3AD203B41FA5}">
                      <a16:colId xmlns:a16="http://schemas.microsoft.com/office/drawing/2014/main" val="4144141750"/>
                    </a:ext>
                  </a:extLst>
                </a:gridCol>
              </a:tblGrid>
              <a:tr h="370840">
                <a:tc>
                  <a:txBody>
                    <a:bodyPr/>
                    <a:lstStyle/>
                    <a:p>
                      <a:pPr algn="ctr"/>
                      <a:r>
                        <a:rPr lang="pt-BR" sz="1400" dirty="0"/>
                        <a:t>Ref.</a:t>
                      </a:r>
                    </a:p>
                  </a:txBody>
                  <a:tcPr>
                    <a:solidFill>
                      <a:srgbClr val="0F62FF"/>
                    </a:solidFill>
                  </a:tcPr>
                </a:tc>
                <a:tc>
                  <a:txBody>
                    <a:bodyPr/>
                    <a:lstStyle/>
                    <a:p>
                      <a:pPr algn="ctr"/>
                      <a:r>
                        <a:rPr lang="pt-BR" sz="1400" dirty="0"/>
                        <a:t>LSTM</a:t>
                      </a:r>
                    </a:p>
                  </a:txBody>
                  <a:tcPr>
                    <a:solidFill>
                      <a:srgbClr val="0F62FF"/>
                    </a:solidFill>
                  </a:tcPr>
                </a:tc>
                <a:tc>
                  <a:txBody>
                    <a:bodyPr/>
                    <a:lstStyle/>
                    <a:p>
                      <a:pPr algn="ctr"/>
                      <a:r>
                        <a:rPr lang="pt-BR" sz="1400" dirty="0"/>
                        <a:t>Time series</a:t>
                      </a:r>
                    </a:p>
                  </a:txBody>
                  <a:tcPr>
                    <a:solidFill>
                      <a:srgbClr val="0F62FF"/>
                    </a:solidFill>
                  </a:tcPr>
                </a:tc>
                <a:tc>
                  <a:txBody>
                    <a:bodyPr/>
                    <a:lstStyle/>
                    <a:p>
                      <a:pPr algn="ctr"/>
                      <a:r>
                        <a:rPr lang="pt-BR" sz="1400" dirty="0"/>
                        <a:t>Grid </a:t>
                      </a:r>
                      <a:r>
                        <a:rPr lang="pt-BR" sz="1400" dirty="0" err="1"/>
                        <a:t>arrange</a:t>
                      </a:r>
                      <a:endParaRPr lang="pt-BR" sz="1400" dirty="0"/>
                    </a:p>
                  </a:txBody>
                  <a:tcPr>
                    <a:solidFill>
                      <a:srgbClr val="0F62FF"/>
                    </a:solidFill>
                  </a:tcPr>
                </a:tc>
                <a:tc>
                  <a:txBody>
                    <a:bodyPr/>
                    <a:lstStyle/>
                    <a:p>
                      <a:pPr algn="ctr"/>
                      <a:r>
                        <a:rPr lang="pt-BR" sz="1400" dirty="0" err="1"/>
                        <a:t>Neighborhood</a:t>
                      </a:r>
                      <a:r>
                        <a:rPr lang="pt-BR" sz="1400" dirty="0"/>
                        <a:t> </a:t>
                      </a:r>
                      <a:r>
                        <a:rPr lang="pt-BR" sz="1400" dirty="0" err="1"/>
                        <a:t>concept</a:t>
                      </a:r>
                      <a:endParaRPr lang="pt-BR" sz="1400" dirty="0"/>
                    </a:p>
                  </a:txBody>
                  <a:tcPr>
                    <a:solidFill>
                      <a:srgbClr val="0F62FF"/>
                    </a:solidFill>
                  </a:tcPr>
                </a:tc>
                <a:tc>
                  <a:txBody>
                    <a:bodyPr/>
                    <a:lstStyle/>
                    <a:p>
                      <a:pPr algn="ctr"/>
                      <a:r>
                        <a:rPr lang="pt-BR" sz="1400" dirty="0" err="1"/>
                        <a:t>Spatial</a:t>
                      </a:r>
                      <a:r>
                        <a:rPr lang="pt-BR" sz="1400" dirty="0"/>
                        <a:t> </a:t>
                      </a:r>
                      <a:r>
                        <a:rPr lang="pt-BR" sz="1400" dirty="0" err="1"/>
                        <a:t>modelling</a:t>
                      </a:r>
                      <a:endParaRPr lang="pt-BR" sz="1400" dirty="0"/>
                    </a:p>
                  </a:txBody>
                  <a:tcPr>
                    <a:solidFill>
                      <a:srgbClr val="0F62FF"/>
                    </a:solidFill>
                  </a:tcPr>
                </a:tc>
                <a:tc>
                  <a:txBody>
                    <a:bodyPr/>
                    <a:lstStyle/>
                    <a:p>
                      <a:pPr algn="ctr"/>
                      <a:r>
                        <a:rPr lang="pt-BR" sz="1400" dirty="0"/>
                        <a:t>Residual/</a:t>
                      </a:r>
                      <a:r>
                        <a:rPr lang="pt-BR" sz="1400" dirty="0" err="1"/>
                        <a:t>aperiodic</a:t>
                      </a:r>
                      <a:r>
                        <a:rPr lang="pt-BR" sz="1400" dirty="0"/>
                        <a:t> </a:t>
                      </a:r>
                      <a:r>
                        <a:rPr lang="pt-BR" sz="1400" dirty="0" err="1"/>
                        <a:t>events</a:t>
                      </a:r>
                      <a:endParaRPr lang="pt-BR" sz="1400" dirty="0"/>
                    </a:p>
                  </a:txBody>
                  <a:tcPr>
                    <a:solidFill>
                      <a:srgbClr val="0F62FF"/>
                    </a:solidFill>
                  </a:tcPr>
                </a:tc>
                <a:tc>
                  <a:txBody>
                    <a:bodyPr/>
                    <a:lstStyle/>
                    <a:p>
                      <a:pPr algn="ctr"/>
                      <a:r>
                        <a:rPr lang="pt-BR" sz="1400" dirty="0"/>
                        <a:t>Network </a:t>
                      </a:r>
                      <a:r>
                        <a:rPr lang="pt-BR" sz="1400" dirty="0" err="1"/>
                        <a:t>traffic</a:t>
                      </a:r>
                      <a:r>
                        <a:rPr lang="pt-BR" sz="1400" dirty="0"/>
                        <a:t> </a:t>
                      </a:r>
                      <a:r>
                        <a:rPr lang="pt-BR" sz="1400" dirty="0" err="1"/>
                        <a:t>consumption</a:t>
                      </a:r>
                      <a:r>
                        <a:rPr lang="pt-BR" sz="1400" dirty="0"/>
                        <a:t> </a:t>
                      </a:r>
                      <a:r>
                        <a:rPr lang="pt-BR" sz="1400" dirty="0" err="1"/>
                        <a:t>characterization</a:t>
                      </a:r>
                      <a:endParaRPr lang="pt-BR" sz="1400"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sz="1400" dirty="0"/>
                        <a:t>Wang et al.,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BR" sz="1800" b="1" i="0" kern="1200" dirty="0">
                        <a:solidFill>
                          <a:srgbClr val="0F62FF"/>
                        </a:solidFill>
                        <a:effectLst/>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697459592"/>
                  </a:ext>
                </a:extLst>
              </a:tr>
              <a:tr h="370840">
                <a:tc>
                  <a:txBody>
                    <a:bodyPr/>
                    <a:lstStyle/>
                    <a:p>
                      <a:pPr algn="ctr"/>
                      <a:r>
                        <a:rPr lang="pt-BR" sz="1400" dirty="0"/>
                        <a:t>Wang et al., 2017a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495963213"/>
                  </a:ext>
                </a:extLst>
              </a:tr>
              <a:tr h="370840">
                <a:tc>
                  <a:txBody>
                    <a:bodyPr/>
                    <a:lstStyle/>
                    <a:p>
                      <a:pPr algn="ctr"/>
                      <a:r>
                        <a:rPr lang="pt-BR" sz="1400" dirty="0"/>
                        <a:t>Wang et al., 2017b</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extLst>
                  <a:ext uri="{0D108BD9-81ED-4DB2-BD59-A6C34878D82A}">
                    <a16:rowId xmlns:a16="http://schemas.microsoft.com/office/drawing/2014/main" val="1882428735"/>
                  </a:ext>
                </a:extLst>
              </a:tr>
              <a:tr h="370840">
                <a:tc>
                  <a:txBody>
                    <a:bodyPr/>
                    <a:lstStyle/>
                    <a:p>
                      <a:pPr algn="ctr"/>
                      <a:r>
                        <a:rPr lang="pt-BR" sz="1400" dirty="0"/>
                        <a:t>YANG et al., 2021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1041310258"/>
                  </a:ext>
                </a:extLst>
              </a:tr>
              <a:tr h="370840">
                <a:tc>
                  <a:txBody>
                    <a:bodyPr/>
                    <a:lstStyle/>
                    <a:p>
                      <a:pPr algn="ctr"/>
                      <a:r>
                        <a:rPr lang="pt-BR" sz="1400" dirty="0" err="1"/>
                        <a:t>Gotzner</a:t>
                      </a:r>
                      <a:r>
                        <a:rPr lang="pt-BR" sz="1400" dirty="0"/>
                        <a:t>;</a:t>
                      </a:r>
                    </a:p>
                    <a:p>
                      <a:pPr algn="ctr"/>
                      <a:r>
                        <a:rPr lang="pt-BR" sz="1400" dirty="0" err="1"/>
                        <a:t>Rathgeber</a:t>
                      </a:r>
                      <a:r>
                        <a:rPr lang="pt-BR" sz="1400" dirty="0"/>
                        <a:t>, 1998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726508334"/>
                  </a:ext>
                </a:extLst>
              </a:tr>
              <a:tr h="370840">
                <a:tc>
                  <a:txBody>
                    <a:bodyPr/>
                    <a:lstStyle/>
                    <a:p>
                      <a:pPr algn="ctr"/>
                      <a:r>
                        <a:rPr lang="pt-BR" sz="1400" dirty="0"/>
                        <a:t>BOUTABA et al.,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933493343"/>
                  </a:ext>
                </a:extLst>
              </a:tr>
            </a:tbl>
          </a:graphicData>
        </a:graphic>
      </p:graphicFrame>
    </p:spTree>
    <p:extLst>
      <p:ext uri="{BB962C8B-B14F-4D97-AF65-F5344CB8AC3E}">
        <p14:creationId xmlns:p14="http://schemas.microsoft.com/office/powerpoint/2010/main" val="94301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noAutofit/>
          </a:bodyPr>
          <a:lstStyle/>
          <a:p>
            <a:pPr marL="514350" indent="-514350">
              <a:buFont typeface="+mj-lt"/>
              <a:buAutoNum type="arabicPeriod"/>
            </a:pPr>
            <a:r>
              <a:rPr lang="pt-BR" sz="2000" dirty="0" err="1">
                <a:latin typeface="IBM Plex Sans" panose="020B0503050203000203" pitchFamily="34" charset="0"/>
              </a:rPr>
              <a:t>Introduction</a:t>
            </a:r>
            <a:endParaRPr lang="pt-BR" sz="2000" dirty="0">
              <a:latin typeface="IBM Plex Sans" panose="020B0503050203000203" pitchFamily="34" charset="0"/>
            </a:endParaRPr>
          </a:p>
          <a:p>
            <a:pPr marL="514350" indent="-514350">
              <a:buFont typeface="+mj-lt"/>
              <a:buAutoNum type="arabicPeriod"/>
            </a:pPr>
            <a:r>
              <a:rPr lang="pt-BR" sz="2000" dirty="0" err="1">
                <a:latin typeface="IBM Plex Sans" panose="020B0503050203000203" pitchFamily="34" charset="0"/>
              </a:rPr>
              <a:t>Related</a:t>
            </a:r>
            <a:r>
              <a:rPr lang="pt-BR" sz="2000" dirty="0">
                <a:latin typeface="IBM Plex Sans" panose="020B0503050203000203" pitchFamily="34" charset="0"/>
              </a:rPr>
              <a:t> </a:t>
            </a:r>
            <a:r>
              <a:rPr lang="pt-BR" sz="2000" dirty="0" err="1">
                <a:latin typeface="IBM Plex Sans" panose="020B0503050203000203" pitchFamily="34" charset="0"/>
              </a:rPr>
              <a:t>Work</a:t>
            </a:r>
            <a:endParaRPr lang="pt-BR" sz="2000" dirty="0">
              <a:latin typeface="IBM Plex Sans" panose="020B0503050203000203" pitchFamily="34" charset="0"/>
            </a:endParaRPr>
          </a:p>
          <a:p>
            <a:pPr marL="514350" indent="-514350">
              <a:buFont typeface="+mj-lt"/>
              <a:buAutoNum type="arabicPeriod"/>
            </a:pPr>
            <a:r>
              <a:rPr lang="pt-BR" sz="2000" dirty="0" err="1">
                <a:solidFill>
                  <a:srgbClr val="0F62FF"/>
                </a:solidFill>
                <a:latin typeface="IBM Plex Sans" panose="020B0503050203000203" pitchFamily="34" charset="0"/>
              </a:rPr>
              <a:t>Preliminaries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on</a:t>
            </a:r>
            <a:r>
              <a:rPr lang="pt-BR" sz="2000" dirty="0">
                <a:solidFill>
                  <a:srgbClr val="0F62FF"/>
                </a:solidFill>
                <a:latin typeface="IBM Plex Sans" panose="020B0503050203000203" pitchFamily="34" charset="0"/>
              </a:rPr>
              <a:t> data </a:t>
            </a:r>
            <a:r>
              <a:rPr lang="pt-BR" sz="2000" dirty="0" err="1">
                <a:solidFill>
                  <a:srgbClr val="0F62FF"/>
                </a:solidFill>
                <a:latin typeface="IBM Plex Sans" panose="020B0503050203000203" pitchFamily="34" charset="0"/>
              </a:rPr>
              <a:t>collection</a:t>
            </a:r>
            <a:r>
              <a:rPr lang="pt-BR" sz="2000" dirty="0">
                <a:solidFill>
                  <a:srgbClr val="0F62FF"/>
                </a:solidFill>
                <a:latin typeface="IBM Plex Sans" panose="020B0503050203000203" pitchFamily="34" charset="0"/>
              </a:rPr>
              <a:t> for MTP-NT</a:t>
            </a:r>
          </a:p>
          <a:p>
            <a:pPr marL="971550" lvl="1" indent="-514350">
              <a:buFont typeface="+mj-lt"/>
              <a:buAutoNum type="arabicPeriod"/>
            </a:pPr>
            <a:r>
              <a:rPr lang="pt-BR" sz="2000" dirty="0" err="1">
                <a:solidFill>
                  <a:srgbClr val="0F62FF"/>
                </a:solidFill>
                <a:latin typeface="IBM Plex Sans" panose="020B0503050203000203" pitchFamily="34" charset="0"/>
              </a:rPr>
              <a:t>Preliminaries</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The </a:t>
            </a:r>
            <a:r>
              <a:rPr lang="pt-BR" sz="2000" dirty="0" err="1">
                <a:solidFill>
                  <a:srgbClr val="0F62FF"/>
                </a:solidFill>
                <a:latin typeface="IBM Plex Sans" panose="020B0503050203000203" pitchFamily="34" charset="0"/>
              </a:rPr>
              <a:t>predictive</a:t>
            </a:r>
            <a:r>
              <a:rPr lang="pt-BR" sz="2000" dirty="0">
                <a:solidFill>
                  <a:srgbClr val="0F62FF"/>
                </a:solidFill>
                <a:latin typeface="IBM Plex Sans" panose="020B0503050203000203" pitchFamily="34" charset="0"/>
              </a:rPr>
              <a:t> model in </a:t>
            </a:r>
            <a:r>
              <a:rPr lang="pt-BR" sz="2000" dirty="0" err="1">
                <a:solidFill>
                  <a:srgbClr val="0F62FF"/>
                </a:solidFill>
                <a:latin typeface="IBM Plex Sans" panose="020B0503050203000203" pitchFamily="34" charset="0"/>
              </a:rPr>
              <a:t>the</a:t>
            </a:r>
            <a:r>
              <a:rPr lang="pt-BR" sz="2000" dirty="0">
                <a:solidFill>
                  <a:srgbClr val="0F62FF"/>
                </a:solidFill>
                <a:latin typeface="IBM Plex Sans" panose="020B0503050203000203" pitchFamily="34" charset="0"/>
              </a:rPr>
              <a:t> 5G </a:t>
            </a:r>
            <a:r>
              <a:rPr lang="pt-BR" sz="2000" dirty="0" err="1">
                <a:solidFill>
                  <a:srgbClr val="0F62FF"/>
                </a:solidFill>
                <a:latin typeface="IBM Plex Sans" panose="020B0503050203000203" pitchFamily="34" charset="0"/>
              </a:rPr>
              <a:t>infrastructure</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Data </a:t>
            </a:r>
            <a:r>
              <a:rPr lang="pt-BR" sz="2000" dirty="0" err="1">
                <a:solidFill>
                  <a:srgbClr val="0F62FF"/>
                </a:solidFill>
                <a:latin typeface="IBM Plex Sans" panose="020B0503050203000203" pitchFamily="34" charset="0"/>
              </a:rPr>
              <a:t>Flow</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Dataset</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used</a:t>
            </a:r>
            <a:r>
              <a:rPr lang="pt-BR" sz="2000" dirty="0">
                <a:solidFill>
                  <a:srgbClr val="0F62FF"/>
                </a:solidFill>
                <a:latin typeface="IBM Plex Sans" panose="020B0503050203000203" pitchFamily="34" charset="0"/>
              </a:rPr>
              <a:t> in </a:t>
            </a:r>
            <a:r>
              <a:rPr lang="pt-BR" sz="2000" dirty="0" err="1">
                <a:solidFill>
                  <a:srgbClr val="0F62FF"/>
                </a:solidFill>
                <a:latin typeface="IBM Plex Sans" panose="020B0503050203000203" pitchFamily="34" charset="0"/>
              </a:rPr>
              <a:t>this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work</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Mathematical</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formalization</a:t>
            </a:r>
            <a:endParaRPr lang="pt-BR" sz="2000" dirty="0">
              <a:solidFill>
                <a:srgbClr val="0F62FF"/>
              </a:solidFill>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Framework </a:t>
            </a:r>
            <a:r>
              <a:rPr lang="pt-BR" sz="2000" dirty="0" err="1">
                <a:latin typeface="IBM Plex Sans" panose="020B0503050203000203" pitchFamily="34" charset="0"/>
              </a:rPr>
              <a:t>structure</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a:t>
            </a:r>
            <a:r>
              <a:rPr lang="pt-BR" sz="2000" dirty="0" err="1">
                <a:latin typeface="IBM Plex Sans" panose="020B0503050203000203" pitchFamily="34" charset="0"/>
              </a:rPr>
              <a:t>fundamentation</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Experimental </a:t>
            </a:r>
            <a:r>
              <a:rPr lang="pt-BR" sz="2000" dirty="0" err="1">
                <a:latin typeface="IBM Plex Sans" panose="020B0503050203000203" pitchFamily="34" charset="0"/>
              </a:rPr>
              <a:t>results</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Final </a:t>
            </a:r>
            <a:r>
              <a:rPr lang="pt-BR" sz="2000" dirty="0" err="1">
                <a:latin typeface="IBM Plex Sans" panose="020B0503050203000203" pitchFamily="34" charset="0"/>
              </a:rPr>
              <a:t>considerations</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future </a:t>
            </a:r>
            <a:r>
              <a:rPr lang="pt-BR" sz="2000" dirty="0" err="1">
                <a:latin typeface="IBM Plex Sans" panose="020B0503050203000203" pitchFamily="34" charset="0"/>
              </a:rPr>
              <a:t>work</a:t>
            </a:r>
            <a:endParaRPr lang="pt-BR" sz="2000"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19</a:t>
            </a:fld>
            <a:endParaRPr lang="pt-BR"/>
          </a:p>
        </p:txBody>
      </p:sp>
    </p:spTree>
    <p:extLst>
      <p:ext uri="{BB962C8B-B14F-4D97-AF65-F5344CB8AC3E}">
        <p14:creationId xmlns:p14="http://schemas.microsoft.com/office/powerpoint/2010/main" val="38633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Preliminaries on data Collection for MTP-NT - Preliminaries</a:t>
            </a:r>
          </a:p>
        </p:txBody>
      </p:sp>
      <p:sp>
        <p:nvSpPr>
          <p:cNvPr id="8" name="Title">
            <a:extLst>
              <a:ext uri="{FF2B5EF4-FFF2-40B4-BE49-F238E27FC236}">
                <a16:creationId xmlns:a16="http://schemas.microsoft.com/office/drawing/2014/main" id="{C3FEDE76-F9A0-0EE7-AE0C-CBFFC7A2FF66}"/>
              </a:ext>
            </a:extLst>
          </p:cNvPr>
          <p:cNvSpPr txBox="1">
            <a:spLocks/>
          </p:cNvSpPr>
          <p:nvPr/>
        </p:nvSpPr>
        <p:spPr>
          <a:xfrm>
            <a:off x="531345" y="1784768"/>
            <a:ext cx="10683501" cy="30916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Lipsum</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38608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21</a:t>
            </a:fld>
            <a:endParaRPr lang="pt-BR"/>
          </a:p>
        </p:txBody>
      </p:sp>
    </p:spTree>
    <p:extLst>
      <p:ext uri="{BB962C8B-B14F-4D97-AF65-F5344CB8AC3E}">
        <p14:creationId xmlns:p14="http://schemas.microsoft.com/office/powerpoint/2010/main" val="428097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rgbClr val="0F62FF"/>
                </a:solidFill>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Intelligent caching in network edge</a:t>
            </a:r>
          </a:p>
          <a:p>
            <a:pPr defTabSz="914400"/>
            <a:r>
              <a:rPr lang="en-US" sz="1200" kern="0" dirty="0">
                <a:solidFill>
                  <a:srgbClr val="0F62FF"/>
                </a:solidFill>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6</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Opportunities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967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8</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sz="2400" dirty="0" err="1">
                <a:latin typeface="IBM Plex Sans" panose="020B0503050203000203" pitchFamily="34" charset="0"/>
              </a:rPr>
              <a:t>Introduction</a:t>
            </a:r>
            <a:endParaRPr lang="pt-BR" sz="2400"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9</a:t>
            </a:fld>
            <a:endParaRPr lang="pt-BR"/>
          </a:p>
        </p:txBody>
      </p:sp>
    </p:spTree>
    <p:extLst>
      <p:ext uri="{BB962C8B-B14F-4D97-AF65-F5344CB8AC3E}">
        <p14:creationId xmlns:p14="http://schemas.microsoft.com/office/powerpoint/2010/main" val="423779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10069</TotalTime>
  <Words>2412</Words>
  <Application>Microsoft Macintosh PowerPoint</Application>
  <PresentationFormat>Widescreen</PresentationFormat>
  <Paragraphs>311</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 paired with Global and Local Autoencoders</vt:lpstr>
      <vt:lpstr>PowerPoint Presentation</vt:lpstr>
      <vt:lpstr>5929 Base Stations (BSs), 1.5 million users  In-tower and inter-tower traffic  Temporal correlations between physically distant towers  Graph Neural Network (GNN) architecture</vt:lpstr>
      <vt:lpstr>PowerPoint Presentation</vt:lpstr>
      <vt:lpstr>PowerPoint Presentation</vt:lpstr>
      <vt:lpstr>PowerPoint Presentation</vt:lpstr>
      <vt:lpstr>Contents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11</cp:revision>
  <dcterms:created xsi:type="dcterms:W3CDTF">2023-06-29T10:33:55Z</dcterms:created>
  <dcterms:modified xsi:type="dcterms:W3CDTF">2023-08-01T03:10:20Z</dcterms:modified>
</cp:coreProperties>
</file>