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369" r:id="rId7"/>
    <p:sldId id="370" r:id="rId8"/>
    <p:sldId id="257" r:id="rId9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50"/>
    <p:restoredTop sz="82254"/>
  </p:normalViewPr>
  <p:slideViewPr>
    <p:cSldViewPr snapToGrid="0">
      <p:cViewPr>
        <p:scale>
          <a:sx n="124" d="100"/>
          <a:sy n="124" d="100"/>
        </p:scale>
        <p:origin x="2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12C11-4C9D-1F4A-951A-CE97512F563C}" type="datetimeFigureOut">
              <a:rPr lang="pt-BR" smtClean="0"/>
              <a:t>03/07/2023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34663-90A1-D846-8898-3C9F8D7E32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487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NFV: topologia usando cloud e/ou </a:t>
            </a:r>
            <a:r>
              <a:rPr lang="pt-BR" dirty="0" err="1"/>
              <a:t>edge</a:t>
            </a:r>
            <a:endParaRPr lang="pt-BR" dirty="0"/>
          </a:p>
          <a:p>
            <a:r>
              <a:rPr lang="pt-BR" dirty="0"/>
              <a:t>Estruturas com a capacidade que necessitam, economizando recursos</a:t>
            </a:r>
          </a:p>
          <a:p>
            <a:r>
              <a:rPr lang="pt-BR" dirty="0"/>
              <a:t>Vai passar a ter gerenciamento de rede unificado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34663-90A1-D846-8898-3C9F8D7E321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105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Modelos de IA</a:t>
            </a:r>
          </a:p>
          <a:p>
            <a:r>
              <a:rPr lang="pt-BR" dirty="0"/>
              <a:t>	Dependem de dados históricos</a:t>
            </a:r>
          </a:p>
          <a:p>
            <a:r>
              <a:rPr lang="pt-BR" dirty="0"/>
              <a:t>	Menos complexos: implementação de um alocador de potência menos complexo que o </a:t>
            </a:r>
            <a:r>
              <a:rPr lang="pt-BR" dirty="0" err="1"/>
              <a:t>Weighted</a:t>
            </a:r>
            <a:r>
              <a:rPr lang="pt-BR" dirty="0"/>
              <a:t> </a:t>
            </a:r>
            <a:r>
              <a:rPr lang="pt-BR" dirty="0" err="1"/>
              <a:t>Minimum</a:t>
            </a:r>
            <a:r>
              <a:rPr lang="pt-BR" dirty="0"/>
              <a:t> </a:t>
            </a:r>
            <a:r>
              <a:rPr lang="pt-BR" dirty="0" err="1"/>
              <a:t>Mean</a:t>
            </a:r>
            <a:r>
              <a:rPr lang="pt-BR" dirty="0"/>
              <a:t>-Square </a:t>
            </a:r>
            <a:r>
              <a:rPr lang="pt-BR" dirty="0" err="1"/>
              <a:t>Error</a:t>
            </a:r>
            <a:r>
              <a:rPr lang="pt-BR" dirty="0"/>
              <a:t> (WMMSE)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34663-90A1-D846-8898-3C9F8D7E321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925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Estes são os desafios a atentar-se em uma implementação de ML em 5G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091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GDPR: </a:t>
            </a:r>
            <a:r>
              <a:rPr lang="pt-BR" dirty="0" err="1"/>
              <a:t>most</a:t>
            </a:r>
            <a:r>
              <a:rPr lang="pt-BR" dirty="0"/>
              <a:t> </a:t>
            </a:r>
            <a:r>
              <a:rPr lang="pt-BR" dirty="0" err="1"/>
              <a:t>robust</a:t>
            </a:r>
            <a:r>
              <a:rPr lang="pt-BR" dirty="0"/>
              <a:t> data </a:t>
            </a:r>
            <a:r>
              <a:rPr lang="pt-BR" dirty="0" err="1"/>
              <a:t>policy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Designed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help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scheduler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cloud </a:t>
            </a:r>
            <a:r>
              <a:rPr lang="pt-BR" dirty="0" err="1"/>
              <a:t>optimization</a:t>
            </a:r>
            <a:endParaRPr lang="pt-BR" dirty="0"/>
          </a:p>
          <a:p>
            <a:pPr lvl="1"/>
            <a:r>
              <a:rPr lang="pt-BR" dirty="0" err="1"/>
              <a:t>Resources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 </a:t>
            </a:r>
          </a:p>
          <a:p>
            <a:endParaRPr lang="pt-BR" dirty="0"/>
          </a:p>
          <a:p>
            <a:r>
              <a:rPr lang="pt-BR" dirty="0" err="1"/>
              <a:t>Ingestion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transport</a:t>
            </a:r>
            <a:r>
              <a:rPr lang="pt-BR" dirty="0"/>
              <a:t> data</a:t>
            </a:r>
          </a:p>
          <a:p>
            <a:endParaRPr lang="pt-BR" dirty="0"/>
          </a:p>
          <a:p>
            <a:r>
              <a:rPr lang="pt-BR" dirty="0" err="1"/>
              <a:t>Lightweight</a:t>
            </a:r>
            <a:r>
              <a:rPr lang="pt-BR" dirty="0"/>
              <a:t>: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multiple</a:t>
            </a:r>
            <a:r>
              <a:rPr lang="pt-BR" dirty="0"/>
              <a:t> </a:t>
            </a:r>
            <a:r>
              <a:rPr lang="pt-BR" dirty="0" err="1"/>
              <a:t>sizes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art</a:t>
            </a:r>
            <a:r>
              <a:rPr lang="pt-BR" dirty="0"/>
              <a:t> performance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32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22475-C0F1-30D1-AC17-D44F0BC77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29E1B-F2DA-CD96-4787-D5E1F0272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5C5D1-5D5A-F27C-05F5-22016ADC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292B-FE83-8149-80C4-91AAECDA12E5}" type="datetime1">
              <a:rPr lang="en-US" smtClean="0"/>
              <a:t>7/3/23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CDD15-8C4F-701E-455E-86ED5681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Mobile Traffic Predictor Enhanced by Neighboring Transportation Data (MTP-NT)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FB97F-33B3-5ED5-5879-E6F5606A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66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9E4C-2ADF-10F3-739A-FBA0E878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8F71D-F6EF-2683-313F-5128E202A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AB140-3CCF-72BF-858B-D41218C6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921A-E0AD-844D-AD8F-CAC84CE426DD}" type="datetime1">
              <a:rPr lang="en-US" smtClean="0"/>
              <a:t>7/3/23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599AC-7733-768D-702B-3C38B09A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Mobile Traffic Predictor Enhanced by Neighboring Transportation Data (MTP-NT)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5F29-3D92-AE1F-44C2-74B537FD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19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998E0-8302-20DF-A7C1-84B2DAEF0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2A88A-35C8-6CF4-F8B5-16E0A585B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9A6AA-F401-25A9-F01D-CF9639DB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CF61-6AC0-B04A-8A79-63823834CBEC}" type="datetime1">
              <a:rPr lang="en-US" smtClean="0"/>
              <a:t>7/3/23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41B89-92B9-C455-F4CC-3AAB462E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Mobile Traffic Predictor Enhanced by Neighboring Transportation Data (MTP-NT)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66C92-9909-71E0-1A59-9276B29C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227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3425951"/>
          </a:xfrm>
          <a:noFill/>
        </p:spPr>
        <p:txBody>
          <a:bodyPr lIns="182880" tIns="164592" rIns="228600" bIns="228600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20"/>
          </p:nvPr>
        </p:nvSpPr>
        <p:spPr>
          <a:xfrm>
            <a:off x="0" y="3426885"/>
            <a:ext cx="3048000" cy="3431116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9"/>
          </p:nvPr>
        </p:nvSpPr>
        <p:spPr>
          <a:xfrm>
            <a:off x="3048001" y="3426885"/>
            <a:ext cx="3048000" cy="3431116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7"/>
          </p:nvPr>
        </p:nvSpPr>
        <p:spPr>
          <a:xfrm>
            <a:off x="6096000" y="3426883"/>
            <a:ext cx="3048000" cy="3431117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8"/>
          </p:nvPr>
        </p:nvSpPr>
        <p:spPr>
          <a:xfrm>
            <a:off x="9144000" y="3426883"/>
            <a:ext cx="3048000" cy="3431117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7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5CBB-049B-798E-1728-5E2685147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57A0-51C0-9FE7-32DE-1DBFE21B8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92E91-38BC-0CB0-5DDB-3013C95D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1FFB-6350-8C44-9E91-19D97611BEA9}" type="datetime1">
              <a:rPr lang="en-US" smtClean="0"/>
              <a:t>7/3/23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5DDA1-481A-982A-DEEC-6A1CF4D2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Mobile Traffic Predictor Enhanced by Neighboring Transportation Data (MTP-NT)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AD68C-801E-C521-6657-E919A0F7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73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995C-7C39-844F-03ED-CE3890ECB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36F38-C287-AB55-49FA-ACA53A913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1A202-9444-A0DE-357C-F7E9CBFA9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6644-9B79-9F49-B469-1DC73161FED8}" type="datetime1">
              <a:rPr lang="en-US" smtClean="0"/>
              <a:t>7/3/23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608C-7DAF-86D0-7950-29190E3F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Mobile Traffic Predictor Enhanced by Neighboring Transportation Data (MTP-NT)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D7817-B4BD-F958-4973-95B5340F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17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9B7B-AFE0-23BF-67A5-9BD5F344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B48AF-9DF7-652B-17A0-1C6FF5DE8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D78BE-E27E-AF45-5926-7CC58F6CA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222C4-FB3B-8DBB-9897-BED397F4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312-EAA7-7D48-88BA-9918EFBF56FA}" type="datetime1">
              <a:rPr lang="en-US" smtClean="0"/>
              <a:t>7/3/23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72361-FC53-90B5-BD6A-49FC26F4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Mobile Traffic Predictor Enhanced by Neighboring Transportation Data (MTP-NT)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2A992-A958-6654-70DB-BD1FCA02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96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5124-0FE4-4B8C-87F0-9BF93A026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0B540-C6CB-47A7-EBD9-48AF3E3B5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C001F-1E63-B377-F2D7-8732EF7C5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CC3A5-9B8A-A4A5-573F-48D3A231E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69433-9C2E-DD95-DD6F-D944CCF18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1BA7C-EEF5-81FE-F7FA-92B0A4769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78BB-BB23-6E49-9BDB-7472C1355587}" type="datetime1">
              <a:rPr lang="en-US" smtClean="0"/>
              <a:t>7/3/23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A35A0D-0389-AE63-B37A-A212802D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Mobile Traffic Predictor Enhanced by Neighboring Transportation Data (MTP-NT)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17A5A-9268-3D9E-0D55-10BAEBCE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15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A1E37-B40E-F2D3-1AE5-0A5DDDB5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0E1BE-A034-CCFC-BF5E-B7453534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3EEC-C7DD-1B40-8728-972E1C9136C0}" type="datetime1">
              <a:rPr lang="en-US" smtClean="0"/>
              <a:t>7/3/23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6D67B-6FF5-BFD0-4E33-E6E52D52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Mobile Traffic Predictor Enhanced by Neighboring Transportation Data (MTP-NT)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E3A06-9449-A391-F1E9-60B55298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12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1F1097-0DA0-1B48-1D84-7682F60E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B19E-60F9-E347-B916-E0C6BA076179}" type="datetime1">
              <a:rPr lang="en-US" smtClean="0"/>
              <a:t>7/3/23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5AD5C-D14B-7AE5-3811-6C0296E2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Mobile Traffic Predictor Enhanced by Neighboring Transportation Data (MTP-NT)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582B3-D5A4-044E-A4AB-3B7EE7BD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44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D8CB-684F-7BFF-A7AC-4E74D0E0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B1E6B-8AE8-6F88-98FB-371DC430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AF0EC-5093-94A1-FE2D-622DD369F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4F375-431A-2F67-A67A-9F0C511B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D956-4AC8-404F-A7CF-EC008BDE51B6}" type="datetime1">
              <a:rPr lang="en-US" smtClean="0"/>
              <a:t>7/3/23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32438-5206-4E2C-6525-48C0889D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Mobile Traffic Predictor Enhanced by Neighboring Transportation Data (MTP-NT)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FDD81-024A-9ECB-9A06-391882D8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69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AAB7-1D48-B0BC-96D3-501648303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40C50-D9FE-23CC-1888-C703CECCD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03638-5C6C-D2C5-32C0-88C4AAA50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B434B-2458-ACBD-0EAA-0E200A95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231F-1418-9A44-976B-E0F4BFB8DF25}" type="datetime1">
              <a:rPr lang="en-US" smtClean="0"/>
              <a:t>7/3/23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236AB-2040-A881-8E92-00CF1A07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Mobile Traffic Predictor Enhanced by Neighboring Transportation Data (MTP-NT)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DF572-5C6E-08DA-7485-9D3490AE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28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8E66B-F051-8D5F-4751-28238DC0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2820F-5065-2F17-7E89-D3FE6D1AF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6C9B6-2E7A-1D9A-B76B-5347B6094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104F5-6E01-7F45-A19D-27FA7BCF2A7A}" type="datetime1">
              <a:rPr lang="en-US" smtClean="0"/>
              <a:t>7/3/23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64619-F92E-5DE2-50F2-DFB4211DD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A Mobile Traffic Predictor Enhanced by Neighboring Transportation Data (MTP-NT)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A6B35-025B-5248-2B8F-2A9DE2C90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D1434-241F-3E4A-8778-0F70095E40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19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ricsson.com/en/reports-and-papers/mobility-report/reports/november-202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rafael.pasquini@ufu.br" TargetMode="External"/><Relationship Id="rId2" Type="http://schemas.openxmlformats.org/officeDocument/2006/relationships/hyperlink" Target="mailto:patrick@ufu.b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gcarneiro@ufu.b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1F1AC-1603-3561-0ED9-5CBD91C56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4495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i="0" dirty="0">
                <a:effectLst/>
                <a:latin typeface="IBM Plex Sans" panose="020B0503050203000203" pitchFamily="34" charset="0"/>
              </a:rPr>
              <a:t>A Mobile Traffic Predictor Enhanced by Neighboring Transportation Data (MTP-NT)</a:t>
            </a:r>
            <a:endParaRPr lang="pt-BR" sz="4800" dirty="0">
              <a:latin typeface="IBM Plex Sans" panose="020B050305020300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B6FD2-5DA0-9C1B-E2BB-16590B91A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4170"/>
            <a:ext cx="9144000" cy="1655762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IBM Plex Sans" panose="020B0503050203000203" pitchFamily="34" charset="0"/>
              </a:rPr>
              <a:t>Patrick Luiz de Araújo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C0EB770-2759-E4AB-3876-15EBF6060BE1}"/>
              </a:ext>
            </a:extLst>
          </p:cNvPr>
          <p:cNvSpPr txBox="1">
            <a:spLocks/>
          </p:cNvSpPr>
          <p:nvPr/>
        </p:nvSpPr>
        <p:spPr>
          <a:xfrm>
            <a:off x="2860734" y="231962"/>
            <a:ext cx="6281111" cy="894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>
                <a:latin typeface="IBM Plex Sans" panose="020B0503050203000203" pitchFamily="34" charset="0"/>
              </a:rPr>
              <a:t>Programa de Pós-Graduação em Ciência da Computação</a:t>
            </a:r>
          </a:p>
        </p:txBody>
      </p:sp>
      <p:pic>
        <p:nvPicPr>
          <p:cNvPr id="5" name="Picture 6" descr="Resultado de imagem para ufu">
            <a:extLst>
              <a:ext uri="{FF2B5EF4-FFF2-40B4-BE49-F238E27FC236}">
                <a16:creationId xmlns:a16="http://schemas.microsoft.com/office/drawing/2014/main" id="{6C4FE774-7310-6AFD-B3E7-A239ECBCB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701" y="115875"/>
            <a:ext cx="2660073" cy="77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996D29F-02A4-D715-4753-7420084CC492}"/>
              </a:ext>
            </a:extLst>
          </p:cNvPr>
          <p:cNvSpPr txBox="1">
            <a:spLocks/>
          </p:cNvSpPr>
          <p:nvPr/>
        </p:nvSpPr>
        <p:spPr>
          <a:xfrm>
            <a:off x="6001289" y="6341215"/>
            <a:ext cx="6186245" cy="5137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dirty="0">
                <a:latin typeface="IBM Plex Sans" panose="020B0503050203000203" pitchFamily="34" charset="0"/>
              </a:rPr>
              <a:t>Defesa de dissertação de mestrado em  ??/??/????  </a:t>
            </a:r>
          </a:p>
        </p:txBody>
      </p:sp>
      <p:pic>
        <p:nvPicPr>
          <p:cNvPr id="7" name="Picture 4" descr="Resultado de imagem para facom ufu">
            <a:extLst>
              <a:ext uri="{FF2B5EF4-FFF2-40B4-BE49-F238E27FC236}">
                <a16:creationId xmlns:a16="http://schemas.microsoft.com/office/drawing/2014/main" id="{2E1600F8-BDD7-FC7C-70C1-1ACC0E47B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4" y="5163"/>
            <a:ext cx="3018912" cy="10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43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F00A-1E98-87D1-4D8D-2603FC51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b="1" dirty="0" err="1">
                <a:latin typeface="IBM Plex Sans" panose="020B0503050203000203" pitchFamily="34" charset="0"/>
              </a:rPr>
              <a:t>Contents</a:t>
            </a:r>
            <a:endParaRPr lang="pt-BR" sz="4800" b="1" dirty="0">
              <a:latin typeface="IBM Plex Sans" panose="020B050305020300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0BE7E-BBDD-73E9-E46F-0185B0BA8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err="1">
                <a:latin typeface="IBM Plex Sans" panose="020B0503050203000203" pitchFamily="34" charset="0"/>
              </a:rPr>
              <a:t>Introduction</a:t>
            </a:r>
            <a:endParaRPr lang="pt-BR" dirty="0">
              <a:latin typeface="IBM Plex Sans" panose="020B050305020300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 err="1">
                <a:latin typeface="IBM Plex Sans" panose="020B0503050203000203" pitchFamily="34" charset="0"/>
              </a:rPr>
              <a:t>Related</a:t>
            </a:r>
            <a:r>
              <a:rPr lang="pt-BR" dirty="0">
                <a:latin typeface="IBM Plex Sans" panose="020B0503050203000203" pitchFamily="34" charset="0"/>
              </a:rPr>
              <a:t> </a:t>
            </a:r>
            <a:r>
              <a:rPr lang="pt-BR" dirty="0" err="1">
                <a:latin typeface="IBM Plex Sans" panose="020B0503050203000203" pitchFamily="34" charset="0"/>
              </a:rPr>
              <a:t>Work</a:t>
            </a:r>
            <a:endParaRPr lang="pt-BR" dirty="0">
              <a:latin typeface="IBM Plex Sans" panose="020B050305020300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 err="1">
                <a:latin typeface="IBM Plex Sans" panose="020B0503050203000203" pitchFamily="34" charset="0"/>
              </a:rPr>
              <a:t>Preliminaries</a:t>
            </a:r>
            <a:r>
              <a:rPr lang="pt-BR" dirty="0">
                <a:latin typeface="IBM Plex Sans" panose="020B0503050203000203" pitchFamily="34" charset="0"/>
              </a:rPr>
              <a:t> </a:t>
            </a:r>
            <a:r>
              <a:rPr lang="pt-BR" dirty="0" err="1">
                <a:latin typeface="IBM Plex Sans" panose="020B0503050203000203" pitchFamily="34" charset="0"/>
              </a:rPr>
              <a:t>on</a:t>
            </a:r>
            <a:r>
              <a:rPr lang="pt-BR" dirty="0">
                <a:latin typeface="IBM Plex Sans" panose="020B0503050203000203" pitchFamily="34" charset="0"/>
              </a:rPr>
              <a:t> data </a:t>
            </a:r>
            <a:r>
              <a:rPr lang="pt-BR" dirty="0" err="1">
                <a:latin typeface="IBM Plex Sans" panose="020B0503050203000203" pitchFamily="34" charset="0"/>
              </a:rPr>
              <a:t>collection</a:t>
            </a:r>
            <a:r>
              <a:rPr lang="pt-BR" dirty="0">
                <a:latin typeface="IBM Plex Sans" panose="020B0503050203000203" pitchFamily="34" charset="0"/>
              </a:rPr>
              <a:t> for MTP-NT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IBM Plex Sans" panose="020B0503050203000203" pitchFamily="34" charset="0"/>
              </a:rPr>
              <a:t>Framework </a:t>
            </a:r>
            <a:r>
              <a:rPr lang="pt-BR" dirty="0" err="1">
                <a:latin typeface="IBM Plex Sans" panose="020B0503050203000203" pitchFamily="34" charset="0"/>
              </a:rPr>
              <a:t>structure</a:t>
            </a:r>
            <a:r>
              <a:rPr lang="pt-BR" dirty="0">
                <a:latin typeface="IBM Plex Sans" panose="020B0503050203000203" pitchFamily="34" charset="0"/>
              </a:rPr>
              <a:t> </a:t>
            </a:r>
            <a:r>
              <a:rPr lang="pt-BR" dirty="0" err="1">
                <a:latin typeface="IBM Plex Sans" panose="020B0503050203000203" pitchFamily="34" charset="0"/>
              </a:rPr>
              <a:t>and</a:t>
            </a:r>
            <a:r>
              <a:rPr lang="pt-BR" dirty="0">
                <a:latin typeface="IBM Plex Sans" panose="020B0503050203000203" pitchFamily="34" charset="0"/>
              </a:rPr>
              <a:t> </a:t>
            </a:r>
            <a:r>
              <a:rPr lang="pt-BR" dirty="0" err="1">
                <a:latin typeface="IBM Plex Sans" panose="020B0503050203000203" pitchFamily="34" charset="0"/>
              </a:rPr>
              <a:t>fundamentation</a:t>
            </a:r>
            <a:endParaRPr lang="pt-BR" dirty="0">
              <a:latin typeface="IBM Plex Sans" panose="020B050305020300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IBM Plex Sans" panose="020B0503050203000203" pitchFamily="34" charset="0"/>
              </a:rPr>
              <a:t>Experimental </a:t>
            </a:r>
            <a:r>
              <a:rPr lang="pt-BR" dirty="0" err="1">
                <a:latin typeface="IBM Plex Sans" panose="020B0503050203000203" pitchFamily="34" charset="0"/>
              </a:rPr>
              <a:t>results</a:t>
            </a:r>
            <a:endParaRPr lang="pt-BR" dirty="0">
              <a:latin typeface="IBM Plex Sans" panose="020B050305020300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latin typeface="IBM Plex Sans" panose="020B0503050203000203" pitchFamily="34" charset="0"/>
              </a:rPr>
              <a:t>Final </a:t>
            </a:r>
            <a:r>
              <a:rPr lang="pt-BR" dirty="0" err="1">
                <a:latin typeface="IBM Plex Sans" panose="020B0503050203000203" pitchFamily="34" charset="0"/>
              </a:rPr>
              <a:t>considerations</a:t>
            </a:r>
            <a:r>
              <a:rPr lang="pt-BR" dirty="0">
                <a:latin typeface="IBM Plex Sans" panose="020B0503050203000203" pitchFamily="34" charset="0"/>
              </a:rPr>
              <a:t> </a:t>
            </a:r>
            <a:r>
              <a:rPr lang="pt-BR" dirty="0" err="1">
                <a:latin typeface="IBM Plex Sans" panose="020B0503050203000203" pitchFamily="34" charset="0"/>
              </a:rPr>
              <a:t>and</a:t>
            </a:r>
            <a:r>
              <a:rPr lang="pt-BR" dirty="0">
                <a:latin typeface="IBM Plex Sans" panose="020B0503050203000203" pitchFamily="34" charset="0"/>
              </a:rPr>
              <a:t> future </a:t>
            </a:r>
            <a:r>
              <a:rPr lang="pt-BR" dirty="0" err="1">
                <a:latin typeface="IBM Plex Sans" panose="020B0503050203000203" pitchFamily="34" charset="0"/>
              </a:rPr>
              <a:t>work</a:t>
            </a:r>
            <a:endParaRPr lang="pt-BR" dirty="0">
              <a:latin typeface="IBM Plex Sans" panose="020B0503050203000203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D6A0A-E745-679D-60FF-B7C463A9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Mobile Traffic Predictor Enhanced by Neighboring Transportation Data (MTP-NT)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45A6A-468F-0755-DC86-F673816E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39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5BB99-6713-EE89-3895-F3148FAB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100" dirty="0">
                <a:latin typeface="IBM Plex Sans" panose="020B0503050203000203" pitchFamily="34" charset="0"/>
              </a:rPr>
              <a:t>A Mobile </a:t>
            </a:r>
            <a:r>
              <a:rPr lang="pt-BR" sz="1100" dirty="0" err="1">
                <a:latin typeface="IBM Plex Sans" panose="020B0503050203000203" pitchFamily="34" charset="0"/>
              </a:rPr>
              <a:t>Traffic</a:t>
            </a:r>
            <a:r>
              <a:rPr lang="pt-BR" sz="1100" dirty="0">
                <a:latin typeface="IBM Plex Sans" panose="020B0503050203000203" pitchFamily="34" charset="0"/>
              </a:rPr>
              <a:t> </a:t>
            </a:r>
            <a:r>
              <a:rPr lang="pt-BR" sz="1100" dirty="0" err="1">
                <a:latin typeface="IBM Plex Sans" panose="020B0503050203000203" pitchFamily="34" charset="0"/>
              </a:rPr>
              <a:t>Predictor</a:t>
            </a:r>
            <a:r>
              <a:rPr lang="pt-BR" sz="1100" dirty="0">
                <a:latin typeface="IBM Plex Sans" panose="020B0503050203000203" pitchFamily="34" charset="0"/>
              </a:rPr>
              <a:t> </a:t>
            </a:r>
            <a:r>
              <a:rPr lang="pt-BR" sz="1100" dirty="0" err="1">
                <a:latin typeface="IBM Plex Sans" panose="020B0503050203000203" pitchFamily="34" charset="0"/>
              </a:rPr>
              <a:t>Enhanced</a:t>
            </a:r>
            <a:r>
              <a:rPr lang="pt-BR" sz="1100" dirty="0">
                <a:latin typeface="IBM Plex Sans" panose="020B0503050203000203" pitchFamily="34" charset="0"/>
              </a:rPr>
              <a:t> </a:t>
            </a:r>
            <a:r>
              <a:rPr lang="pt-BR" sz="1100" dirty="0" err="1">
                <a:latin typeface="IBM Plex Sans" panose="020B0503050203000203" pitchFamily="34" charset="0"/>
              </a:rPr>
              <a:t>by</a:t>
            </a:r>
            <a:r>
              <a:rPr lang="pt-BR" sz="1100" dirty="0">
                <a:latin typeface="IBM Plex Sans" panose="020B0503050203000203" pitchFamily="34" charset="0"/>
              </a:rPr>
              <a:t> </a:t>
            </a:r>
            <a:r>
              <a:rPr lang="pt-BR" sz="1100" dirty="0" err="1">
                <a:latin typeface="IBM Plex Sans" panose="020B0503050203000203" pitchFamily="34" charset="0"/>
              </a:rPr>
              <a:t>Neighboring</a:t>
            </a:r>
            <a:r>
              <a:rPr lang="pt-BR" sz="1100" dirty="0">
                <a:latin typeface="IBM Plex Sans" panose="020B0503050203000203" pitchFamily="34" charset="0"/>
              </a:rPr>
              <a:t> </a:t>
            </a:r>
            <a:r>
              <a:rPr lang="pt-BR" sz="1100" dirty="0" err="1">
                <a:latin typeface="IBM Plex Sans" panose="020B0503050203000203" pitchFamily="34" charset="0"/>
              </a:rPr>
              <a:t>Transportation</a:t>
            </a:r>
            <a:r>
              <a:rPr lang="pt-BR" sz="1100" dirty="0">
                <a:latin typeface="IBM Plex Sans" panose="020B0503050203000203" pitchFamily="34" charset="0"/>
              </a:rPr>
              <a:t> Data (MTP-NT)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D7978-95DF-1BFB-E341-3759F476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z="1100" smtClean="0">
                <a:latin typeface="IBM Plex Sans" panose="020B0503050203000203" pitchFamily="34" charset="0"/>
              </a:rPr>
              <a:t>3</a:t>
            </a:fld>
            <a:endParaRPr lang="pt-BR" sz="1100">
              <a:latin typeface="IBM Plex Sans" panose="020B0503050203000203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553BFD3D-F48D-9BE9-BD7B-4F0F45E1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52" y="2777130"/>
            <a:ext cx="4133088" cy="804672"/>
          </a:xfrm>
        </p:spPr>
        <p:txBody>
          <a:bodyPr>
            <a:normAutofit/>
          </a:bodyPr>
          <a:lstStyle/>
          <a:p>
            <a:r>
              <a:rPr lang="en-US" sz="1200" b="1" dirty="0">
                <a:latin typeface="IBM Plex Sans" panose="020B0503050203000203" pitchFamily="34" charset="0"/>
              </a:rPr>
              <a:t>Data per month, per smartphone in 2028</a:t>
            </a:r>
          </a:p>
        </p:txBody>
      </p:sp>
      <p:sp>
        <p:nvSpPr>
          <p:cNvPr id="7" name="Text Placeholder">
            <a:extLst>
              <a:ext uri="{FF2B5EF4-FFF2-40B4-BE49-F238E27FC236}">
                <a16:creationId xmlns:a16="http://schemas.microsoft.com/office/drawing/2014/main" id="{577D8326-2FE1-C9E1-B2ED-80788CD0224C}"/>
              </a:ext>
            </a:extLst>
          </p:cNvPr>
          <p:cNvSpPr txBox="1">
            <a:spLocks/>
          </p:cNvSpPr>
          <p:nvPr/>
        </p:nvSpPr>
        <p:spPr>
          <a:xfrm>
            <a:off x="491646" y="2441858"/>
            <a:ext cx="4206240" cy="633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  <a:latin typeface="IBM Plex Sans" panose="020B0503050203000203" pitchFamily="34" charset="0"/>
              </a:rPr>
              <a:t>19 GB/month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AFA5BBFE-E212-360B-180C-B1B626851FF8}"/>
              </a:ext>
            </a:extLst>
          </p:cNvPr>
          <p:cNvSpPr txBox="1">
            <a:spLocks/>
          </p:cNvSpPr>
          <p:nvPr/>
        </p:nvSpPr>
        <p:spPr>
          <a:xfrm>
            <a:off x="7176529" y="1837460"/>
            <a:ext cx="4133088" cy="80467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5pPr>
            <a:lvl6pPr marL="36256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6pPr>
            <a:lvl7pPr marL="72513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7pPr>
            <a:lvl8pPr marL="1087707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8pPr>
            <a:lvl9pPr marL="145027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9pPr>
          </a:lstStyle>
          <a:p>
            <a:pPr defTabSz="914400"/>
            <a:r>
              <a:rPr lang="en-US" sz="1200" b="1" kern="0" dirty="0">
                <a:solidFill>
                  <a:schemeClr val="tx1"/>
                </a:solidFill>
              </a:rPr>
              <a:t>5G subscribers in 2028</a:t>
            </a:r>
          </a:p>
        </p:txBody>
      </p:sp>
      <p:sp>
        <p:nvSpPr>
          <p:cNvPr id="9" name="Text Placeholder">
            <a:extLst>
              <a:ext uri="{FF2B5EF4-FFF2-40B4-BE49-F238E27FC236}">
                <a16:creationId xmlns:a16="http://schemas.microsoft.com/office/drawing/2014/main" id="{36CACADF-AFC4-3E06-C1B5-D73BE58CA672}"/>
              </a:ext>
            </a:extLst>
          </p:cNvPr>
          <p:cNvSpPr txBox="1">
            <a:spLocks/>
          </p:cNvSpPr>
          <p:nvPr/>
        </p:nvSpPr>
        <p:spPr>
          <a:xfrm>
            <a:off x="7176529" y="1204238"/>
            <a:ext cx="4206240" cy="6332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1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IBM Plex Sans" pitchFamily="2" charset="2"/>
              <a:buNone/>
              <a:defRPr sz="9600" b="1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 baseline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Font typeface="IBM Plex Sans" charset="-120"/>
              <a:buChar char="»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914400"/>
            <a:r>
              <a:rPr lang="en-US" sz="4800" kern="0" dirty="0">
                <a:solidFill>
                  <a:schemeClr val="tx1"/>
                </a:solidFill>
              </a:rPr>
              <a:t>5 billion</a:t>
            </a: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24406B87-64CF-B67A-544C-E1706CF773D2}"/>
              </a:ext>
            </a:extLst>
          </p:cNvPr>
          <p:cNvSpPr txBox="1">
            <a:spLocks/>
          </p:cNvSpPr>
          <p:nvPr/>
        </p:nvSpPr>
        <p:spPr>
          <a:xfrm>
            <a:off x="6071541" y="5037800"/>
            <a:ext cx="4133088" cy="80467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5pPr>
            <a:lvl6pPr marL="36256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6pPr>
            <a:lvl7pPr marL="72513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7pPr>
            <a:lvl8pPr marL="1087707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8pPr>
            <a:lvl9pPr marL="145027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9pPr>
          </a:lstStyle>
          <a:p>
            <a:pPr defTabSz="914400"/>
            <a:r>
              <a:rPr lang="en-US" sz="1100" b="1" kern="0" dirty="0">
                <a:solidFill>
                  <a:schemeClr val="tx1"/>
                </a:solidFill>
              </a:rPr>
              <a:t>Data per quarter in 2028</a:t>
            </a:r>
          </a:p>
        </p:txBody>
      </p: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65079F3F-D2E5-FBC2-1747-119744FDBF1D}"/>
              </a:ext>
            </a:extLst>
          </p:cNvPr>
          <p:cNvSpPr txBox="1">
            <a:spLocks/>
          </p:cNvSpPr>
          <p:nvPr/>
        </p:nvSpPr>
        <p:spPr>
          <a:xfrm>
            <a:off x="6071540" y="4404578"/>
            <a:ext cx="4757421" cy="6332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1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IBM Plex Sans" pitchFamily="2" charset="2"/>
              <a:buNone/>
              <a:defRPr sz="9600" b="1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 baseline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Font typeface="IBM Plex Sans" charset="-120"/>
              <a:buChar char="»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914400"/>
            <a:r>
              <a:rPr lang="en-US" sz="4800" kern="0" dirty="0">
                <a:solidFill>
                  <a:schemeClr val="tx1"/>
                </a:solidFill>
              </a:rPr>
              <a:t>100 exabytes</a:t>
            </a:r>
          </a:p>
        </p:txBody>
      </p:sp>
      <p:sp>
        <p:nvSpPr>
          <p:cNvPr id="12" name="Rectangle">
            <a:extLst>
              <a:ext uri="{FF2B5EF4-FFF2-40B4-BE49-F238E27FC236}">
                <a16:creationId xmlns:a16="http://schemas.microsoft.com/office/drawing/2014/main" id="{E9224679-6319-2434-203B-77D3CEB54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7781" y="0"/>
            <a:ext cx="1914219" cy="480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4529" rIns="91440" bIns="34529" anchor="t" anchorCtr="0"/>
          <a:lstStyle>
            <a:lvl1pPr marL="400050" indent="-4000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8929" indent="-288929"/>
            <a:endParaRPr lang="en-US" altLang="en-US" sz="500" dirty="0"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</p:txBody>
      </p:sp>
      <p:sp>
        <p:nvSpPr>
          <p:cNvPr id="13" name="Text Placeholder">
            <a:extLst>
              <a:ext uri="{FF2B5EF4-FFF2-40B4-BE49-F238E27FC236}">
                <a16:creationId xmlns:a16="http://schemas.microsoft.com/office/drawing/2014/main" id="{4D1EB361-A84D-E1BA-5887-29346BE14147}"/>
              </a:ext>
            </a:extLst>
          </p:cNvPr>
          <p:cNvSpPr txBox="1">
            <a:spLocks/>
          </p:cNvSpPr>
          <p:nvPr/>
        </p:nvSpPr>
        <p:spPr>
          <a:xfrm>
            <a:off x="0" y="104751"/>
            <a:ext cx="4206240" cy="633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  <a:latin typeface="IBM Plex Sans" panose="020B0503050203000203" pitchFamily="34" charset="0"/>
              </a:rPr>
              <a:t>Introduction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228230-3133-5772-AAB1-1AB360BE24B2}"/>
              </a:ext>
            </a:extLst>
          </p:cNvPr>
          <p:cNvSpPr txBox="1"/>
          <p:nvPr/>
        </p:nvSpPr>
        <p:spPr>
          <a:xfrm>
            <a:off x="6096000" y="5515500"/>
            <a:ext cx="525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9" indent="-288929"/>
            <a:r>
              <a:rPr lang="en-US" altLang="en-US" sz="1100" dirty="0">
                <a:solidFill>
                  <a:srgbClr val="898989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t>Fonte: </a:t>
            </a:r>
            <a:r>
              <a:rPr lang="en-US" altLang="en-US" sz="1100" dirty="0">
                <a:solidFill>
                  <a:srgbClr val="898989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Ericsson Mobility Report, November 2022</a:t>
            </a:r>
            <a:endParaRPr lang="en-US" altLang="en-US" sz="1100" dirty="0">
              <a:solidFill>
                <a:srgbClr val="898989"/>
              </a:solidFill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89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5BB99-6713-EE89-3895-F3148FAB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latin typeface="IBM Plex Sans" panose="020B0503050203000203" pitchFamily="34" charset="0"/>
              </a:rPr>
              <a:t>A Mobile </a:t>
            </a:r>
            <a:r>
              <a:rPr lang="pt-BR" dirty="0" err="1">
                <a:latin typeface="IBM Plex Sans" panose="020B0503050203000203" pitchFamily="34" charset="0"/>
              </a:rPr>
              <a:t>Traffic</a:t>
            </a:r>
            <a:r>
              <a:rPr lang="pt-BR" dirty="0">
                <a:latin typeface="IBM Plex Sans" panose="020B0503050203000203" pitchFamily="34" charset="0"/>
              </a:rPr>
              <a:t> </a:t>
            </a:r>
            <a:r>
              <a:rPr lang="pt-BR" dirty="0" err="1">
                <a:latin typeface="IBM Plex Sans" panose="020B0503050203000203" pitchFamily="34" charset="0"/>
              </a:rPr>
              <a:t>Predictor</a:t>
            </a:r>
            <a:r>
              <a:rPr lang="pt-BR" dirty="0">
                <a:latin typeface="IBM Plex Sans" panose="020B0503050203000203" pitchFamily="34" charset="0"/>
              </a:rPr>
              <a:t> </a:t>
            </a:r>
            <a:r>
              <a:rPr lang="pt-BR" dirty="0" err="1">
                <a:latin typeface="IBM Plex Sans" panose="020B0503050203000203" pitchFamily="34" charset="0"/>
              </a:rPr>
              <a:t>Enhanced</a:t>
            </a:r>
            <a:r>
              <a:rPr lang="pt-BR" dirty="0">
                <a:latin typeface="IBM Plex Sans" panose="020B0503050203000203" pitchFamily="34" charset="0"/>
              </a:rPr>
              <a:t> </a:t>
            </a:r>
            <a:r>
              <a:rPr lang="pt-BR" dirty="0" err="1">
                <a:latin typeface="IBM Plex Sans" panose="020B0503050203000203" pitchFamily="34" charset="0"/>
              </a:rPr>
              <a:t>by</a:t>
            </a:r>
            <a:r>
              <a:rPr lang="pt-BR" dirty="0">
                <a:latin typeface="IBM Plex Sans" panose="020B0503050203000203" pitchFamily="34" charset="0"/>
              </a:rPr>
              <a:t> </a:t>
            </a:r>
            <a:r>
              <a:rPr lang="pt-BR" dirty="0" err="1">
                <a:latin typeface="IBM Plex Sans" panose="020B0503050203000203" pitchFamily="34" charset="0"/>
              </a:rPr>
              <a:t>Neighboring</a:t>
            </a:r>
            <a:r>
              <a:rPr lang="pt-BR" dirty="0">
                <a:latin typeface="IBM Plex Sans" panose="020B0503050203000203" pitchFamily="34" charset="0"/>
              </a:rPr>
              <a:t> </a:t>
            </a:r>
            <a:r>
              <a:rPr lang="pt-BR" dirty="0" err="1">
                <a:latin typeface="IBM Plex Sans" panose="020B0503050203000203" pitchFamily="34" charset="0"/>
              </a:rPr>
              <a:t>Transportation</a:t>
            </a:r>
            <a:r>
              <a:rPr lang="pt-BR" dirty="0">
                <a:latin typeface="IBM Plex Sans" panose="020B0503050203000203" pitchFamily="34" charset="0"/>
              </a:rPr>
              <a:t> Data (MTP-NT)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D7978-95DF-1BFB-E341-3759F476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>
                <a:latin typeface="IBM Plex Sans" panose="020B0503050203000203" pitchFamily="34" charset="0"/>
              </a:rPr>
              <a:t>4</a:t>
            </a:fld>
            <a:endParaRPr lang="pt-BR">
              <a:latin typeface="IBM Plex Sans" panose="020B0503050203000203" pitchFamily="34" charset="0"/>
            </a:endParaRP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24406B87-64CF-B67A-544C-E1706CF773D2}"/>
              </a:ext>
            </a:extLst>
          </p:cNvPr>
          <p:cNvSpPr txBox="1">
            <a:spLocks/>
          </p:cNvSpPr>
          <p:nvPr/>
        </p:nvSpPr>
        <p:spPr>
          <a:xfrm>
            <a:off x="739253" y="1401237"/>
            <a:ext cx="4133088" cy="26317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5pPr>
            <a:lvl6pPr marL="36256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6pPr>
            <a:lvl7pPr marL="72513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7pPr>
            <a:lvl8pPr marL="1087707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8pPr>
            <a:lvl9pPr marL="145027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9pPr>
          </a:lstStyle>
          <a:p>
            <a:pPr defTabSz="914400"/>
            <a:r>
              <a:rPr lang="en-US" sz="1200" kern="0" dirty="0">
                <a:solidFill>
                  <a:schemeClr val="tx1"/>
                </a:solidFill>
              </a:rPr>
              <a:t>To</a:t>
            </a:r>
          </a:p>
        </p:txBody>
      </p: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65079F3F-D2E5-FBC2-1747-119744FDBF1D}"/>
              </a:ext>
            </a:extLst>
          </p:cNvPr>
          <p:cNvSpPr txBox="1">
            <a:spLocks/>
          </p:cNvSpPr>
          <p:nvPr/>
        </p:nvSpPr>
        <p:spPr>
          <a:xfrm>
            <a:off x="739253" y="1694456"/>
            <a:ext cx="4757421" cy="263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1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IBM Plex Sans" pitchFamily="2" charset="2"/>
              <a:buNone/>
              <a:defRPr sz="9600" b="1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 baseline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Font typeface="IBM Plex Sans" charset="-120"/>
              <a:buChar char="»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914400"/>
            <a:r>
              <a:rPr lang="en-US" sz="1600" kern="0" dirty="0">
                <a:solidFill>
                  <a:schemeClr val="tx1"/>
                </a:solidFill>
              </a:rPr>
              <a:t>Allocate the maximum amount of users</a:t>
            </a:r>
          </a:p>
        </p:txBody>
      </p:sp>
      <p:sp>
        <p:nvSpPr>
          <p:cNvPr id="13" name="Text Placeholder">
            <a:extLst>
              <a:ext uri="{FF2B5EF4-FFF2-40B4-BE49-F238E27FC236}">
                <a16:creationId xmlns:a16="http://schemas.microsoft.com/office/drawing/2014/main" id="{4D1EB361-A84D-E1BA-5887-29346BE14147}"/>
              </a:ext>
            </a:extLst>
          </p:cNvPr>
          <p:cNvSpPr txBox="1">
            <a:spLocks/>
          </p:cNvSpPr>
          <p:nvPr/>
        </p:nvSpPr>
        <p:spPr>
          <a:xfrm>
            <a:off x="0" y="104751"/>
            <a:ext cx="4206240" cy="633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  <a:latin typeface="IBM Plex Sans" panose="020B0503050203000203" pitchFamily="34" charset="0"/>
              </a:rPr>
              <a:t>Introduction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50DDFA4D-4E9F-7C03-2EB6-9F109AB7D976}"/>
              </a:ext>
            </a:extLst>
          </p:cNvPr>
          <p:cNvSpPr txBox="1">
            <a:spLocks/>
          </p:cNvSpPr>
          <p:nvPr/>
        </p:nvSpPr>
        <p:spPr>
          <a:xfrm>
            <a:off x="6984228" y="1401237"/>
            <a:ext cx="4133088" cy="26317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5pPr>
            <a:lvl6pPr marL="36256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6pPr>
            <a:lvl7pPr marL="72513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7pPr>
            <a:lvl8pPr marL="1087707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8pPr>
            <a:lvl9pPr marL="145027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9pPr>
          </a:lstStyle>
          <a:p>
            <a:pPr defTabSz="914400"/>
            <a:r>
              <a:rPr lang="en-US" sz="1200" kern="0" dirty="0">
                <a:solidFill>
                  <a:schemeClr val="tx1"/>
                </a:solidFill>
              </a:rPr>
              <a:t>New 5G networks will count on</a:t>
            </a:r>
          </a:p>
        </p:txBody>
      </p:sp>
      <p:sp>
        <p:nvSpPr>
          <p:cNvPr id="15" name="Text Placeholder">
            <a:extLst>
              <a:ext uri="{FF2B5EF4-FFF2-40B4-BE49-F238E27FC236}">
                <a16:creationId xmlns:a16="http://schemas.microsoft.com/office/drawing/2014/main" id="{7E35D6A1-7422-B3CC-CFAB-0ABF8CEB7BE4}"/>
              </a:ext>
            </a:extLst>
          </p:cNvPr>
          <p:cNvSpPr txBox="1">
            <a:spLocks/>
          </p:cNvSpPr>
          <p:nvPr/>
        </p:nvSpPr>
        <p:spPr>
          <a:xfrm>
            <a:off x="6984228" y="1694456"/>
            <a:ext cx="4757421" cy="21069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1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IBM Plex Sans" pitchFamily="2" charset="2"/>
              <a:buNone/>
              <a:defRPr sz="9600" b="1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 baseline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Font typeface="IBM Plex Sans" charset="-120"/>
              <a:buChar char="»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914400"/>
            <a:r>
              <a:rPr lang="en-US" sz="1600" kern="0" dirty="0">
                <a:solidFill>
                  <a:schemeClr val="tx1"/>
                </a:solidFill>
              </a:rPr>
              <a:t>Core Network (CN) based on Virtual Network Functions (VNF) over a Network Function Virtualization (NFV)</a:t>
            </a:r>
            <a:r>
              <a:rPr lang="en-US" sz="1600" kern="0" baseline="30000" dirty="0">
                <a:solidFill>
                  <a:schemeClr val="tx1"/>
                </a:solidFill>
              </a:rPr>
              <a:t>2</a:t>
            </a:r>
            <a:r>
              <a:rPr lang="en-US" sz="1600" kern="0" dirty="0">
                <a:solidFill>
                  <a:schemeClr val="tx1"/>
                </a:solidFill>
              </a:rPr>
              <a:t> topology </a:t>
            </a:r>
          </a:p>
          <a:p>
            <a:pPr defTabSz="914400"/>
            <a:r>
              <a:rPr lang="en-US" sz="1600" kern="0" dirty="0">
                <a:solidFill>
                  <a:schemeClr val="tx1"/>
                </a:solidFill>
              </a:rPr>
              <a:t>Cloud and edge computing</a:t>
            </a:r>
            <a:r>
              <a:rPr lang="en-US" sz="1600" kern="0" baseline="30000" dirty="0">
                <a:solidFill>
                  <a:schemeClr val="tx1"/>
                </a:solidFill>
              </a:rPr>
              <a:t>3</a:t>
            </a:r>
            <a:endParaRPr lang="en-US" sz="1600" kern="0" dirty="0">
              <a:solidFill>
                <a:schemeClr val="tx1"/>
              </a:solidFill>
            </a:endParaRPr>
          </a:p>
          <a:p>
            <a:pPr defTabSz="914400"/>
            <a:r>
              <a:rPr lang="en-US" sz="1600" kern="0" dirty="0">
                <a:solidFill>
                  <a:schemeClr val="tx1"/>
                </a:solidFill>
                <a:highlight>
                  <a:srgbClr val="FFFF00"/>
                </a:highlight>
              </a:rPr>
              <a:t>Use Machine Learning (ML) and other predictive tools</a:t>
            </a:r>
          </a:p>
          <a:p>
            <a:pPr defTabSz="914400"/>
            <a:endParaRPr lang="en-US" sz="1600" kern="0" dirty="0">
              <a:solidFill>
                <a:schemeClr val="tx1"/>
              </a:solidFill>
            </a:endParaRPr>
          </a:p>
        </p:txBody>
      </p:sp>
      <p:sp>
        <p:nvSpPr>
          <p:cNvPr id="16" name="Text Placeholder">
            <a:extLst>
              <a:ext uri="{FF2B5EF4-FFF2-40B4-BE49-F238E27FC236}">
                <a16:creationId xmlns:a16="http://schemas.microsoft.com/office/drawing/2014/main" id="{7C8CD687-744C-E231-6C10-FD4199DA6307}"/>
              </a:ext>
            </a:extLst>
          </p:cNvPr>
          <p:cNvSpPr txBox="1">
            <a:spLocks/>
          </p:cNvSpPr>
          <p:nvPr/>
        </p:nvSpPr>
        <p:spPr>
          <a:xfrm>
            <a:off x="739252" y="1981212"/>
            <a:ext cx="4757421" cy="1845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1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IBM Plex Sans" pitchFamily="2" charset="2"/>
              <a:buNone/>
              <a:defRPr sz="9600" b="1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 baseline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Font typeface="IBM Plex Sans" charset="-120"/>
              <a:buChar char="»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914400"/>
            <a:r>
              <a:rPr lang="en-US" sz="1600" kern="0" dirty="0">
                <a:solidFill>
                  <a:schemeClr val="tx1"/>
                </a:solidFill>
              </a:rPr>
              <a:t>Optimize network operability</a:t>
            </a:r>
          </a:p>
        </p:txBody>
      </p:sp>
      <p:sp>
        <p:nvSpPr>
          <p:cNvPr id="17" name="Text Placeholder">
            <a:extLst>
              <a:ext uri="{FF2B5EF4-FFF2-40B4-BE49-F238E27FC236}">
                <a16:creationId xmlns:a16="http://schemas.microsoft.com/office/drawing/2014/main" id="{6E25DB23-83D2-02B9-6180-AD3269ED96DA}"/>
              </a:ext>
            </a:extLst>
          </p:cNvPr>
          <p:cNvSpPr txBox="1">
            <a:spLocks/>
          </p:cNvSpPr>
          <p:nvPr/>
        </p:nvSpPr>
        <p:spPr>
          <a:xfrm>
            <a:off x="739251" y="2274431"/>
            <a:ext cx="4757421" cy="263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1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IBM Plex Sans" pitchFamily="2" charset="2"/>
              <a:buNone/>
              <a:defRPr sz="9600" b="1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 baseline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Font typeface="IBM Plex Sans" charset="-120"/>
              <a:buChar char="»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914400"/>
            <a:r>
              <a:rPr lang="en-US" sz="1600" kern="0" dirty="0">
                <a:solidFill>
                  <a:schemeClr val="tx1"/>
                </a:solidFill>
              </a:rPr>
              <a:t>Reach 5G QoS/</a:t>
            </a:r>
            <a:r>
              <a:rPr lang="en-US" sz="1600" kern="0" dirty="0" err="1">
                <a:solidFill>
                  <a:schemeClr val="tx1"/>
                </a:solidFill>
              </a:rPr>
              <a:t>QoE</a:t>
            </a:r>
            <a:r>
              <a:rPr lang="en-US" sz="1600" kern="0" dirty="0">
                <a:solidFill>
                  <a:schemeClr val="tx1"/>
                </a:solidFill>
              </a:rPr>
              <a:t> metrics</a:t>
            </a:r>
            <a:r>
              <a:rPr lang="en-US" sz="1600" kern="0" baseline="30000" dirty="0">
                <a:solidFill>
                  <a:schemeClr val="tx1"/>
                </a:solidFill>
              </a:rPr>
              <a:t>1</a:t>
            </a:r>
            <a:endParaRPr lang="en-US" sz="1600" kern="0" dirty="0">
              <a:solidFill>
                <a:schemeClr val="tx1"/>
              </a:solidFill>
            </a:endParaRP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2DB5D33C-FE6C-B48A-CD2D-32A724B0ACA0}"/>
              </a:ext>
            </a:extLst>
          </p:cNvPr>
          <p:cNvSpPr txBox="1">
            <a:spLocks/>
          </p:cNvSpPr>
          <p:nvPr/>
        </p:nvSpPr>
        <p:spPr>
          <a:xfrm>
            <a:off x="1074685" y="2537608"/>
            <a:ext cx="4133088" cy="61001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5pPr>
            <a:lvl6pPr marL="36256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6pPr>
            <a:lvl7pPr marL="72513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7pPr>
            <a:lvl8pPr marL="1087707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8pPr>
            <a:lvl9pPr marL="145027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9pPr>
          </a:lstStyle>
          <a:p>
            <a:pPr defTabSz="914400"/>
            <a:r>
              <a:rPr lang="en-US" sz="1200" b="1" kern="0" dirty="0">
                <a:solidFill>
                  <a:schemeClr val="tx1"/>
                </a:solidFill>
              </a:rPr>
              <a:t>1ms latency</a:t>
            </a:r>
          </a:p>
          <a:p>
            <a:pPr defTabSz="914400"/>
            <a:r>
              <a:rPr lang="en-US" sz="1200" b="1" kern="0" dirty="0">
                <a:solidFill>
                  <a:schemeClr val="tx1"/>
                </a:solidFill>
              </a:rPr>
              <a:t>low energy consumption</a:t>
            </a:r>
          </a:p>
          <a:p>
            <a:pPr defTabSz="914400"/>
            <a:r>
              <a:rPr lang="en-US" sz="1200" b="1" kern="0" dirty="0">
                <a:solidFill>
                  <a:schemeClr val="tx1"/>
                </a:solidFill>
              </a:rPr>
              <a:t>High coverage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44DE63-77EA-941B-0C64-E2B91AC638DE}"/>
              </a:ext>
            </a:extLst>
          </p:cNvPr>
          <p:cNvSpPr txBox="1"/>
          <p:nvPr/>
        </p:nvSpPr>
        <p:spPr>
          <a:xfrm>
            <a:off x="6096000" y="4636548"/>
            <a:ext cx="52578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898989"/>
                </a:solidFill>
                <a:latin typeface="IBM Plex Sans" panose="020B0503050203000203" pitchFamily="34" charset="0"/>
              </a:rPr>
              <a:t>[1]</a:t>
            </a:r>
            <a:r>
              <a:rPr lang="en-US" sz="1100" b="0" i="0" dirty="0">
                <a:solidFill>
                  <a:srgbClr val="898989"/>
                </a:solidFill>
                <a:effectLst/>
                <a:latin typeface="IBM Plex Sans" panose="020B0503050203000203" pitchFamily="34" charset="0"/>
              </a:rPr>
              <a:t> AGIWAL, M.; ROY, A.; SAXENA, N. Next generation 5g wireless networks: A comprehensive survey. IEEE Communications Surveys Tutorials, v. 18, n. 3, p. 1617–1655, 2016.</a:t>
            </a:r>
          </a:p>
          <a:p>
            <a:r>
              <a:rPr lang="en-US" sz="1100" dirty="0">
                <a:solidFill>
                  <a:srgbClr val="898989"/>
                </a:solidFill>
                <a:latin typeface="IBM Plex Sans" panose="020B0503050203000203" pitchFamily="34" charset="0"/>
              </a:rPr>
              <a:t>[2] Sun, Y. et al. Application of machine learning in wireless networks: Key techniques and open issues. IEEE Communications Surveys Tutorials, v. 21, n. 4, p. 3072–3108, 2019. </a:t>
            </a:r>
          </a:p>
          <a:p>
            <a:r>
              <a:rPr lang="en-US" sz="1100" dirty="0">
                <a:solidFill>
                  <a:srgbClr val="898989"/>
                </a:solidFill>
                <a:latin typeface="IBM Plex Sans" panose="020B0503050203000203" pitchFamily="34" charset="0"/>
              </a:rPr>
              <a:t>[3] ALAWE, I. et al. Improving traffic forecasting for 5g core network scalability: A machine learning approach. IEEE Network, v. 32, n. 6, p. 42–49, 2018. </a:t>
            </a:r>
          </a:p>
          <a:p>
            <a:endParaRPr lang="pt-BR" sz="1100" dirty="0">
              <a:solidFill>
                <a:srgbClr val="898989"/>
              </a:solidFill>
              <a:latin typeface="IBM Plex Sans" panose="020B0503050203000203" pitchFamily="34" charset="0"/>
            </a:endParaRP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BCF4C3E0-9132-32DD-6C6E-45E764D6C940}"/>
              </a:ext>
            </a:extLst>
          </p:cNvPr>
          <p:cNvSpPr txBox="1">
            <a:spLocks/>
          </p:cNvSpPr>
          <p:nvPr/>
        </p:nvSpPr>
        <p:spPr>
          <a:xfrm>
            <a:off x="7399135" y="3333672"/>
            <a:ext cx="4133088" cy="61001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5pPr>
            <a:lvl6pPr marL="36256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6pPr>
            <a:lvl7pPr marL="72513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7pPr>
            <a:lvl8pPr marL="1087707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8pPr>
            <a:lvl9pPr marL="145027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9pPr>
          </a:lstStyle>
          <a:p>
            <a:pPr defTabSz="914400"/>
            <a:r>
              <a:rPr lang="en-US" sz="1200" kern="0" dirty="0">
                <a:solidFill>
                  <a:schemeClr val="tx1"/>
                </a:solidFill>
              </a:rPr>
              <a:t>Intelligent caching in network edge</a:t>
            </a:r>
          </a:p>
          <a:p>
            <a:pPr defTabSz="914400"/>
            <a:r>
              <a:rPr lang="en-US" sz="1200" kern="0" dirty="0">
                <a:solidFill>
                  <a:schemeClr val="tx1"/>
                </a:solidFill>
                <a:highlight>
                  <a:srgbClr val="FFFF00"/>
                </a:highlight>
              </a:rPr>
              <a:t>Cloud computing optimization</a:t>
            </a:r>
          </a:p>
        </p:txBody>
      </p:sp>
    </p:spTree>
    <p:extLst>
      <p:ext uri="{BB962C8B-B14F-4D97-AF65-F5344CB8AC3E}">
        <p14:creationId xmlns:p14="http://schemas.microsoft.com/office/powerpoint/2010/main" val="277633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5BB99-6713-EE89-3895-F3148FAB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latin typeface="IBM Plex Sans" panose="020B0503050203000203" pitchFamily="34" charset="0"/>
              </a:rPr>
              <a:t>A Mobile Traffic Predictor Enhanced by Neighboring Transportation Data (MTP-NT)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D7978-95DF-1BFB-E341-3759F476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>
                <a:latin typeface="IBM Plex Sans" panose="020B0503050203000203" pitchFamily="34" charset="0"/>
              </a:rPr>
              <a:t>5</a:t>
            </a:fld>
            <a:endParaRPr lang="pt-BR">
              <a:latin typeface="IBM Plex Sans" panose="020B0503050203000203" pitchFamily="34" charset="0"/>
            </a:endParaRPr>
          </a:p>
        </p:txBody>
      </p: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65079F3F-D2E5-FBC2-1747-119744FDBF1D}"/>
              </a:ext>
            </a:extLst>
          </p:cNvPr>
          <p:cNvSpPr txBox="1">
            <a:spLocks/>
          </p:cNvSpPr>
          <p:nvPr/>
        </p:nvSpPr>
        <p:spPr>
          <a:xfrm>
            <a:off x="739253" y="1694456"/>
            <a:ext cx="4757421" cy="8431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1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IBM Plex Sans" pitchFamily="2" charset="2"/>
              <a:buNone/>
              <a:defRPr sz="9600" b="1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 baseline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Font typeface="IBM Plex Sans" charset="-120"/>
              <a:buChar char="»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914400"/>
            <a:r>
              <a:rPr lang="en-US" sz="1600" kern="0" dirty="0">
                <a:solidFill>
                  <a:schemeClr val="tx1"/>
                </a:solidFill>
              </a:rPr>
              <a:t>AI models advantages</a:t>
            </a:r>
          </a:p>
        </p:txBody>
      </p:sp>
      <p:sp>
        <p:nvSpPr>
          <p:cNvPr id="13" name="Text Placeholder">
            <a:extLst>
              <a:ext uri="{FF2B5EF4-FFF2-40B4-BE49-F238E27FC236}">
                <a16:creationId xmlns:a16="http://schemas.microsoft.com/office/drawing/2014/main" id="{4D1EB361-A84D-E1BA-5887-29346BE14147}"/>
              </a:ext>
            </a:extLst>
          </p:cNvPr>
          <p:cNvSpPr txBox="1">
            <a:spLocks/>
          </p:cNvSpPr>
          <p:nvPr/>
        </p:nvSpPr>
        <p:spPr>
          <a:xfrm>
            <a:off x="0" y="104751"/>
            <a:ext cx="4206240" cy="633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  <a:latin typeface="IBM Plex Sans" panose="020B0503050203000203" pitchFamily="34" charset="0"/>
              </a:rPr>
              <a:t>Introduction</a:t>
            </a:r>
          </a:p>
        </p:txBody>
      </p:sp>
      <p:sp>
        <p:nvSpPr>
          <p:cNvPr id="15" name="Text Placeholder">
            <a:extLst>
              <a:ext uri="{FF2B5EF4-FFF2-40B4-BE49-F238E27FC236}">
                <a16:creationId xmlns:a16="http://schemas.microsoft.com/office/drawing/2014/main" id="{7E35D6A1-7422-B3CC-CFAB-0ABF8CEB7BE4}"/>
              </a:ext>
            </a:extLst>
          </p:cNvPr>
          <p:cNvSpPr txBox="1">
            <a:spLocks/>
          </p:cNvSpPr>
          <p:nvPr/>
        </p:nvSpPr>
        <p:spPr>
          <a:xfrm>
            <a:off x="6984228" y="1694456"/>
            <a:ext cx="4757421" cy="21069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1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IBM Plex Sans" pitchFamily="2" charset="2"/>
              <a:buNone/>
              <a:defRPr sz="9600" b="1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IBM Plex Sans" charset="-120"/>
              <a:buChar char="–"/>
              <a:tabLst/>
              <a:defRPr sz="1400" baseline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bg1"/>
              </a:buClr>
              <a:buFont typeface="IBM Plex Sans" charset="-120"/>
              <a:buChar char="»"/>
              <a:tabLst/>
              <a:defRPr sz="140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914400"/>
            <a:r>
              <a:rPr lang="en-US" sz="1600" kern="0" dirty="0" err="1">
                <a:solidFill>
                  <a:schemeClr val="tx1"/>
                </a:solidFill>
              </a:rPr>
              <a:t>Limitants</a:t>
            </a:r>
            <a:endParaRPr lang="en-US" sz="1600" kern="0" dirty="0">
              <a:solidFill>
                <a:schemeClr val="tx1"/>
              </a:solidFill>
            </a:endParaRPr>
          </a:p>
          <a:p>
            <a:pPr marL="342900" indent="-342900" defTabSz="914400">
              <a:buFont typeface="+mj-lt"/>
              <a:buAutoNum type="arabicPeriod"/>
            </a:pPr>
            <a:r>
              <a:rPr lang="en-US" sz="1600" kern="0" dirty="0">
                <a:solidFill>
                  <a:schemeClr val="tx1"/>
                </a:solidFill>
              </a:rPr>
              <a:t>Enough data?</a:t>
            </a:r>
          </a:p>
          <a:p>
            <a:pPr marL="342900" indent="-342900" defTabSz="914400">
              <a:buFont typeface="+mj-lt"/>
              <a:buAutoNum type="arabicPeriod"/>
            </a:pPr>
            <a:r>
              <a:rPr lang="en-US" sz="1600" kern="0" dirty="0">
                <a:solidFill>
                  <a:schemeClr val="tx1"/>
                </a:solidFill>
              </a:rPr>
              <a:t>Pertinent information?</a:t>
            </a:r>
          </a:p>
          <a:p>
            <a:pPr marL="342900" indent="-342900" defTabSz="914400">
              <a:buFont typeface="+mj-lt"/>
              <a:buAutoNum type="arabicPeriod"/>
            </a:pPr>
            <a:r>
              <a:rPr lang="en-US" sz="1600" kern="0" dirty="0">
                <a:solidFill>
                  <a:schemeClr val="tx1"/>
                </a:solidFill>
              </a:rPr>
              <a:t>Response time</a:t>
            </a:r>
          </a:p>
          <a:p>
            <a:pPr marL="342900" indent="-342900" defTabSz="914400">
              <a:buFont typeface="+mj-lt"/>
              <a:buAutoNum type="arabicPeriod"/>
            </a:pPr>
            <a:r>
              <a:rPr lang="en-US" sz="1600" kern="0" dirty="0">
                <a:solidFill>
                  <a:schemeClr val="tx1"/>
                </a:solidFill>
              </a:rPr>
              <a:t>Return Over </a:t>
            </a:r>
            <a:r>
              <a:rPr lang="en-US" sz="1600" kern="0" dirty="0" err="1">
                <a:solidFill>
                  <a:schemeClr val="tx1"/>
                </a:solidFill>
              </a:rPr>
              <a:t>Investiment</a:t>
            </a:r>
            <a:r>
              <a:rPr lang="en-US" sz="1600" kern="0" dirty="0">
                <a:solidFill>
                  <a:schemeClr val="tx1"/>
                </a:solidFill>
              </a:rPr>
              <a:t> – ROI</a:t>
            </a:r>
          </a:p>
          <a:p>
            <a:pPr defTabSz="914400"/>
            <a:endParaRPr lang="en-US" sz="1600" kern="0" dirty="0">
              <a:solidFill>
                <a:schemeClr val="tx1"/>
              </a:solidFill>
            </a:endParaRP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2DB5D33C-FE6C-B48A-CD2D-32A724B0ACA0}"/>
              </a:ext>
            </a:extLst>
          </p:cNvPr>
          <p:cNvSpPr txBox="1">
            <a:spLocks/>
          </p:cNvSpPr>
          <p:nvPr/>
        </p:nvSpPr>
        <p:spPr>
          <a:xfrm>
            <a:off x="1002764" y="2050216"/>
            <a:ext cx="4421989" cy="183341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5pPr>
            <a:lvl6pPr marL="36256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6pPr>
            <a:lvl7pPr marL="72513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7pPr>
            <a:lvl8pPr marL="1087707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8pPr>
            <a:lvl9pPr marL="145027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b="1" kern="0" dirty="0">
                <a:solidFill>
                  <a:schemeClr val="tx1"/>
                </a:solidFill>
              </a:rPr>
              <a:t>Rely on historical data</a:t>
            </a:r>
            <a:r>
              <a:rPr lang="en-US" b="1" kern="0" baseline="30000" dirty="0">
                <a:solidFill>
                  <a:schemeClr val="tx1"/>
                </a:solidFill>
              </a:rPr>
              <a:t>123</a:t>
            </a:r>
          </a:p>
          <a:p>
            <a:pPr defTabSz="914400">
              <a:lnSpc>
                <a:spcPct val="100000"/>
              </a:lnSpc>
            </a:pPr>
            <a:endParaRPr lang="en-US" b="1" kern="0" baseline="30000" dirty="0">
              <a:solidFill>
                <a:schemeClr val="tx1"/>
              </a:solidFill>
            </a:endParaRPr>
          </a:p>
          <a:p>
            <a:pPr defTabSz="914400">
              <a:lnSpc>
                <a:spcPct val="100000"/>
              </a:lnSpc>
            </a:pPr>
            <a:r>
              <a:rPr lang="en-US" b="1" kern="0" dirty="0">
                <a:solidFill>
                  <a:schemeClr val="tx1"/>
                </a:solidFill>
              </a:rPr>
              <a:t>Can be less complex than conventional approaches</a:t>
            </a:r>
            <a:r>
              <a:rPr lang="en-US" b="1" kern="0" baseline="30000" dirty="0">
                <a:solidFill>
                  <a:schemeClr val="tx1"/>
                </a:solidFill>
              </a:rPr>
              <a:t>4</a:t>
            </a:r>
          </a:p>
          <a:p>
            <a:pPr defTabSz="914400">
              <a:lnSpc>
                <a:spcPct val="100000"/>
              </a:lnSpc>
            </a:pPr>
            <a:endParaRPr lang="en-US" b="1" kern="0" dirty="0">
              <a:solidFill>
                <a:schemeClr val="tx1"/>
              </a:solidFill>
            </a:endParaRPr>
          </a:p>
          <a:p>
            <a:pPr defTabSz="914400">
              <a:lnSpc>
                <a:spcPct val="100000"/>
              </a:lnSpc>
            </a:pPr>
            <a:r>
              <a:rPr lang="en-US" b="1" kern="0" dirty="0">
                <a:solidFill>
                  <a:schemeClr val="tx1"/>
                </a:solidFill>
              </a:rPr>
              <a:t>Robust patterns and best overall performance</a:t>
            </a:r>
            <a:r>
              <a:rPr lang="en-US" b="1" kern="0" baseline="30000" dirty="0">
                <a:solidFill>
                  <a:schemeClr val="tx1"/>
                </a:solidFill>
              </a:rPr>
              <a:t>5</a:t>
            </a:r>
            <a:endParaRPr lang="en-US" b="1" kern="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44DE63-77EA-941B-0C64-E2B91AC638DE}"/>
              </a:ext>
            </a:extLst>
          </p:cNvPr>
          <p:cNvSpPr txBox="1"/>
          <p:nvPr/>
        </p:nvSpPr>
        <p:spPr>
          <a:xfrm>
            <a:off x="5034337" y="3760887"/>
            <a:ext cx="631946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898989"/>
                </a:solidFill>
                <a:latin typeface="IBM Plex Sans" panose="020B0503050203000203" pitchFamily="34" charset="0"/>
              </a:rPr>
              <a:t>[1]</a:t>
            </a:r>
            <a:r>
              <a:rPr lang="en-US" sz="1100" b="0" i="0" dirty="0">
                <a:solidFill>
                  <a:srgbClr val="898989"/>
                </a:solidFill>
                <a:effectLst/>
                <a:latin typeface="IBM Plex Sans" panose="020B0503050203000203" pitchFamily="34" charset="0"/>
              </a:rPr>
              <a:t> Wang, X. et al. </a:t>
            </a:r>
            <a:r>
              <a:rPr lang="en-US" sz="1100" b="0" i="0" dirty="0" err="1">
                <a:solidFill>
                  <a:srgbClr val="898989"/>
                </a:solidFill>
                <a:effectLst/>
                <a:latin typeface="IBM Plex Sans" panose="020B0503050203000203" pitchFamily="34" charset="0"/>
              </a:rPr>
              <a:t>Spatio</a:t>
            </a:r>
            <a:r>
              <a:rPr lang="en-US" sz="1100" b="0" i="0" dirty="0">
                <a:solidFill>
                  <a:srgbClr val="898989"/>
                </a:solidFill>
                <a:effectLst/>
                <a:latin typeface="IBM Plex Sans" panose="020B0503050203000203" pitchFamily="34" charset="0"/>
              </a:rPr>
              <a:t>-temporal analysis and prediction of cellular traffic in metropolis. In: 2017 IEEE 25th International Conference on Network Protocols (ICNP). [</a:t>
            </a:r>
            <a:r>
              <a:rPr lang="en-US" sz="1100" b="0" i="0" dirty="0" err="1">
                <a:solidFill>
                  <a:srgbClr val="898989"/>
                </a:solidFill>
                <a:effectLst/>
                <a:latin typeface="IBM Plex Sans" panose="020B0503050203000203" pitchFamily="34" charset="0"/>
              </a:rPr>
              <a:t>S.l.</a:t>
            </a:r>
            <a:r>
              <a:rPr lang="en-US" sz="1100" b="0" i="0" dirty="0">
                <a:solidFill>
                  <a:srgbClr val="898989"/>
                </a:solidFill>
                <a:effectLst/>
                <a:latin typeface="IBM Plex Sans" panose="020B0503050203000203" pitchFamily="34" charset="0"/>
              </a:rPr>
              <a:t>: </a:t>
            </a:r>
            <a:r>
              <a:rPr lang="en-US" sz="1100" b="0" i="0" dirty="0" err="1">
                <a:solidFill>
                  <a:srgbClr val="898989"/>
                </a:solidFill>
                <a:effectLst/>
                <a:latin typeface="IBM Plex Sans" panose="020B0503050203000203" pitchFamily="34" charset="0"/>
              </a:rPr>
              <a:t>s.n</a:t>
            </a:r>
            <a:r>
              <a:rPr lang="en-US" sz="1100" b="0" i="0" dirty="0">
                <a:solidFill>
                  <a:srgbClr val="898989"/>
                </a:solidFill>
                <a:effectLst/>
                <a:latin typeface="IBM Plex Sans" panose="020B0503050203000203" pitchFamily="34" charset="0"/>
              </a:rPr>
              <a:t>.], 2017. p. 1–10 </a:t>
            </a:r>
          </a:p>
          <a:p>
            <a:r>
              <a:rPr lang="en-US" sz="1100" dirty="0">
                <a:solidFill>
                  <a:srgbClr val="898989"/>
                </a:solidFill>
                <a:latin typeface="IBM Plex Sans" panose="020B0503050203000203" pitchFamily="34" charset="0"/>
              </a:rPr>
              <a:t>[2] Wang, J. et al. Spatiotemporal modeling and prediction in cellular networks: A big data enabled deep learning approach. In: IEEE INFOCOM 2017 - IEEE Conference on Computer Communications. [</a:t>
            </a:r>
            <a:r>
              <a:rPr lang="en-US" sz="1100" dirty="0" err="1">
                <a:solidFill>
                  <a:srgbClr val="898989"/>
                </a:solidFill>
                <a:latin typeface="IBM Plex Sans" panose="020B0503050203000203" pitchFamily="34" charset="0"/>
              </a:rPr>
              <a:t>S.l.</a:t>
            </a:r>
            <a:r>
              <a:rPr lang="en-US" sz="1100" dirty="0">
                <a:solidFill>
                  <a:srgbClr val="898989"/>
                </a:solidFill>
                <a:latin typeface="IBM Plex Sans" panose="020B0503050203000203" pitchFamily="34" charset="0"/>
              </a:rPr>
              <a:t>: </a:t>
            </a:r>
            <a:r>
              <a:rPr lang="en-US" sz="1100" dirty="0" err="1">
                <a:solidFill>
                  <a:srgbClr val="898989"/>
                </a:solidFill>
                <a:latin typeface="IBM Plex Sans" panose="020B0503050203000203" pitchFamily="34" charset="0"/>
              </a:rPr>
              <a:t>s.n</a:t>
            </a:r>
            <a:r>
              <a:rPr lang="en-US" sz="1100" dirty="0">
                <a:solidFill>
                  <a:srgbClr val="898989"/>
                </a:solidFill>
                <a:latin typeface="IBM Plex Sans" panose="020B0503050203000203" pitchFamily="34" charset="0"/>
              </a:rPr>
              <a:t>.], 2017. p. 1–9. </a:t>
            </a:r>
          </a:p>
          <a:p>
            <a:r>
              <a:rPr lang="en-US" sz="1100" dirty="0">
                <a:solidFill>
                  <a:srgbClr val="898989"/>
                </a:solidFill>
                <a:latin typeface="IBM Plex Sans" panose="020B0503050203000203" pitchFamily="34" charset="0"/>
              </a:rPr>
              <a:t>[3] CHEN, X. et al. Analyzing and modeling </a:t>
            </a:r>
            <a:r>
              <a:rPr lang="en-US" sz="1100" dirty="0" err="1">
                <a:solidFill>
                  <a:srgbClr val="898989"/>
                </a:solidFill>
                <a:latin typeface="IBM Plex Sans" panose="020B0503050203000203" pitchFamily="34" charset="0"/>
              </a:rPr>
              <a:t>spatio</a:t>
            </a:r>
            <a:r>
              <a:rPr lang="en-US" sz="1100" dirty="0">
                <a:solidFill>
                  <a:srgbClr val="898989"/>
                </a:solidFill>
                <a:latin typeface="IBM Plex Sans" panose="020B0503050203000203" pitchFamily="34" charset="0"/>
              </a:rPr>
              <a:t>-temporal dependence of cellular traffic at city scale. In: 2015 IEEE International Conference on Communications (ICC). [</a:t>
            </a:r>
            <a:r>
              <a:rPr lang="en-US" sz="1100" dirty="0" err="1">
                <a:solidFill>
                  <a:srgbClr val="898989"/>
                </a:solidFill>
                <a:latin typeface="IBM Plex Sans" panose="020B0503050203000203" pitchFamily="34" charset="0"/>
              </a:rPr>
              <a:t>S.l.</a:t>
            </a:r>
            <a:r>
              <a:rPr lang="en-US" sz="1100" dirty="0">
                <a:solidFill>
                  <a:srgbClr val="898989"/>
                </a:solidFill>
                <a:latin typeface="IBM Plex Sans" panose="020B0503050203000203" pitchFamily="34" charset="0"/>
              </a:rPr>
              <a:t>: </a:t>
            </a:r>
            <a:r>
              <a:rPr lang="en-US" sz="1100" dirty="0" err="1">
                <a:solidFill>
                  <a:srgbClr val="898989"/>
                </a:solidFill>
                <a:latin typeface="IBM Plex Sans" panose="020B0503050203000203" pitchFamily="34" charset="0"/>
              </a:rPr>
              <a:t>s.n</a:t>
            </a:r>
            <a:r>
              <a:rPr lang="en-US" sz="1100" dirty="0">
                <a:solidFill>
                  <a:srgbClr val="898989"/>
                </a:solidFill>
                <a:latin typeface="IBM Plex Sans" panose="020B0503050203000203" pitchFamily="34" charset="0"/>
              </a:rPr>
              <a:t>.], 2015. p. 3585–3591. </a:t>
            </a:r>
          </a:p>
          <a:p>
            <a:r>
              <a:rPr lang="en-US" sz="1100" dirty="0">
                <a:solidFill>
                  <a:srgbClr val="898989"/>
                </a:solidFill>
                <a:latin typeface="IBM Plex Sans" panose="020B0503050203000203" pitchFamily="34" charset="0"/>
              </a:rPr>
              <a:t>[4] SUN, H. et al. Learning to optimize: Training deep neural networks for wireless resource management. In: 2017 IEEE 18th International Workshop on Signal Processing Advances in Wireless Communications (SPAWC). [</a:t>
            </a:r>
            <a:r>
              <a:rPr lang="en-US" sz="1100" dirty="0" err="1">
                <a:solidFill>
                  <a:srgbClr val="898989"/>
                </a:solidFill>
                <a:latin typeface="IBM Plex Sans" panose="020B0503050203000203" pitchFamily="34" charset="0"/>
              </a:rPr>
              <a:t>S.l.</a:t>
            </a:r>
            <a:r>
              <a:rPr lang="en-US" sz="1100" dirty="0">
                <a:solidFill>
                  <a:srgbClr val="898989"/>
                </a:solidFill>
                <a:latin typeface="IBM Plex Sans" panose="020B0503050203000203" pitchFamily="34" charset="0"/>
              </a:rPr>
              <a:t>: </a:t>
            </a:r>
            <a:r>
              <a:rPr lang="en-US" sz="1100" dirty="0" err="1">
                <a:solidFill>
                  <a:srgbClr val="898989"/>
                </a:solidFill>
                <a:latin typeface="IBM Plex Sans" panose="020B0503050203000203" pitchFamily="34" charset="0"/>
              </a:rPr>
              <a:t>s.n</a:t>
            </a:r>
            <a:r>
              <a:rPr lang="en-US" sz="1100" dirty="0">
                <a:solidFill>
                  <a:srgbClr val="898989"/>
                </a:solidFill>
                <a:latin typeface="IBM Plex Sans" panose="020B0503050203000203" pitchFamily="34" charset="0"/>
              </a:rPr>
              <a:t>.], 2017. p. 1–6. </a:t>
            </a:r>
          </a:p>
          <a:p>
            <a:r>
              <a:rPr lang="en-US" sz="1100" dirty="0">
                <a:solidFill>
                  <a:srgbClr val="898989"/>
                </a:solidFill>
                <a:latin typeface="IBM Plex Sans" panose="020B0503050203000203" pitchFamily="34" charset="0"/>
              </a:rPr>
              <a:t>[5] Sun, Y. et al. Application of machine learning in wireless networks: Key techniques and open issues. IEEE Communications Surveys Tutorials, v. 21, n. 4, p. 3072–3108, 2019. </a:t>
            </a:r>
          </a:p>
          <a:p>
            <a:endParaRPr lang="pt-BR" sz="1100" dirty="0">
              <a:solidFill>
                <a:srgbClr val="898989"/>
              </a:solidFill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80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IBM Plex Sans" panose="020B0503050203000203" pitchFamily="34" charset="0"/>
              </a:rPr>
              <a:t>tl;dr</a:t>
            </a:r>
            <a:endParaRPr lang="en-US" b="1" dirty="0">
              <a:latin typeface="IBM Plex Sans" panose="020B0503050203000203" pitchFamily="34" charset="0"/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IBM Plex Sans" panose="020B0503050203000203" pitchFamily="34" charset="0"/>
              </a:rPr>
              <a:t>Enough Data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9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IBM Plex Sans" panose="020B0503050203000203" pitchFamily="34" charset="0"/>
              </a:rPr>
              <a:t>Innovation</a:t>
            </a:r>
          </a:p>
        </p:txBody>
      </p:sp>
      <p:sp>
        <p:nvSpPr>
          <p:cNvPr id="2" name="Content Placeholder 3"/>
          <p:cNvSpPr>
            <a:spLocks noGrp="1"/>
          </p:cNvSpPr>
          <p:nvPr>
            <p:ph sz="quarter" idx="17"/>
          </p:nvPr>
        </p:nvSpPr>
        <p:spPr>
          <a:solidFill>
            <a:schemeClr val="accent1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IBM Plex Sans" panose="020B0503050203000203" pitchFamily="34" charset="0"/>
              </a:rPr>
              <a:t>Compatible responsiveness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IBM Plex Sans" panose="020B0503050203000203" pitchFamily="34" charset="0"/>
              </a:rPr>
              <a:t>Performance</a:t>
            </a: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latin typeface="IBM Plex Sans" panose="020B0503050203000203" pitchFamily="34" charset="0"/>
              </a:rPr>
              <a:pPr/>
              <a:t>6</a:t>
            </a:fld>
            <a:endParaRPr lang="en-US" dirty="0"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534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IBM Plex Sans" panose="020B0503050203000203" pitchFamily="34" charset="0"/>
              </a:rPr>
              <a:t>Mobile Traffic Predictor Enhanced by Neighboring Transportation Data </a:t>
            </a:r>
            <a:r>
              <a:rPr lang="en-US" b="1" dirty="0">
                <a:solidFill>
                  <a:schemeClr val="accent1"/>
                </a:solidFill>
                <a:latin typeface="IBM Plex Sans" panose="020B0503050203000203" pitchFamily="34" charset="0"/>
              </a:rPr>
              <a:t>MTP-NT</a:t>
            </a:r>
            <a:endParaRPr lang="en-US" b="1" dirty="0">
              <a:latin typeface="IBM Plex Sans" panose="020B0503050203000203" pitchFamily="34" charset="0"/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IBM Plex Sans" panose="020B0503050203000203" pitchFamily="34" charset="0"/>
              </a:rPr>
              <a:t>City of Milan Dataset</a:t>
            </a:r>
            <a:r>
              <a:rPr lang="en-US" b="1" baseline="30000" dirty="0">
                <a:latin typeface="IBM Plex Sans" panose="020B0503050203000203" pitchFamily="34" charset="0"/>
              </a:rPr>
              <a:t>1</a:t>
            </a:r>
            <a:endParaRPr lang="en-US" b="1" dirty="0">
              <a:latin typeface="IBM Plex Sans" panose="020B0503050203000203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9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IBM Plex Sans" panose="020B0503050203000203" pitchFamily="34" charset="0"/>
              </a:rPr>
              <a:t>Scalable public transport and neighboring data</a:t>
            </a:r>
          </a:p>
          <a:p>
            <a:pPr marL="0" indent="0">
              <a:buNone/>
            </a:pPr>
            <a:endParaRPr lang="en-US" b="1" dirty="0">
              <a:latin typeface="IBM Plex Sans" panose="020B05030502030002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IBM Plex Sans" panose="020B0503050203000203" pitchFamily="34" charset="0"/>
              </a:rPr>
              <a:t>Open source</a:t>
            </a:r>
          </a:p>
        </p:txBody>
      </p:sp>
      <p:sp>
        <p:nvSpPr>
          <p:cNvPr id="2" name="Content Placeholder 3"/>
          <p:cNvSpPr>
            <a:spLocks noGrp="1"/>
          </p:cNvSpPr>
          <p:nvPr>
            <p:ph sz="quarter" idx="17"/>
          </p:nvPr>
        </p:nvSpPr>
        <p:spPr>
          <a:solidFill>
            <a:schemeClr val="accent1"/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IBM Plex Sans" panose="020B0503050203000203" pitchFamily="34" charset="0"/>
              </a:rPr>
              <a:t>Lightweight, adaptable and highly performant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IBM Plex Sans" panose="020B0503050203000203" pitchFamily="34" charset="0"/>
              </a:rPr>
              <a:t>State-of-art performance</a:t>
            </a: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latin typeface="IBM Plex Sans" panose="020B0503050203000203" pitchFamily="34" charset="0"/>
              </a:rPr>
              <a:pPr/>
              <a:t>7</a:t>
            </a:fld>
            <a:endParaRPr lang="en-US" dirty="0">
              <a:latin typeface="IBM Plex Sans" panose="020B0503050203000203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14FFA5D-2314-C9F4-29F1-D455883F659E}"/>
              </a:ext>
            </a:extLst>
          </p:cNvPr>
          <p:cNvSpPr txBox="1">
            <a:spLocks/>
          </p:cNvSpPr>
          <p:nvPr/>
        </p:nvSpPr>
        <p:spPr>
          <a:xfrm>
            <a:off x="533401" y="4542698"/>
            <a:ext cx="2514599" cy="153960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5pPr>
            <a:lvl6pPr marL="36256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6pPr>
            <a:lvl7pPr marL="72513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7pPr>
            <a:lvl8pPr marL="1087707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8pPr>
            <a:lvl9pPr marL="145027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IBM Plex Sans" pitchFamily="34" charset="0"/>
              </a:defRPr>
            </a:lvl9pPr>
          </a:lstStyle>
          <a:p>
            <a:pPr defTabSz="914400"/>
            <a:r>
              <a:rPr lang="en-US" sz="1200" b="1" kern="0" dirty="0"/>
              <a:t>Network usage</a:t>
            </a:r>
          </a:p>
          <a:p>
            <a:pPr defTabSz="914400"/>
            <a:endParaRPr lang="en-US" sz="1200" b="1" kern="0" dirty="0"/>
          </a:p>
          <a:p>
            <a:pPr defTabSz="914400"/>
            <a:r>
              <a:rPr lang="en-US" sz="1200" b="1" kern="0" dirty="0" err="1"/>
              <a:t>Geolocalized</a:t>
            </a:r>
            <a:r>
              <a:rPr lang="en-US" sz="1200" b="1" kern="0" dirty="0"/>
              <a:t> tweets</a:t>
            </a:r>
          </a:p>
          <a:p>
            <a:pPr defTabSz="914400"/>
            <a:endParaRPr lang="en-US" sz="1200" b="1" kern="0" dirty="0"/>
          </a:p>
          <a:p>
            <a:pPr defTabSz="914400"/>
            <a:r>
              <a:rPr lang="en-US" sz="1200" b="1" kern="0" dirty="0"/>
              <a:t>Weather</a:t>
            </a:r>
          </a:p>
          <a:p>
            <a:pPr defTabSz="914400"/>
            <a:endParaRPr lang="en-US" sz="1200" b="1" kern="0" dirty="0"/>
          </a:p>
          <a:p>
            <a:pPr defTabSz="914400"/>
            <a:r>
              <a:rPr lang="en-US" sz="1200" b="1" kern="0" dirty="0"/>
              <a:t>Electricity</a:t>
            </a:r>
          </a:p>
          <a:p>
            <a:pPr defTabSz="914400"/>
            <a:endParaRPr lang="en-US" sz="1200" b="1" kern="0" dirty="0"/>
          </a:p>
          <a:p>
            <a:pPr defTabSz="914400"/>
            <a:r>
              <a:rPr lang="en-US" sz="1200" b="1" kern="0" dirty="0"/>
              <a:t>News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ED445-8FF3-F549-069E-9EE3720EAEE9}"/>
              </a:ext>
            </a:extLst>
          </p:cNvPr>
          <p:cNvSpPr txBox="1"/>
          <p:nvPr/>
        </p:nvSpPr>
        <p:spPr>
          <a:xfrm>
            <a:off x="9144000" y="5755253"/>
            <a:ext cx="3048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IBM Plex Sans" panose="020B0503050203000203" pitchFamily="34" charset="0"/>
              </a:rPr>
              <a:t>[1] </a:t>
            </a:r>
            <a:r>
              <a:rPr lang="pt-BR" sz="1100" dirty="0" err="1">
                <a:latin typeface="IBM Plex Sans" panose="020B0503050203000203" pitchFamily="34" charset="0"/>
              </a:rPr>
              <a:t>Barlacchi</a:t>
            </a:r>
            <a:r>
              <a:rPr lang="pt-BR" sz="1100" dirty="0">
                <a:latin typeface="IBM Plex Sans" panose="020B0503050203000203" pitchFamily="34" charset="0"/>
              </a:rPr>
              <a:t>, G. et al. A </a:t>
            </a:r>
            <a:r>
              <a:rPr lang="pt-BR" sz="1100" dirty="0" err="1">
                <a:latin typeface="IBM Plex Sans" panose="020B0503050203000203" pitchFamily="34" charset="0"/>
              </a:rPr>
              <a:t>multi-source</a:t>
            </a:r>
            <a:r>
              <a:rPr lang="pt-BR" sz="1100" dirty="0">
                <a:latin typeface="IBM Plex Sans" panose="020B0503050203000203" pitchFamily="34" charset="0"/>
              </a:rPr>
              <a:t> </a:t>
            </a:r>
            <a:r>
              <a:rPr lang="pt-BR" sz="1100" dirty="0" err="1">
                <a:latin typeface="IBM Plex Sans" panose="020B0503050203000203" pitchFamily="34" charset="0"/>
              </a:rPr>
              <a:t>dataset</a:t>
            </a:r>
            <a:r>
              <a:rPr lang="pt-BR" sz="1100" dirty="0">
                <a:latin typeface="IBM Plex Sans" panose="020B0503050203000203" pitchFamily="34" charset="0"/>
              </a:rPr>
              <a:t> </a:t>
            </a:r>
            <a:r>
              <a:rPr lang="pt-BR" sz="1100" dirty="0" err="1">
                <a:latin typeface="IBM Plex Sans" panose="020B0503050203000203" pitchFamily="34" charset="0"/>
              </a:rPr>
              <a:t>of</a:t>
            </a:r>
            <a:r>
              <a:rPr lang="pt-BR" sz="1100" dirty="0">
                <a:latin typeface="IBM Plex Sans" panose="020B0503050203000203" pitchFamily="34" charset="0"/>
              </a:rPr>
              <a:t> </a:t>
            </a:r>
            <a:r>
              <a:rPr lang="pt-BR" sz="1100" dirty="0" err="1">
                <a:latin typeface="IBM Plex Sans" panose="020B0503050203000203" pitchFamily="34" charset="0"/>
              </a:rPr>
              <a:t>urban</a:t>
            </a:r>
            <a:r>
              <a:rPr lang="pt-BR" sz="1100" dirty="0">
                <a:latin typeface="IBM Plex Sans" panose="020B0503050203000203" pitchFamily="34" charset="0"/>
              </a:rPr>
              <a:t> </a:t>
            </a:r>
            <a:r>
              <a:rPr lang="pt-BR" sz="1100" dirty="0" err="1">
                <a:latin typeface="IBM Plex Sans" panose="020B0503050203000203" pitchFamily="34" charset="0"/>
              </a:rPr>
              <a:t>life</a:t>
            </a:r>
            <a:r>
              <a:rPr lang="pt-BR" sz="1100" dirty="0">
                <a:latin typeface="IBM Plex Sans" panose="020B0503050203000203" pitchFamily="34" charset="0"/>
              </a:rPr>
              <a:t> in </a:t>
            </a:r>
            <a:r>
              <a:rPr lang="pt-BR" sz="1100" dirty="0" err="1">
                <a:latin typeface="IBM Plex Sans" panose="020B0503050203000203" pitchFamily="34" charset="0"/>
              </a:rPr>
              <a:t>the</a:t>
            </a:r>
            <a:r>
              <a:rPr lang="pt-BR" sz="1100" dirty="0">
                <a:latin typeface="IBM Plex Sans" panose="020B0503050203000203" pitchFamily="34" charset="0"/>
              </a:rPr>
              <a:t> </a:t>
            </a:r>
            <a:r>
              <a:rPr lang="pt-BR" sz="1100" dirty="0" err="1">
                <a:latin typeface="IBM Plex Sans" panose="020B0503050203000203" pitchFamily="34" charset="0"/>
              </a:rPr>
              <a:t>city</a:t>
            </a:r>
            <a:r>
              <a:rPr lang="pt-BR" sz="1100" dirty="0">
                <a:latin typeface="IBM Plex Sans" panose="020B0503050203000203" pitchFamily="34" charset="0"/>
              </a:rPr>
              <a:t> </a:t>
            </a:r>
            <a:r>
              <a:rPr lang="pt-BR" sz="1100" dirty="0" err="1">
                <a:latin typeface="IBM Plex Sans" panose="020B0503050203000203" pitchFamily="34" charset="0"/>
              </a:rPr>
              <a:t>of</a:t>
            </a:r>
            <a:r>
              <a:rPr lang="pt-BR" sz="1100" dirty="0">
                <a:latin typeface="IBM Plex Sans" panose="020B0503050203000203" pitchFamily="34" charset="0"/>
              </a:rPr>
              <a:t> </a:t>
            </a:r>
            <a:r>
              <a:rPr lang="pt-BR" sz="1100" dirty="0" err="1">
                <a:latin typeface="IBM Plex Sans" panose="020B0503050203000203" pitchFamily="34" charset="0"/>
              </a:rPr>
              <a:t>milan</a:t>
            </a:r>
            <a:r>
              <a:rPr lang="pt-BR" sz="1100" dirty="0">
                <a:latin typeface="IBM Plex Sans" panose="020B0503050203000203" pitchFamily="34" charset="0"/>
              </a:rPr>
              <a:t> </a:t>
            </a:r>
            <a:r>
              <a:rPr lang="pt-BR" sz="1100" dirty="0" err="1">
                <a:latin typeface="IBM Plex Sans" panose="020B0503050203000203" pitchFamily="34" charset="0"/>
              </a:rPr>
              <a:t>and</a:t>
            </a:r>
            <a:r>
              <a:rPr lang="pt-BR" sz="1100" dirty="0">
                <a:latin typeface="IBM Plex Sans" panose="020B0503050203000203" pitchFamily="34" charset="0"/>
              </a:rPr>
              <a:t> </a:t>
            </a:r>
            <a:r>
              <a:rPr lang="pt-BR" sz="1100" dirty="0" err="1">
                <a:latin typeface="IBM Plex Sans" panose="020B0503050203000203" pitchFamily="34" charset="0"/>
              </a:rPr>
              <a:t>the</a:t>
            </a:r>
            <a:r>
              <a:rPr lang="pt-BR" sz="1100" dirty="0">
                <a:latin typeface="IBM Plex Sans" panose="020B0503050203000203" pitchFamily="34" charset="0"/>
              </a:rPr>
              <a:t> </a:t>
            </a:r>
            <a:r>
              <a:rPr lang="pt-BR" sz="1100" dirty="0" err="1">
                <a:latin typeface="IBM Plex Sans" panose="020B0503050203000203" pitchFamily="34" charset="0"/>
              </a:rPr>
              <a:t>province</a:t>
            </a:r>
            <a:r>
              <a:rPr lang="pt-BR" sz="1100" dirty="0">
                <a:latin typeface="IBM Plex Sans" panose="020B0503050203000203" pitchFamily="34" charset="0"/>
              </a:rPr>
              <a:t> </a:t>
            </a:r>
            <a:r>
              <a:rPr lang="pt-BR" sz="1100" dirty="0" err="1">
                <a:latin typeface="IBM Plex Sans" panose="020B0503050203000203" pitchFamily="34" charset="0"/>
              </a:rPr>
              <a:t>of</a:t>
            </a:r>
            <a:r>
              <a:rPr lang="pt-BR" sz="1100" dirty="0">
                <a:latin typeface="IBM Plex Sans" panose="020B0503050203000203" pitchFamily="34" charset="0"/>
              </a:rPr>
              <a:t> </a:t>
            </a:r>
            <a:r>
              <a:rPr lang="pt-BR" sz="1100" dirty="0" err="1">
                <a:latin typeface="IBM Plex Sans" panose="020B0503050203000203" pitchFamily="34" charset="0"/>
              </a:rPr>
              <a:t>trentino</a:t>
            </a:r>
            <a:r>
              <a:rPr lang="pt-BR" sz="1100" dirty="0">
                <a:latin typeface="IBM Plex Sans" panose="020B0503050203000203" pitchFamily="34" charset="0"/>
              </a:rPr>
              <a:t>. </a:t>
            </a:r>
            <a:r>
              <a:rPr lang="pt-BR" sz="1100" dirty="0" err="1">
                <a:latin typeface="IBM Plex Sans" panose="020B0503050203000203" pitchFamily="34" charset="0"/>
              </a:rPr>
              <a:t>Sci</a:t>
            </a:r>
            <a:r>
              <a:rPr lang="pt-BR" sz="1100" dirty="0">
                <a:latin typeface="IBM Plex Sans" panose="020B0503050203000203" pitchFamily="34" charset="0"/>
              </a:rPr>
              <a:t> Data 2, 2015. </a:t>
            </a:r>
          </a:p>
        </p:txBody>
      </p:sp>
    </p:spTree>
    <p:extLst>
      <p:ext uri="{BB962C8B-B14F-4D97-AF65-F5344CB8AC3E}">
        <p14:creationId xmlns:p14="http://schemas.microsoft.com/office/powerpoint/2010/main" val="22484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093AA27-F3BD-1820-3163-CF62B9DF3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ts val="2400"/>
              </a:lnSpc>
              <a:spcBef>
                <a:spcPct val="20000"/>
              </a:spcBef>
            </a:pPr>
            <a:r>
              <a:rPr lang="pt-BR" sz="4000" b="1" dirty="0" err="1">
                <a:latin typeface="IBM Plex Sans" panose="020B0503050203000203" pitchFamily="34" charset="0"/>
                <a:ea typeface="+mn-ea"/>
                <a:cs typeface="+mn-cs"/>
              </a:rPr>
              <a:t>Thanks</a:t>
            </a:r>
            <a:r>
              <a:rPr lang="pt-BR" sz="4000" b="1" dirty="0">
                <a:latin typeface="IBM Plex Sans" panose="020B0503050203000203" pitchFamily="34" charset="0"/>
                <a:ea typeface="+mn-ea"/>
                <a:cs typeface="+mn-cs"/>
              </a:rPr>
              <a:t>!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9D04AA28-7C76-CB8E-7EA3-A9E15B100E85}"/>
              </a:ext>
            </a:extLst>
          </p:cNvPr>
          <p:cNvSpPr txBox="1">
            <a:spLocks/>
          </p:cNvSpPr>
          <p:nvPr/>
        </p:nvSpPr>
        <p:spPr>
          <a:xfrm>
            <a:off x="3689968" y="3454401"/>
            <a:ext cx="7873140" cy="30334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</a:rPr>
              <a:t>Patrick Luiz de Araújo</a:t>
            </a:r>
          </a:p>
          <a:p>
            <a:pPr marL="0" indent="0" algn="r">
              <a:buNone/>
            </a:pPr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hlinkClick r:id="rId2"/>
              </a:rPr>
              <a:t>patrick@ufu.br</a:t>
            </a:r>
            <a:endParaRPr lang="pt-BR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</a:endParaRPr>
          </a:p>
          <a:p>
            <a:pPr marL="0" indent="0" algn="r">
              <a:buNone/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</a:endParaRPr>
          </a:p>
          <a:p>
            <a:pPr marL="0" indent="0" algn="r">
              <a:buNone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</a:rPr>
              <a:t>Prof. Dr. Rafael Pasquini</a:t>
            </a:r>
          </a:p>
          <a:p>
            <a:pPr marL="0" indent="0" algn="r">
              <a:buNone/>
            </a:pPr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hlinkClick r:id="rId3"/>
              </a:rPr>
              <a:t>rafael.pasquini@ufu.br</a:t>
            </a:r>
            <a:endParaRPr lang="pt-BR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</a:endParaRPr>
          </a:p>
          <a:p>
            <a:pPr marL="0" indent="0" algn="r"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</a:endParaRPr>
          </a:p>
          <a:p>
            <a:pPr marL="0" indent="0" algn="r">
              <a:buNone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</a:rPr>
              <a:t>Prof. Dr. Murillo Guimarães Carneiro</a:t>
            </a:r>
          </a:p>
          <a:p>
            <a:pPr marL="0" indent="0" algn="r">
              <a:buNone/>
            </a:pPr>
            <a:r>
              <a:rPr lang="pt-B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ans" panose="020B0503050203000203" pitchFamily="34" charset="0"/>
                <a:hlinkClick r:id="rId4"/>
              </a:rPr>
              <a:t>mgcarneiro@ufu.br</a:t>
            </a:r>
            <a:endParaRPr lang="pt-BR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</a:endParaRPr>
          </a:p>
          <a:p>
            <a:pPr marL="0" indent="0" algn="r"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</a:endParaRPr>
          </a:p>
          <a:p>
            <a:pPr marL="0" indent="0" algn="r">
              <a:buNone/>
            </a:pP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  <a:latin typeface="IBM Plex Sans" panose="020B0503050203000203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F5869F0-7AB5-C3CD-7AA5-73BAFA20B1CD}"/>
              </a:ext>
            </a:extLst>
          </p:cNvPr>
          <p:cNvSpPr txBox="1">
            <a:spLocks/>
          </p:cNvSpPr>
          <p:nvPr/>
        </p:nvSpPr>
        <p:spPr>
          <a:xfrm>
            <a:off x="794658" y="1959846"/>
            <a:ext cx="10681366" cy="1494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0" dirty="0">
                <a:effectLst/>
                <a:latin typeface="IBM Plex Sans" panose="020B0503050203000203" pitchFamily="34" charset="0"/>
              </a:rPr>
              <a:t>A Mobile Traffic Predictor Enhanced by Neighboring Transportation Data (MTP-NT)</a:t>
            </a:r>
            <a:endParaRPr lang="pt-BR" b="1" dirty="0">
              <a:latin typeface="IBM Plex Sans" panose="020B050305020300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A1D4C2-A873-78C4-5BB9-10481FBE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D1434-241F-3E4A-8778-0F70095E40C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97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5376</TotalTime>
  <Words>883</Words>
  <Application>Microsoft Macintosh PowerPoint</Application>
  <PresentationFormat>Widescreen</PresentationFormat>
  <Paragraphs>119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IBM Plex Sans</vt:lpstr>
      <vt:lpstr>Office Theme</vt:lpstr>
      <vt:lpstr>A Mobile Traffic Predictor Enhanced by Neighboring Transportation Data (MTP-NT)</vt:lpstr>
      <vt:lpstr>Contents</vt:lpstr>
      <vt:lpstr>Data per month, per smartphone in 2028</vt:lpstr>
      <vt:lpstr>PowerPoint Presentation</vt:lpstr>
      <vt:lpstr>PowerPoint Presentation</vt:lpstr>
      <vt:lpstr>tl;dr</vt:lpstr>
      <vt:lpstr>Mobile Traffic Predictor Enhanced by Neighboring Transportation Data MTP-NT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Mobile Traffic Predictor Enhanced by Neighboring Transportation Data (MTP-NT)</dc:title>
  <dc:creator>Patrick Luiz de Araujo</dc:creator>
  <cp:lastModifiedBy>Patrick Luiz de Araujo</cp:lastModifiedBy>
  <cp:revision>5</cp:revision>
  <dcterms:created xsi:type="dcterms:W3CDTF">2023-06-29T10:33:55Z</dcterms:created>
  <dcterms:modified xsi:type="dcterms:W3CDTF">2023-07-07T17:51:20Z</dcterms:modified>
</cp:coreProperties>
</file>