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3"/>
  </p:notesMasterIdLst>
  <p:sldIdLst>
    <p:sldId id="256" r:id="rId2"/>
    <p:sldId id="258" r:id="rId3"/>
    <p:sldId id="259" r:id="rId4"/>
    <p:sldId id="260" r:id="rId5"/>
    <p:sldId id="261" r:id="rId6"/>
    <p:sldId id="372" r:id="rId7"/>
    <p:sldId id="369" r:id="rId8"/>
    <p:sldId id="370" r:id="rId9"/>
    <p:sldId id="371" r:id="rId10"/>
    <p:sldId id="375" r:id="rId11"/>
    <p:sldId id="373" r:id="rId12"/>
    <p:sldId id="374" r:id="rId13"/>
    <p:sldId id="376" r:id="rId14"/>
    <p:sldId id="379" r:id="rId15"/>
    <p:sldId id="377" r:id="rId16"/>
    <p:sldId id="378" r:id="rId17"/>
    <p:sldId id="380" r:id="rId18"/>
    <p:sldId id="381" r:id="rId19"/>
    <p:sldId id="382" r:id="rId20"/>
    <p:sldId id="383" r:id="rId21"/>
    <p:sldId id="257" r:id="rId22"/>
  </p:sldIdLst>
  <p:sldSz cx="12192000" cy="6858000"/>
  <p:notesSz cx="6858000" cy="9144000"/>
  <p:defaultText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62FF"/>
    <a:srgbClr val="051F80"/>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6"/>
    <p:restoredTop sz="82472"/>
  </p:normalViewPr>
  <p:slideViewPr>
    <p:cSldViewPr snapToGrid="0">
      <p:cViewPr varScale="1">
        <p:scale>
          <a:sx n="100" d="100"/>
          <a:sy n="100" d="100"/>
        </p:scale>
        <p:origin x="2880" y="7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A12C11-4C9D-1F4A-951A-CE97512F563C}" type="datetimeFigureOut">
              <a:rPr lang="pt-BR" smtClean="0"/>
              <a:t>31/07/2023</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A34663-90A1-D846-8898-3C9F8D7E3213}" type="slidenum">
              <a:rPr lang="pt-BR" smtClean="0"/>
              <a:t>‹#›</a:t>
            </a:fld>
            <a:endParaRPr lang="pt-BR"/>
          </a:p>
        </p:txBody>
      </p:sp>
    </p:spTree>
    <p:extLst>
      <p:ext uri="{BB962C8B-B14F-4D97-AF65-F5344CB8AC3E}">
        <p14:creationId xmlns:p14="http://schemas.microsoft.com/office/powerpoint/2010/main" val="1080487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NFV: topologia usando cloud e/ou </a:t>
            </a:r>
            <a:r>
              <a:rPr lang="pt-BR" dirty="0" err="1"/>
              <a:t>edge</a:t>
            </a:r>
            <a:endParaRPr lang="pt-BR" dirty="0"/>
          </a:p>
          <a:p>
            <a:r>
              <a:rPr lang="pt-BR" dirty="0"/>
              <a:t>Estruturas com a capacidade que necessitam, economizando recursos</a:t>
            </a:r>
          </a:p>
          <a:p>
            <a:r>
              <a:rPr lang="pt-BR" dirty="0"/>
              <a:t>Vai passar a ter gerenciamento de rede unificado</a:t>
            </a:r>
          </a:p>
        </p:txBody>
      </p:sp>
      <p:sp>
        <p:nvSpPr>
          <p:cNvPr id="4" name="Slide Number Placeholder 3"/>
          <p:cNvSpPr>
            <a:spLocks noGrp="1"/>
          </p:cNvSpPr>
          <p:nvPr>
            <p:ph type="sldNum" sz="quarter" idx="5"/>
          </p:nvPr>
        </p:nvSpPr>
        <p:spPr/>
        <p:txBody>
          <a:bodyPr/>
          <a:lstStyle/>
          <a:p>
            <a:fld id="{11A34663-90A1-D846-8898-3C9F8D7E3213}" type="slidenum">
              <a:rPr lang="pt-BR" smtClean="0"/>
              <a:t>4</a:t>
            </a:fld>
            <a:endParaRPr lang="pt-BR"/>
          </a:p>
        </p:txBody>
      </p:sp>
    </p:spTree>
    <p:extLst>
      <p:ext uri="{BB962C8B-B14F-4D97-AF65-F5344CB8AC3E}">
        <p14:creationId xmlns:p14="http://schemas.microsoft.com/office/powerpoint/2010/main" val="3123105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11A34663-90A1-D846-8898-3C9F8D7E3213}" type="slidenum">
              <a:rPr lang="pt-BR" smtClean="0"/>
              <a:t>14</a:t>
            </a:fld>
            <a:endParaRPr lang="pt-BR"/>
          </a:p>
        </p:txBody>
      </p:sp>
    </p:spTree>
    <p:extLst>
      <p:ext uri="{BB962C8B-B14F-4D97-AF65-F5344CB8AC3E}">
        <p14:creationId xmlns:p14="http://schemas.microsoft.com/office/powerpoint/2010/main" val="4136605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Correlações causadas por modais de transporte cada vez mais eficientes</a:t>
            </a:r>
          </a:p>
        </p:txBody>
      </p:sp>
      <p:sp>
        <p:nvSpPr>
          <p:cNvPr id="4" name="Slide Number Placeholder 3"/>
          <p:cNvSpPr>
            <a:spLocks noGrp="1"/>
          </p:cNvSpPr>
          <p:nvPr>
            <p:ph type="sldNum" sz="quarter" idx="5"/>
          </p:nvPr>
        </p:nvSpPr>
        <p:spPr/>
        <p:txBody>
          <a:bodyPr/>
          <a:lstStyle/>
          <a:p>
            <a:fld id="{11A34663-90A1-D846-8898-3C9F8D7E3213}" type="slidenum">
              <a:rPr lang="pt-BR" smtClean="0"/>
              <a:t>15</a:t>
            </a:fld>
            <a:endParaRPr lang="pt-BR"/>
          </a:p>
        </p:txBody>
      </p:sp>
    </p:spTree>
    <p:extLst>
      <p:ext uri="{BB962C8B-B14F-4D97-AF65-F5344CB8AC3E}">
        <p14:creationId xmlns:p14="http://schemas.microsoft.com/office/powerpoint/2010/main" val="3003556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Correlações causadas por modais de transporte cada vez mais eficientes</a:t>
            </a:r>
          </a:p>
        </p:txBody>
      </p:sp>
      <p:sp>
        <p:nvSpPr>
          <p:cNvPr id="4" name="Slide Number Placeholder 3"/>
          <p:cNvSpPr>
            <a:spLocks noGrp="1"/>
          </p:cNvSpPr>
          <p:nvPr>
            <p:ph type="sldNum" sz="quarter" idx="5"/>
          </p:nvPr>
        </p:nvSpPr>
        <p:spPr/>
        <p:txBody>
          <a:bodyPr/>
          <a:lstStyle/>
          <a:p>
            <a:fld id="{11A34663-90A1-D846-8898-3C9F8D7E3213}" type="slidenum">
              <a:rPr lang="pt-BR" smtClean="0"/>
              <a:t>16</a:t>
            </a:fld>
            <a:endParaRPr lang="pt-BR"/>
          </a:p>
        </p:txBody>
      </p:sp>
    </p:spTree>
    <p:extLst>
      <p:ext uri="{BB962C8B-B14F-4D97-AF65-F5344CB8AC3E}">
        <p14:creationId xmlns:p14="http://schemas.microsoft.com/office/powerpoint/2010/main" val="3352291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Cada um considera métodos de modelagem diferentes</a:t>
            </a:r>
          </a:p>
          <a:p>
            <a:endParaRPr lang="pt-BR" dirty="0"/>
          </a:p>
          <a:p>
            <a:r>
              <a:rPr lang="pt-BR" dirty="0"/>
              <a:t>De qualquer forma, o custo computacional tende a ser maior com técnicas mais complexas</a:t>
            </a:r>
          </a:p>
        </p:txBody>
      </p:sp>
      <p:sp>
        <p:nvSpPr>
          <p:cNvPr id="4" name="Slide Number Placeholder 3"/>
          <p:cNvSpPr>
            <a:spLocks noGrp="1"/>
          </p:cNvSpPr>
          <p:nvPr>
            <p:ph type="sldNum" sz="quarter" idx="5"/>
          </p:nvPr>
        </p:nvSpPr>
        <p:spPr/>
        <p:txBody>
          <a:bodyPr/>
          <a:lstStyle/>
          <a:p>
            <a:fld id="{11A34663-90A1-D846-8898-3C9F8D7E3213}" type="slidenum">
              <a:rPr lang="pt-BR" smtClean="0"/>
              <a:t>17</a:t>
            </a:fld>
            <a:endParaRPr lang="pt-BR"/>
          </a:p>
        </p:txBody>
      </p:sp>
    </p:spTree>
    <p:extLst>
      <p:ext uri="{BB962C8B-B14F-4D97-AF65-F5344CB8AC3E}">
        <p14:creationId xmlns:p14="http://schemas.microsoft.com/office/powerpoint/2010/main" val="4179276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Cada um considera métodos de modelagem diferentes</a:t>
            </a:r>
          </a:p>
          <a:p>
            <a:endParaRPr lang="pt-BR" dirty="0"/>
          </a:p>
          <a:p>
            <a:r>
              <a:rPr lang="pt-BR" dirty="0"/>
              <a:t>De qualquer forma, o custo computacional tende a ser maior com técnicas mais complexas</a:t>
            </a:r>
          </a:p>
        </p:txBody>
      </p:sp>
      <p:sp>
        <p:nvSpPr>
          <p:cNvPr id="4" name="Slide Number Placeholder 3"/>
          <p:cNvSpPr>
            <a:spLocks noGrp="1"/>
          </p:cNvSpPr>
          <p:nvPr>
            <p:ph type="sldNum" sz="quarter" idx="5"/>
          </p:nvPr>
        </p:nvSpPr>
        <p:spPr/>
        <p:txBody>
          <a:bodyPr/>
          <a:lstStyle/>
          <a:p>
            <a:fld id="{11A34663-90A1-D846-8898-3C9F8D7E3213}" type="slidenum">
              <a:rPr lang="pt-BR" smtClean="0"/>
              <a:t>18</a:t>
            </a:fld>
            <a:endParaRPr lang="pt-BR"/>
          </a:p>
        </p:txBody>
      </p:sp>
    </p:spTree>
    <p:extLst>
      <p:ext uri="{BB962C8B-B14F-4D97-AF65-F5344CB8AC3E}">
        <p14:creationId xmlns:p14="http://schemas.microsoft.com/office/powerpoint/2010/main" val="1837070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11A34663-90A1-D846-8898-3C9F8D7E3213}" type="slidenum">
              <a:rPr lang="pt-BR" smtClean="0"/>
              <a:t>20</a:t>
            </a:fld>
            <a:endParaRPr lang="pt-BR"/>
          </a:p>
        </p:txBody>
      </p:sp>
    </p:spTree>
    <p:extLst>
      <p:ext uri="{BB962C8B-B14F-4D97-AF65-F5344CB8AC3E}">
        <p14:creationId xmlns:p14="http://schemas.microsoft.com/office/powerpoint/2010/main" val="3986155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Modelos de IA</a:t>
            </a:r>
          </a:p>
          <a:p>
            <a:r>
              <a:rPr lang="pt-BR" dirty="0"/>
              <a:t>	Dependem de dados históricos</a:t>
            </a:r>
          </a:p>
          <a:p>
            <a:r>
              <a:rPr lang="pt-BR" dirty="0"/>
              <a:t>	Menos complexos: implementação de um alocador de potência menos complexo que o </a:t>
            </a:r>
            <a:r>
              <a:rPr lang="pt-BR" dirty="0" err="1"/>
              <a:t>Weighted</a:t>
            </a:r>
            <a:r>
              <a:rPr lang="pt-BR" dirty="0"/>
              <a:t> </a:t>
            </a:r>
            <a:r>
              <a:rPr lang="pt-BR" dirty="0" err="1"/>
              <a:t>Minimum</a:t>
            </a:r>
            <a:r>
              <a:rPr lang="pt-BR" dirty="0"/>
              <a:t> </a:t>
            </a:r>
            <a:r>
              <a:rPr lang="pt-BR" dirty="0" err="1"/>
              <a:t>Mean</a:t>
            </a:r>
            <a:r>
              <a:rPr lang="pt-BR" dirty="0"/>
              <a:t>-Square </a:t>
            </a:r>
            <a:r>
              <a:rPr lang="pt-BR" dirty="0" err="1"/>
              <a:t>Error</a:t>
            </a:r>
            <a:r>
              <a:rPr lang="pt-BR" dirty="0"/>
              <a:t> (WMMSE)</a:t>
            </a:r>
          </a:p>
        </p:txBody>
      </p:sp>
      <p:sp>
        <p:nvSpPr>
          <p:cNvPr id="4" name="Slide Number Placeholder 3"/>
          <p:cNvSpPr>
            <a:spLocks noGrp="1"/>
          </p:cNvSpPr>
          <p:nvPr>
            <p:ph type="sldNum" sz="quarter" idx="5"/>
          </p:nvPr>
        </p:nvSpPr>
        <p:spPr/>
        <p:txBody>
          <a:bodyPr/>
          <a:lstStyle/>
          <a:p>
            <a:fld id="{11A34663-90A1-D846-8898-3C9F8D7E3213}" type="slidenum">
              <a:rPr lang="pt-BR" smtClean="0"/>
              <a:t>5</a:t>
            </a:fld>
            <a:endParaRPr lang="pt-BR"/>
          </a:p>
        </p:txBody>
      </p:sp>
    </p:spTree>
    <p:extLst>
      <p:ext uri="{BB962C8B-B14F-4D97-AF65-F5344CB8AC3E}">
        <p14:creationId xmlns:p14="http://schemas.microsoft.com/office/powerpoint/2010/main" val="1797925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Modelos de IA</a:t>
            </a:r>
          </a:p>
          <a:p>
            <a:r>
              <a:rPr lang="pt-BR" dirty="0"/>
              <a:t>	Dependem de dados históricos</a:t>
            </a:r>
          </a:p>
          <a:p>
            <a:r>
              <a:rPr lang="pt-BR" dirty="0"/>
              <a:t>	Menos complexos: implementação de um alocador de potência menos complexo que o </a:t>
            </a:r>
            <a:r>
              <a:rPr lang="pt-BR" dirty="0" err="1"/>
              <a:t>Weighted</a:t>
            </a:r>
            <a:r>
              <a:rPr lang="pt-BR" dirty="0"/>
              <a:t> </a:t>
            </a:r>
            <a:r>
              <a:rPr lang="pt-BR" dirty="0" err="1"/>
              <a:t>Minimum</a:t>
            </a:r>
            <a:r>
              <a:rPr lang="pt-BR" dirty="0"/>
              <a:t> </a:t>
            </a:r>
            <a:r>
              <a:rPr lang="pt-BR" dirty="0" err="1"/>
              <a:t>Mean</a:t>
            </a:r>
            <a:r>
              <a:rPr lang="pt-BR" dirty="0"/>
              <a:t>-Square </a:t>
            </a:r>
            <a:r>
              <a:rPr lang="pt-BR" dirty="0" err="1"/>
              <a:t>Error</a:t>
            </a:r>
            <a:r>
              <a:rPr lang="pt-BR" dirty="0"/>
              <a:t> (WMMSE)</a:t>
            </a:r>
          </a:p>
        </p:txBody>
      </p:sp>
      <p:sp>
        <p:nvSpPr>
          <p:cNvPr id="4" name="Slide Number Placeholder 3"/>
          <p:cNvSpPr>
            <a:spLocks noGrp="1"/>
          </p:cNvSpPr>
          <p:nvPr>
            <p:ph type="sldNum" sz="quarter" idx="5"/>
          </p:nvPr>
        </p:nvSpPr>
        <p:spPr/>
        <p:txBody>
          <a:bodyPr/>
          <a:lstStyle/>
          <a:p>
            <a:fld id="{11A34663-90A1-D846-8898-3C9F8D7E3213}" type="slidenum">
              <a:rPr lang="pt-BR" smtClean="0"/>
              <a:t>6</a:t>
            </a:fld>
            <a:endParaRPr lang="pt-BR"/>
          </a:p>
        </p:txBody>
      </p:sp>
    </p:spTree>
    <p:extLst>
      <p:ext uri="{BB962C8B-B14F-4D97-AF65-F5344CB8AC3E}">
        <p14:creationId xmlns:p14="http://schemas.microsoft.com/office/powerpoint/2010/main" val="3530442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822450" y="228600"/>
            <a:ext cx="3213100" cy="1808163"/>
          </a:xfrm>
        </p:spPr>
      </p:sp>
      <p:sp>
        <p:nvSpPr>
          <p:cNvPr id="3" name="Espaço Reservado para Anotações 2"/>
          <p:cNvSpPr>
            <a:spLocks noGrp="1"/>
          </p:cNvSpPr>
          <p:nvPr>
            <p:ph type="body" idx="1"/>
          </p:nvPr>
        </p:nvSpPr>
        <p:spPr/>
        <p:txBody>
          <a:bodyPr/>
          <a:lstStyle/>
          <a:p>
            <a:r>
              <a:rPr lang="pt-BR" dirty="0"/>
              <a:t>Estes são os desafios a atentar-se em uma implementação de ML em 5G</a:t>
            </a:r>
          </a:p>
        </p:txBody>
      </p:sp>
      <p:sp>
        <p:nvSpPr>
          <p:cNvPr id="4" name="Espaço Reservado para Número de Slide 3"/>
          <p:cNvSpPr>
            <a:spLocks noGrp="1"/>
          </p:cNvSpPr>
          <p:nvPr>
            <p:ph type="sldNum" sz="quarter" idx="5"/>
          </p:nvPr>
        </p:nvSpPr>
        <p:spPr/>
        <p:txBody>
          <a:bodyPr/>
          <a:lstStyle/>
          <a:p>
            <a:fld id="{6E2E38B8-B0B4-AD41-AC6E-B781F46A9FD3}" type="slidenum">
              <a:rPr lang="en-US" smtClean="0"/>
              <a:pPr/>
              <a:t>7</a:t>
            </a:fld>
            <a:endParaRPr lang="en-US" dirty="0"/>
          </a:p>
        </p:txBody>
      </p:sp>
      <p:sp>
        <p:nvSpPr>
          <p:cNvPr id="5" name="Espaço Reservado para Rodapé 4"/>
          <p:cNvSpPr>
            <a:spLocks noGrp="1"/>
          </p:cNvSpPr>
          <p:nvPr>
            <p:ph type="ftr" sz="quarter" idx="4"/>
          </p:nvPr>
        </p:nvSpPr>
        <p:spPr/>
        <p:txBody>
          <a:bodyPr/>
          <a:lstStyle/>
          <a:p>
            <a:r>
              <a:rPr lang="en-US"/>
              <a:t>Group Name / DOC ID / Month XX, 2020 / © 2020 IBM Corporation</a:t>
            </a:r>
            <a:endParaRPr lang="en-US" dirty="0"/>
          </a:p>
        </p:txBody>
      </p:sp>
    </p:spTree>
    <p:extLst>
      <p:ext uri="{BB962C8B-B14F-4D97-AF65-F5344CB8AC3E}">
        <p14:creationId xmlns:p14="http://schemas.microsoft.com/office/powerpoint/2010/main" val="946091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822450" y="228600"/>
            <a:ext cx="3213100" cy="1808163"/>
          </a:xfrm>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Dados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	GDPR: politica de dados robusta</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	Dados de 1/</a:t>
            </a:r>
            <a:r>
              <a:rPr lang="pt-BR" dirty="0" err="1"/>
              <a:t>nov</a:t>
            </a:r>
            <a:r>
              <a:rPr lang="pt-BR" dirty="0"/>
              <a:t>/2013 até 31/dez/2013</a:t>
            </a:r>
          </a:p>
          <a:p>
            <a:endParaRPr lang="pt-BR" dirty="0"/>
          </a:p>
          <a:p>
            <a:r>
              <a:rPr lang="pt-BR" dirty="0"/>
              <a:t>Inovação</a:t>
            </a:r>
          </a:p>
          <a:p>
            <a:r>
              <a:rPr lang="pt-BR" dirty="0"/>
              <a:t>	Uso pioneiro de dados de transporte público</a:t>
            </a:r>
          </a:p>
          <a:p>
            <a:r>
              <a:rPr lang="pt-BR" dirty="0"/>
              <a:t>	Dados e modelagem abertas</a:t>
            </a:r>
          </a:p>
          <a:p>
            <a:endParaRPr lang="pt-BR" dirty="0"/>
          </a:p>
          <a:p>
            <a:r>
              <a:rPr lang="pt-BR" dirty="0"/>
              <a:t>Leve</a:t>
            </a:r>
          </a:p>
          <a:p>
            <a:r>
              <a:rPr lang="pt-BR" dirty="0"/>
              <a:t>	Escalável através do volume de dados ingeridos</a:t>
            </a:r>
          </a:p>
          <a:p>
            <a:r>
              <a:rPr lang="pt-BR" dirty="0"/>
              <a:t>	Vários volumes validados</a:t>
            </a:r>
          </a:p>
          <a:p>
            <a:endParaRPr lang="pt-BR" dirty="0"/>
          </a:p>
          <a:p>
            <a:r>
              <a:rPr lang="pt-BR" dirty="0"/>
              <a:t>Performático</a:t>
            </a:r>
          </a:p>
          <a:p>
            <a:r>
              <a:rPr lang="pt-BR" dirty="0"/>
              <a:t>	Performance</a:t>
            </a:r>
          </a:p>
          <a:p>
            <a:r>
              <a:rPr lang="pt-BR" dirty="0"/>
              <a:t>	Mas também oportunidade</a:t>
            </a:r>
          </a:p>
          <a:p>
            <a:r>
              <a:rPr lang="pt-BR" dirty="0"/>
              <a:t>		80% das torres carregam 20% do tráfego; </a:t>
            </a:r>
          </a:p>
          <a:p>
            <a:r>
              <a:rPr lang="pt-BR" dirty="0"/>
              <a:t>		50% carregam 5%;</a:t>
            </a:r>
          </a:p>
          <a:p>
            <a:r>
              <a:rPr lang="pt-BR" dirty="0"/>
              <a:t>		0,35% carregam 50% de todo o volume</a:t>
            </a:r>
          </a:p>
        </p:txBody>
      </p:sp>
      <p:sp>
        <p:nvSpPr>
          <p:cNvPr id="4" name="Espaço Reservado para Número de Slide 3"/>
          <p:cNvSpPr>
            <a:spLocks noGrp="1"/>
          </p:cNvSpPr>
          <p:nvPr>
            <p:ph type="sldNum" sz="quarter" idx="5"/>
          </p:nvPr>
        </p:nvSpPr>
        <p:spPr/>
        <p:txBody>
          <a:bodyPr/>
          <a:lstStyle/>
          <a:p>
            <a:fld id="{6E2E38B8-B0B4-AD41-AC6E-B781F46A9FD3}" type="slidenum">
              <a:rPr lang="en-US" smtClean="0"/>
              <a:pPr/>
              <a:t>8</a:t>
            </a:fld>
            <a:endParaRPr lang="en-US" dirty="0"/>
          </a:p>
        </p:txBody>
      </p:sp>
      <p:sp>
        <p:nvSpPr>
          <p:cNvPr id="5" name="Espaço Reservado para Rodapé 4"/>
          <p:cNvSpPr>
            <a:spLocks noGrp="1"/>
          </p:cNvSpPr>
          <p:nvPr>
            <p:ph type="ftr" sz="quarter" idx="4"/>
          </p:nvPr>
        </p:nvSpPr>
        <p:spPr/>
        <p:txBody>
          <a:bodyPr/>
          <a:lstStyle/>
          <a:p>
            <a:r>
              <a:rPr lang="en-US"/>
              <a:t>Group Name / DOC ID / Month XX, 2020 / © 2020 IBM Corporation</a:t>
            </a:r>
            <a:endParaRPr lang="en-US" dirty="0"/>
          </a:p>
        </p:txBody>
      </p:sp>
    </p:spTree>
    <p:extLst>
      <p:ext uri="{BB962C8B-B14F-4D97-AF65-F5344CB8AC3E}">
        <p14:creationId xmlns:p14="http://schemas.microsoft.com/office/powerpoint/2010/main" val="1192632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11A34663-90A1-D846-8898-3C9F8D7E3213}" type="slidenum">
              <a:rPr lang="pt-BR" smtClean="0"/>
              <a:t>10</a:t>
            </a:fld>
            <a:endParaRPr lang="pt-BR"/>
          </a:p>
        </p:txBody>
      </p:sp>
    </p:spTree>
    <p:extLst>
      <p:ext uri="{BB962C8B-B14F-4D97-AF65-F5344CB8AC3E}">
        <p14:creationId xmlns:p14="http://schemas.microsoft.com/office/powerpoint/2010/main" val="3801821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 (1)</a:t>
            </a:r>
          </a:p>
          <a:p>
            <a:r>
              <a:rPr lang="pt-BR" dirty="0"/>
              <a:t>	Regiões da cidade são agrupadas com base no seu padrão de uso</a:t>
            </a:r>
          </a:p>
          <a:p>
            <a:r>
              <a:rPr lang="pt-BR" dirty="0"/>
              <a:t>	Padrão de uso evidenciam a natureza organizacional da cidade</a:t>
            </a:r>
          </a:p>
          <a:p>
            <a:r>
              <a:rPr lang="pt-BR" dirty="0"/>
              <a:t>	Indicando correlação e </a:t>
            </a:r>
            <a:r>
              <a:rPr lang="pt-BR" dirty="0" err="1"/>
              <a:t>causualidade</a:t>
            </a:r>
            <a:endParaRPr lang="pt-BR" dirty="0"/>
          </a:p>
        </p:txBody>
      </p:sp>
      <p:sp>
        <p:nvSpPr>
          <p:cNvPr id="4" name="Slide Number Placeholder 3"/>
          <p:cNvSpPr>
            <a:spLocks noGrp="1"/>
          </p:cNvSpPr>
          <p:nvPr>
            <p:ph type="sldNum" sz="quarter" idx="5"/>
          </p:nvPr>
        </p:nvSpPr>
        <p:spPr/>
        <p:txBody>
          <a:bodyPr/>
          <a:lstStyle/>
          <a:p>
            <a:fld id="{11A34663-90A1-D846-8898-3C9F8D7E3213}" type="slidenum">
              <a:rPr lang="pt-BR" smtClean="0"/>
              <a:t>11</a:t>
            </a:fld>
            <a:endParaRPr lang="pt-BR"/>
          </a:p>
        </p:txBody>
      </p:sp>
    </p:spTree>
    <p:extLst>
      <p:ext uri="{BB962C8B-B14F-4D97-AF65-F5344CB8AC3E}">
        <p14:creationId xmlns:p14="http://schemas.microsoft.com/office/powerpoint/2010/main" val="2691335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11A34663-90A1-D846-8898-3C9F8D7E3213}" type="slidenum">
              <a:rPr lang="pt-BR" smtClean="0"/>
              <a:t>12</a:t>
            </a:fld>
            <a:endParaRPr lang="pt-BR"/>
          </a:p>
        </p:txBody>
      </p:sp>
    </p:spTree>
    <p:extLst>
      <p:ext uri="{BB962C8B-B14F-4D97-AF65-F5344CB8AC3E}">
        <p14:creationId xmlns:p14="http://schemas.microsoft.com/office/powerpoint/2010/main" val="1250736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11A34663-90A1-D846-8898-3C9F8D7E3213}" type="slidenum">
              <a:rPr lang="pt-BR" smtClean="0"/>
              <a:t>13</a:t>
            </a:fld>
            <a:endParaRPr lang="pt-BR"/>
          </a:p>
        </p:txBody>
      </p:sp>
    </p:spTree>
    <p:extLst>
      <p:ext uri="{BB962C8B-B14F-4D97-AF65-F5344CB8AC3E}">
        <p14:creationId xmlns:p14="http://schemas.microsoft.com/office/powerpoint/2010/main" val="2507835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22475-C0F1-30D1-AC17-D44F0BC77A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a:extLst>
              <a:ext uri="{FF2B5EF4-FFF2-40B4-BE49-F238E27FC236}">
                <a16:creationId xmlns:a16="http://schemas.microsoft.com/office/drawing/2014/main" id="{3B029E1B-F2DA-CD96-4787-D5E1F02723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a:extLst>
              <a:ext uri="{FF2B5EF4-FFF2-40B4-BE49-F238E27FC236}">
                <a16:creationId xmlns:a16="http://schemas.microsoft.com/office/drawing/2014/main" id="{B815C5D1-5D5A-F27C-05F5-22016ADC7046}"/>
              </a:ext>
            </a:extLst>
          </p:cNvPr>
          <p:cNvSpPr>
            <a:spLocks noGrp="1"/>
          </p:cNvSpPr>
          <p:nvPr>
            <p:ph type="dt" sz="half" idx="10"/>
          </p:nvPr>
        </p:nvSpPr>
        <p:spPr/>
        <p:txBody>
          <a:bodyPr/>
          <a:lstStyle/>
          <a:p>
            <a:fld id="{B7D7292B-FE83-8149-80C4-91AAECDA12E5}" type="datetime1">
              <a:rPr lang="en-US" smtClean="0"/>
              <a:t>7/31/23</a:t>
            </a:fld>
            <a:endParaRPr lang="pt-BR"/>
          </a:p>
        </p:txBody>
      </p:sp>
      <p:sp>
        <p:nvSpPr>
          <p:cNvPr id="5" name="Footer Placeholder 4">
            <a:extLst>
              <a:ext uri="{FF2B5EF4-FFF2-40B4-BE49-F238E27FC236}">
                <a16:creationId xmlns:a16="http://schemas.microsoft.com/office/drawing/2014/main" id="{C6FCDD15-8C4F-701E-455E-86ED56817662}"/>
              </a:ext>
            </a:extLst>
          </p:cNvPr>
          <p:cNvSpPr>
            <a:spLocks noGrp="1"/>
          </p:cNvSpPr>
          <p:nvPr>
            <p:ph type="ftr" sz="quarter" idx="11"/>
          </p:nvPr>
        </p:nvSpPr>
        <p:spPr/>
        <p:txBody>
          <a:bodyPr/>
          <a:lstStyle/>
          <a:p>
            <a:r>
              <a:rPr lang="pt-BR"/>
              <a:t>A Mobile Traffic Predictor Enhanced by Neighboring Transportation Data (MTP-NT)</a:t>
            </a:r>
          </a:p>
        </p:txBody>
      </p:sp>
      <p:sp>
        <p:nvSpPr>
          <p:cNvPr id="6" name="Slide Number Placeholder 5">
            <a:extLst>
              <a:ext uri="{FF2B5EF4-FFF2-40B4-BE49-F238E27FC236}">
                <a16:creationId xmlns:a16="http://schemas.microsoft.com/office/drawing/2014/main" id="{F12FB97F-33B3-5ED5-5879-E6F5606AB053}"/>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2422662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9E4C-2ADF-10F3-739A-FBA0E8788611}"/>
              </a:ext>
            </a:extLst>
          </p:cNvPr>
          <p:cNvSpPr>
            <a:spLocks noGrp="1"/>
          </p:cNvSpPr>
          <p:nvPr>
            <p:ph type="title"/>
          </p:nvPr>
        </p:nvSpPr>
        <p:spPr/>
        <p:txBody>
          <a:bodyPr/>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BCE8F71D-F6EF-2683-313F-5128E202AF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09AAB140-3CCF-72BF-858B-D41218C6EA65}"/>
              </a:ext>
            </a:extLst>
          </p:cNvPr>
          <p:cNvSpPr>
            <a:spLocks noGrp="1"/>
          </p:cNvSpPr>
          <p:nvPr>
            <p:ph type="dt" sz="half" idx="10"/>
          </p:nvPr>
        </p:nvSpPr>
        <p:spPr/>
        <p:txBody>
          <a:bodyPr/>
          <a:lstStyle/>
          <a:p>
            <a:fld id="{F727921A-E0AD-844D-AD8F-CAC84CE426DD}" type="datetime1">
              <a:rPr lang="en-US" smtClean="0"/>
              <a:t>7/31/23</a:t>
            </a:fld>
            <a:endParaRPr lang="pt-BR"/>
          </a:p>
        </p:txBody>
      </p:sp>
      <p:sp>
        <p:nvSpPr>
          <p:cNvPr id="5" name="Footer Placeholder 4">
            <a:extLst>
              <a:ext uri="{FF2B5EF4-FFF2-40B4-BE49-F238E27FC236}">
                <a16:creationId xmlns:a16="http://schemas.microsoft.com/office/drawing/2014/main" id="{E52599AC-7733-768D-702B-3C38B09A396E}"/>
              </a:ext>
            </a:extLst>
          </p:cNvPr>
          <p:cNvSpPr>
            <a:spLocks noGrp="1"/>
          </p:cNvSpPr>
          <p:nvPr>
            <p:ph type="ftr" sz="quarter" idx="11"/>
          </p:nvPr>
        </p:nvSpPr>
        <p:spPr/>
        <p:txBody>
          <a:bodyPr/>
          <a:lstStyle/>
          <a:p>
            <a:r>
              <a:rPr lang="pt-BR"/>
              <a:t>A Mobile Traffic Predictor Enhanced by Neighboring Transportation Data (MTP-NT)</a:t>
            </a:r>
          </a:p>
        </p:txBody>
      </p:sp>
      <p:sp>
        <p:nvSpPr>
          <p:cNvPr id="6" name="Slide Number Placeholder 5">
            <a:extLst>
              <a:ext uri="{FF2B5EF4-FFF2-40B4-BE49-F238E27FC236}">
                <a16:creationId xmlns:a16="http://schemas.microsoft.com/office/drawing/2014/main" id="{C0AC5F29-3D92-AE1F-44C2-74B537FDA41A}"/>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787194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3998E0-8302-20DF-A7C1-84B2DAEF0D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3062A88A-35C8-6CF4-F8B5-16E0A585B6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2E79A6AA-F401-25A9-F01D-CF9639DBE09F}"/>
              </a:ext>
            </a:extLst>
          </p:cNvPr>
          <p:cNvSpPr>
            <a:spLocks noGrp="1"/>
          </p:cNvSpPr>
          <p:nvPr>
            <p:ph type="dt" sz="half" idx="10"/>
          </p:nvPr>
        </p:nvSpPr>
        <p:spPr/>
        <p:txBody>
          <a:bodyPr/>
          <a:lstStyle/>
          <a:p>
            <a:fld id="{9CD9CF61-6AC0-B04A-8A79-63823834CBEC}" type="datetime1">
              <a:rPr lang="en-US" smtClean="0"/>
              <a:t>7/31/23</a:t>
            </a:fld>
            <a:endParaRPr lang="pt-BR"/>
          </a:p>
        </p:txBody>
      </p:sp>
      <p:sp>
        <p:nvSpPr>
          <p:cNvPr id="5" name="Footer Placeholder 4">
            <a:extLst>
              <a:ext uri="{FF2B5EF4-FFF2-40B4-BE49-F238E27FC236}">
                <a16:creationId xmlns:a16="http://schemas.microsoft.com/office/drawing/2014/main" id="{0B241B89-92B9-C455-F4CC-3AAB462EA21D}"/>
              </a:ext>
            </a:extLst>
          </p:cNvPr>
          <p:cNvSpPr>
            <a:spLocks noGrp="1"/>
          </p:cNvSpPr>
          <p:nvPr>
            <p:ph type="ftr" sz="quarter" idx="11"/>
          </p:nvPr>
        </p:nvSpPr>
        <p:spPr/>
        <p:txBody>
          <a:bodyPr/>
          <a:lstStyle/>
          <a:p>
            <a:r>
              <a:rPr lang="pt-BR"/>
              <a:t>A Mobile Traffic Predictor Enhanced by Neighboring Transportation Data (MTP-NT)</a:t>
            </a:r>
          </a:p>
        </p:txBody>
      </p:sp>
      <p:sp>
        <p:nvSpPr>
          <p:cNvPr id="6" name="Slide Number Placeholder 5">
            <a:extLst>
              <a:ext uri="{FF2B5EF4-FFF2-40B4-BE49-F238E27FC236}">
                <a16:creationId xmlns:a16="http://schemas.microsoft.com/office/drawing/2014/main" id="{BE566C92-9909-71E0-1A59-9276B29C2DB7}"/>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1267227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12192000" cy="3425951"/>
          </a:xfrm>
          <a:noFill/>
        </p:spPr>
        <p:txBody>
          <a:bodyPr lIns="182880" tIns="164592" rIns="228600" bIns="228600"/>
          <a:lstStyle>
            <a:lvl1pPr>
              <a:defRPr sz="6400"/>
            </a:lvl1pPr>
          </a:lstStyle>
          <a:p>
            <a:r>
              <a:rPr lang="en-US"/>
              <a:t>Click to edit Master title style</a:t>
            </a:r>
            <a:endParaRPr lang="en-US" dirty="0"/>
          </a:p>
        </p:txBody>
      </p:sp>
      <p:sp>
        <p:nvSpPr>
          <p:cNvPr id="7" name="Content Placeholder 1"/>
          <p:cNvSpPr>
            <a:spLocks noGrp="1"/>
          </p:cNvSpPr>
          <p:nvPr>
            <p:ph sz="quarter" idx="20"/>
          </p:nvPr>
        </p:nvSpPr>
        <p:spPr>
          <a:xfrm>
            <a:off x="0" y="3426885"/>
            <a:ext cx="3048000" cy="3431116"/>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p:cNvSpPr>
            <a:spLocks noGrp="1"/>
          </p:cNvSpPr>
          <p:nvPr>
            <p:ph sz="quarter" idx="19"/>
          </p:nvPr>
        </p:nvSpPr>
        <p:spPr>
          <a:xfrm>
            <a:off x="3048001" y="3426885"/>
            <a:ext cx="3048000" cy="3431116"/>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6" name="Content Placeholder 3"/>
          <p:cNvSpPr>
            <a:spLocks noGrp="1"/>
          </p:cNvSpPr>
          <p:nvPr>
            <p:ph sz="quarter" idx="17"/>
          </p:nvPr>
        </p:nvSpPr>
        <p:spPr>
          <a:xfrm>
            <a:off x="6096000" y="3426883"/>
            <a:ext cx="3048000" cy="3431117"/>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4"/>
          <p:cNvSpPr>
            <a:spLocks noGrp="1"/>
          </p:cNvSpPr>
          <p:nvPr>
            <p:ph sz="quarter" idx="18"/>
          </p:nvPr>
        </p:nvSpPr>
        <p:spPr>
          <a:xfrm>
            <a:off x="9144000" y="3426883"/>
            <a:ext cx="3048000" cy="3431117"/>
          </a:xfrm>
          <a:solidFill>
            <a:srgbClr val="6EA6FF"/>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86078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05CBB-049B-798E-1728-5E2685147F77}"/>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FA4557A0-51C0-9FE7-32DE-1DBFE21B80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43592E91-38BC-0CB0-5DDB-3013C95D88FC}"/>
              </a:ext>
            </a:extLst>
          </p:cNvPr>
          <p:cNvSpPr>
            <a:spLocks noGrp="1"/>
          </p:cNvSpPr>
          <p:nvPr>
            <p:ph type="dt" sz="half" idx="10"/>
          </p:nvPr>
        </p:nvSpPr>
        <p:spPr/>
        <p:txBody>
          <a:bodyPr/>
          <a:lstStyle/>
          <a:p>
            <a:fld id="{CC831FFB-6350-8C44-9E91-19D97611BEA9}" type="datetime1">
              <a:rPr lang="en-US" smtClean="0"/>
              <a:t>7/31/23</a:t>
            </a:fld>
            <a:endParaRPr lang="pt-BR"/>
          </a:p>
        </p:txBody>
      </p:sp>
      <p:sp>
        <p:nvSpPr>
          <p:cNvPr id="5" name="Footer Placeholder 4">
            <a:extLst>
              <a:ext uri="{FF2B5EF4-FFF2-40B4-BE49-F238E27FC236}">
                <a16:creationId xmlns:a16="http://schemas.microsoft.com/office/drawing/2014/main" id="{8595DDA1-481A-982A-DEEC-6A1CF4D24323}"/>
              </a:ext>
            </a:extLst>
          </p:cNvPr>
          <p:cNvSpPr>
            <a:spLocks noGrp="1"/>
          </p:cNvSpPr>
          <p:nvPr>
            <p:ph type="ftr" sz="quarter" idx="11"/>
          </p:nvPr>
        </p:nvSpPr>
        <p:spPr/>
        <p:txBody>
          <a:bodyPr/>
          <a:lstStyle/>
          <a:p>
            <a:r>
              <a:rPr lang="pt-BR"/>
              <a:t>A Mobile Traffic Predictor Enhanced by Neighboring Transportation Data (MTP-NT)</a:t>
            </a:r>
          </a:p>
        </p:txBody>
      </p:sp>
      <p:sp>
        <p:nvSpPr>
          <p:cNvPr id="6" name="Slide Number Placeholder 5">
            <a:extLst>
              <a:ext uri="{FF2B5EF4-FFF2-40B4-BE49-F238E27FC236}">
                <a16:creationId xmlns:a16="http://schemas.microsoft.com/office/drawing/2014/main" id="{6DAAD68C-801E-C521-6657-E919A0F77892}"/>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2458734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1995C-7C39-844F-03ED-CE3890ECB3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a:extLst>
              <a:ext uri="{FF2B5EF4-FFF2-40B4-BE49-F238E27FC236}">
                <a16:creationId xmlns:a16="http://schemas.microsoft.com/office/drawing/2014/main" id="{5AA36F38-C287-AB55-49FA-ACA53A9134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D1A202-9444-A0DE-357C-F7E9CBFA9F1E}"/>
              </a:ext>
            </a:extLst>
          </p:cNvPr>
          <p:cNvSpPr>
            <a:spLocks noGrp="1"/>
          </p:cNvSpPr>
          <p:nvPr>
            <p:ph type="dt" sz="half" idx="10"/>
          </p:nvPr>
        </p:nvSpPr>
        <p:spPr/>
        <p:txBody>
          <a:bodyPr/>
          <a:lstStyle/>
          <a:p>
            <a:fld id="{4EF76644-9B79-9F49-B469-1DC73161FED8}" type="datetime1">
              <a:rPr lang="en-US" smtClean="0"/>
              <a:t>7/31/23</a:t>
            </a:fld>
            <a:endParaRPr lang="pt-BR"/>
          </a:p>
        </p:txBody>
      </p:sp>
      <p:sp>
        <p:nvSpPr>
          <p:cNvPr id="5" name="Footer Placeholder 4">
            <a:extLst>
              <a:ext uri="{FF2B5EF4-FFF2-40B4-BE49-F238E27FC236}">
                <a16:creationId xmlns:a16="http://schemas.microsoft.com/office/drawing/2014/main" id="{7C15608C-7DAF-86D0-7950-29190E3F13BF}"/>
              </a:ext>
            </a:extLst>
          </p:cNvPr>
          <p:cNvSpPr>
            <a:spLocks noGrp="1"/>
          </p:cNvSpPr>
          <p:nvPr>
            <p:ph type="ftr" sz="quarter" idx="11"/>
          </p:nvPr>
        </p:nvSpPr>
        <p:spPr/>
        <p:txBody>
          <a:bodyPr/>
          <a:lstStyle/>
          <a:p>
            <a:r>
              <a:rPr lang="pt-BR"/>
              <a:t>A Mobile Traffic Predictor Enhanced by Neighboring Transportation Data (MTP-NT)</a:t>
            </a:r>
          </a:p>
        </p:txBody>
      </p:sp>
      <p:sp>
        <p:nvSpPr>
          <p:cNvPr id="6" name="Slide Number Placeholder 5">
            <a:extLst>
              <a:ext uri="{FF2B5EF4-FFF2-40B4-BE49-F238E27FC236}">
                <a16:creationId xmlns:a16="http://schemas.microsoft.com/office/drawing/2014/main" id="{DB1D7817-B4BD-F958-4973-95B5340F195E}"/>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464179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A9B7B-AFE0-23BF-67A5-9BD5F3447D2C}"/>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4EEB48AF-9DF7-652B-17A0-1C6FF5DE86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a:extLst>
              <a:ext uri="{FF2B5EF4-FFF2-40B4-BE49-F238E27FC236}">
                <a16:creationId xmlns:a16="http://schemas.microsoft.com/office/drawing/2014/main" id="{291D78BE-E27E-AF45-5926-7CC58F6CA2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a:extLst>
              <a:ext uri="{FF2B5EF4-FFF2-40B4-BE49-F238E27FC236}">
                <a16:creationId xmlns:a16="http://schemas.microsoft.com/office/drawing/2014/main" id="{2E9222C4-FB3B-8DBB-9897-BED397F48F02}"/>
              </a:ext>
            </a:extLst>
          </p:cNvPr>
          <p:cNvSpPr>
            <a:spLocks noGrp="1"/>
          </p:cNvSpPr>
          <p:nvPr>
            <p:ph type="dt" sz="half" idx="10"/>
          </p:nvPr>
        </p:nvSpPr>
        <p:spPr/>
        <p:txBody>
          <a:bodyPr/>
          <a:lstStyle/>
          <a:p>
            <a:fld id="{A6A5F312-EAA7-7D48-88BA-9918EFBF56FA}" type="datetime1">
              <a:rPr lang="en-US" smtClean="0"/>
              <a:t>7/31/23</a:t>
            </a:fld>
            <a:endParaRPr lang="pt-BR"/>
          </a:p>
        </p:txBody>
      </p:sp>
      <p:sp>
        <p:nvSpPr>
          <p:cNvPr id="6" name="Footer Placeholder 5">
            <a:extLst>
              <a:ext uri="{FF2B5EF4-FFF2-40B4-BE49-F238E27FC236}">
                <a16:creationId xmlns:a16="http://schemas.microsoft.com/office/drawing/2014/main" id="{62072361-FC53-90B5-BD6A-49FC26F4492D}"/>
              </a:ext>
            </a:extLst>
          </p:cNvPr>
          <p:cNvSpPr>
            <a:spLocks noGrp="1"/>
          </p:cNvSpPr>
          <p:nvPr>
            <p:ph type="ftr" sz="quarter" idx="11"/>
          </p:nvPr>
        </p:nvSpPr>
        <p:spPr/>
        <p:txBody>
          <a:bodyPr/>
          <a:lstStyle/>
          <a:p>
            <a:r>
              <a:rPr lang="pt-BR"/>
              <a:t>A Mobile Traffic Predictor Enhanced by Neighboring Transportation Data (MTP-NT)</a:t>
            </a:r>
          </a:p>
        </p:txBody>
      </p:sp>
      <p:sp>
        <p:nvSpPr>
          <p:cNvPr id="7" name="Slide Number Placeholder 6">
            <a:extLst>
              <a:ext uri="{FF2B5EF4-FFF2-40B4-BE49-F238E27FC236}">
                <a16:creationId xmlns:a16="http://schemas.microsoft.com/office/drawing/2014/main" id="{4392A992-A958-6654-70DB-BD1FCA020DB0}"/>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2776966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A5124-0FE4-4B8C-87F0-9BF93A026AF7}"/>
              </a:ext>
            </a:extLst>
          </p:cNvPr>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a:extLst>
              <a:ext uri="{FF2B5EF4-FFF2-40B4-BE49-F238E27FC236}">
                <a16:creationId xmlns:a16="http://schemas.microsoft.com/office/drawing/2014/main" id="{8100B540-C6CB-47A7-EBD9-48AF3E3B5B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CC001F-1E63-B377-F2D7-8732EF7C58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a:extLst>
              <a:ext uri="{FF2B5EF4-FFF2-40B4-BE49-F238E27FC236}">
                <a16:creationId xmlns:a16="http://schemas.microsoft.com/office/drawing/2014/main" id="{50FCC3A5-9B8A-A4A5-573F-48D3A231EE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E69433-9C2E-DD95-DD6F-D944CCF188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a:extLst>
              <a:ext uri="{FF2B5EF4-FFF2-40B4-BE49-F238E27FC236}">
                <a16:creationId xmlns:a16="http://schemas.microsoft.com/office/drawing/2014/main" id="{CB71BA7C-EEF5-81FE-F7FA-92B0A47691E1}"/>
              </a:ext>
            </a:extLst>
          </p:cNvPr>
          <p:cNvSpPr>
            <a:spLocks noGrp="1"/>
          </p:cNvSpPr>
          <p:nvPr>
            <p:ph type="dt" sz="half" idx="10"/>
          </p:nvPr>
        </p:nvSpPr>
        <p:spPr/>
        <p:txBody>
          <a:bodyPr/>
          <a:lstStyle/>
          <a:p>
            <a:fld id="{619E78BB-BB23-6E49-9BDB-7472C1355587}" type="datetime1">
              <a:rPr lang="en-US" smtClean="0"/>
              <a:t>7/31/23</a:t>
            </a:fld>
            <a:endParaRPr lang="pt-BR"/>
          </a:p>
        </p:txBody>
      </p:sp>
      <p:sp>
        <p:nvSpPr>
          <p:cNvPr id="8" name="Footer Placeholder 7">
            <a:extLst>
              <a:ext uri="{FF2B5EF4-FFF2-40B4-BE49-F238E27FC236}">
                <a16:creationId xmlns:a16="http://schemas.microsoft.com/office/drawing/2014/main" id="{4BA35A0D-0389-AE63-B37A-A212802DC281}"/>
              </a:ext>
            </a:extLst>
          </p:cNvPr>
          <p:cNvSpPr>
            <a:spLocks noGrp="1"/>
          </p:cNvSpPr>
          <p:nvPr>
            <p:ph type="ftr" sz="quarter" idx="11"/>
          </p:nvPr>
        </p:nvSpPr>
        <p:spPr/>
        <p:txBody>
          <a:bodyPr/>
          <a:lstStyle/>
          <a:p>
            <a:r>
              <a:rPr lang="pt-BR"/>
              <a:t>A Mobile Traffic Predictor Enhanced by Neighboring Transportation Data (MTP-NT)</a:t>
            </a:r>
          </a:p>
        </p:txBody>
      </p:sp>
      <p:sp>
        <p:nvSpPr>
          <p:cNvPr id="9" name="Slide Number Placeholder 8">
            <a:extLst>
              <a:ext uri="{FF2B5EF4-FFF2-40B4-BE49-F238E27FC236}">
                <a16:creationId xmlns:a16="http://schemas.microsoft.com/office/drawing/2014/main" id="{08A17A5A-9268-3D9E-0D55-10BAEBCE23DD}"/>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3339156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A1E37-B40E-F2D3-1AE5-0A5DDDB5A226}"/>
              </a:ext>
            </a:extLst>
          </p:cNvPr>
          <p:cNvSpPr>
            <a:spLocks noGrp="1"/>
          </p:cNvSpPr>
          <p:nvPr>
            <p:ph type="title"/>
          </p:nvPr>
        </p:nvSpPr>
        <p:spPr/>
        <p:txBody>
          <a:bodyPr/>
          <a:lstStyle/>
          <a:p>
            <a:r>
              <a:rPr lang="en-US"/>
              <a:t>Click to edit Master title style</a:t>
            </a:r>
            <a:endParaRPr lang="pt-BR"/>
          </a:p>
        </p:txBody>
      </p:sp>
      <p:sp>
        <p:nvSpPr>
          <p:cNvPr id="3" name="Date Placeholder 2">
            <a:extLst>
              <a:ext uri="{FF2B5EF4-FFF2-40B4-BE49-F238E27FC236}">
                <a16:creationId xmlns:a16="http://schemas.microsoft.com/office/drawing/2014/main" id="{D2F0E1BE-A034-CCFC-BF5E-B74535347CFE}"/>
              </a:ext>
            </a:extLst>
          </p:cNvPr>
          <p:cNvSpPr>
            <a:spLocks noGrp="1"/>
          </p:cNvSpPr>
          <p:nvPr>
            <p:ph type="dt" sz="half" idx="10"/>
          </p:nvPr>
        </p:nvSpPr>
        <p:spPr/>
        <p:txBody>
          <a:bodyPr/>
          <a:lstStyle/>
          <a:p>
            <a:fld id="{6ABA3EEC-C7DD-1B40-8728-972E1C9136C0}" type="datetime1">
              <a:rPr lang="en-US" smtClean="0"/>
              <a:t>7/31/23</a:t>
            </a:fld>
            <a:endParaRPr lang="pt-BR"/>
          </a:p>
        </p:txBody>
      </p:sp>
      <p:sp>
        <p:nvSpPr>
          <p:cNvPr id="4" name="Footer Placeholder 3">
            <a:extLst>
              <a:ext uri="{FF2B5EF4-FFF2-40B4-BE49-F238E27FC236}">
                <a16:creationId xmlns:a16="http://schemas.microsoft.com/office/drawing/2014/main" id="{7C66D67B-6FF5-BFD0-4E33-E6E52D52CB9D}"/>
              </a:ext>
            </a:extLst>
          </p:cNvPr>
          <p:cNvSpPr>
            <a:spLocks noGrp="1"/>
          </p:cNvSpPr>
          <p:nvPr>
            <p:ph type="ftr" sz="quarter" idx="11"/>
          </p:nvPr>
        </p:nvSpPr>
        <p:spPr/>
        <p:txBody>
          <a:bodyPr/>
          <a:lstStyle/>
          <a:p>
            <a:r>
              <a:rPr lang="pt-BR"/>
              <a:t>A Mobile Traffic Predictor Enhanced by Neighboring Transportation Data (MTP-NT)</a:t>
            </a:r>
          </a:p>
        </p:txBody>
      </p:sp>
      <p:sp>
        <p:nvSpPr>
          <p:cNvPr id="5" name="Slide Number Placeholder 4">
            <a:extLst>
              <a:ext uri="{FF2B5EF4-FFF2-40B4-BE49-F238E27FC236}">
                <a16:creationId xmlns:a16="http://schemas.microsoft.com/office/drawing/2014/main" id="{699E3A06-9449-A391-F1E9-60B55298CF7E}"/>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2108120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1F1097-0DA0-1B48-1D84-7682F60E1A3A}"/>
              </a:ext>
            </a:extLst>
          </p:cNvPr>
          <p:cNvSpPr>
            <a:spLocks noGrp="1"/>
          </p:cNvSpPr>
          <p:nvPr>
            <p:ph type="dt" sz="half" idx="10"/>
          </p:nvPr>
        </p:nvSpPr>
        <p:spPr/>
        <p:txBody>
          <a:bodyPr/>
          <a:lstStyle/>
          <a:p>
            <a:fld id="{728EB19E-60F9-E347-B916-E0C6BA076179}" type="datetime1">
              <a:rPr lang="en-US" smtClean="0"/>
              <a:t>7/31/23</a:t>
            </a:fld>
            <a:endParaRPr lang="pt-BR"/>
          </a:p>
        </p:txBody>
      </p:sp>
      <p:sp>
        <p:nvSpPr>
          <p:cNvPr id="3" name="Footer Placeholder 2">
            <a:extLst>
              <a:ext uri="{FF2B5EF4-FFF2-40B4-BE49-F238E27FC236}">
                <a16:creationId xmlns:a16="http://schemas.microsoft.com/office/drawing/2014/main" id="{1AF5AD5C-D14B-7AE5-3811-6C0296E22651}"/>
              </a:ext>
            </a:extLst>
          </p:cNvPr>
          <p:cNvSpPr>
            <a:spLocks noGrp="1"/>
          </p:cNvSpPr>
          <p:nvPr>
            <p:ph type="ftr" sz="quarter" idx="11"/>
          </p:nvPr>
        </p:nvSpPr>
        <p:spPr/>
        <p:txBody>
          <a:bodyPr/>
          <a:lstStyle/>
          <a:p>
            <a:r>
              <a:rPr lang="pt-BR"/>
              <a:t>A Mobile Traffic Predictor Enhanced by Neighboring Transportation Data (MTP-NT)</a:t>
            </a:r>
          </a:p>
        </p:txBody>
      </p:sp>
      <p:sp>
        <p:nvSpPr>
          <p:cNvPr id="4" name="Slide Number Placeholder 3">
            <a:extLst>
              <a:ext uri="{FF2B5EF4-FFF2-40B4-BE49-F238E27FC236}">
                <a16:creationId xmlns:a16="http://schemas.microsoft.com/office/drawing/2014/main" id="{D2E582B3-D5A4-044E-A4AB-3B7EE7BDD352}"/>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2737444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1D8CB-684F-7BFF-A7AC-4E74D0E033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a:extLst>
              <a:ext uri="{FF2B5EF4-FFF2-40B4-BE49-F238E27FC236}">
                <a16:creationId xmlns:a16="http://schemas.microsoft.com/office/drawing/2014/main" id="{B74B1E6B-8AE8-6F88-98FB-371DC43015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a:extLst>
              <a:ext uri="{FF2B5EF4-FFF2-40B4-BE49-F238E27FC236}">
                <a16:creationId xmlns:a16="http://schemas.microsoft.com/office/drawing/2014/main" id="{A12AF0EC-5093-94A1-FE2D-622DD369FE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64F375-431A-2F67-A67A-9F0C511B3FF8}"/>
              </a:ext>
            </a:extLst>
          </p:cNvPr>
          <p:cNvSpPr>
            <a:spLocks noGrp="1"/>
          </p:cNvSpPr>
          <p:nvPr>
            <p:ph type="dt" sz="half" idx="10"/>
          </p:nvPr>
        </p:nvSpPr>
        <p:spPr/>
        <p:txBody>
          <a:bodyPr/>
          <a:lstStyle/>
          <a:p>
            <a:fld id="{15B4D956-4AC8-404F-A7CF-EC008BDE51B6}" type="datetime1">
              <a:rPr lang="en-US" smtClean="0"/>
              <a:t>7/31/23</a:t>
            </a:fld>
            <a:endParaRPr lang="pt-BR"/>
          </a:p>
        </p:txBody>
      </p:sp>
      <p:sp>
        <p:nvSpPr>
          <p:cNvPr id="6" name="Footer Placeholder 5">
            <a:extLst>
              <a:ext uri="{FF2B5EF4-FFF2-40B4-BE49-F238E27FC236}">
                <a16:creationId xmlns:a16="http://schemas.microsoft.com/office/drawing/2014/main" id="{BC232438-5206-4E2C-6525-48C0889D35F9}"/>
              </a:ext>
            </a:extLst>
          </p:cNvPr>
          <p:cNvSpPr>
            <a:spLocks noGrp="1"/>
          </p:cNvSpPr>
          <p:nvPr>
            <p:ph type="ftr" sz="quarter" idx="11"/>
          </p:nvPr>
        </p:nvSpPr>
        <p:spPr/>
        <p:txBody>
          <a:bodyPr/>
          <a:lstStyle/>
          <a:p>
            <a:r>
              <a:rPr lang="pt-BR"/>
              <a:t>A Mobile Traffic Predictor Enhanced by Neighboring Transportation Data (MTP-NT)</a:t>
            </a:r>
          </a:p>
        </p:txBody>
      </p:sp>
      <p:sp>
        <p:nvSpPr>
          <p:cNvPr id="7" name="Slide Number Placeholder 6">
            <a:extLst>
              <a:ext uri="{FF2B5EF4-FFF2-40B4-BE49-F238E27FC236}">
                <a16:creationId xmlns:a16="http://schemas.microsoft.com/office/drawing/2014/main" id="{D60FDD81-024A-9ECB-9A06-391882D8687E}"/>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3810693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4AAB7-1D48-B0BC-96D3-5016483035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a:extLst>
              <a:ext uri="{FF2B5EF4-FFF2-40B4-BE49-F238E27FC236}">
                <a16:creationId xmlns:a16="http://schemas.microsoft.com/office/drawing/2014/main" id="{DA040C50-D9FE-23CC-1888-C703CECCD1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a:extLst>
              <a:ext uri="{FF2B5EF4-FFF2-40B4-BE49-F238E27FC236}">
                <a16:creationId xmlns:a16="http://schemas.microsoft.com/office/drawing/2014/main" id="{27303638-5C6C-D2C5-32C0-88C4AAA503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7B434B-2458-ACBD-0EAA-0E200A95BDAC}"/>
              </a:ext>
            </a:extLst>
          </p:cNvPr>
          <p:cNvSpPr>
            <a:spLocks noGrp="1"/>
          </p:cNvSpPr>
          <p:nvPr>
            <p:ph type="dt" sz="half" idx="10"/>
          </p:nvPr>
        </p:nvSpPr>
        <p:spPr/>
        <p:txBody>
          <a:bodyPr/>
          <a:lstStyle/>
          <a:p>
            <a:fld id="{0939231F-1418-9A44-976B-E0F4BFB8DF25}" type="datetime1">
              <a:rPr lang="en-US" smtClean="0"/>
              <a:t>7/31/23</a:t>
            </a:fld>
            <a:endParaRPr lang="pt-BR"/>
          </a:p>
        </p:txBody>
      </p:sp>
      <p:sp>
        <p:nvSpPr>
          <p:cNvPr id="6" name="Footer Placeholder 5">
            <a:extLst>
              <a:ext uri="{FF2B5EF4-FFF2-40B4-BE49-F238E27FC236}">
                <a16:creationId xmlns:a16="http://schemas.microsoft.com/office/drawing/2014/main" id="{BCF236AB-2040-A881-8E92-00CF1A073EF0}"/>
              </a:ext>
            </a:extLst>
          </p:cNvPr>
          <p:cNvSpPr>
            <a:spLocks noGrp="1"/>
          </p:cNvSpPr>
          <p:nvPr>
            <p:ph type="ftr" sz="quarter" idx="11"/>
          </p:nvPr>
        </p:nvSpPr>
        <p:spPr/>
        <p:txBody>
          <a:bodyPr/>
          <a:lstStyle/>
          <a:p>
            <a:r>
              <a:rPr lang="pt-BR"/>
              <a:t>A Mobile Traffic Predictor Enhanced by Neighboring Transportation Data (MTP-NT)</a:t>
            </a:r>
          </a:p>
        </p:txBody>
      </p:sp>
      <p:sp>
        <p:nvSpPr>
          <p:cNvPr id="7" name="Slide Number Placeholder 6">
            <a:extLst>
              <a:ext uri="{FF2B5EF4-FFF2-40B4-BE49-F238E27FC236}">
                <a16:creationId xmlns:a16="http://schemas.microsoft.com/office/drawing/2014/main" id="{44DDF572-5C6E-08DA-7485-9D3490AE7BA5}"/>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1210280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28E66B-F051-8D5F-4751-28238DC0D4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a:extLst>
              <a:ext uri="{FF2B5EF4-FFF2-40B4-BE49-F238E27FC236}">
                <a16:creationId xmlns:a16="http://schemas.microsoft.com/office/drawing/2014/main" id="{A142820F-5065-2F17-7E89-D3FE6D1AF4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E326C9B6-2E7A-1D9A-B76B-5347B60949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8104F5-6E01-7F45-A19D-27FA7BCF2A7A}" type="datetime1">
              <a:rPr lang="en-US" smtClean="0"/>
              <a:t>7/31/23</a:t>
            </a:fld>
            <a:endParaRPr lang="pt-BR"/>
          </a:p>
        </p:txBody>
      </p:sp>
      <p:sp>
        <p:nvSpPr>
          <p:cNvPr id="5" name="Footer Placeholder 4">
            <a:extLst>
              <a:ext uri="{FF2B5EF4-FFF2-40B4-BE49-F238E27FC236}">
                <a16:creationId xmlns:a16="http://schemas.microsoft.com/office/drawing/2014/main" id="{5F864619-F92E-5DE2-50F2-DFB4211DD8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a:t>A Mobile Traffic Predictor Enhanced by Neighboring Transportation Data (MTP-NT)</a:t>
            </a:r>
          </a:p>
        </p:txBody>
      </p:sp>
      <p:sp>
        <p:nvSpPr>
          <p:cNvPr id="6" name="Slide Number Placeholder 5">
            <a:extLst>
              <a:ext uri="{FF2B5EF4-FFF2-40B4-BE49-F238E27FC236}">
                <a16:creationId xmlns:a16="http://schemas.microsoft.com/office/drawing/2014/main" id="{02EA6B35-025B-5248-2B8F-2A9DE2C900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6D1434-241F-3E4A-8778-0F70095E40C3}" type="slidenum">
              <a:rPr lang="pt-BR" smtClean="0"/>
              <a:t>‹#›</a:t>
            </a:fld>
            <a:endParaRPr lang="pt-BR"/>
          </a:p>
        </p:txBody>
      </p:sp>
    </p:spTree>
    <p:extLst>
      <p:ext uri="{BB962C8B-B14F-4D97-AF65-F5344CB8AC3E}">
        <p14:creationId xmlns:p14="http://schemas.microsoft.com/office/powerpoint/2010/main" val="3290191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mailto:rafael.pasquini@ufu.br" TargetMode="External"/><Relationship Id="rId2" Type="http://schemas.openxmlformats.org/officeDocument/2006/relationships/hyperlink" Target="mailto:patrick@ufu.br" TargetMode="External"/><Relationship Id="rId1" Type="http://schemas.openxmlformats.org/officeDocument/2006/relationships/slideLayout" Target="../slideLayouts/slideLayout2.xml"/><Relationship Id="rId4" Type="http://schemas.openxmlformats.org/officeDocument/2006/relationships/hyperlink" Target="mailto:mgcarneiro@ufu.br"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www.ericsson.com/en/reports-and-papers/mobility-report/reports/november-202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1F1AC-1603-3561-0ED9-5CBD91C56A89}"/>
              </a:ext>
            </a:extLst>
          </p:cNvPr>
          <p:cNvSpPr>
            <a:spLocks noGrp="1"/>
          </p:cNvSpPr>
          <p:nvPr>
            <p:ph type="ctrTitle"/>
          </p:nvPr>
        </p:nvSpPr>
        <p:spPr>
          <a:xfrm>
            <a:off x="1524000" y="1714495"/>
            <a:ext cx="9144000" cy="2387600"/>
          </a:xfrm>
        </p:spPr>
        <p:txBody>
          <a:bodyPr>
            <a:normAutofit/>
          </a:bodyPr>
          <a:lstStyle/>
          <a:p>
            <a:r>
              <a:rPr lang="en-US" sz="4800" b="1" i="0" dirty="0">
                <a:effectLst/>
                <a:latin typeface="IBM Plex Sans" panose="020B0503050203000203" pitchFamily="34" charset="0"/>
              </a:rPr>
              <a:t>A Mobile Traffic Predictor Enhanced by Neighboring Transportation Data (MTP-NT)</a:t>
            </a:r>
            <a:endParaRPr lang="pt-BR" sz="4800" dirty="0">
              <a:latin typeface="IBM Plex Sans" panose="020B0503050203000203" pitchFamily="34" charset="0"/>
            </a:endParaRPr>
          </a:p>
        </p:txBody>
      </p:sp>
      <p:sp>
        <p:nvSpPr>
          <p:cNvPr id="3" name="Subtitle 2">
            <a:extLst>
              <a:ext uri="{FF2B5EF4-FFF2-40B4-BE49-F238E27FC236}">
                <a16:creationId xmlns:a16="http://schemas.microsoft.com/office/drawing/2014/main" id="{1BFB6FD2-5DA0-9C1B-E2BB-16590B91ACBA}"/>
              </a:ext>
            </a:extLst>
          </p:cNvPr>
          <p:cNvSpPr>
            <a:spLocks noGrp="1"/>
          </p:cNvSpPr>
          <p:nvPr>
            <p:ph type="subTitle" idx="1"/>
          </p:nvPr>
        </p:nvSpPr>
        <p:spPr>
          <a:xfrm>
            <a:off x="1524000" y="4194170"/>
            <a:ext cx="9144000" cy="1655762"/>
          </a:xfrm>
        </p:spPr>
        <p:txBody>
          <a:bodyPr>
            <a:normAutofit/>
          </a:bodyPr>
          <a:lstStyle/>
          <a:p>
            <a:r>
              <a:rPr lang="pt-BR" sz="2000" dirty="0">
                <a:latin typeface="IBM Plex Sans" panose="020B0503050203000203" pitchFamily="34" charset="0"/>
              </a:rPr>
              <a:t>Patrick Luiz de Araújo</a:t>
            </a:r>
          </a:p>
        </p:txBody>
      </p:sp>
      <p:sp>
        <p:nvSpPr>
          <p:cNvPr id="4" name="Subtitle 2">
            <a:extLst>
              <a:ext uri="{FF2B5EF4-FFF2-40B4-BE49-F238E27FC236}">
                <a16:creationId xmlns:a16="http://schemas.microsoft.com/office/drawing/2014/main" id="{6C0EB770-2759-E4AB-3876-15EBF6060BE1}"/>
              </a:ext>
            </a:extLst>
          </p:cNvPr>
          <p:cNvSpPr txBox="1">
            <a:spLocks/>
          </p:cNvSpPr>
          <p:nvPr/>
        </p:nvSpPr>
        <p:spPr>
          <a:xfrm>
            <a:off x="2860734" y="231962"/>
            <a:ext cx="6281111" cy="8940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BR" sz="2000" b="1" dirty="0">
                <a:latin typeface="IBM Plex Sans" panose="020B0503050203000203" pitchFamily="34" charset="0"/>
              </a:rPr>
              <a:t>Programa de Pós-Graduação em Ciência da Computação</a:t>
            </a:r>
          </a:p>
        </p:txBody>
      </p:sp>
      <p:pic>
        <p:nvPicPr>
          <p:cNvPr id="5" name="Picture 6" descr="Resultado de imagem para ufu">
            <a:extLst>
              <a:ext uri="{FF2B5EF4-FFF2-40B4-BE49-F238E27FC236}">
                <a16:creationId xmlns:a16="http://schemas.microsoft.com/office/drawing/2014/main" id="{6C4FE774-7310-6AFD-B3E7-A239ECBCB53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84701" y="115875"/>
            <a:ext cx="2660073" cy="778071"/>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1996D29F-02A4-D715-4753-7420084CC492}"/>
              </a:ext>
            </a:extLst>
          </p:cNvPr>
          <p:cNvSpPr txBox="1">
            <a:spLocks/>
          </p:cNvSpPr>
          <p:nvPr/>
        </p:nvSpPr>
        <p:spPr>
          <a:xfrm>
            <a:off x="6001289" y="6341215"/>
            <a:ext cx="6186245" cy="513726"/>
          </a:xfrm>
          <a:prstGeom prst="rect">
            <a:avLst/>
          </a:prstGeom>
          <a:solidFill>
            <a:schemeClr val="accent3">
              <a:lumMod val="20000"/>
              <a:lumOff val="80000"/>
            </a:schemeClr>
          </a:solidFill>
          <a:ln>
            <a:solidFill>
              <a:schemeClr val="bg1">
                <a:lumMod val="75000"/>
              </a:schemeClr>
            </a:solidFill>
          </a:ln>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BR" sz="1800" b="1" dirty="0">
                <a:latin typeface="IBM Plex Sans" panose="020B0503050203000203" pitchFamily="34" charset="0"/>
              </a:rPr>
              <a:t>Defesa de dissertação de mestrado em  ??/??/????  </a:t>
            </a:r>
          </a:p>
        </p:txBody>
      </p:sp>
      <p:pic>
        <p:nvPicPr>
          <p:cNvPr id="7" name="Picture 4" descr="Resultado de imagem para facom ufu">
            <a:extLst>
              <a:ext uri="{FF2B5EF4-FFF2-40B4-BE49-F238E27FC236}">
                <a16:creationId xmlns:a16="http://schemas.microsoft.com/office/drawing/2014/main" id="{2E1600F8-BDD7-FC7C-70C1-1ACC0E47BA6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44" y="5163"/>
            <a:ext cx="3018912" cy="10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430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10</a:t>
            </a:fld>
            <a:endParaRPr lang="pt-BR">
              <a:latin typeface="IBM Plex Sans" panose="020B0503050203000203" pitchFamily="34"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420624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b="1" dirty="0">
                <a:solidFill>
                  <a:schemeClr val="tx1"/>
                </a:solidFill>
                <a:latin typeface="IBM Plex Sans" panose="020B0503050203000203" pitchFamily="34" charset="0"/>
              </a:rPr>
              <a:t>Related work</a:t>
            </a:r>
          </a:p>
        </p:txBody>
      </p:sp>
      <p:sp>
        <p:nvSpPr>
          <p:cNvPr id="3" name="Text Placeholder">
            <a:extLst>
              <a:ext uri="{FF2B5EF4-FFF2-40B4-BE49-F238E27FC236}">
                <a16:creationId xmlns:a16="http://schemas.microsoft.com/office/drawing/2014/main" id="{A672BC3C-1547-4ABC-32DE-207B50131A32}"/>
              </a:ext>
            </a:extLst>
          </p:cNvPr>
          <p:cNvSpPr txBox="1">
            <a:spLocks/>
          </p:cNvSpPr>
          <p:nvPr/>
        </p:nvSpPr>
        <p:spPr>
          <a:xfrm>
            <a:off x="531346" y="1215522"/>
            <a:ext cx="5170953"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3600" b="1" dirty="0">
                <a:solidFill>
                  <a:schemeClr val="tx1"/>
                </a:solidFill>
                <a:latin typeface="IBM Plex Sans" panose="020B0503050203000203" pitchFamily="34" charset="0"/>
              </a:rPr>
              <a:t>Characterization</a:t>
            </a:r>
          </a:p>
        </p:txBody>
      </p:sp>
      <p:sp>
        <p:nvSpPr>
          <p:cNvPr id="6" name="Text Placeholder">
            <a:extLst>
              <a:ext uri="{FF2B5EF4-FFF2-40B4-BE49-F238E27FC236}">
                <a16:creationId xmlns:a16="http://schemas.microsoft.com/office/drawing/2014/main" id="{8CB44D67-C82B-060B-C614-45807F93950C}"/>
              </a:ext>
            </a:extLst>
          </p:cNvPr>
          <p:cNvSpPr txBox="1">
            <a:spLocks/>
          </p:cNvSpPr>
          <p:nvPr/>
        </p:nvSpPr>
        <p:spPr>
          <a:xfrm>
            <a:off x="6096000" y="3296174"/>
            <a:ext cx="5170953"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3600" b="1" dirty="0">
                <a:solidFill>
                  <a:schemeClr val="tx1"/>
                </a:solidFill>
                <a:latin typeface="IBM Plex Sans" panose="020B0503050203000203" pitchFamily="34" charset="0"/>
              </a:rPr>
              <a:t>Prediction</a:t>
            </a:r>
          </a:p>
        </p:txBody>
      </p:sp>
      <p:sp>
        <p:nvSpPr>
          <p:cNvPr id="9" name="Title">
            <a:extLst>
              <a:ext uri="{FF2B5EF4-FFF2-40B4-BE49-F238E27FC236}">
                <a16:creationId xmlns:a16="http://schemas.microsoft.com/office/drawing/2014/main" id="{FEB6994C-159D-4F85-A1B7-8D40B9C2785F}"/>
              </a:ext>
            </a:extLst>
          </p:cNvPr>
          <p:cNvSpPr>
            <a:spLocks noGrp="1"/>
          </p:cNvSpPr>
          <p:nvPr>
            <p:ph type="title"/>
          </p:nvPr>
        </p:nvSpPr>
        <p:spPr>
          <a:xfrm>
            <a:off x="531346" y="1923957"/>
            <a:ext cx="4133088" cy="804672"/>
          </a:xfrm>
        </p:spPr>
        <p:txBody>
          <a:bodyPr>
            <a:normAutofit/>
          </a:bodyPr>
          <a:lstStyle/>
          <a:p>
            <a:r>
              <a:rPr lang="en-US" sz="1200" b="1" dirty="0">
                <a:latin typeface="IBM Plex Sans" panose="020B0503050203000203" pitchFamily="34" charset="0"/>
              </a:rPr>
              <a:t>Metrics and mathematical characteristics of network usage</a:t>
            </a:r>
          </a:p>
        </p:txBody>
      </p:sp>
      <p:sp>
        <p:nvSpPr>
          <p:cNvPr id="10" name="Title">
            <a:extLst>
              <a:ext uri="{FF2B5EF4-FFF2-40B4-BE49-F238E27FC236}">
                <a16:creationId xmlns:a16="http://schemas.microsoft.com/office/drawing/2014/main" id="{1BDF527A-BA92-D08F-EAAF-AF9204368BB6}"/>
              </a:ext>
            </a:extLst>
          </p:cNvPr>
          <p:cNvSpPr txBox="1">
            <a:spLocks/>
          </p:cNvSpPr>
          <p:nvPr/>
        </p:nvSpPr>
        <p:spPr>
          <a:xfrm>
            <a:off x="6096000" y="3929396"/>
            <a:ext cx="4133088" cy="8046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b="1" dirty="0">
                <a:latin typeface="IBM Plex Sans" panose="020B0503050203000203" pitchFamily="34" charset="0"/>
              </a:rPr>
              <a:t>Mathematical models to predict network traffic</a:t>
            </a:r>
          </a:p>
        </p:txBody>
      </p:sp>
    </p:spTree>
    <p:extLst>
      <p:ext uri="{BB962C8B-B14F-4D97-AF65-F5344CB8AC3E}">
        <p14:creationId xmlns:p14="http://schemas.microsoft.com/office/powerpoint/2010/main" val="3703666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11</a:t>
            </a:fld>
            <a:endParaRPr lang="pt-BR">
              <a:latin typeface="IBM Plex Sans" panose="020B0503050203000203" pitchFamily="34"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939800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b="1" dirty="0">
                <a:solidFill>
                  <a:schemeClr val="tx1"/>
                </a:solidFill>
                <a:latin typeface="IBM Plex Sans" panose="020B0503050203000203" pitchFamily="34" charset="0"/>
              </a:rPr>
              <a:t>Related work - Characterization</a:t>
            </a:r>
          </a:p>
        </p:txBody>
      </p:sp>
      <p:sp>
        <p:nvSpPr>
          <p:cNvPr id="19" name="TextBox 18">
            <a:extLst>
              <a:ext uri="{FF2B5EF4-FFF2-40B4-BE49-F238E27FC236}">
                <a16:creationId xmlns:a16="http://schemas.microsoft.com/office/drawing/2014/main" id="{FF44DE63-77EA-941B-0C64-E2B91AC638DE}"/>
              </a:ext>
            </a:extLst>
          </p:cNvPr>
          <p:cNvSpPr txBox="1"/>
          <p:nvPr/>
        </p:nvSpPr>
        <p:spPr>
          <a:xfrm>
            <a:off x="5905500" y="4288680"/>
            <a:ext cx="6001578" cy="1954381"/>
          </a:xfrm>
          <a:prstGeom prst="rect">
            <a:avLst/>
          </a:prstGeom>
          <a:noFill/>
        </p:spPr>
        <p:txBody>
          <a:bodyPr wrap="square" rtlCol="0">
            <a:spAutoFit/>
          </a:bodyPr>
          <a:lstStyle/>
          <a:p>
            <a:r>
              <a:rPr lang="pt-BR" sz="1100" dirty="0">
                <a:solidFill>
                  <a:srgbClr val="898989"/>
                </a:solidFill>
                <a:latin typeface="IBM Plex Sans" panose="020B0503050203000203" pitchFamily="34" charset="0"/>
              </a:rPr>
              <a:t>[1]</a:t>
            </a:r>
            <a:r>
              <a:rPr lang="en-US" sz="1100" b="0" i="0" dirty="0">
                <a:solidFill>
                  <a:srgbClr val="898989"/>
                </a:solidFill>
                <a:effectLst/>
                <a:latin typeface="IBM Plex Sans" panose="020B0503050203000203" pitchFamily="34" charset="0"/>
              </a:rPr>
              <a:t> Xu, F. et al. Understanding mobile traffic patterns of large scale cellular towers in urban environment. IEEE/ACM Transactions on Networking, v. 25, n. 2, p. 1147–1161, 2017.</a:t>
            </a:r>
          </a:p>
          <a:p>
            <a:r>
              <a:rPr lang="en-US" sz="1100" dirty="0">
                <a:solidFill>
                  <a:srgbClr val="898989"/>
                </a:solidFill>
                <a:latin typeface="IBM Plex Sans" panose="020B0503050203000203" pitchFamily="34" charset="0"/>
              </a:rPr>
              <a:t>[2] WANG, H. et al. Characterizing the </a:t>
            </a:r>
            <a:r>
              <a:rPr lang="en-US" sz="1100" dirty="0" err="1">
                <a:solidFill>
                  <a:srgbClr val="898989"/>
                </a:solidFill>
                <a:latin typeface="IBM Plex Sans" panose="020B0503050203000203" pitchFamily="34" charset="0"/>
              </a:rPr>
              <a:t>spatio</a:t>
            </a:r>
            <a:r>
              <a:rPr lang="en-US" sz="1100" dirty="0">
                <a:solidFill>
                  <a:srgbClr val="898989"/>
                </a:solidFill>
                <a:latin typeface="IBM Plex Sans" panose="020B0503050203000203" pitchFamily="34" charset="0"/>
              </a:rPr>
              <a:t>-temporal inhomogeneity of mobile traffic in large-scale cellular data networks. In: Proceedings of the 7th International Workshop on Hot Topics in Planet-Scale </a:t>
            </a:r>
            <a:r>
              <a:rPr lang="en-US" sz="1100" dirty="0" err="1">
                <a:solidFill>
                  <a:srgbClr val="898989"/>
                </a:solidFill>
                <a:latin typeface="IBM Plex Sans" panose="020B0503050203000203" pitchFamily="34" charset="0"/>
              </a:rPr>
              <a:t>MObile</a:t>
            </a:r>
            <a:r>
              <a:rPr lang="en-US" sz="1100" dirty="0">
                <a:solidFill>
                  <a:srgbClr val="898989"/>
                </a:solidFill>
                <a:latin typeface="IBM Plex Sans" panose="020B0503050203000203" pitchFamily="34" charset="0"/>
              </a:rPr>
              <a:t> Computing and</a:t>
            </a:r>
          </a:p>
          <a:p>
            <a:r>
              <a:rPr lang="en-US" sz="1100" dirty="0">
                <a:solidFill>
                  <a:srgbClr val="898989"/>
                </a:solidFill>
                <a:latin typeface="IBM Plex Sans" panose="020B0503050203000203" pitchFamily="34" charset="0"/>
              </a:rPr>
              <a:t>Online Social </a:t>
            </a:r>
            <a:r>
              <a:rPr lang="en-US" sz="1100" dirty="0" err="1">
                <a:solidFill>
                  <a:srgbClr val="898989"/>
                </a:solidFill>
                <a:latin typeface="IBM Plex Sans" panose="020B0503050203000203" pitchFamily="34" charset="0"/>
              </a:rPr>
              <a:t>NeTworking</a:t>
            </a:r>
            <a:r>
              <a:rPr lang="en-US" sz="1100" dirty="0">
                <a:solidFill>
                  <a:srgbClr val="898989"/>
                </a:solidFill>
                <a:latin typeface="IBM Plex Sans" panose="020B0503050203000203" pitchFamily="34" charset="0"/>
              </a:rPr>
              <a:t>. New York, NY, USA: Association for Computing</a:t>
            </a:r>
          </a:p>
          <a:p>
            <a:r>
              <a:rPr lang="en-US" sz="1100" dirty="0">
                <a:solidFill>
                  <a:srgbClr val="898989"/>
                </a:solidFill>
                <a:latin typeface="IBM Plex Sans" panose="020B0503050203000203" pitchFamily="34" charset="0"/>
              </a:rPr>
              <a:t>Machinery, 2015. (HOTPOST ’15), p. 19–24. ISBN 9781450335171. </a:t>
            </a:r>
            <a:r>
              <a:rPr lang="en-US" sz="1100" dirty="0" err="1">
                <a:solidFill>
                  <a:srgbClr val="898989"/>
                </a:solidFill>
                <a:latin typeface="IBM Plex Sans" panose="020B0503050203000203" pitchFamily="34" charset="0"/>
              </a:rPr>
              <a:t>Disponível</a:t>
            </a:r>
            <a:r>
              <a:rPr lang="en-US" sz="1100" dirty="0">
                <a:solidFill>
                  <a:srgbClr val="898989"/>
                </a:solidFill>
                <a:latin typeface="IBM Plex Sans" panose="020B0503050203000203" pitchFamily="34" charset="0"/>
              </a:rPr>
              <a:t> </a:t>
            </a:r>
            <a:r>
              <a:rPr lang="en-US" sz="1100" dirty="0" err="1">
                <a:solidFill>
                  <a:srgbClr val="898989"/>
                </a:solidFill>
                <a:latin typeface="IBM Plex Sans" panose="020B0503050203000203" pitchFamily="34" charset="0"/>
              </a:rPr>
              <a:t>em</a:t>
            </a:r>
            <a:r>
              <a:rPr lang="en-US" sz="1100" dirty="0">
                <a:solidFill>
                  <a:srgbClr val="898989"/>
                </a:solidFill>
                <a:latin typeface="IBM Plex Sans" panose="020B0503050203000203" pitchFamily="34" charset="0"/>
              </a:rPr>
              <a:t>: &lt;https://</a:t>
            </a:r>
            <a:r>
              <a:rPr lang="en-US" sz="1100" dirty="0" err="1">
                <a:solidFill>
                  <a:srgbClr val="898989"/>
                </a:solidFill>
                <a:latin typeface="IBM Plex Sans" panose="020B0503050203000203" pitchFamily="34" charset="0"/>
              </a:rPr>
              <a:t>doi.org</a:t>
            </a:r>
            <a:r>
              <a:rPr lang="en-US" sz="1100" dirty="0">
                <a:solidFill>
                  <a:srgbClr val="898989"/>
                </a:solidFill>
                <a:latin typeface="IBM Plex Sans" panose="020B0503050203000203" pitchFamily="34" charset="0"/>
              </a:rPr>
              <a:t>/10.1145/2757513.2757518&gt;.</a:t>
            </a:r>
          </a:p>
          <a:p>
            <a:r>
              <a:rPr lang="en-US" sz="1100" b="0" i="0" dirty="0">
                <a:solidFill>
                  <a:srgbClr val="898989"/>
                </a:solidFill>
                <a:effectLst/>
                <a:latin typeface="IBM Plex Sans" panose="020B0503050203000203" pitchFamily="34" charset="0"/>
              </a:rPr>
              <a:t>[3] </a:t>
            </a:r>
            <a:r>
              <a:rPr lang="en-US" sz="1100" b="0" i="0" dirty="0" err="1">
                <a:solidFill>
                  <a:srgbClr val="898989"/>
                </a:solidFill>
                <a:effectLst/>
                <a:latin typeface="IBM Plex Sans" panose="020B0503050203000203" pitchFamily="34" charset="0"/>
              </a:rPr>
              <a:t>Gotzner</a:t>
            </a:r>
            <a:r>
              <a:rPr lang="en-US" sz="1100" b="0" i="0" dirty="0">
                <a:solidFill>
                  <a:srgbClr val="898989"/>
                </a:solidFill>
                <a:effectLst/>
                <a:latin typeface="IBM Plex Sans" panose="020B0503050203000203" pitchFamily="34" charset="0"/>
              </a:rPr>
              <a:t>, U.; Rathgeber, R. Spatial traffic distribution in cellular networks. In: VTC</a:t>
            </a:r>
          </a:p>
          <a:p>
            <a:r>
              <a:rPr lang="en-US" sz="1100" b="0" i="0" dirty="0">
                <a:solidFill>
                  <a:srgbClr val="898989"/>
                </a:solidFill>
                <a:effectLst/>
                <a:latin typeface="IBM Plex Sans" panose="020B0503050203000203" pitchFamily="34" charset="0"/>
              </a:rPr>
              <a:t>’98. 48th IEEE Vehicular Technology Conference. Pathway to Global Wireless</a:t>
            </a:r>
          </a:p>
          <a:p>
            <a:r>
              <a:rPr lang="en-US" sz="1100" b="0" i="0" dirty="0">
                <a:solidFill>
                  <a:srgbClr val="898989"/>
                </a:solidFill>
                <a:effectLst/>
                <a:latin typeface="IBM Plex Sans" panose="020B0503050203000203" pitchFamily="34" charset="0"/>
              </a:rPr>
              <a:t>Revolution (Cat. No.98CH36151). [</a:t>
            </a:r>
            <a:r>
              <a:rPr lang="en-US" sz="1100" b="0" i="0" dirty="0" err="1">
                <a:solidFill>
                  <a:srgbClr val="898989"/>
                </a:solidFill>
                <a:effectLst/>
                <a:latin typeface="IBM Plex Sans" panose="020B0503050203000203" pitchFamily="34" charset="0"/>
              </a:rPr>
              <a:t>S.l.</a:t>
            </a:r>
            <a:r>
              <a:rPr lang="en-US" sz="1100" b="0" i="0" dirty="0">
                <a:solidFill>
                  <a:srgbClr val="898989"/>
                </a:solidFill>
                <a:effectLst/>
                <a:latin typeface="IBM Plex Sans" panose="020B0503050203000203" pitchFamily="34" charset="0"/>
              </a:rPr>
              <a:t>: </a:t>
            </a:r>
            <a:r>
              <a:rPr lang="en-US" sz="1100" b="0" i="0" dirty="0" err="1">
                <a:solidFill>
                  <a:srgbClr val="898989"/>
                </a:solidFill>
                <a:effectLst/>
                <a:latin typeface="IBM Plex Sans" panose="020B0503050203000203" pitchFamily="34" charset="0"/>
              </a:rPr>
              <a:t>s.n</a:t>
            </a:r>
            <a:r>
              <a:rPr lang="en-US" sz="1100" b="0" i="0" dirty="0">
                <a:solidFill>
                  <a:srgbClr val="898989"/>
                </a:solidFill>
                <a:effectLst/>
                <a:latin typeface="IBM Plex Sans" panose="020B0503050203000203" pitchFamily="34" charset="0"/>
              </a:rPr>
              <a:t>.], 1998. v. 3, p. 1994–1998 vol.3.</a:t>
            </a:r>
          </a:p>
        </p:txBody>
      </p:sp>
      <p:sp>
        <p:nvSpPr>
          <p:cNvPr id="2" name="Title">
            <a:extLst>
              <a:ext uri="{FF2B5EF4-FFF2-40B4-BE49-F238E27FC236}">
                <a16:creationId xmlns:a16="http://schemas.microsoft.com/office/drawing/2014/main" id="{8FE29A8C-DA4A-E4E8-59AE-3E42BD56A75B}"/>
              </a:ext>
            </a:extLst>
          </p:cNvPr>
          <p:cNvSpPr>
            <a:spLocks noGrp="1"/>
          </p:cNvSpPr>
          <p:nvPr>
            <p:ph type="title"/>
          </p:nvPr>
        </p:nvSpPr>
        <p:spPr>
          <a:xfrm>
            <a:off x="531346" y="1784768"/>
            <a:ext cx="5374154" cy="4102324"/>
          </a:xfrm>
        </p:spPr>
        <p:txBody>
          <a:bodyPr anchor="t">
            <a:normAutofit/>
          </a:bodyPr>
          <a:lstStyle/>
          <a:p>
            <a:r>
              <a:rPr lang="en-US" sz="1600" b="1" dirty="0">
                <a:latin typeface="IBM Plex Sans" panose="020B0503050203000203" pitchFamily="34" charset="0"/>
              </a:rPr>
              <a:t>Regions of the city grouped based on </a:t>
            </a:r>
            <a:r>
              <a:rPr lang="en-US" sz="1600" b="1" dirty="0">
                <a:solidFill>
                  <a:srgbClr val="0F62FF"/>
                </a:solidFill>
                <a:latin typeface="IBM Plex Sans" panose="020B0503050203000203" pitchFamily="34" charset="0"/>
              </a:rPr>
              <a:t>network usage patterns</a:t>
            </a:r>
            <a:r>
              <a:rPr lang="en-US" sz="1600" b="1" baseline="30000" dirty="0">
                <a:latin typeface="IBM Plex Sans" panose="020B0503050203000203" pitchFamily="34" charset="0"/>
              </a:rPr>
              <a:t>1</a:t>
            </a:r>
            <a:br>
              <a:rPr lang="en-US" sz="1600" b="1" dirty="0">
                <a:latin typeface="IBM Plex Sans" panose="020B0503050203000203" pitchFamily="34" charset="0"/>
              </a:rPr>
            </a:br>
            <a:br>
              <a:rPr lang="en-US" sz="1600" b="1" dirty="0">
                <a:latin typeface="IBM Plex Sans" panose="020B0503050203000203" pitchFamily="34" charset="0"/>
              </a:rPr>
            </a:b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Composition of trimodal distributions to </a:t>
            </a:r>
            <a:r>
              <a:rPr lang="en-US" sz="1600" b="1" dirty="0">
                <a:solidFill>
                  <a:srgbClr val="0F62FF"/>
                </a:solidFill>
                <a:latin typeface="IBM Plex Sans" panose="020B0503050203000203" pitchFamily="34" charset="0"/>
              </a:rPr>
              <a:t>describe the network traffic</a:t>
            </a:r>
            <a:r>
              <a:rPr lang="en-US" sz="1600" b="1" baseline="30000" dirty="0">
                <a:latin typeface="IBM Plex Sans" panose="020B0503050203000203" pitchFamily="34" charset="0"/>
              </a:rPr>
              <a:t>2</a:t>
            </a:r>
            <a:br>
              <a:rPr lang="en-US" sz="1600" b="1" u="sng" dirty="0">
                <a:latin typeface="IBM Plex Sans" panose="020B0503050203000203" pitchFamily="34" charset="0"/>
              </a:rPr>
            </a:br>
            <a:br>
              <a:rPr lang="en-US" sz="1600" b="1" u="sng" dirty="0">
                <a:latin typeface="IBM Plex Sans" panose="020B0503050203000203" pitchFamily="34" charset="0"/>
              </a:rPr>
            </a:br>
            <a:r>
              <a:rPr lang="en-US" sz="1600" b="1" dirty="0">
                <a:latin typeface="IBM Plex Sans" panose="020B0503050203000203" pitchFamily="34" charset="0"/>
              </a:rPr>
              <a:t>Sand temporal distribution of the network traffic results into extremely</a:t>
            </a:r>
            <a:r>
              <a:rPr lang="en-US" sz="1600" b="1" dirty="0">
                <a:solidFill>
                  <a:schemeClr val="accent1"/>
                </a:solidFill>
                <a:latin typeface="IBM Plex Sans" panose="020B0503050203000203" pitchFamily="34" charset="0"/>
              </a:rPr>
              <a:t> </a:t>
            </a:r>
            <a:r>
              <a:rPr lang="en-US" sz="1600" b="1" dirty="0">
                <a:solidFill>
                  <a:srgbClr val="0F62FF"/>
                </a:solidFill>
                <a:latin typeface="IBM Plex Sans" panose="020B0503050203000203" pitchFamily="34" charset="0"/>
              </a:rPr>
              <a:t>insufficient utilization of</a:t>
            </a:r>
            <a:r>
              <a:rPr lang="en-US" sz="1600" b="1" dirty="0">
                <a:latin typeface="IBM Plex Sans" panose="020B0503050203000203" pitchFamily="34" charset="0"/>
              </a:rPr>
              <a:t> network</a:t>
            </a:r>
            <a:r>
              <a:rPr lang="en-US" sz="1600" b="1" dirty="0">
                <a:solidFill>
                  <a:schemeClr val="accent1"/>
                </a:solidFill>
                <a:latin typeface="IBM Plex Sans" panose="020B0503050203000203" pitchFamily="34" charset="0"/>
              </a:rPr>
              <a:t> </a:t>
            </a:r>
            <a:r>
              <a:rPr lang="en-US" sz="1600" b="1" dirty="0">
                <a:solidFill>
                  <a:srgbClr val="0F62FF"/>
                </a:solidFill>
                <a:latin typeface="IBM Plex Sans" panose="020B0503050203000203" pitchFamily="34" charset="0"/>
              </a:rPr>
              <a:t>resources</a:t>
            </a:r>
            <a:r>
              <a:rPr lang="en-US" sz="1600" b="1" baseline="30000" dirty="0">
                <a:latin typeface="IBM Plex Sans" panose="020B0503050203000203" pitchFamily="34" charset="0"/>
              </a:rPr>
              <a:t>2</a:t>
            </a:r>
            <a:br>
              <a:rPr lang="en-US" sz="1600" b="1" dirty="0">
                <a:latin typeface="IBM Plex Sans" panose="020B0503050203000203" pitchFamily="34" charset="0"/>
              </a:rPr>
            </a:br>
            <a:br>
              <a:rPr lang="en-US" sz="1600" b="1" dirty="0">
                <a:latin typeface="IBM Plex Sans" panose="020B0503050203000203" pitchFamily="34" charset="0"/>
              </a:rPr>
            </a:b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Traffic was </a:t>
            </a:r>
            <a:r>
              <a:rPr lang="en-US" sz="1600" b="1" dirty="0">
                <a:solidFill>
                  <a:srgbClr val="0F62FF"/>
                </a:solidFill>
                <a:latin typeface="IBM Plex Sans" panose="020B0503050203000203" pitchFamily="34" charset="0"/>
              </a:rPr>
              <a:t>concentrated</a:t>
            </a:r>
            <a:r>
              <a:rPr lang="en-US" sz="1600" b="1" dirty="0">
                <a:latin typeface="IBM Plex Sans" panose="020B0503050203000203" pitchFamily="34" charset="0"/>
              </a:rPr>
              <a:t> in </a:t>
            </a:r>
            <a:r>
              <a:rPr lang="en-US" sz="1600" b="1" dirty="0">
                <a:solidFill>
                  <a:srgbClr val="0F62FF"/>
                </a:solidFill>
                <a:latin typeface="IBM Plex Sans" panose="020B0503050203000203" pitchFamily="34" charset="0"/>
              </a:rPr>
              <a:t>some regions </a:t>
            </a:r>
            <a:r>
              <a:rPr lang="en-US" sz="1600" b="1" dirty="0">
                <a:latin typeface="IBM Plex Sans" panose="020B0503050203000203" pitchFamily="34" charset="0"/>
              </a:rPr>
              <a:t>(city center) </a:t>
            </a:r>
            <a:r>
              <a:rPr lang="en-US" sz="1600" b="1" dirty="0">
                <a:solidFill>
                  <a:srgbClr val="0F62FF"/>
                </a:solidFill>
                <a:latin typeface="IBM Plex Sans" panose="020B0503050203000203" pitchFamily="34" charset="0"/>
              </a:rPr>
              <a:t>and peak hours</a:t>
            </a:r>
            <a:r>
              <a:rPr lang="en-US" sz="1600" b="1" baseline="30000" dirty="0">
                <a:latin typeface="IBM Plex Sans" panose="020B0503050203000203" pitchFamily="34" charset="0"/>
              </a:rPr>
              <a:t>3</a:t>
            </a:r>
            <a:endParaRPr lang="en-US" sz="1600" b="1" dirty="0">
              <a:latin typeface="IBM Plex Sans" panose="020B0503050203000203" pitchFamily="34" charset="0"/>
            </a:endParaRPr>
          </a:p>
        </p:txBody>
      </p:sp>
    </p:spTree>
    <p:extLst>
      <p:ext uri="{BB962C8B-B14F-4D97-AF65-F5344CB8AC3E}">
        <p14:creationId xmlns:p14="http://schemas.microsoft.com/office/powerpoint/2010/main" val="1607187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12</a:t>
            </a:fld>
            <a:endParaRPr lang="pt-BR">
              <a:latin typeface="IBM Plex Sans" panose="020B0503050203000203" pitchFamily="34" charset="0"/>
            </a:endParaRPr>
          </a:p>
        </p:txBody>
      </p:sp>
      <p:sp>
        <p:nvSpPr>
          <p:cNvPr id="19" name="TextBox 18">
            <a:extLst>
              <a:ext uri="{FF2B5EF4-FFF2-40B4-BE49-F238E27FC236}">
                <a16:creationId xmlns:a16="http://schemas.microsoft.com/office/drawing/2014/main" id="{FF44DE63-77EA-941B-0C64-E2B91AC638DE}"/>
              </a:ext>
            </a:extLst>
          </p:cNvPr>
          <p:cNvSpPr txBox="1"/>
          <p:nvPr/>
        </p:nvSpPr>
        <p:spPr>
          <a:xfrm>
            <a:off x="6096000" y="4526329"/>
            <a:ext cx="5257800" cy="1754326"/>
          </a:xfrm>
          <a:prstGeom prst="rect">
            <a:avLst/>
          </a:prstGeom>
          <a:noFill/>
        </p:spPr>
        <p:txBody>
          <a:bodyPr wrap="square" rtlCol="0">
            <a:spAutoFit/>
          </a:bodyPr>
          <a:lstStyle/>
          <a:p>
            <a:r>
              <a:rPr lang="pt-BR" sz="900" dirty="0">
                <a:solidFill>
                  <a:srgbClr val="898989"/>
                </a:solidFill>
                <a:latin typeface="IBM Plex Sans" panose="020B0503050203000203" pitchFamily="34" charset="0"/>
              </a:rPr>
              <a:t>[1]</a:t>
            </a:r>
            <a:r>
              <a:rPr lang="en-US" sz="900" b="0" i="0" dirty="0">
                <a:solidFill>
                  <a:srgbClr val="898989"/>
                </a:solidFill>
                <a:effectLst/>
                <a:latin typeface="IBM Plex Sans" panose="020B0503050203000203" pitchFamily="34" charset="0"/>
              </a:rPr>
              <a:t> BOUTABA, R. et al. A comprehensive survey on machine learning for networking: evolution, applications and research opportunities. Journal of Internet Services and Applications, Springer, v. 9, n. 1, p. 1–99, 2018.</a:t>
            </a:r>
          </a:p>
          <a:p>
            <a:r>
              <a:rPr lang="en-US" sz="900" dirty="0">
                <a:solidFill>
                  <a:srgbClr val="898989"/>
                </a:solidFill>
                <a:latin typeface="IBM Plex Sans" panose="020B0503050203000203" pitchFamily="34" charset="0"/>
              </a:rPr>
              <a:t>[2] CYBENKO, G. Approximation by superpositions of a sigmoidal function. Mathematics of control, signals and systems, Springer, v. 2, n. 4, p. 303–314, 1989.</a:t>
            </a:r>
            <a:r>
              <a:rPr lang="en-US" sz="900" b="0" i="0" dirty="0">
                <a:solidFill>
                  <a:srgbClr val="898989"/>
                </a:solidFill>
                <a:effectLst/>
                <a:latin typeface="IBM Plex Sans" panose="020B0503050203000203" pitchFamily="34" charset="0"/>
              </a:rPr>
              <a:t>[3] </a:t>
            </a:r>
            <a:r>
              <a:rPr lang="en-US" sz="900" b="0" i="0" dirty="0" err="1">
                <a:solidFill>
                  <a:srgbClr val="898989"/>
                </a:solidFill>
                <a:effectLst/>
                <a:latin typeface="IBM Plex Sans" panose="020B0503050203000203" pitchFamily="34" charset="0"/>
              </a:rPr>
              <a:t>Funahashi</a:t>
            </a:r>
            <a:r>
              <a:rPr lang="en-US" sz="900" b="0" i="0" dirty="0">
                <a:solidFill>
                  <a:srgbClr val="898989"/>
                </a:solidFill>
                <a:effectLst/>
                <a:latin typeface="IBM Plex Sans" panose="020B0503050203000203" pitchFamily="34" charset="0"/>
              </a:rPr>
              <a:t>, 1989</a:t>
            </a:r>
          </a:p>
          <a:p>
            <a:r>
              <a:rPr lang="en-US" sz="900" b="0" i="0" dirty="0">
                <a:solidFill>
                  <a:srgbClr val="898989"/>
                </a:solidFill>
                <a:effectLst/>
                <a:latin typeface="IBM Plex Sans" panose="020B0503050203000203" pitchFamily="34" charset="0"/>
              </a:rPr>
              <a:t>[4] HORNIK, K. Approximation capabilities of multilayer feedforward networks. Neural networks, Elsevier, v. 4, n. 2, p. 251–257, 1991.</a:t>
            </a:r>
            <a:r>
              <a:rPr lang="en-US" sz="900" dirty="0">
                <a:solidFill>
                  <a:srgbClr val="898989"/>
                </a:solidFill>
                <a:latin typeface="IBM Plex Sans" panose="020B0503050203000203" pitchFamily="34" charset="0"/>
              </a:rPr>
              <a:t>[5] Wang, 2017a</a:t>
            </a:r>
          </a:p>
          <a:p>
            <a:r>
              <a:rPr lang="en-US" sz="900" b="0" i="0" dirty="0">
                <a:solidFill>
                  <a:srgbClr val="898989"/>
                </a:solidFill>
                <a:effectLst/>
                <a:latin typeface="IBM Plex Sans" panose="020B0503050203000203" pitchFamily="34" charset="0"/>
              </a:rPr>
              <a:t>[6] Wang, X. et al. </a:t>
            </a:r>
            <a:r>
              <a:rPr lang="en-US" sz="900" b="0" i="0" dirty="0" err="1">
                <a:solidFill>
                  <a:srgbClr val="898989"/>
                </a:solidFill>
                <a:effectLst/>
                <a:latin typeface="IBM Plex Sans" panose="020B0503050203000203" pitchFamily="34" charset="0"/>
              </a:rPr>
              <a:t>Spatio</a:t>
            </a:r>
            <a:r>
              <a:rPr lang="en-US" sz="900" b="0" i="0" dirty="0">
                <a:solidFill>
                  <a:srgbClr val="898989"/>
                </a:solidFill>
                <a:effectLst/>
                <a:latin typeface="IBM Plex Sans" panose="020B0503050203000203" pitchFamily="34" charset="0"/>
              </a:rPr>
              <a:t>-temporal analysis and prediction of cellular traffic in metropolis. In: 2017 IEEE 25th International Conference on Network Protocols (ICNP). [</a:t>
            </a:r>
            <a:r>
              <a:rPr lang="en-US" sz="900" b="0" i="0" dirty="0" err="1">
                <a:solidFill>
                  <a:srgbClr val="898989"/>
                </a:solidFill>
                <a:effectLst/>
                <a:latin typeface="IBM Plex Sans" panose="020B0503050203000203" pitchFamily="34" charset="0"/>
              </a:rPr>
              <a:t>S.l.</a:t>
            </a:r>
            <a:r>
              <a:rPr lang="en-US" sz="900" b="0" i="0" dirty="0">
                <a:solidFill>
                  <a:srgbClr val="898989"/>
                </a:solidFill>
                <a:effectLst/>
                <a:latin typeface="IBM Plex Sans" panose="020B0503050203000203" pitchFamily="34" charset="0"/>
              </a:rPr>
              <a:t>: </a:t>
            </a:r>
            <a:r>
              <a:rPr lang="en-US" sz="900" b="0" i="0" dirty="0" err="1">
                <a:solidFill>
                  <a:srgbClr val="898989"/>
                </a:solidFill>
                <a:effectLst/>
                <a:latin typeface="IBM Plex Sans" panose="020B0503050203000203" pitchFamily="34" charset="0"/>
              </a:rPr>
              <a:t>s.n</a:t>
            </a:r>
            <a:r>
              <a:rPr lang="en-US" sz="900" b="0" i="0" dirty="0">
                <a:solidFill>
                  <a:srgbClr val="898989"/>
                </a:solidFill>
                <a:effectLst/>
                <a:latin typeface="IBM Plex Sans" panose="020B0503050203000203" pitchFamily="34" charset="0"/>
              </a:rPr>
              <a:t>.], 2017. p. 1–10.</a:t>
            </a:r>
          </a:p>
          <a:p>
            <a:r>
              <a:rPr lang="en-US" sz="900" b="0" i="0" dirty="0">
                <a:solidFill>
                  <a:srgbClr val="898989"/>
                </a:solidFill>
                <a:effectLst/>
                <a:latin typeface="IBM Plex Sans" panose="020B0503050203000203" pitchFamily="34" charset="0"/>
              </a:rPr>
              <a:t>[7] YANG, H. et al. A network traffic forecasting method based on </a:t>
            </a:r>
            <a:r>
              <a:rPr lang="en-US" sz="900" b="0" i="0" dirty="0" err="1">
                <a:solidFill>
                  <a:srgbClr val="898989"/>
                </a:solidFill>
                <a:effectLst/>
                <a:latin typeface="IBM Plex Sans" panose="020B0503050203000203" pitchFamily="34" charset="0"/>
              </a:rPr>
              <a:t>sa</a:t>
            </a:r>
            <a:r>
              <a:rPr lang="en-US" sz="900" b="0" i="0" dirty="0">
                <a:solidFill>
                  <a:srgbClr val="898989"/>
                </a:solidFill>
                <a:effectLst/>
                <a:latin typeface="IBM Plex Sans" panose="020B0503050203000203" pitchFamily="34" charset="0"/>
              </a:rPr>
              <a:t> optimized </a:t>
            </a:r>
            <a:r>
              <a:rPr lang="en-US" sz="900" b="0" i="0" dirty="0" err="1">
                <a:solidFill>
                  <a:srgbClr val="898989"/>
                </a:solidFill>
                <a:effectLst/>
                <a:latin typeface="IBM Plex Sans" panose="020B0503050203000203" pitchFamily="34" charset="0"/>
              </a:rPr>
              <a:t>arima</a:t>
            </a:r>
            <a:r>
              <a:rPr lang="en-US" sz="900" b="0" i="0" dirty="0">
                <a:solidFill>
                  <a:srgbClr val="898989"/>
                </a:solidFill>
                <a:effectLst/>
                <a:latin typeface="IBM Plex Sans" panose="020B0503050203000203" pitchFamily="34" charset="0"/>
              </a:rPr>
              <a:t>–bp neural network. Computer Networks, v. 193, p. 108102, 2021. ISSN 1389-1286. </a:t>
            </a:r>
            <a:r>
              <a:rPr lang="en-US" sz="900" b="0" i="0" dirty="0" err="1">
                <a:solidFill>
                  <a:srgbClr val="898989"/>
                </a:solidFill>
                <a:effectLst/>
                <a:latin typeface="IBM Plex Sans" panose="020B0503050203000203" pitchFamily="34" charset="0"/>
              </a:rPr>
              <a:t>Disponível</a:t>
            </a:r>
            <a:r>
              <a:rPr lang="en-US" sz="900" b="0" i="0" dirty="0">
                <a:solidFill>
                  <a:srgbClr val="898989"/>
                </a:solidFill>
                <a:effectLst/>
                <a:latin typeface="IBM Plex Sans" panose="020B0503050203000203" pitchFamily="34" charset="0"/>
              </a:rPr>
              <a:t> </a:t>
            </a:r>
            <a:r>
              <a:rPr lang="en-US" sz="900" b="0" i="0" dirty="0" err="1">
                <a:solidFill>
                  <a:srgbClr val="898989"/>
                </a:solidFill>
                <a:effectLst/>
                <a:latin typeface="IBM Plex Sans" panose="020B0503050203000203" pitchFamily="34" charset="0"/>
              </a:rPr>
              <a:t>em</a:t>
            </a:r>
            <a:r>
              <a:rPr lang="en-US" sz="900" b="0" i="0" dirty="0">
                <a:solidFill>
                  <a:srgbClr val="898989"/>
                </a:solidFill>
                <a:effectLst/>
                <a:latin typeface="IBM Plex Sans" panose="020B0503050203000203" pitchFamily="34" charset="0"/>
              </a:rPr>
              <a:t>: &lt;https://</a:t>
            </a:r>
            <a:r>
              <a:rPr lang="en-US" sz="900" b="0" i="0" dirty="0" err="1">
                <a:solidFill>
                  <a:srgbClr val="898989"/>
                </a:solidFill>
                <a:effectLst/>
                <a:latin typeface="IBM Plex Sans" panose="020B0503050203000203" pitchFamily="34" charset="0"/>
              </a:rPr>
              <a:t>www.sciencedirect.com</a:t>
            </a:r>
            <a:r>
              <a:rPr lang="en-US" sz="900" b="0" i="0" dirty="0">
                <a:solidFill>
                  <a:srgbClr val="898989"/>
                </a:solidFill>
                <a:effectLst/>
                <a:latin typeface="IBM Plex Sans" panose="020B0503050203000203" pitchFamily="34" charset="0"/>
              </a:rPr>
              <a:t>/science/article/</a:t>
            </a:r>
            <a:r>
              <a:rPr lang="en-US" sz="900" b="0" i="0" dirty="0" err="1">
                <a:solidFill>
                  <a:srgbClr val="898989"/>
                </a:solidFill>
                <a:effectLst/>
                <a:latin typeface="IBM Plex Sans" panose="020B0503050203000203" pitchFamily="34" charset="0"/>
              </a:rPr>
              <a:t>pii</a:t>
            </a:r>
            <a:r>
              <a:rPr lang="en-US" sz="900" b="0" i="0" dirty="0">
                <a:solidFill>
                  <a:srgbClr val="898989"/>
                </a:solidFill>
                <a:effectLst/>
                <a:latin typeface="IBM Plex Sans" panose="020B0503050203000203" pitchFamily="34" charset="0"/>
              </a:rPr>
              <a:t>/ S1389128621001821&gt;.</a:t>
            </a:r>
            <a:endParaRPr lang="pt-BR" sz="900" dirty="0">
              <a:solidFill>
                <a:srgbClr val="898989"/>
              </a:solidFill>
              <a:latin typeface="IBM Plex Sans" panose="020B0503050203000203" pitchFamily="34" charset="0"/>
            </a:endParaRPr>
          </a:p>
        </p:txBody>
      </p:sp>
      <p:sp>
        <p:nvSpPr>
          <p:cNvPr id="6" name="Text Placeholder">
            <a:extLst>
              <a:ext uri="{FF2B5EF4-FFF2-40B4-BE49-F238E27FC236}">
                <a16:creationId xmlns:a16="http://schemas.microsoft.com/office/drawing/2014/main" id="{0C55A29C-FF1D-2972-E3F8-1376A90E99CC}"/>
              </a:ext>
            </a:extLst>
          </p:cNvPr>
          <p:cNvSpPr txBox="1">
            <a:spLocks/>
          </p:cNvSpPr>
          <p:nvPr/>
        </p:nvSpPr>
        <p:spPr>
          <a:xfrm>
            <a:off x="0" y="104751"/>
            <a:ext cx="939800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800" b="1" dirty="0">
                <a:solidFill>
                  <a:schemeClr val="tx1"/>
                </a:solidFill>
                <a:latin typeface="IBM Plex Sans" panose="020B0503050203000203" pitchFamily="34" charset="0"/>
              </a:rPr>
              <a:t>Related work - Prediction</a:t>
            </a:r>
          </a:p>
        </p:txBody>
      </p:sp>
      <p:sp>
        <p:nvSpPr>
          <p:cNvPr id="9" name="Title">
            <a:extLst>
              <a:ext uri="{FF2B5EF4-FFF2-40B4-BE49-F238E27FC236}">
                <a16:creationId xmlns:a16="http://schemas.microsoft.com/office/drawing/2014/main" id="{939A8B86-41E0-8066-FC15-0CD940075DF3}"/>
              </a:ext>
            </a:extLst>
          </p:cNvPr>
          <p:cNvSpPr txBox="1">
            <a:spLocks/>
          </p:cNvSpPr>
          <p:nvPr/>
        </p:nvSpPr>
        <p:spPr>
          <a:xfrm>
            <a:off x="239451" y="887720"/>
            <a:ext cx="5257800" cy="56228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solidFill>
                  <a:srgbClr val="0F62FF"/>
                </a:solidFill>
                <a:latin typeface="IBM Plex Sans" panose="020B0503050203000203" pitchFamily="34" charset="0"/>
              </a:rPr>
              <a:t>Pure Time Series Function (TSF) </a:t>
            </a:r>
            <a:r>
              <a:rPr lang="en-US" sz="1600" b="1" dirty="0">
                <a:latin typeface="IBM Plex Sans" panose="020B0503050203000203" pitchFamily="34" charset="0"/>
              </a:rPr>
              <a:t>and </a:t>
            </a:r>
            <a:r>
              <a:rPr lang="en-US" sz="1600" b="1" dirty="0">
                <a:solidFill>
                  <a:srgbClr val="0F62FF"/>
                </a:solidFill>
                <a:latin typeface="IBM Plex Sans" panose="020B0503050203000203" pitchFamily="34" charset="0"/>
              </a:rPr>
              <a:t>Non-TSF problem</a:t>
            </a:r>
            <a:r>
              <a:rPr lang="en-US" sz="1600" b="1" baseline="30000" dirty="0">
                <a:latin typeface="IBM Plex Sans" panose="020B0503050203000203" pitchFamily="34" charset="0"/>
              </a:rPr>
              <a:t>1</a:t>
            </a:r>
          </a:p>
        </p:txBody>
      </p:sp>
      <p:sp>
        <p:nvSpPr>
          <p:cNvPr id="14" name="Oval 13">
            <a:extLst>
              <a:ext uri="{FF2B5EF4-FFF2-40B4-BE49-F238E27FC236}">
                <a16:creationId xmlns:a16="http://schemas.microsoft.com/office/drawing/2014/main" id="{FB9B08C8-E6C1-BC5B-837F-4F45C3B2CD6C}"/>
              </a:ext>
            </a:extLst>
          </p:cNvPr>
          <p:cNvSpPr/>
          <p:nvPr/>
        </p:nvSpPr>
        <p:spPr>
          <a:xfrm>
            <a:off x="290889" y="2176930"/>
            <a:ext cx="310581" cy="308867"/>
          </a:xfrm>
          <a:prstGeom prst="ellipse">
            <a:avLst/>
          </a:prstGeom>
          <a:solidFill>
            <a:srgbClr val="0F62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Oval 14">
            <a:extLst>
              <a:ext uri="{FF2B5EF4-FFF2-40B4-BE49-F238E27FC236}">
                <a16:creationId xmlns:a16="http://schemas.microsoft.com/office/drawing/2014/main" id="{39D9A3A8-E16B-599C-E7F0-74F09E118597}"/>
              </a:ext>
            </a:extLst>
          </p:cNvPr>
          <p:cNvSpPr/>
          <p:nvPr/>
        </p:nvSpPr>
        <p:spPr>
          <a:xfrm>
            <a:off x="813553" y="2181524"/>
            <a:ext cx="310581" cy="308867"/>
          </a:xfrm>
          <a:prstGeom prst="ellipse">
            <a:avLst/>
          </a:prstGeom>
          <a:solidFill>
            <a:srgbClr val="0F62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Oval 16">
            <a:extLst>
              <a:ext uri="{FF2B5EF4-FFF2-40B4-BE49-F238E27FC236}">
                <a16:creationId xmlns:a16="http://schemas.microsoft.com/office/drawing/2014/main" id="{54BAB824-D7AA-6DA1-60F4-D0A203F693B4}"/>
              </a:ext>
            </a:extLst>
          </p:cNvPr>
          <p:cNvSpPr/>
          <p:nvPr/>
        </p:nvSpPr>
        <p:spPr>
          <a:xfrm>
            <a:off x="4824652" y="2176930"/>
            <a:ext cx="310581" cy="308867"/>
          </a:xfrm>
          <a:prstGeom prst="ellipse">
            <a:avLst/>
          </a:prstGeom>
          <a:solidFill>
            <a:srgbClr val="0F62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Oval 17">
            <a:extLst>
              <a:ext uri="{FF2B5EF4-FFF2-40B4-BE49-F238E27FC236}">
                <a16:creationId xmlns:a16="http://schemas.microsoft.com/office/drawing/2014/main" id="{22CADE2B-0279-DCA4-21B6-38807525A3B3}"/>
              </a:ext>
            </a:extLst>
          </p:cNvPr>
          <p:cNvSpPr/>
          <p:nvPr/>
        </p:nvSpPr>
        <p:spPr>
          <a:xfrm>
            <a:off x="6328800" y="2181523"/>
            <a:ext cx="310581" cy="308867"/>
          </a:xfrm>
          <a:prstGeom prst="ellipse">
            <a:avLst/>
          </a:prstGeom>
          <a:solidFill>
            <a:srgbClr val="0F62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Title">
            <a:extLst>
              <a:ext uri="{FF2B5EF4-FFF2-40B4-BE49-F238E27FC236}">
                <a16:creationId xmlns:a16="http://schemas.microsoft.com/office/drawing/2014/main" id="{76A601A4-3115-AE98-AB1C-37D9DCBB5320}"/>
              </a:ext>
            </a:extLst>
          </p:cNvPr>
          <p:cNvSpPr txBox="1">
            <a:spLocks/>
          </p:cNvSpPr>
          <p:nvPr/>
        </p:nvSpPr>
        <p:spPr>
          <a:xfrm>
            <a:off x="446179" y="5609140"/>
            <a:ext cx="5257800" cy="308867"/>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latin typeface="IBM Plex Sans" panose="020B0503050203000203" pitchFamily="34" charset="0"/>
              </a:rPr>
              <a:t>Multi Layer </a:t>
            </a:r>
            <a:r>
              <a:rPr lang="en-US" sz="1600" b="1" dirty="0" err="1">
                <a:latin typeface="IBM Plex Sans" panose="020B0503050203000203" pitchFamily="34" charset="0"/>
              </a:rPr>
              <a:t>Perceptrion</a:t>
            </a:r>
            <a:r>
              <a:rPr lang="en-US" sz="1600" b="1" dirty="0">
                <a:latin typeface="IBM Plex Sans" panose="020B0503050203000203" pitchFamily="34" charset="0"/>
              </a:rPr>
              <a:t> (MLP) to traffic perdiction</a:t>
            </a:r>
            <a:r>
              <a:rPr lang="en-US" sz="1600" b="1" baseline="30000" dirty="0">
                <a:latin typeface="IBM Plex Sans" panose="020B0503050203000203" pitchFamily="34" charset="0"/>
              </a:rPr>
              <a:t>2</a:t>
            </a:r>
            <a:endParaRPr lang="en-US" sz="1600" b="1" dirty="0">
              <a:latin typeface="IBM Plex Sans" panose="020B0503050203000203" pitchFamily="34" charset="0"/>
            </a:endParaRPr>
          </a:p>
        </p:txBody>
      </p:sp>
      <p:sp>
        <p:nvSpPr>
          <p:cNvPr id="21" name="Title">
            <a:extLst>
              <a:ext uri="{FF2B5EF4-FFF2-40B4-BE49-F238E27FC236}">
                <a16:creationId xmlns:a16="http://schemas.microsoft.com/office/drawing/2014/main" id="{C84622CA-C44A-416C-8E0F-BE21DE51C403}"/>
              </a:ext>
            </a:extLst>
          </p:cNvPr>
          <p:cNvSpPr txBox="1">
            <a:spLocks/>
          </p:cNvSpPr>
          <p:nvPr/>
        </p:nvSpPr>
        <p:spPr>
          <a:xfrm>
            <a:off x="446179" y="5278041"/>
            <a:ext cx="5257800" cy="308868"/>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latin typeface="IBM Plex Sans" panose="020B0503050203000203" pitchFamily="34" charset="0"/>
              </a:rPr>
              <a:t>Single Layer Perceptron (SLP) to traffic perdiction</a:t>
            </a:r>
            <a:r>
              <a:rPr lang="en-US" sz="1600" b="1" baseline="30000" dirty="0">
                <a:latin typeface="IBM Plex Sans" panose="020B0503050203000203" pitchFamily="34" charset="0"/>
              </a:rPr>
              <a:t>3</a:t>
            </a:r>
            <a:endParaRPr lang="en-US" sz="1600" b="1" dirty="0">
              <a:latin typeface="IBM Plex Sans" panose="020B0503050203000203" pitchFamily="34" charset="0"/>
            </a:endParaRPr>
          </a:p>
        </p:txBody>
      </p:sp>
      <p:sp>
        <p:nvSpPr>
          <p:cNvPr id="22" name="Title">
            <a:extLst>
              <a:ext uri="{FF2B5EF4-FFF2-40B4-BE49-F238E27FC236}">
                <a16:creationId xmlns:a16="http://schemas.microsoft.com/office/drawing/2014/main" id="{B4642355-677F-29A4-1C26-541AC7D3AE96}"/>
              </a:ext>
            </a:extLst>
          </p:cNvPr>
          <p:cNvSpPr txBox="1">
            <a:spLocks/>
          </p:cNvSpPr>
          <p:nvPr/>
        </p:nvSpPr>
        <p:spPr>
          <a:xfrm>
            <a:off x="973819" y="4526329"/>
            <a:ext cx="5257800" cy="308867"/>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latin typeface="IBM Plex Sans" panose="020B0503050203000203" pitchFamily="34" charset="0"/>
              </a:rPr>
              <a:t>MLP to network traffic forecasting</a:t>
            </a:r>
            <a:r>
              <a:rPr lang="en-US" sz="1600" b="1" baseline="30000" dirty="0">
                <a:latin typeface="IBM Plex Sans" panose="020B0503050203000203" pitchFamily="34" charset="0"/>
              </a:rPr>
              <a:t>4</a:t>
            </a:r>
            <a:endParaRPr lang="en-US" sz="1600" b="1" dirty="0">
              <a:latin typeface="IBM Plex Sans" panose="020B0503050203000203" pitchFamily="34" charset="0"/>
            </a:endParaRPr>
          </a:p>
        </p:txBody>
      </p:sp>
      <p:sp>
        <p:nvSpPr>
          <p:cNvPr id="23" name="Title">
            <a:extLst>
              <a:ext uri="{FF2B5EF4-FFF2-40B4-BE49-F238E27FC236}">
                <a16:creationId xmlns:a16="http://schemas.microsoft.com/office/drawing/2014/main" id="{C3108529-F1F8-76D7-8579-D296A7A702DB}"/>
              </a:ext>
            </a:extLst>
          </p:cNvPr>
          <p:cNvSpPr txBox="1">
            <a:spLocks/>
          </p:cNvSpPr>
          <p:nvPr/>
        </p:nvSpPr>
        <p:spPr>
          <a:xfrm>
            <a:off x="4978431" y="3993419"/>
            <a:ext cx="5257800" cy="56844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latin typeface="IBM Plex Sans" panose="020B0503050203000203" pitchFamily="34" charset="0"/>
              </a:rPr>
              <a:t>Recurrent Neural Network and usage of global + local autoencoders</a:t>
            </a:r>
            <a:r>
              <a:rPr lang="en-US" sz="1600" b="1" baseline="30000" dirty="0">
                <a:latin typeface="IBM Plex Sans" panose="020B0503050203000203" pitchFamily="34" charset="0"/>
              </a:rPr>
              <a:t>5</a:t>
            </a:r>
            <a:endParaRPr lang="en-US" sz="1600" b="1" dirty="0">
              <a:latin typeface="IBM Plex Sans" panose="020B0503050203000203" pitchFamily="34" charset="0"/>
            </a:endParaRPr>
          </a:p>
        </p:txBody>
      </p:sp>
      <p:sp>
        <p:nvSpPr>
          <p:cNvPr id="24" name="Title">
            <a:extLst>
              <a:ext uri="{FF2B5EF4-FFF2-40B4-BE49-F238E27FC236}">
                <a16:creationId xmlns:a16="http://schemas.microsoft.com/office/drawing/2014/main" id="{7A695264-A793-2E18-156B-F0A81C7AF2EF}"/>
              </a:ext>
            </a:extLst>
          </p:cNvPr>
          <p:cNvSpPr txBox="1">
            <a:spLocks/>
          </p:cNvSpPr>
          <p:nvPr/>
        </p:nvSpPr>
        <p:spPr>
          <a:xfrm>
            <a:off x="4978431" y="3365288"/>
            <a:ext cx="5257800" cy="56844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latin typeface="IBM Plex Sans" panose="020B0503050203000203" pitchFamily="34" charset="0"/>
              </a:rPr>
              <a:t>In-tower and inter-tower traffic analysis through a Graph Neural Network (GNN)</a:t>
            </a:r>
            <a:r>
              <a:rPr lang="en-US" sz="1600" b="1" baseline="30000" dirty="0">
                <a:latin typeface="IBM Plex Sans" panose="020B0503050203000203" pitchFamily="34" charset="0"/>
              </a:rPr>
              <a:t>6</a:t>
            </a:r>
            <a:endParaRPr lang="en-US" sz="1600" b="1" dirty="0">
              <a:latin typeface="IBM Plex Sans" panose="020B0503050203000203" pitchFamily="34" charset="0"/>
            </a:endParaRPr>
          </a:p>
        </p:txBody>
      </p:sp>
      <p:sp>
        <p:nvSpPr>
          <p:cNvPr id="25" name="Title">
            <a:extLst>
              <a:ext uri="{FF2B5EF4-FFF2-40B4-BE49-F238E27FC236}">
                <a16:creationId xmlns:a16="http://schemas.microsoft.com/office/drawing/2014/main" id="{90B0D232-02CC-D69F-D8FE-A4E2EBCD871E}"/>
              </a:ext>
            </a:extLst>
          </p:cNvPr>
          <p:cNvSpPr txBox="1">
            <a:spLocks/>
          </p:cNvSpPr>
          <p:nvPr/>
        </p:nvSpPr>
        <p:spPr>
          <a:xfrm>
            <a:off x="6484090" y="2645732"/>
            <a:ext cx="5257800" cy="720967"/>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err="1">
                <a:latin typeface="IBM Plex Sans" panose="020B0503050203000203" pitchFamily="34" charset="0"/>
              </a:rPr>
              <a:t>AutoRegressive</a:t>
            </a:r>
            <a:r>
              <a:rPr lang="en-US" sz="1600" b="1" dirty="0">
                <a:latin typeface="IBM Plex Sans" panose="020B0503050203000203" pitchFamily="34" charset="0"/>
              </a:rPr>
              <a:t> Moving Average (ARIMA) and Neural Network model training with Simulated Annealing (SA)</a:t>
            </a:r>
            <a:r>
              <a:rPr lang="en-US" sz="1600" b="1" baseline="30000" dirty="0">
                <a:latin typeface="IBM Plex Sans" panose="020B0503050203000203" pitchFamily="34" charset="0"/>
              </a:rPr>
              <a:t>7</a:t>
            </a:r>
            <a:endParaRPr lang="en-US" sz="1600" b="1" dirty="0">
              <a:latin typeface="IBM Plex Sans" panose="020B0503050203000203" pitchFamily="34" charset="0"/>
            </a:endParaRPr>
          </a:p>
        </p:txBody>
      </p:sp>
      <p:sp>
        <p:nvSpPr>
          <p:cNvPr id="26" name="Title">
            <a:extLst>
              <a:ext uri="{FF2B5EF4-FFF2-40B4-BE49-F238E27FC236}">
                <a16:creationId xmlns:a16="http://schemas.microsoft.com/office/drawing/2014/main" id="{0EFB8CE7-D8D4-007E-1DB4-1B9791210DC7}"/>
              </a:ext>
            </a:extLst>
          </p:cNvPr>
          <p:cNvSpPr txBox="1">
            <a:spLocks/>
          </p:cNvSpPr>
          <p:nvPr/>
        </p:nvSpPr>
        <p:spPr>
          <a:xfrm rot="16200000">
            <a:off x="6252908" y="1758854"/>
            <a:ext cx="547638" cy="225309"/>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b="1" kern="0" dirty="0">
                <a:solidFill>
                  <a:schemeClr val="tx1"/>
                </a:solidFill>
              </a:rPr>
              <a:t>2021</a:t>
            </a:r>
          </a:p>
        </p:txBody>
      </p:sp>
      <p:cxnSp>
        <p:nvCxnSpPr>
          <p:cNvPr id="28" name="Straight Connector 27">
            <a:extLst>
              <a:ext uri="{FF2B5EF4-FFF2-40B4-BE49-F238E27FC236}">
                <a16:creationId xmlns:a16="http://schemas.microsoft.com/office/drawing/2014/main" id="{707D07B9-8CB5-3A1F-09C6-DDB0C8DE164B}"/>
              </a:ext>
            </a:extLst>
          </p:cNvPr>
          <p:cNvCxnSpPr>
            <a:stCxn id="18" idx="4"/>
            <a:endCxn id="25" idx="1"/>
          </p:cNvCxnSpPr>
          <p:nvPr/>
        </p:nvCxnSpPr>
        <p:spPr>
          <a:xfrm flipH="1">
            <a:off x="6484090" y="2490390"/>
            <a:ext cx="1" cy="515826"/>
          </a:xfrm>
          <a:prstGeom prst="line">
            <a:avLst/>
          </a:prstGeom>
          <a:ln w="38100">
            <a:solidFill>
              <a:srgbClr val="0F62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18B83C0-F0E2-E7A8-129E-3681F6DB4C3F}"/>
              </a:ext>
            </a:extLst>
          </p:cNvPr>
          <p:cNvCxnSpPr>
            <a:cxnSpLocks/>
            <a:stCxn id="17" idx="4"/>
            <a:endCxn id="23" idx="1"/>
          </p:cNvCxnSpPr>
          <p:nvPr/>
        </p:nvCxnSpPr>
        <p:spPr>
          <a:xfrm flipH="1">
            <a:off x="4978431" y="2485797"/>
            <a:ext cx="1512" cy="1791846"/>
          </a:xfrm>
          <a:prstGeom prst="line">
            <a:avLst/>
          </a:prstGeom>
          <a:ln w="38100">
            <a:solidFill>
              <a:srgbClr val="0F62FF"/>
            </a:solidFill>
          </a:ln>
        </p:spPr>
        <p:style>
          <a:lnRef idx="1">
            <a:schemeClr val="accent1"/>
          </a:lnRef>
          <a:fillRef idx="0">
            <a:schemeClr val="accent1"/>
          </a:fillRef>
          <a:effectRef idx="0">
            <a:schemeClr val="accent1"/>
          </a:effectRef>
          <a:fontRef idx="minor">
            <a:schemeClr val="tx1"/>
          </a:fontRef>
        </p:style>
      </p:cxnSp>
      <p:sp>
        <p:nvSpPr>
          <p:cNvPr id="35" name="Title">
            <a:extLst>
              <a:ext uri="{FF2B5EF4-FFF2-40B4-BE49-F238E27FC236}">
                <a16:creationId xmlns:a16="http://schemas.microsoft.com/office/drawing/2014/main" id="{E15DBFF8-27BE-7A45-B230-5197A902D835}"/>
              </a:ext>
            </a:extLst>
          </p:cNvPr>
          <p:cNvSpPr txBox="1">
            <a:spLocks/>
          </p:cNvSpPr>
          <p:nvPr/>
        </p:nvSpPr>
        <p:spPr>
          <a:xfrm rot="16200000">
            <a:off x="4758128" y="1749484"/>
            <a:ext cx="528900" cy="225310"/>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b="1" kern="0" dirty="0">
                <a:solidFill>
                  <a:schemeClr val="tx1"/>
                </a:solidFill>
              </a:rPr>
              <a:t>2017</a:t>
            </a:r>
          </a:p>
        </p:txBody>
      </p:sp>
      <p:sp>
        <p:nvSpPr>
          <p:cNvPr id="38" name="Title">
            <a:extLst>
              <a:ext uri="{FF2B5EF4-FFF2-40B4-BE49-F238E27FC236}">
                <a16:creationId xmlns:a16="http://schemas.microsoft.com/office/drawing/2014/main" id="{627A015B-B744-9BAD-CFC1-3D31A2DB5B87}"/>
              </a:ext>
            </a:extLst>
          </p:cNvPr>
          <p:cNvSpPr txBox="1">
            <a:spLocks/>
          </p:cNvSpPr>
          <p:nvPr/>
        </p:nvSpPr>
        <p:spPr>
          <a:xfrm rot="16200000">
            <a:off x="737661" y="1760017"/>
            <a:ext cx="547638" cy="225309"/>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b="1" kern="0" dirty="0">
                <a:solidFill>
                  <a:schemeClr val="tx1"/>
                </a:solidFill>
              </a:rPr>
              <a:t>1991</a:t>
            </a:r>
          </a:p>
        </p:txBody>
      </p:sp>
      <p:sp>
        <p:nvSpPr>
          <p:cNvPr id="39" name="Title">
            <a:extLst>
              <a:ext uri="{FF2B5EF4-FFF2-40B4-BE49-F238E27FC236}">
                <a16:creationId xmlns:a16="http://schemas.microsoft.com/office/drawing/2014/main" id="{6C3C97D9-83A4-9C2F-A985-A96E46BDE1A5}"/>
              </a:ext>
            </a:extLst>
          </p:cNvPr>
          <p:cNvSpPr txBox="1">
            <a:spLocks/>
          </p:cNvSpPr>
          <p:nvPr/>
        </p:nvSpPr>
        <p:spPr>
          <a:xfrm rot="16200000">
            <a:off x="236098" y="1764165"/>
            <a:ext cx="547638" cy="225309"/>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b="1" kern="0" dirty="0">
                <a:solidFill>
                  <a:schemeClr val="tx1"/>
                </a:solidFill>
              </a:rPr>
              <a:t>1989</a:t>
            </a:r>
          </a:p>
        </p:txBody>
      </p:sp>
      <p:cxnSp>
        <p:nvCxnSpPr>
          <p:cNvPr id="41" name="Straight Connector 40">
            <a:extLst>
              <a:ext uri="{FF2B5EF4-FFF2-40B4-BE49-F238E27FC236}">
                <a16:creationId xmlns:a16="http://schemas.microsoft.com/office/drawing/2014/main" id="{35F244F9-089A-D8D9-B920-2BB89D9D3026}"/>
              </a:ext>
            </a:extLst>
          </p:cNvPr>
          <p:cNvCxnSpPr>
            <a:cxnSpLocks/>
            <a:stCxn id="15" idx="4"/>
            <a:endCxn id="22" idx="1"/>
          </p:cNvCxnSpPr>
          <p:nvPr/>
        </p:nvCxnSpPr>
        <p:spPr>
          <a:xfrm>
            <a:off x="968844" y="2490391"/>
            <a:ext cx="4975" cy="2190372"/>
          </a:xfrm>
          <a:prstGeom prst="line">
            <a:avLst/>
          </a:prstGeom>
          <a:ln w="38100">
            <a:solidFill>
              <a:srgbClr val="0F62FF"/>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48C0FC6-EC34-E22C-536E-CEB8C4894330}"/>
              </a:ext>
            </a:extLst>
          </p:cNvPr>
          <p:cNvCxnSpPr>
            <a:cxnSpLocks/>
            <a:stCxn id="14" idx="4"/>
            <a:endCxn id="20" idx="1"/>
          </p:cNvCxnSpPr>
          <p:nvPr/>
        </p:nvCxnSpPr>
        <p:spPr>
          <a:xfrm flipH="1">
            <a:off x="446179" y="2485797"/>
            <a:ext cx="1" cy="3277777"/>
          </a:xfrm>
          <a:prstGeom prst="line">
            <a:avLst/>
          </a:prstGeom>
          <a:ln w="38100">
            <a:solidFill>
              <a:srgbClr val="0F62FF"/>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C920AC0-9D5F-011A-B88E-A806C1AB9D25}"/>
              </a:ext>
            </a:extLst>
          </p:cNvPr>
          <p:cNvCxnSpPr>
            <a:stCxn id="14" idx="6"/>
            <a:endCxn id="15" idx="2"/>
          </p:cNvCxnSpPr>
          <p:nvPr/>
        </p:nvCxnSpPr>
        <p:spPr>
          <a:xfrm>
            <a:off x="601470" y="2331364"/>
            <a:ext cx="212083" cy="45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C7C76DA-1BB5-D9B6-0288-EF875DA32FA6}"/>
              </a:ext>
            </a:extLst>
          </p:cNvPr>
          <p:cNvCxnSpPr>
            <a:cxnSpLocks/>
            <a:stCxn id="17" idx="6"/>
            <a:endCxn id="18" idx="2"/>
          </p:cNvCxnSpPr>
          <p:nvPr/>
        </p:nvCxnSpPr>
        <p:spPr>
          <a:xfrm>
            <a:off x="5135233" y="2331364"/>
            <a:ext cx="1193567" cy="45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7A4814A-4625-E259-3E3B-9181390B59EA}"/>
              </a:ext>
            </a:extLst>
          </p:cNvPr>
          <p:cNvCxnSpPr>
            <a:cxnSpLocks/>
            <a:stCxn id="15" idx="6"/>
            <a:endCxn id="17" idx="2"/>
          </p:cNvCxnSpPr>
          <p:nvPr/>
        </p:nvCxnSpPr>
        <p:spPr>
          <a:xfrm flipV="1">
            <a:off x="1124134" y="2331364"/>
            <a:ext cx="3700518" cy="4594"/>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792464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13</a:t>
            </a:fld>
            <a:endParaRPr lang="pt-BR">
              <a:latin typeface="IBM Plex Sans" panose="020B0503050203000203" pitchFamily="34"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939800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800" b="1" dirty="0">
                <a:solidFill>
                  <a:schemeClr val="tx1"/>
                </a:solidFill>
                <a:latin typeface="IBM Plex Sans" panose="020B0503050203000203" pitchFamily="34" charset="0"/>
              </a:rPr>
              <a:t>Related work – Wang 2017a</a:t>
            </a:r>
          </a:p>
        </p:txBody>
      </p:sp>
      <p:sp>
        <p:nvSpPr>
          <p:cNvPr id="2" name="Title">
            <a:extLst>
              <a:ext uri="{FF2B5EF4-FFF2-40B4-BE49-F238E27FC236}">
                <a16:creationId xmlns:a16="http://schemas.microsoft.com/office/drawing/2014/main" id="{8FE29A8C-DA4A-E4E8-59AE-3E42BD56A75B}"/>
              </a:ext>
            </a:extLst>
          </p:cNvPr>
          <p:cNvSpPr>
            <a:spLocks noGrp="1"/>
          </p:cNvSpPr>
          <p:nvPr>
            <p:ph type="title"/>
          </p:nvPr>
        </p:nvSpPr>
        <p:spPr>
          <a:xfrm>
            <a:off x="531345" y="1784768"/>
            <a:ext cx="10683501" cy="3091658"/>
          </a:xfrm>
        </p:spPr>
        <p:txBody>
          <a:bodyPr anchor="t">
            <a:normAutofit/>
          </a:bodyPr>
          <a:lstStyle/>
          <a:p>
            <a:r>
              <a:rPr lang="en-US" sz="1600" b="1" dirty="0">
                <a:latin typeface="IBM Plex Sans" panose="020B0503050203000203" pitchFamily="34" charset="0"/>
              </a:rPr>
              <a:t>2844 Base Stations (BSs) in Suzhou</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500m</a:t>
            </a:r>
            <a:r>
              <a:rPr lang="en-US" sz="1600" b="1" baseline="30000" dirty="0">
                <a:latin typeface="IBM Plex Sans" panose="020B0503050203000203" pitchFamily="34" charset="0"/>
              </a:rPr>
              <a:t>2</a:t>
            </a:r>
            <a:r>
              <a:rPr lang="en-US" sz="1600" b="1" dirty="0">
                <a:latin typeface="IBM Plex Sans" panose="020B0503050203000203" pitchFamily="34" charset="0"/>
              </a:rPr>
              <a:t>x 500m</a:t>
            </a:r>
            <a:r>
              <a:rPr lang="en-US" sz="1600" b="1" baseline="30000" dirty="0">
                <a:latin typeface="IBM Plex Sans" panose="020B0503050203000203" pitchFamily="34" charset="0"/>
              </a:rPr>
              <a:t>2</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Uses the neighborhood concept</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LSTM Cells paired with Global and Local Autoencoders</a:t>
            </a:r>
          </a:p>
        </p:txBody>
      </p:sp>
      <p:sp>
        <p:nvSpPr>
          <p:cNvPr id="3" name="Title">
            <a:extLst>
              <a:ext uri="{FF2B5EF4-FFF2-40B4-BE49-F238E27FC236}">
                <a16:creationId xmlns:a16="http://schemas.microsoft.com/office/drawing/2014/main" id="{40225234-3517-1C0D-62E0-154515DD1E3B}"/>
              </a:ext>
            </a:extLst>
          </p:cNvPr>
          <p:cNvSpPr txBox="1">
            <a:spLocks/>
          </p:cNvSpPr>
          <p:nvPr/>
        </p:nvSpPr>
        <p:spPr>
          <a:xfrm>
            <a:off x="531344" y="5069541"/>
            <a:ext cx="10683501" cy="109369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1600" dirty="0">
                <a:latin typeface="IBM Plex Sans" panose="020B0503050203000203" pitchFamily="34" charset="0"/>
              </a:rPr>
              <a:t>Source: Wang, 2017a</a:t>
            </a:r>
          </a:p>
        </p:txBody>
      </p:sp>
    </p:spTree>
    <p:extLst>
      <p:ext uri="{BB962C8B-B14F-4D97-AF65-F5344CB8AC3E}">
        <p14:creationId xmlns:p14="http://schemas.microsoft.com/office/powerpoint/2010/main" val="1433310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14</a:t>
            </a:fld>
            <a:endParaRPr lang="pt-BR">
              <a:latin typeface="IBM Plex Sans" panose="020B0503050203000203" pitchFamily="34"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939800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800" b="1" dirty="0">
                <a:solidFill>
                  <a:schemeClr val="tx1"/>
                </a:solidFill>
                <a:latin typeface="IBM Plex Sans" panose="020B0503050203000203" pitchFamily="34" charset="0"/>
              </a:rPr>
              <a:t>Related work – Wang 2017a</a:t>
            </a:r>
          </a:p>
        </p:txBody>
      </p:sp>
      <p:sp>
        <p:nvSpPr>
          <p:cNvPr id="3" name="Title">
            <a:extLst>
              <a:ext uri="{FF2B5EF4-FFF2-40B4-BE49-F238E27FC236}">
                <a16:creationId xmlns:a16="http://schemas.microsoft.com/office/drawing/2014/main" id="{40225234-3517-1C0D-62E0-154515DD1E3B}"/>
              </a:ext>
            </a:extLst>
          </p:cNvPr>
          <p:cNvSpPr txBox="1">
            <a:spLocks/>
          </p:cNvSpPr>
          <p:nvPr/>
        </p:nvSpPr>
        <p:spPr>
          <a:xfrm>
            <a:off x="531344" y="5765276"/>
            <a:ext cx="10683501" cy="48962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latin typeface="IBM Plex Sans" panose="020B0503050203000203" pitchFamily="34" charset="0"/>
              </a:rPr>
              <a:t>Source: Wang, 2017a</a:t>
            </a:r>
          </a:p>
        </p:txBody>
      </p:sp>
      <p:pic>
        <p:nvPicPr>
          <p:cNvPr id="8" name="Picture 7">
            <a:extLst>
              <a:ext uri="{FF2B5EF4-FFF2-40B4-BE49-F238E27FC236}">
                <a16:creationId xmlns:a16="http://schemas.microsoft.com/office/drawing/2014/main" id="{8973D6C8-A9D4-8407-ACD7-20C351BB7427}"/>
              </a:ext>
            </a:extLst>
          </p:cNvPr>
          <p:cNvPicPr>
            <a:picLocks noChangeAspect="1"/>
          </p:cNvPicPr>
          <p:nvPr/>
        </p:nvPicPr>
        <p:blipFill>
          <a:blip r:embed="rId3"/>
          <a:stretch>
            <a:fillRect/>
          </a:stretch>
        </p:blipFill>
        <p:spPr>
          <a:xfrm>
            <a:off x="1986894" y="1078695"/>
            <a:ext cx="7772400" cy="4345858"/>
          </a:xfrm>
          <a:prstGeom prst="rect">
            <a:avLst/>
          </a:prstGeom>
        </p:spPr>
      </p:pic>
    </p:spTree>
    <p:extLst>
      <p:ext uri="{BB962C8B-B14F-4D97-AF65-F5344CB8AC3E}">
        <p14:creationId xmlns:p14="http://schemas.microsoft.com/office/powerpoint/2010/main" val="4194170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15</a:t>
            </a:fld>
            <a:endParaRPr lang="pt-BR">
              <a:latin typeface="IBM Plex Sans" panose="020B0503050203000203" pitchFamily="34"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939800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800" b="1" dirty="0">
                <a:solidFill>
                  <a:schemeClr val="tx1"/>
                </a:solidFill>
                <a:latin typeface="IBM Plex Sans" panose="020B0503050203000203" pitchFamily="34" charset="0"/>
              </a:rPr>
              <a:t>Related work – Wang 2017b</a:t>
            </a:r>
          </a:p>
        </p:txBody>
      </p:sp>
      <p:sp>
        <p:nvSpPr>
          <p:cNvPr id="2" name="Title">
            <a:extLst>
              <a:ext uri="{FF2B5EF4-FFF2-40B4-BE49-F238E27FC236}">
                <a16:creationId xmlns:a16="http://schemas.microsoft.com/office/drawing/2014/main" id="{8FE29A8C-DA4A-E4E8-59AE-3E42BD56A75B}"/>
              </a:ext>
            </a:extLst>
          </p:cNvPr>
          <p:cNvSpPr>
            <a:spLocks noGrp="1"/>
          </p:cNvSpPr>
          <p:nvPr>
            <p:ph type="title"/>
          </p:nvPr>
        </p:nvSpPr>
        <p:spPr>
          <a:xfrm>
            <a:off x="531345" y="1784768"/>
            <a:ext cx="10683501" cy="3091658"/>
          </a:xfrm>
        </p:spPr>
        <p:txBody>
          <a:bodyPr anchor="t">
            <a:normAutofit/>
          </a:bodyPr>
          <a:lstStyle/>
          <a:p>
            <a:r>
              <a:rPr lang="en-US" sz="1600" b="1" dirty="0">
                <a:latin typeface="IBM Plex Sans" panose="020B0503050203000203" pitchFamily="34" charset="0"/>
              </a:rPr>
              <a:t>5929 Base Stations (BSs), 1.5 million users</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In-tower and inter-tower traffic</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Temporal correlations between physically distant towers</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Graph Neural Network (GNN) architecture</a:t>
            </a:r>
          </a:p>
        </p:txBody>
      </p:sp>
      <p:sp>
        <p:nvSpPr>
          <p:cNvPr id="3" name="Title">
            <a:extLst>
              <a:ext uri="{FF2B5EF4-FFF2-40B4-BE49-F238E27FC236}">
                <a16:creationId xmlns:a16="http://schemas.microsoft.com/office/drawing/2014/main" id="{40225234-3517-1C0D-62E0-154515DD1E3B}"/>
              </a:ext>
            </a:extLst>
          </p:cNvPr>
          <p:cNvSpPr txBox="1">
            <a:spLocks/>
          </p:cNvSpPr>
          <p:nvPr/>
        </p:nvSpPr>
        <p:spPr>
          <a:xfrm>
            <a:off x="531344" y="5069541"/>
            <a:ext cx="10683501" cy="109369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1600" dirty="0">
                <a:latin typeface="IBM Plex Sans" panose="020B0503050203000203" pitchFamily="34" charset="0"/>
              </a:rPr>
              <a:t>Source: Wang, 2017b</a:t>
            </a:r>
          </a:p>
        </p:txBody>
      </p:sp>
    </p:spTree>
    <p:extLst>
      <p:ext uri="{BB962C8B-B14F-4D97-AF65-F5344CB8AC3E}">
        <p14:creationId xmlns:p14="http://schemas.microsoft.com/office/powerpoint/2010/main" val="543043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16</a:t>
            </a:fld>
            <a:endParaRPr lang="pt-BR">
              <a:latin typeface="IBM Plex Sans" panose="020B0503050203000203" pitchFamily="34"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939800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800" b="1" dirty="0">
                <a:solidFill>
                  <a:schemeClr val="tx1"/>
                </a:solidFill>
                <a:latin typeface="IBM Plex Sans" panose="020B0503050203000203" pitchFamily="34" charset="0"/>
              </a:rPr>
              <a:t>Related work – Wang 2017b</a:t>
            </a:r>
          </a:p>
        </p:txBody>
      </p:sp>
      <p:sp>
        <p:nvSpPr>
          <p:cNvPr id="3" name="Title">
            <a:extLst>
              <a:ext uri="{FF2B5EF4-FFF2-40B4-BE49-F238E27FC236}">
                <a16:creationId xmlns:a16="http://schemas.microsoft.com/office/drawing/2014/main" id="{40225234-3517-1C0D-62E0-154515DD1E3B}"/>
              </a:ext>
            </a:extLst>
          </p:cNvPr>
          <p:cNvSpPr txBox="1">
            <a:spLocks/>
          </p:cNvSpPr>
          <p:nvPr/>
        </p:nvSpPr>
        <p:spPr>
          <a:xfrm>
            <a:off x="154393" y="5798109"/>
            <a:ext cx="12037607" cy="365126"/>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latin typeface="IBM Plex Sans" panose="020B0503050203000203" pitchFamily="34" charset="0"/>
              </a:rPr>
              <a:t>Source: Wang, 2017b</a:t>
            </a:r>
          </a:p>
        </p:txBody>
      </p:sp>
      <p:pic>
        <p:nvPicPr>
          <p:cNvPr id="9" name="Picture 8" descr="A screenshot of a diagram&#10;&#10;Description automatically generated">
            <a:extLst>
              <a:ext uri="{FF2B5EF4-FFF2-40B4-BE49-F238E27FC236}">
                <a16:creationId xmlns:a16="http://schemas.microsoft.com/office/drawing/2014/main" id="{E2E6A138-65FE-F896-F856-C93C0C851796}"/>
              </a:ext>
            </a:extLst>
          </p:cNvPr>
          <p:cNvPicPr>
            <a:picLocks noChangeAspect="1"/>
          </p:cNvPicPr>
          <p:nvPr/>
        </p:nvPicPr>
        <p:blipFill>
          <a:blip r:embed="rId3"/>
          <a:stretch>
            <a:fillRect/>
          </a:stretch>
        </p:blipFill>
        <p:spPr>
          <a:xfrm>
            <a:off x="154393" y="737973"/>
            <a:ext cx="11883213" cy="4997978"/>
          </a:xfrm>
          <a:prstGeom prst="rect">
            <a:avLst/>
          </a:prstGeom>
        </p:spPr>
      </p:pic>
    </p:spTree>
    <p:extLst>
      <p:ext uri="{BB962C8B-B14F-4D97-AF65-F5344CB8AC3E}">
        <p14:creationId xmlns:p14="http://schemas.microsoft.com/office/powerpoint/2010/main" val="3326518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17</a:t>
            </a:fld>
            <a:endParaRPr lang="pt-BR">
              <a:latin typeface="IBM Plex Sans" panose="020B0503050203000203" pitchFamily="34"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939800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800" b="1" dirty="0">
                <a:solidFill>
                  <a:schemeClr val="tx1"/>
                </a:solidFill>
                <a:latin typeface="IBM Plex Sans" panose="020B0503050203000203" pitchFamily="34" charset="0"/>
              </a:rPr>
              <a:t>Related work – Summary</a:t>
            </a:r>
          </a:p>
        </p:txBody>
      </p:sp>
      <p:graphicFrame>
        <p:nvGraphicFramePr>
          <p:cNvPr id="8" name="Table 8">
            <a:extLst>
              <a:ext uri="{FF2B5EF4-FFF2-40B4-BE49-F238E27FC236}">
                <a16:creationId xmlns:a16="http://schemas.microsoft.com/office/drawing/2014/main" id="{83FC98A3-5197-322A-7AE3-27886E00E890}"/>
              </a:ext>
            </a:extLst>
          </p:cNvPr>
          <p:cNvGraphicFramePr>
            <a:graphicFrameLocks noGrp="1"/>
          </p:cNvGraphicFramePr>
          <p:nvPr>
            <p:extLst>
              <p:ext uri="{D42A27DB-BD31-4B8C-83A1-F6EECF244321}">
                <p14:modId xmlns:p14="http://schemas.microsoft.com/office/powerpoint/2010/main" val="1324273680"/>
              </p:ext>
            </p:extLst>
          </p:nvPr>
        </p:nvGraphicFramePr>
        <p:xfrm>
          <a:off x="1653208" y="1912620"/>
          <a:ext cx="8885583" cy="3032760"/>
        </p:xfrm>
        <a:graphic>
          <a:graphicData uri="http://schemas.openxmlformats.org/drawingml/2006/table">
            <a:tbl>
              <a:tblPr firstRow="1" bandRow="1">
                <a:tableStyleId>{5C22544A-7EE6-4342-B048-85BDC9FD1C3A}</a:tableStyleId>
              </a:tblPr>
              <a:tblGrid>
                <a:gridCol w="2221396">
                  <a:extLst>
                    <a:ext uri="{9D8B030D-6E8A-4147-A177-3AD203B41FA5}">
                      <a16:colId xmlns:a16="http://schemas.microsoft.com/office/drawing/2014/main" val="328373290"/>
                    </a:ext>
                  </a:extLst>
                </a:gridCol>
                <a:gridCol w="2221396">
                  <a:extLst>
                    <a:ext uri="{9D8B030D-6E8A-4147-A177-3AD203B41FA5}">
                      <a16:colId xmlns:a16="http://schemas.microsoft.com/office/drawing/2014/main" val="1329037241"/>
                    </a:ext>
                  </a:extLst>
                </a:gridCol>
                <a:gridCol w="2006500">
                  <a:extLst>
                    <a:ext uri="{9D8B030D-6E8A-4147-A177-3AD203B41FA5}">
                      <a16:colId xmlns:a16="http://schemas.microsoft.com/office/drawing/2014/main" val="898198900"/>
                    </a:ext>
                  </a:extLst>
                </a:gridCol>
                <a:gridCol w="2436291">
                  <a:extLst>
                    <a:ext uri="{9D8B030D-6E8A-4147-A177-3AD203B41FA5}">
                      <a16:colId xmlns:a16="http://schemas.microsoft.com/office/drawing/2014/main" val="697380308"/>
                    </a:ext>
                  </a:extLst>
                </a:gridCol>
              </a:tblGrid>
              <a:tr h="370840">
                <a:tc>
                  <a:txBody>
                    <a:bodyPr/>
                    <a:lstStyle/>
                    <a:p>
                      <a:pPr algn="ctr"/>
                      <a:r>
                        <a:rPr lang="pt-BR" dirty="0"/>
                        <a:t>Ref.</a:t>
                      </a:r>
                    </a:p>
                  </a:txBody>
                  <a:tcPr>
                    <a:solidFill>
                      <a:srgbClr val="0F62FF"/>
                    </a:solidFill>
                  </a:tcPr>
                </a:tc>
                <a:tc>
                  <a:txBody>
                    <a:bodyPr/>
                    <a:lstStyle/>
                    <a:p>
                      <a:pPr algn="ctr"/>
                      <a:r>
                        <a:rPr lang="pt-BR" dirty="0" err="1"/>
                        <a:t>Method</a:t>
                      </a:r>
                      <a:endParaRPr lang="pt-BR" dirty="0"/>
                    </a:p>
                  </a:txBody>
                  <a:tcPr>
                    <a:solidFill>
                      <a:srgbClr val="0F62FF"/>
                    </a:solidFill>
                  </a:tcPr>
                </a:tc>
                <a:tc>
                  <a:txBody>
                    <a:bodyPr/>
                    <a:lstStyle/>
                    <a:p>
                      <a:pPr algn="ctr"/>
                      <a:r>
                        <a:rPr lang="pt-BR" dirty="0" err="1"/>
                        <a:t>Dataset</a:t>
                      </a:r>
                      <a:r>
                        <a:rPr lang="pt-BR" dirty="0"/>
                        <a:t> </a:t>
                      </a:r>
                      <a:r>
                        <a:rPr lang="pt-BR" dirty="0" err="1"/>
                        <a:t>availability</a:t>
                      </a:r>
                      <a:endParaRPr lang="pt-BR" dirty="0"/>
                    </a:p>
                  </a:txBody>
                  <a:tcPr>
                    <a:solidFill>
                      <a:srgbClr val="0F62FF"/>
                    </a:solidFill>
                  </a:tcPr>
                </a:tc>
                <a:tc>
                  <a:txBody>
                    <a:bodyPr/>
                    <a:lstStyle/>
                    <a:p>
                      <a:pPr algn="ctr"/>
                      <a:r>
                        <a:rPr lang="pt-BR" dirty="0" err="1"/>
                        <a:t>Source</a:t>
                      </a:r>
                      <a:r>
                        <a:rPr lang="pt-BR"/>
                        <a:t> code</a:t>
                      </a:r>
                      <a:r>
                        <a:rPr lang="pt-BR" dirty="0"/>
                        <a:t> </a:t>
                      </a:r>
                      <a:r>
                        <a:rPr lang="pt-BR" dirty="0" err="1"/>
                        <a:t>available</a:t>
                      </a:r>
                      <a:endParaRPr lang="pt-BR" dirty="0"/>
                    </a:p>
                  </a:txBody>
                  <a:tcPr>
                    <a:solidFill>
                      <a:srgbClr val="0F62FF"/>
                    </a:solidFill>
                  </a:tcPr>
                </a:tc>
                <a:extLst>
                  <a:ext uri="{0D108BD9-81ED-4DB2-BD59-A6C34878D82A}">
                    <a16:rowId xmlns:a16="http://schemas.microsoft.com/office/drawing/2014/main" val="403447987"/>
                  </a:ext>
                </a:extLst>
              </a:tr>
              <a:tr h="370840">
                <a:tc>
                  <a:txBody>
                    <a:bodyPr/>
                    <a:lstStyle/>
                    <a:p>
                      <a:pPr algn="ctr"/>
                      <a:r>
                        <a:rPr lang="pt-BR" dirty="0"/>
                        <a:t>(Wang et al., 2017a)</a:t>
                      </a:r>
                    </a:p>
                  </a:txBody>
                  <a:tcPr/>
                </a:tc>
                <a:tc>
                  <a:txBody>
                    <a:bodyPr/>
                    <a:lstStyle/>
                    <a:p>
                      <a:pPr algn="ctr"/>
                      <a:r>
                        <a:rPr lang="pt-BR" dirty="0" err="1"/>
                        <a:t>Autoencoders</a:t>
                      </a:r>
                      <a:endParaRPr lang="pt-BR" dirty="0"/>
                    </a:p>
                  </a:txBody>
                  <a:tcPr/>
                </a:tc>
                <a:tc>
                  <a:txBody>
                    <a:bodyPr/>
                    <a:lstStyle/>
                    <a:p>
                      <a:pPr algn="ctr"/>
                      <a:r>
                        <a:rPr lang="pt-BR" dirty="0" err="1"/>
                        <a:t>X</a:t>
                      </a:r>
                      <a:endParaRPr lang="pt-BR" dirty="0"/>
                    </a:p>
                  </a:txBody>
                  <a:tcPr/>
                </a:tc>
                <a:tc>
                  <a:txBody>
                    <a:bodyPr/>
                    <a:lstStyle/>
                    <a:p>
                      <a:pPr algn="ctr"/>
                      <a:r>
                        <a:rPr lang="en-BR" sz="1800" b="0" i="0" kern="1200" dirty="0">
                          <a:solidFill>
                            <a:schemeClr val="dk1"/>
                          </a:solidFill>
                          <a:effectLst/>
                          <a:latin typeface="+mn-lt"/>
                          <a:ea typeface="+mn-ea"/>
                          <a:cs typeface="+mn-cs"/>
                        </a:rPr>
                        <a:t>X</a:t>
                      </a:r>
                      <a:endParaRPr lang="pt-BR" dirty="0"/>
                    </a:p>
                  </a:txBody>
                  <a:tcPr/>
                </a:tc>
                <a:extLst>
                  <a:ext uri="{0D108BD9-81ED-4DB2-BD59-A6C34878D82A}">
                    <a16:rowId xmlns:a16="http://schemas.microsoft.com/office/drawing/2014/main" val="495963213"/>
                  </a:ext>
                </a:extLst>
              </a:tr>
              <a:tr h="370840">
                <a:tc>
                  <a:txBody>
                    <a:bodyPr/>
                    <a:lstStyle/>
                    <a:p>
                      <a:pPr algn="ctr"/>
                      <a:r>
                        <a:rPr lang="pt-BR" dirty="0"/>
                        <a:t>(Wang et al., 2017b)</a:t>
                      </a:r>
                    </a:p>
                  </a:txBody>
                  <a:tcPr/>
                </a:tc>
                <a:tc>
                  <a:txBody>
                    <a:bodyPr/>
                    <a:lstStyle/>
                    <a:p>
                      <a:pPr algn="ctr"/>
                      <a:r>
                        <a:rPr lang="pt-BR" dirty="0" err="1"/>
                        <a:t>Graph</a:t>
                      </a:r>
                      <a:r>
                        <a:rPr lang="pt-BR" dirty="0"/>
                        <a:t> Neural Networks</a:t>
                      </a:r>
                    </a:p>
                  </a:txBody>
                  <a:tcPr/>
                </a:tc>
                <a:tc>
                  <a:txBody>
                    <a:bodyPr/>
                    <a:lstStyle/>
                    <a:p>
                      <a:pPr algn="ctr"/>
                      <a:r>
                        <a:rPr lang="pt-BR" dirty="0" err="1"/>
                        <a:t>X</a:t>
                      </a:r>
                      <a:endParaRPr lang="pt-BR" dirty="0"/>
                    </a:p>
                  </a:txBody>
                  <a:tcPr/>
                </a:tc>
                <a:tc>
                  <a:txBody>
                    <a:bodyPr/>
                    <a:lstStyle/>
                    <a:p>
                      <a:pPr algn="ctr"/>
                      <a:r>
                        <a:rPr lang="pt-BR" dirty="0" err="1"/>
                        <a:t>X</a:t>
                      </a:r>
                      <a:endParaRPr lang="pt-BR" dirty="0"/>
                    </a:p>
                  </a:txBody>
                  <a:tcPr/>
                </a:tc>
                <a:extLst>
                  <a:ext uri="{0D108BD9-81ED-4DB2-BD59-A6C34878D82A}">
                    <a16:rowId xmlns:a16="http://schemas.microsoft.com/office/drawing/2014/main" val="1882428735"/>
                  </a:ext>
                </a:extLst>
              </a:tr>
              <a:tr h="370840">
                <a:tc>
                  <a:txBody>
                    <a:bodyPr/>
                    <a:lstStyle/>
                    <a:p>
                      <a:pPr algn="ctr"/>
                      <a:r>
                        <a:rPr lang="pt-BR" dirty="0"/>
                        <a:t>(</a:t>
                      </a:r>
                      <a:r>
                        <a:rPr lang="pt-BR" dirty="0" err="1"/>
                        <a:t>Sciancalepore</a:t>
                      </a:r>
                      <a:r>
                        <a:rPr lang="pt-BR" dirty="0"/>
                        <a:t> et al., 2017)</a:t>
                      </a:r>
                    </a:p>
                  </a:txBody>
                  <a:tcPr/>
                </a:tc>
                <a:tc>
                  <a:txBody>
                    <a:bodyPr/>
                    <a:lstStyle/>
                    <a:p>
                      <a:pPr algn="ctr"/>
                      <a:r>
                        <a:rPr lang="pt-BR" dirty="0"/>
                        <a:t>Holt Winters</a:t>
                      </a:r>
                    </a:p>
                  </a:txBody>
                  <a:tcPr/>
                </a:tc>
                <a:tc>
                  <a:txBody>
                    <a:bodyPr/>
                    <a:lstStyle/>
                    <a:p>
                      <a:pPr algn="ctr"/>
                      <a:r>
                        <a:rPr lang="pt-BR" dirty="0"/>
                        <a:t>No </a:t>
                      </a:r>
                      <a:r>
                        <a:rPr lang="pt-BR" dirty="0" err="1"/>
                        <a:t>information</a:t>
                      </a:r>
                      <a:endParaRPr lang="pt-BR" dirty="0"/>
                    </a:p>
                  </a:txBody>
                  <a:tcPr/>
                </a:tc>
                <a:tc>
                  <a:txBody>
                    <a:bodyPr/>
                    <a:lstStyle/>
                    <a:p>
                      <a:pPr algn="ctr"/>
                      <a:r>
                        <a:rPr lang="pt-BR" dirty="0" err="1"/>
                        <a:t>X</a:t>
                      </a:r>
                      <a:endParaRPr lang="pt-BR" dirty="0"/>
                    </a:p>
                  </a:txBody>
                  <a:tcPr/>
                </a:tc>
                <a:extLst>
                  <a:ext uri="{0D108BD9-81ED-4DB2-BD59-A6C34878D82A}">
                    <a16:rowId xmlns:a16="http://schemas.microsoft.com/office/drawing/2014/main" val="1860080645"/>
                  </a:ext>
                </a:extLst>
              </a:tr>
              <a:tr h="370840">
                <a:tc>
                  <a:txBody>
                    <a:bodyPr/>
                    <a:lstStyle/>
                    <a:p>
                      <a:pPr algn="ctr"/>
                      <a:r>
                        <a:rPr lang="pt-BR" dirty="0"/>
                        <a:t>(ALAWE et al., 2018)</a:t>
                      </a:r>
                    </a:p>
                  </a:txBody>
                  <a:tcPr/>
                </a:tc>
                <a:tc>
                  <a:txBody>
                    <a:bodyPr/>
                    <a:lstStyle/>
                    <a:p>
                      <a:pPr algn="ctr"/>
                      <a:r>
                        <a:rPr lang="pt-BR" dirty="0" err="1"/>
                        <a:t>Deep</a:t>
                      </a:r>
                      <a:r>
                        <a:rPr lang="pt-BR" dirty="0"/>
                        <a:t> Learning</a:t>
                      </a:r>
                    </a:p>
                  </a:txBody>
                  <a:tcPr/>
                </a:tc>
                <a:tc>
                  <a:txBody>
                    <a:bodyPr/>
                    <a:lstStyle/>
                    <a:p>
                      <a:pPr algn="ctr"/>
                      <a:r>
                        <a:rPr lang="pt-BR" dirty="0" err="1"/>
                        <a:t>X</a:t>
                      </a:r>
                      <a:endParaRPr lang="pt-BR" dirty="0"/>
                    </a:p>
                  </a:txBody>
                  <a:tcPr/>
                </a:tc>
                <a:tc>
                  <a:txBody>
                    <a:bodyPr/>
                    <a:lstStyle/>
                    <a:p>
                      <a:pPr algn="ctr"/>
                      <a:r>
                        <a:rPr lang="pt-BR" dirty="0" err="1"/>
                        <a:t>X</a:t>
                      </a:r>
                      <a:endParaRPr lang="pt-BR" dirty="0"/>
                    </a:p>
                  </a:txBody>
                  <a:tcPr/>
                </a:tc>
                <a:extLst>
                  <a:ext uri="{0D108BD9-81ED-4DB2-BD59-A6C34878D82A}">
                    <a16:rowId xmlns:a16="http://schemas.microsoft.com/office/drawing/2014/main" val="2246637107"/>
                  </a:ext>
                </a:extLst>
              </a:tr>
              <a:tr h="370840">
                <a:tc>
                  <a:txBody>
                    <a:bodyPr/>
                    <a:lstStyle/>
                    <a:p>
                      <a:pPr algn="ctr"/>
                      <a:r>
                        <a:rPr lang="pt-BR" dirty="0"/>
                        <a:t>(YANG et al., 2021)</a:t>
                      </a:r>
                    </a:p>
                  </a:txBody>
                  <a:tcPr/>
                </a:tc>
                <a:tc>
                  <a:txBody>
                    <a:bodyPr/>
                    <a:lstStyle/>
                    <a:p>
                      <a:pPr algn="ctr"/>
                      <a:r>
                        <a:rPr lang="pt-BR" dirty="0"/>
                        <a:t>ARIMA </a:t>
                      </a:r>
                      <a:r>
                        <a:rPr lang="pt-BR" dirty="0" err="1"/>
                        <a:t>and</a:t>
                      </a:r>
                      <a:r>
                        <a:rPr lang="pt-BR" dirty="0"/>
                        <a:t> Neural Network</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BR" sz="1800" b="1" i="0" kern="1200" dirty="0">
                          <a:solidFill>
                            <a:srgbClr val="0F62FF"/>
                          </a:solidFill>
                          <a:effectLst/>
                          <a:latin typeface="+mn-lt"/>
                          <a:ea typeface="+mn-ea"/>
                          <a:cs typeface="+mn-cs"/>
                        </a:rPr>
                        <a:t>✓</a:t>
                      </a:r>
                      <a:endParaRPr lang="pt-BR" b="1" dirty="0">
                        <a:solidFill>
                          <a:srgbClr val="0F62FF"/>
                        </a:solidFill>
                      </a:endParaRPr>
                    </a:p>
                  </a:txBody>
                  <a:tcPr/>
                </a:tc>
                <a:tc>
                  <a:txBody>
                    <a:bodyPr/>
                    <a:lstStyle/>
                    <a:p>
                      <a:pPr algn="ctr"/>
                      <a:r>
                        <a:rPr lang="pt-BR" dirty="0" err="1"/>
                        <a:t>X</a:t>
                      </a:r>
                      <a:endParaRPr lang="pt-BR" dirty="0"/>
                    </a:p>
                  </a:txBody>
                  <a:tcPr/>
                </a:tc>
                <a:extLst>
                  <a:ext uri="{0D108BD9-81ED-4DB2-BD59-A6C34878D82A}">
                    <a16:rowId xmlns:a16="http://schemas.microsoft.com/office/drawing/2014/main" val="1041310258"/>
                  </a:ext>
                </a:extLst>
              </a:tr>
            </a:tbl>
          </a:graphicData>
        </a:graphic>
      </p:graphicFrame>
    </p:spTree>
    <p:extLst>
      <p:ext uri="{BB962C8B-B14F-4D97-AF65-F5344CB8AC3E}">
        <p14:creationId xmlns:p14="http://schemas.microsoft.com/office/powerpoint/2010/main" val="442675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18</a:t>
            </a:fld>
            <a:endParaRPr lang="pt-BR">
              <a:latin typeface="IBM Plex Sans" panose="020B0503050203000203" pitchFamily="34"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939800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800" b="1" dirty="0">
                <a:solidFill>
                  <a:schemeClr val="tx1"/>
                </a:solidFill>
                <a:latin typeface="IBM Plex Sans" panose="020B0503050203000203" pitchFamily="34" charset="0"/>
              </a:rPr>
              <a:t>Related work – Summary</a:t>
            </a:r>
          </a:p>
        </p:txBody>
      </p:sp>
      <p:graphicFrame>
        <p:nvGraphicFramePr>
          <p:cNvPr id="8" name="Table 8">
            <a:extLst>
              <a:ext uri="{FF2B5EF4-FFF2-40B4-BE49-F238E27FC236}">
                <a16:creationId xmlns:a16="http://schemas.microsoft.com/office/drawing/2014/main" id="{83FC98A3-5197-322A-7AE3-27886E00E890}"/>
              </a:ext>
            </a:extLst>
          </p:cNvPr>
          <p:cNvGraphicFramePr>
            <a:graphicFrameLocks noGrp="1"/>
          </p:cNvGraphicFramePr>
          <p:nvPr>
            <p:extLst>
              <p:ext uri="{D42A27DB-BD31-4B8C-83A1-F6EECF244321}">
                <p14:modId xmlns:p14="http://schemas.microsoft.com/office/powerpoint/2010/main" val="1282401013"/>
              </p:ext>
            </p:extLst>
          </p:nvPr>
        </p:nvGraphicFramePr>
        <p:xfrm>
          <a:off x="296474" y="1656080"/>
          <a:ext cx="11599052" cy="3545840"/>
        </p:xfrm>
        <a:graphic>
          <a:graphicData uri="http://schemas.openxmlformats.org/drawingml/2006/table">
            <a:tbl>
              <a:tblPr firstRow="1" bandRow="1">
                <a:tableStyleId>{5C22544A-7EE6-4342-B048-85BDC9FD1C3A}</a:tableStyleId>
              </a:tblPr>
              <a:tblGrid>
                <a:gridCol w="1515427">
                  <a:extLst>
                    <a:ext uri="{9D8B030D-6E8A-4147-A177-3AD203B41FA5}">
                      <a16:colId xmlns:a16="http://schemas.microsoft.com/office/drawing/2014/main" val="328373290"/>
                    </a:ext>
                  </a:extLst>
                </a:gridCol>
                <a:gridCol w="675738">
                  <a:extLst>
                    <a:ext uri="{9D8B030D-6E8A-4147-A177-3AD203B41FA5}">
                      <a16:colId xmlns:a16="http://schemas.microsoft.com/office/drawing/2014/main" val="1329037241"/>
                    </a:ext>
                  </a:extLst>
                </a:gridCol>
                <a:gridCol w="1056005">
                  <a:extLst>
                    <a:ext uri="{9D8B030D-6E8A-4147-A177-3AD203B41FA5}">
                      <a16:colId xmlns:a16="http://schemas.microsoft.com/office/drawing/2014/main" val="898198900"/>
                    </a:ext>
                  </a:extLst>
                </a:gridCol>
                <a:gridCol w="1142238">
                  <a:extLst>
                    <a:ext uri="{9D8B030D-6E8A-4147-A177-3AD203B41FA5}">
                      <a16:colId xmlns:a16="http://schemas.microsoft.com/office/drawing/2014/main" val="697380308"/>
                    </a:ext>
                  </a:extLst>
                </a:gridCol>
                <a:gridCol w="1911668">
                  <a:extLst>
                    <a:ext uri="{9D8B030D-6E8A-4147-A177-3AD203B41FA5}">
                      <a16:colId xmlns:a16="http://schemas.microsoft.com/office/drawing/2014/main" val="577563443"/>
                    </a:ext>
                  </a:extLst>
                </a:gridCol>
                <a:gridCol w="1502029">
                  <a:extLst>
                    <a:ext uri="{9D8B030D-6E8A-4147-A177-3AD203B41FA5}">
                      <a16:colId xmlns:a16="http://schemas.microsoft.com/office/drawing/2014/main" val="1413890513"/>
                    </a:ext>
                  </a:extLst>
                </a:gridCol>
                <a:gridCol w="1579434">
                  <a:extLst>
                    <a:ext uri="{9D8B030D-6E8A-4147-A177-3AD203B41FA5}">
                      <a16:colId xmlns:a16="http://schemas.microsoft.com/office/drawing/2014/main" val="760251775"/>
                    </a:ext>
                  </a:extLst>
                </a:gridCol>
                <a:gridCol w="2216513">
                  <a:extLst>
                    <a:ext uri="{9D8B030D-6E8A-4147-A177-3AD203B41FA5}">
                      <a16:colId xmlns:a16="http://schemas.microsoft.com/office/drawing/2014/main" val="4144141750"/>
                    </a:ext>
                  </a:extLst>
                </a:gridCol>
              </a:tblGrid>
              <a:tr h="370840">
                <a:tc>
                  <a:txBody>
                    <a:bodyPr/>
                    <a:lstStyle/>
                    <a:p>
                      <a:pPr algn="ctr"/>
                      <a:r>
                        <a:rPr lang="pt-BR" sz="1400" dirty="0"/>
                        <a:t>Ref.</a:t>
                      </a:r>
                    </a:p>
                  </a:txBody>
                  <a:tcPr>
                    <a:solidFill>
                      <a:srgbClr val="0F62FF"/>
                    </a:solidFill>
                  </a:tcPr>
                </a:tc>
                <a:tc>
                  <a:txBody>
                    <a:bodyPr/>
                    <a:lstStyle/>
                    <a:p>
                      <a:pPr algn="ctr"/>
                      <a:r>
                        <a:rPr lang="pt-BR" sz="1400" dirty="0"/>
                        <a:t>LSTM</a:t>
                      </a:r>
                    </a:p>
                  </a:txBody>
                  <a:tcPr>
                    <a:solidFill>
                      <a:srgbClr val="0F62FF"/>
                    </a:solidFill>
                  </a:tcPr>
                </a:tc>
                <a:tc>
                  <a:txBody>
                    <a:bodyPr/>
                    <a:lstStyle/>
                    <a:p>
                      <a:pPr algn="ctr"/>
                      <a:r>
                        <a:rPr lang="pt-BR" sz="1400" dirty="0"/>
                        <a:t>Time series</a:t>
                      </a:r>
                    </a:p>
                  </a:txBody>
                  <a:tcPr>
                    <a:solidFill>
                      <a:srgbClr val="0F62FF"/>
                    </a:solidFill>
                  </a:tcPr>
                </a:tc>
                <a:tc>
                  <a:txBody>
                    <a:bodyPr/>
                    <a:lstStyle/>
                    <a:p>
                      <a:pPr algn="ctr"/>
                      <a:r>
                        <a:rPr lang="pt-BR" sz="1400" dirty="0"/>
                        <a:t>Grid </a:t>
                      </a:r>
                      <a:r>
                        <a:rPr lang="pt-BR" sz="1400" dirty="0" err="1"/>
                        <a:t>arrange</a:t>
                      </a:r>
                      <a:endParaRPr lang="pt-BR" sz="1400" dirty="0"/>
                    </a:p>
                  </a:txBody>
                  <a:tcPr>
                    <a:solidFill>
                      <a:srgbClr val="0F62FF"/>
                    </a:solidFill>
                  </a:tcPr>
                </a:tc>
                <a:tc>
                  <a:txBody>
                    <a:bodyPr/>
                    <a:lstStyle/>
                    <a:p>
                      <a:pPr algn="ctr"/>
                      <a:r>
                        <a:rPr lang="pt-BR" sz="1400" dirty="0" err="1"/>
                        <a:t>Neighborhood</a:t>
                      </a:r>
                      <a:r>
                        <a:rPr lang="pt-BR" sz="1400" dirty="0"/>
                        <a:t> </a:t>
                      </a:r>
                      <a:r>
                        <a:rPr lang="pt-BR" sz="1400" dirty="0" err="1"/>
                        <a:t>concept</a:t>
                      </a:r>
                      <a:endParaRPr lang="pt-BR" sz="1400" dirty="0"/>
                    </a:p>
                  </a:txBody>
                  <a:tcPr>
                    <a:solidFill>
                      <a:srgbClr val="0F62FF"/>
                    </a:solidFill>
                  </a:tcPr>
                </a:tc>
                <a:tc>
                  <a:txBody>
                    <a:bodyPr/>
                    <a:lstStyle/>
                    <a:p>
                      <a:pPr algn="ctr"/>
                      <a:r>
                        <a:rPr lang="pt-BR" sz="1400" dirty="0" err="1"/>
                        <a:t>Spatial</a:t>
                      </a:r>
                      <a:r>
                        <a:rPr lang="pt-BR" sz="1400" dirty="0"/>
                        <a:t> </a:t>
                      </a:r>
                      <a:r>
                        <a:rPr lang="pt-BR" sz="1400" dirty="0" err="1"/>
                        <a:t>modelling</a:t>
                      </a:r>
                      <a:endParaRPr lang="pt-BR" sz="1400" dirty="0"/>
                    </a:p>
                  </a:txBody>
                  <a:tcPr>
                    <a:solidFill>
                      <a:srgbClr val="0F62FF"/>
                    </a:solidFill>
                  </a:tcPr>
                </a:tc>
                <a:tc>
                  <a:txBody>
                    <a:bodyPr/>
                    <a:lstStyle/>
                    <a:p>
                      <a:pPr algn="ctr"/>
                      <a:r>
                        <a:rPr lang="pt-BR" sz="1400" dirty="0"/>
                        <a:t>Residual/</a:t>
                      </a:r>
                      <a:r>
                        <a:rPr lang="pt-BR" sz="1400" dirty="0" err="1"/>
                        <a:t>aperiodic</a:t>
                      </a:r>
                      <a:r>
                        <a:rPr lang="pt-BR" sz="1400" dirty="0"/>
                        <a:t> </a:t>
                      </a:r>
                      <a:r>
                        <a:rPr lang="pt-BR" sz="1400" dirty="0" err="1"/>
                        <a:t>events</a:t>
                      </a:r>
                      <a:endParaRPr lang="pt-BR" sz="1400" dirty="0"/>
                    </a:p>
                  </a:txBody>
                  <a:tcPr>
                    <a:solidFill>
                      <a:srgbClr val="0F62FF"/>
                    </a:solidFill>
                  </a:tcPr>
                </a:tc>
                <a:tc>
                  <a:txBody>
                    <a:bodyPr/>
                    <a:lstStyle/>
                    <a:p>
                      <a:pPr algn="ctr"/>
                      <a:r>
                        <a:rPr lang="pt-BR" sz="1400" dirty="0"/>
                        <a:t>Network </a:t>
                      </a:r>
                      <a:r>
                        <a:rPr lang="pt-BR" sz="1400" dirty="0" err="1"/>
                        <a:t>traffic</a:t>
                      </a:r>
                      <a:r>
                        <a:rPr lang="pt-BR" sz="1400" dirty="0"/>
                        <a:t> </a:t>
                      </a:r>
                      <a:r>
                        <a:rPr lang="pt-BR" sz="1400" dirty="0" err="1"/>
                        <a:t>consumption</a:t>
                      </a:r>
                      <a:r>
                        <a:rPr lang="pt-BR" sz="1400" dirty="0"/>
                        <a:t> </a:t>
                      </a:r>
                      <a:r>
                        <a:rPr lang="pt-BR" sz="1400" dirty="0" err="1"/>
                        <a:t>characterization</a:t>
                      </a:r>
                      <a:endParaRPr lang="pt-BR" sz="1400" dirty="0"/>
                    </a:p>
                  </a:txBody>
                  <a:tcPr>
                    <a:solidFill>
                      <a:srgbClr val="0F62FF"/>
                    </a:solidFill>
                  </a:tcPr>
                </a:tc>
                <a:extLst>
                  <a:ext uri="{0D108BD9-81ED-4DB2-BD59-A6C34878D82A}">
                    <a16:rowId xmlns:a16="http://schemas.microsoft.com/office/drawing/2014/main" val="403447987"/>
                  </a:ext>
                </a:extLst>
              </a:tr>
              <a:tr h="370840">
                <a:tc>
                  <a:txBody>
                    <a:bodyPr/>
                    <a:lstStyle/>
                    <a:p>
                      <a:pPr algn="ctr"/>
                      <a:r>
                        <a:rPr lang="pt-BR" sz="1400" dirty="0"/>
                        <a:t>Wang et al., 2015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BR" sz="1800" b="1" i="0" kern="1200" dirty="0">
                        <a:solidFill>
                          <a:srgbClr val="0F62FF"/>
                        </a:solidFill>
                        <a:effectLst/>
                        <a:latin typeface="+mn-lt"/>
                        <a:ea typeface="+mn-ea"/>
                        <a:cs typeface="+mn-cs"/>
                      </a:endParaRPr>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r>
                        <a:rPr lang="en-BR" sz="1800" b="1" i="0" kern="1200" dirty="0">
                          <a:solidFill>
                            <a:srgbClr val="0F62FF"/>
                          </a:solidFill>
                          <a:effectLst/>
                          <a:latin typeface="+mn-lt"/>
                          <a:ea typeface="+mn-ea"/>
                          <a:cs typeface="+mn-cs"/>
                        </a:rPr>
                        <a:t>✓</a:t>
                      </a:r>
                      <a:endParaRPr lang="pt-BR" dirty="0"/>
                    </a:p>
                  </a:txBody>
                  <a:tcPr/>
                </a:tc>
                <a:extLst>
                  <a:ext uri="{0D108BD9-81ED-4DB2-BD59-A6C34878D82A}">
                    <a16:rowId xmlns:a16="http://schemas.microsoft.com/office/drawing/2014/main" val="697459592"/>
                  </a:ext>
                </a:extLst>
              </a:tr>
              <a:tr h="370840">
                <a:tc>
                  <a:txBody>
                    <a:bodyPr/>
                    <a:lstStyle/>
                    <a:p>
                      <a:pPr algn="ctr"/>
                      <a:r>
                        <a:rPr lang="pt-BR" sz="1400" dirty="0"/>
                        <a:t>Wang et al., 2017a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BR" sz="1800" b="1" i="0" kern="1200" dirty="0">
                          <a:solidFill>
                            <a:srgbClr val="0F62FF"/>
                          </a:solidFill>
                          <a:effectLst/>
                          <a:latin typeface="+mn-lt"/>
                          <a:ea typeface="+mn-ea"/>
                          <a:cs typeface="+mn-cs"/>
                        </a:rPr>
                        <a:t>✓</a:t>
                      </a:r>
                    </a:p>
                  </a:txBody>
                  <a:tcPr/>
                </a:tc>
                <a:tc>
                  <a:txBody>
                    <a:bodyPr/>
                    <a:lstStyle/>
                    <a:p>
                      <a:pPr algn="ctr"/>
                      <a:endParaRPr lang="pt-BR" dirty="0"/>
                    </a:p>
                  </a:txBody>
                  <a:tcPr/>
                </a:tc>
                <a:tc>
                  <a:txBody>
                    <a:bodyPr/>
                    <a:lstStyle/>
                    <a:p>
                      <a:pPr algn="ctr"/>
                      <a:r>
                        <a:rPr lang="en-BR" sz="1800" b="1" i="0" kern="1200" dirty="0">
                          <a:solidFill>
                            <a:srgbClr val="0F62FF"/>
                          </a:solidFill>
                          <a:effectLst/>
                          <a:latin typeface="+mn-lt"/>
                          <a:ea typeface="+mn-ea"/>
                          <a:cs typeface="+mn-cs"/>
                        </a:rPr>
                        <a:t>✓</a:t>
                      </a:r>
                      <a:endParaRPr lang="pt-BR" dirty="0"/>
                    </a:p>
                  </a:txBody>
                  <a:tcPr/>
                </a:tc>
                <a:tc>
                  <a:txBody>
                    <a:bodyPr/>
                    <a:lstStyle/>
                    <a:p>
                      <a:pPr algn="ctr"/>
                      <a:r>
                        <a:rPr lang="en-BR" sz="1800" b="1" i="0" kern="1200" dirty="0">
                          <a:solidFill>
                            <a:srgbClr val="0F62FF"/>
                          </a:solidFill>
                          <a:effectLst/>
                          <a:latin typeface="+mn-lt"/>
                          <a:ea typeface="+mn-ea"/>
                          <a:cs typeface="+mn-cs"/>
                        </a:rPr>
                        <a:t>✓</a:t>
                      </a:r>
                      <a:endParaRPr lang="pt-BR" dirty="0"/>
                    </a:p>
                  </a:txBody>
                  <a:tcPr/>
                </a:tc>
                <a:tc>
                  <a:txBody>
                    <a:bodyPr/>
                    <a:lstStyle/>
                    <a:p>
                      <a:pPr algn="ctr"/>
                      <a:r>
                        <a:rPr lang="en-BR" sz="1800" b="1" i="0" kern="1200" dirty="0">
                          <a:solidFill>
                            <a:srgbClr val="0F62FF"/>
                          </a:solidFill>
                          <a:effectLst/>
                          <a:latin typeface="+mn-lt"/>
                          <a:ea typeface="+mn-ea"/>
                          <a:cs typeface="+mn-cs"/>
                        </a:rPr>
                        <a:t>✓</a:t>
                      </a:r>
                      <a:endParaRPr lang="pt-BR" dirty="0"/>
                    </a:p>
                  </a:txBody>
                  <a:tcPr/>
                </a:tc>
                <a:tc>
                  <a:txBody>
                    <a:bodyPr/>
                    <a:lstStyle/>
                    <a:p>
                      <a:pPr algn="ctr"/>
                      <a:endParaRPr lang="pt-BR" dirty="0"/>
                    </a:p>
                  </a:txBody>
                  <a:tcPr/>
                </a:tc>
                <a:tc>
                  <a:txBody>
                    <a:bodyPr/>
                    <a:lstStyle/>
                    <a:p>
                      <a:pPr algn="ctr"/>
                      <a:endParaRPr lang="pt-BR" dirty="0"/>
                    </a:p>
                  </a:txBody>
                  <a:tcPr/>
                </a:tc>
                <a:extLst>
                  <a:ext uri="{0D108BD9-81ED-4DB2-BD59-A6C34878D82A}">
                    <a16:rowId xmlns:a16="http://schemas.microsoft.com/office/drawing/2014/main" val="495963213"/>
                  </a:ext>
                </a:extLst>
              </a:tr>
              <a:tr h="370840">
                <a:tc>
                  <a:txBody>
                    <a:bodyPr/>
                    <a:lstStyle/>
                    <a:p>
                      <a:pPr algn="ctr"/>
                      <a:r>
                        <a:rPr lang="pt-BR" sz="1400" dirty="0"/>
                        <a:t>Wang et al., 2017b</a:t>
                      </a:r>
                    </a:p>
                  </a:txBody>
                  <a:tcPr/>
                </a:tc>
                <a:tc>
                  <a:txBody>
                    <a:bodyPr/>
                    <a:lstStyle/>
                    <a:p>
                      <a:pPr algn="ctr"/>
                      <a:endParaRPr lang="pt-BR" dirty="0"/>
                    </a:p>
                  </a:txBody>
                  <a:tcPr/>
                </a:tc>
                <a:tc>
                  <a:txBody>
                    <a:bodyPr/>
                    <a:lstStyle/>
                    <a:p>
                      <a:pPr algn="ctr"/>
                      <a:r>
                        <a:rPr lang="en-BR" sz="1800" b="1" i="0" kern="1200" dirty="0">
                          <a:solidFill>
                            <a:srgbClr val="0F62FF"/>
                          </a:solidFill>
                          <a:effectLst/>
                          <a:latin typeface="+mn-lt"/>
                          <a:ea typeface="+mn-ea"/>
                          <a:cs typeface="+mn-cs"/>
                        </a:rPr>
                        <a:t>✓</a:t>
                      </a:r>
                      <a:endParaRPr lang="pt-BR" dirty="0"/>
                    </a:p>
                  </a:txBody>
                  <a:tcPr/>
                </a:tc>
                <a:tc>
                  <a:txBody>
                    <a:bodyPr/>
                    <a:lstStyle/>
                    <a:p>
                      <a:pPr algn="ctr"/>
                      <a:endParaRPr lang="pt-BR" dirty="0"/>
                    </a:p>
                  </a:txBody>
                  <a:tcPr/>
                </a:tc>
                <a:tc>
                  <a:txBody>
                    <a:bodyPr/>
                    <a:lstStyle/>
                    <a:p>
                      <a:pPr algn="ctr"/>
                      <a:r>
                        <a:rPr lang="en-BR" sz="1800" b="1" i="0" kern="1200" dirty="0">
                          <a:solidFill>
                            <a:srgbClr val="0F62FF"/>
                          </a:solidFill>
                          <a:effectLst/>
                          <a:latin typeface="+mn-lt"/>
                          <a:ea typeface="+mn-ea"/>
                          <a:cs typeface="+mn-cs"/>
                        </a:rPr>
                        <a:t>✓</a:t>
                      </a:r>
                      <a:endParaRPr lang="pt-BR" dirty="0"/>
                    </a:p>
                  </a:txBody>
                  <a:tcPr/>
                </a:tc>
                <a:tc>
                  <a:txBody>
                    <a:bodyPr/>
                    <a:lstStyle/>
                    <a:p>
                      <a:pPr algn="ctr"/>
                      <a:r>
                        <a:rPr lang="en-BR" sz="1800" b="1" i="0" kern="1200" dirty="0">
                          <a:solidFill>
                            <a:srgbClr val="0F62FF"/>
                          </a:solidFill>
                          <a:effectLst/>
                          <a:latin typeface="+mn-lt"/>
                          <a:ea typeface="+mn-ea"/>
                          <a:cs typeface="+mn-cs"/>
                        </a:rPr>
                        <a:t>✓</a:t>
                      </a:r>
                      <a:endParaRPr lang="pt-BR" dirty="0"/>
                    </a:p>
                  </a:txBody>
                  <a:tcPr/>
                </a:tc>
                <a:tc>
                  <a:txBody>
                    <a:bodyPr/>
                    <a:lstStyle/>
                    <a:p>
                      <a:pPr algn="ctr"/>
                      <a:r>
                        <a:rPr lang="en-BR" sz="1800" b="1" i="0" kern="1200" dirty="0">
                          <a:solidFill>
                            <a:srgbClr val="0F62FF"/>
                          </a:solidFill>
                          <a:effectLst/>
                          <a:latin typeface="+mn-lt"/>
                          <a:ea typeface="+mn-ea"/>
                          <a:cs typeface="+mn-cs"/>
                        </a:rPr>
                        <a:t>✓</a:t>
                      </a:r>
                      <a:endParaRPr lang="pt-BR" dirty="0"/>
                    </a:p>
                  </a:txBody>
                  <a:tcPr/>
                </a:tc>
                <a:tc>
                  <a:txBody>
                    <a:bodyPr/>
                    <a:lstStyle/>
                    <a:p>
                      <a:pPr algn="ctr"/>
                      <a:endParaRPr lang="pt-BR" dirty="0"/>
                    </a:p>
                  </a:txBody>
                  <a:tcPr/>
                </a:tc>
                <a:extLst>
                  <a:ext uri="{0D108BD9-81ED-4DB2-BD59-A6C34878D82A}">
                    <a16:rowId xmlns:a16="http://schemas.microsoft.com/office/drawing/2014/main" val="1882428735"/>
                  </a:ext>
                </a:extLst>
              </a:tr>
              <a:tr h="370840">
                <a:tc>
                  <a:txBody>
                    <a:bodyPr/>
                    <a:lstStyle/>
                    <a:p>
                      <a:pPr algn="ctr"/>
                      <a:r>
                        <a:rPr lang="pt-BR" sz="1400" dirty="0"/>
                        <a:t>YANG et al., 2021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b="1" dirty="0">
                        <a:solidFill>
                          <a:srgbClr val="0F62FF"/>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BR" sz="1800" b="1" i="0" kern="1200" dirty="0">
                          <a:solidFill>
                            <a:srgbClr val="0F62FF"/>
                          </a:solidFill>
                          <a:effectLst/>
                          <a:latin typeface="+mn-lt"/>
                          <a:ea typeface="+mn-ea"/>
                          <a:cs typeface="+mn-cs"/>
                        </a:rPr>
                        <a:t>✓</a:t>
                      </a:r>
                      <a:endParaRPr lang="pt-BR" b="1" dirty="0">
                        <a:solidFill>
                          <a:srgbClr val="0F62FF"/>
                        </a:solidFill>
                      </a:endParaRPr>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extLst>
                  <a:ext uri="{0D108BD9-81ED-4DB2-BD59-A6C34878D82A}">
                    <a16:rowId xmlns:a16="http://schemas.microsoft.com/office/drawing/2014/main" val="1041310258"/>
                  </a:ext>
                </a:extLst>
              </a:tr>
              <a:tr h="370840">
                <a:tc>
                  <a:txBody>
                    <a:bodyPr/>
                    <a:lstStyle/>
                    <a:p>
                      <a:pPr algn="ctr"/>
                      <a:r>
                        <a:rPr lang="pt-BR" sz="1400" dirty="0" err="1"/>
                        <a:t>Gotzner</a:t>
                      </a:r>
                      <a:r>
                        <a:rPr lang="pt-BR" sz="1400" dirty="0"/>
                        <a:t>;</a:t>
                      </a:r>
                    </a:p>
                    <a:p>
                      <a:pPr algn="ctr"/>
                      <a:r>
                        <a:rPr lang="pt-BR" sz="1400" dirty="0" err="1"/>
                        <a:t>Rathgeber</a:t>
                      </a:r>
                      <a:r>
                        <a:rPr lang="pt-BR" sz="1400" dirty="0"/>
                        <a:t>, 1998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b="1" dirty="0">
                        <a:solidFill>
                          <a:srgbClr val="0F62FF"/>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b="1" dirty="0">
                        <a:solidFill>
                          <a:srgbClr val="0F62FF"/>
                        </a:solidFill>
                      </a:endParaRPr>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r>
                        <a:rPr lang="en-BR" sz="1800" b="1" i="0" kern="1200" dirty="0">
                          <a:solidFill>
                            <a:srgbClr val="0F62FF"/>
                          </a:solidFill>
                          <a:effectLst/>
                          <a:latin typeface="+mn-lt"/>
                          <a:ea typeface="+mn-ea"/>
                          <a:cs typeface="+mn-cs"/>
                        </a:rPr>
                        <a:t>✓</a:t>
                      </a:r>
                      <a:endParaRPr lang="pt-BR" dirty="0"/>
                    </a:p>
                  </a:txBody>
                  <a:tcPr/>
                </a:tc>
                <a:extLst>
                  <a:ext uri="{0D108BD9-81ED-4DB2-BD59-A6C34878D82A}">
                    <a16:rowId xmlns:a16="http://schemas.microsoft.com/office/drawing/2014/main" val="2726508334"/>
                  </a:ext>
                </a:extLst>
              </a:tr>
              <a:tr h="370840">
                <a:tc>
                  <a:txBody>
                    <a:bodyPr/>
                    <a:lstStyle/>
                    <a:p>
                      <a:pPr algn="ctr"/>
                      <a:r>
                        <a:rPr lang="pt-BR" sz="1400" dirty="0"/>
                        <a:t>BOUTABA et al., 2018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b="1" dirty="0">
                        <a:solidFill>
                          <a:srgbClr val="0F62FF"/>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b="1" dirty="0">
                        <a:solidFill>
                          <a:srgbClr val="0F62FF"/>
                        </a:solidFill>
                      </a:endParaRPr>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r>
                        <a:rPr lang="en-BR" sz="1800" b="1" i="0" kern="1200" dirty="0">
                          <a:solidFill>
                            <a:srgbClr val="0F62FF"/>
                          </a:solidFill>
                          <a:effectLst/>
                          <a:latin typeface="+mn-lt"/>
                          <a:ea typeface="+mn-ea"/>
                          <a:cs typeface="+mn-cs"/>
                        </a:rPr>
                        <a:t>✓</a:t>
                      </a:r>
                      <a:endParaRPr lang="pt-BR" dirty="0"/>
                    </a:p>
                  </a:txBody>
                  <a:tcPr/>
                </a:tc>
                <a:extLst>
                  <a:ext uri="{0D108BD9-81ED-4DB2-BD59-A6C34878D82A}">
                    <a16:rowId xmlns:a16="http://schemas.microsoft.com/office/drawing/2014/main" val="2933493343"/>
                  </a:ext>
                </a:extLst>
              </a:tr>
            </a:tbl>
          </a:graphicData>
        </a:graphic>
      </p:graphicFrame>
    </p:spTree>
    <p:extLst>
      <p:ext uri="{BB962C8B-B14F-4D97-AF65-F5344CB8AC3E}">
        <p14:creationId xmlns:p14="http://schemas.microsoft.com/office/powerpoint/2010/main" val="943012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FF00A-1E98-87D1-4D8D-2603FC510239}"/>
              </a:ext>
            </a:extLst>
          </p:cNvPr>
          <p:cNvSpPr>
            <a:spLocks noGrp="1"/>
          </p:cNvSpPr>
          <p:nvPr>
            <p:ph type="title"/>
          </p:nvPr>
        </p:nvSpPr>
        <p:spPr/>
        <p:txBody>
          <a:bodyPr>
            <a:normAutofit/>
          </a:bodyPr>
          <a:lstStyle/>
          <a:p>
            <a:r>
              <a:rPr lang="pt-BR" sz="4800" b="1" dirty="0" err="1">
                <a:latin typeface="IBM Plex Sans" panose="020B0503050203000203" pitchFamily="34" charset="0"/>
              </a:rPr>
              <a:t>Contents</a:t>
            </a:r>
            <a:endParaRPr lang="pt-BR" sz="4800" b="1" dirty="0">
              <a:latin typeface="IBM Plex Sans" panose="020B0503050203000203" pitchFamily="34" charset="0"/>
            </a:endParaRPr>
          </a:p>
        </p:txBody>
      </p:sp>
      <p:sp>
        <p:nvSpPr>
          <p:cNvPr id="3" name="Content Placeholder 2">
            <a:extLst>
              <a:ext uri="{FF2B5EF4-FFF2-40B4-BE49-F238E27FC236}">
                <a16:creationId xmlns:a16="http://schemas.microsoft.com/office/drawing/2014/main" id="{5CC0BE7E-BBDD-73E9-E46F-0185B0BA8C22}"/>
              </a:ext>
            </a:extLst>
          </p:cNvPr>
          <p:cNvSpPr>
            <a:spLocks noGrp="1"/>
          </p:cNvSpPr>
          <p:nvPr>
            <p:ph idx="1"/>
          </p:nvPr>
        </p:nvSpPr>
        <p:spPr/>
        <p:txBody>
          <a:bodyPr>
            <a:noAutofit/>
          </a:bodyPr>
          <a:lstStyle/>
          <a:p>
            <a:pPr marL="514350" indent="-514350">
              <a:buFont typeface="+mj-lt"/>
              <a:buAutoNum type="arabicPeriod"/>
            </a:pPr>
            <a:r>
              <a:rPr lang="pt-BR" sz="2000" dirty="0" err="1">
                <a:latin typeface="IBM Plex Sans" panose="020B0503050203000203" pitchFamily="34" charset="0"/>
              </a:rPr>
              <a:t>Introduction</a:t>
            </a:r>
            <a:endParaRPr lang="pt-BR" sz="2000" dirty="0">
              <a:latin typeface="IBM Plex Sans" panose="020B0503050203000203" pitchFamily="34" charset="0"/>
            </a:endParaRPr>
          </a:p>
          <a:p>
            <a:pPr marL="514350" indent="-514350">
              <a:buFont typeface="+mj-lt"/>
              <a:buAutoNum type="arabicPeriod"/>
            </a:pPr>
            <a:r>
              <a:rPr lang="pt-BR" sz="2000" dirty="0" err="1">
                <a:latin typeface="IBM Plex Sans" panose="020B0503050203000203" pitchFamily="34" charset="0"/>
              </a:rPr>
              <a:t>Related</a:t>
            </a:r>
            <a:r>
              <a:rPr lang="pt-BR" sz="2000" dirty="0">
                <a:latin typeface="IBM Plex Sans" panose="020B0503050203000203" pitchFamily="34" charset="0"/>
              </a:rPr>
              <a:t> </a:t>
            </a:r>
            <a:r>
              <a:rPr lang="pt-BR" sz="2000" dirty="0" err="1">
                <a:latin typeface="IBM Plex Sans" panose="020B0503050203000203" pitchFamily="34" charset="0"/>
              </a:rPr>
              <a:t>Work</a:t>
            </a:r>
            <a:endParaRPr lang="pt-BR" sz="2000" dirty="0">
              <a:latin typeface="IBM Plex Sans" panose="020B0503050203000203" pitchFamily="34" charset="0"/>
            </a:endParaRPr>
          </a:p>
          <a:p>
            <a:pPr marL="514350" indent="-514350">
              <a:buFont typeface="+mj-lt"/>
              <a:buAutoNum type="arabicPeriod"/>
            </a:pPr>
            <a:r>
              <a:rPr lang="pt-BR" sz="2000" dirty="0" err="1">
                <a:solidFill>
                  <a:srgbClr val="0F62FF"/>
                </a:solidFill>
                <a:latin typeface="IBM Plex Sans" panose="020B0503050203000203" pitchFamily="34" charset="0"/>
              </a:rPr>
              <a:t>Preliminaries</a:t>
            </a:r>
            <a:r>
              <a:rPr lang="pt-BR" sz="2000" dirty="0">
                <a:solidFill>
                  <a:srgbClr val="0F62FF"/>
                </a:solidFill>
                <a:latin typeface="IBM Plex Sans" panose="020B0503050203000203" pitchFamily="34" charset="0"/>
              </a:rPr>
              <a:t> </a:t>
            </a:r>
            <a:r>
              <a:rPr lang="pt-BR" sz="2000" dirty="0" err="1">
                <a:solidFill>
                  <a:srgbClr val="0F62FF"/>
                </a:solidFill>
                <a:latin typeface="IBM Plex Sans" panose="020B0503050203000203" pitchFamily="34" charset="0"/>
              </a:rPr>
              <a:t>on</a:t>
            </a:r>
            <a:r>
              <a:rPr lang="pt-BR" sz="2000" dirty="0">
                <a:solidFill>
                  <a:srgbClr val="0F62FF"/>
                </a:solidFill>
                <a:latin typeface="IBM Plex Sans" panose="020B0503050203000203" pitchFamily="34" charset="0"/>
              </a:rPr>
              <a:t> data </a:t>
            </a:r>
            <a:r>
              <a:rPr lang="pt-BR" sz="2000" dirty="0" err="1">
                <a:solidFill>
                  <a:srgbClr val="0F62FF"/>
                </a:solidFill>
                <a:latin typeface="IBM Plex Sans" panose="020B0503050203000203" pitchFamily="34" charset="0"/>
              </a:rPr>
              <a:t>collection</a:t>
            </a:r>
            <a:r>
              <a:rPr lang="pt-BR" sz="2000" dirty="0">
                <a:solidFill>
                  <a:srgbClr val="0F62FF"/>
                </a:solidFill>
                <a:latin typeface="IBM Plex Sans" panose="020B0503050203000203" pitchFamily="34" charset="0"/>
              </a:rPr>
              <a:t> for MTP-NT</a:t>
            </a:r>
          </a:p>
          <a:p>
            <a:pPr marL="971550" lvl="1" indent="-514350">
              <a:buFont typeface="+mj-lt"/>
              <a:buAutoNum type="arabicPeriod"/>
            </a:pPr>
            <a:r>
              <a:rPr lang="pt-BR" sz="2000" dirty="0" err="1">
                <a:solidFill>
                  <a:srgbClr val="0F62FF"/>
                </a:solidFill>
                <a:latin typeface="IBM Plex Sans" panose="020B0503050203000203" pitchFamily="34" charset="0"/>
              </a:rPr>
              <a:t>Preliminaries</a:t>
            </a:r>
            <a:endParaRPr lang="pt-BR" sz="2000" dirty="0">
              <a:solidFill>
                <a:srgbClr val="0F62FF"/>
              </a:solidFill>
              <a:latin typeface="IBM Plex Sans" panose="020B0503050203000203" pitchFamily="34" charset="0"/>
            </a:endParaRPr>
          </a:p>
          <a:p>
            <a:pPr marL="971550" lvl="1" indent="-514350">
              <a:buFont typeface="+mj-lt"/>
              <a:buAutoNum type="arabicPeriod"/>
            </a:pPr>
            <a:r>
              <a:rPr lang="pt-BR" sz="2000" dirty="0">
                <a:solidFill>
                  <a:srgbClr val="0F62FF"/>
                </a:solidFill>
                <a:latin typeface="IBM Plex Sans" panose="020B0503050203000203" pitchFamily="34" charset="0"/>
              </a:rPr>
              <a:t>The </a:t>
            </a:r>
            <a:r>
              <a:rPr lang="pt-BR" sz="2000" dirty="0" err="1">
                <a:solidFill>
                  <a:srgbClr val="0F62FF"/>
                </a:solidFill>
                <a:latin typeface="IBM Plex Sans" panose="020B0503050203000203" pitchFamily="34" charset="0"/>
              </a:rPr>
              <a:t>predictive</a:t>
            </a:r>
            <a:r>
              <a:rPr lang="pt-BR" sz="2000" dirty="0">
                <a:solidFill>
                  <a:srgbClr val="0F62FF"/>
                </a:solidFill>
                <a:latin typeface="IBM Plex Sans" panose="020B0503050203000203" pitchFamily="34" charset="0"/>
              </a:rPr>
              <a:t> model in </a:t>
            </a:r>
            <a:r>
              <a:rPr lang="pt-BR" sz="2000" dirty="0" err="1">
                <a:solidFill>
                  <a:srgbClr val="0F62FF"/>
                </a:solidFill>
                <a:latin typeface="IBM Plex Sans" panose="020B0503050203000203" pitchFamily="34" charset="0"/>
              </a:rPr>
              <a:t>the</a:t>
            </a:r>
            <a:r>
              <a:rPr lang="pt-BR" sz="2000" dirty="0">
                <a:solidFill>
                  <a:srgbClr val="0F62FF"/>
                </a:solidFill>
                <a:latin typeface="IBM Plex Sans" panose="020B0503050203000203" pitchFamily="34" charset="0"/>
              </a:rPr>
              <a:t> 5G </a:t>
            </a:r>
            <a:r>
              <a:rPr lang="pt-BR" sz="2000" dirty="0" err="1">
                <a:solidFill>
                  <a:srgbClr val="0F62FF"/>
                </a:solidFill>
                <a:latin typeface="IBM Plex Sans" panose="020B0503050203000203" pitchFamily="34" charset="0"/>
              </a:rPr>
              <a:t>infrastructure</a:t>
            </a:r>
            <a:endParaRPr lang="pt-BR" sz="2000" dirty="0">
              <a:solidFill>
                <a:srgbClr val="0F62FF"/>
              </a:solidFill>
              <a:latin typeface="IBM Plex Sans" panose="020B0503050203000203" pitchFamily="34" charset="0"/>
            </a:endParaRPr>
          </a:p>
          <a:p>
            <a:pPr marL="971550" lvl="1" indent="-514350">
              <a:buFont typeface="+mj-lt"/>
              <a:buAutoNum type="arabicPeriod"/>
            </a:pPr>
            <a:r>
              <a:rPr lang="pt-BR" sz="2000" dirty="0">
                <a:solidFill>
                  <a:srgbClr val="0F62FF"/>
                </a:solidFill>
                <a:latin typeface="IBM Plex Sans" panose="020B0503050203000203" pitchFamily="34" charset="0"/>
              </a:rPr>
              <a:t>Data </a:t>
            </a:r>
            <a:r>
              <a:rPr lang="pt-BR" sz="2000" dirty="0" err="1">
                <a:solidFill>
                  <a:srgbClr val="0F62FF"/>
                </a:solidFill>
                <a:latin typeface="IBM Plex Sans" panose="020B0503050203000203" pitchFamily="34" charset="0"/>
              </a:rPr>
              <a:t>Flow</a:t>
            </a:r>
            <a:endParaRPr lang="pt-BR" sz="2000" dirty="0">
              <a:solidFill>
                <a:srgbClr val="0F62FF"/>
              </a:solidFill>
              <a:latin typeface="IBM Plex Sans" panose="020B0503050203000203" pitchFamily="34" charset="0"/>
            </a:endParaRPr>
          </a:p>
          <a:p>
            <a:pPr marL="971550" lvl="1" indent="-514350">
              <a:buFont typeface="+mj-lt"/>
              <a:buAutoNum type="arabicPeriod"/>
            </a:pPr>
            <a:r>
              <a:rPr lang="pt-BR" sz="2000" dirty="0" err="1">
                <a:solidFill>
                  <a:srgbClr val="0F62FF"/>
                </a:solidFill>
                <a:latin typeface="IBM Plex Sans" panose="020B0503050203000203" pitchFamily="34" charset="0"/>
              </a:rPr>
              <a:t>Dataset</a:t>
            </a:r>
            <a:r>
              <a:rPr lang="pt-BR" sz="2000" dirty="0">
                <a:solidFill>
                  <a:srgbClr val="0F62FF"/>
                </a:solidFill>
                <a:latin typeface="IBM Plex Sans" panose="020B0503050203000203" pitchFamily="34" charset="0"/>
              </a:rPr>
              <a:t> </a:t>
            </a:r>
            <a:r>
              <a:rPr lang="pt-BR" sz="2000" dirty="0" err="1">
                <a:solidFill>
                  <a:srgbClr val="0F62FF"/>
                </a:solidFill>
                <a:latin typeface="IBM Plex Sans" panose="020B0503050203000203" pitchFamily="34" charset="0"/>
              </a:rPr>
              <a:t>used</a:t>
            </a:r>
            <a:r>
              <a:rPr lang="pt-BR" sz="2000" dirty="0">
                <a:solidFill>
                  <a:srgbClr val="0F62FF"/>
                </a:solidFill>
                <a:latin typeface="IBM Plex Sans" panose="020B0503050203000203" pitchFamily="34" charset="0"/>
              </a:rPr>
              <a:t> in </a:t>
            </a:r>
            <a:r>
              <a:rPr lang="pt-BR" sz="2000" dirty="0" err="1">
                <a:solidFill>
                  <a:srgbClr val="0F62FF"/>
                </a:solidFill>
                <a:latin typeface="IBM Plex Sans" panose="020B0503050203000203" pitchFamily="34" charset="0"/>
              </a:rPr>
              <a:t>this</a:t>
            </a:r>
            <a:r>
              <a:rPr lang="pt-BR" sz="2000" dirty="0">
                <a:solidFill>
                  <a:srgbClr val="0F62FF"/>
                </a:solidFill>
                <a:latin typeface="IBM Plex Sans" panose="020B0503050203000203" pitchFamily="34" charset="0"/>
              </a:rPr>
              <a:t> </a:t>
            </a:r>
            <a:r>
              <a:rPr lang="pt-BR" sz="2000" dirty="0" err="1">
                <a:solidFill>
                  <a:srgbClr val="0F62FF"/>
                </a:solidFill>
                <a:latin typeface="IBM Plex Sans" panose="020B0503050203000203" pitchFamily="34" charset="0"/>
              </a:rPr>
              <a:t>work</a:t>
            </a:r>
            <a:endParaRPr lang="pt-BR" sz="2000" dirty="0">
              <a:solidFill>
                <a:srgbClr val="0F62FF"/>
              </a:solidFill>
              <a:latin typeface="IBM Plex Sans" panose="020B0503050203000203" pitchFamily="34" charset="0"/>
            </a:endParaRPr>
          </a:p>
          <a:p>
            <a:pPr marL="971550" lvl="1" indent="-514350">
              <a:buFont typeface="+mj-lt"/>
              <a:buAutoNum type="arabicPeriod"/>
            </a:pPr>
            <a:r>
              <a:rPr lang="pt-BR" sz="2000" dirty="0" err="1">
                <a:solidFill>
                  <a:srgbClr val="0F62FF"/>
                </a:solidFill>
                <a:latin typeface="IBM Plex Sans" panose="020B0503050203000203" pitchFamily="34" charset="0"/>
              </a:rPr>
              <a:t>Mathematical</a:t>
            </a:r>
            <a:r>
              <a:rPr lang="pt-BR" sz="2000" dirty="0">
                <a:solidFill>
                  <a:srgbClr val="0F62FF"/>
                </a:solidFill>
                <a:latin typeface="IBM Plex Sans" panose="020B0503050203000203" pitchFamily="34" charset="0"/>
              </a:rPr>
              <a:t> </a:t>
            </a:r>
            <a:r>
              <a:rPr lang="pt-BR" sz="2000" dirty="0" err="1">
                <a:solidFill>
                  <a:srgbClr val="0F62FF"/>
                </a:solidFill>
                <a:latin typeface="IBM Plex Sans" panose="020B0503050203000203" pitchFamily="34" charset="0"/>
              </a:rPr>
              <a:t>formalization</a:t>
            </a:r>
            <a:endParaRPr lang="pt-BR" sz="2000" dirty="0">
              <a:solidFill>
                <a:srgbClr val="0F62FF"/>
              </a:solidFill>
              <a:latin typeface="IBM Plex Sans" panose="020B0503050203000203" pitchFamily="34" charset="0"/>
            </a:endParaRPr>
          </a:p>
          <a:p>
            <a:pPr marL="514350" indent="-514350">
              <a:buFont typeface="+mj-lt"/>
              <a:buAutoNum type="arabicPeriod"/>
            </a:pPr>
            <a:r>
              <a:rPr lang="pt-BR" sz="2000" dirty="0">
                <a:latin typeface="IBM Plex Sans" panose="020B0503050203000203" pitchFamily="34" charset="0"/>
              </a:rPr>
              <a:t>Framework </a:t>
            </a:r>
            <a:r>
              <a:rPr lang="pt-BR" sz="2000" dirty="0" err="1">
                <a:latin typeface="IBM Plex Sans" panose="020B0503050203000203" pitchFamily="34" charset="0"/>
              </a:rPr>
              <a:t>structure</a:t>
            </a:r>
            <a:r>
              <a:rPr lang="pt-BR" sz="2000" dirty="0">
                <a:latin typeface="IBM Plex Sans" panose="020B0503050203000203" pitchFamily="34" charset="0"/>
              </a:rPr>
              <a:t> </a:t>
            </a:r>
            <a:r>
              <a:rPr lang="pt-BR" sz="2000" dirty="0" err="1">
                <a:latin typeface="IBM Plex Sans" panose="020B0503050203000203" pitchFamily="34" charset="0"/>
              </a:rPr>
              <a:t>and</a:t>
            </a:r>
            <a:r>
              <a:rPr lang="pt-BR" sz="2000" dirty="0">
                <a:latin typeface="IBM Plex Sans" panose="020B0503050203000203" pitchFamily="34" charset="0"/>
              </a:rPr>
              <a:t> </a:t>
            </a:r>
            <a:r>
              <a:rPr lang="pt-BR" sz="2000" dirty="0" err="1">
                <a:latin typeface="IBM Plex Sans" panose="020B0503050203000203" pitchFamily="34" charset="0"/>
              </a:rPr>
              <a:t>fundamentation</a:t>
            </a:r>
            <a:endParaRPr lang="pt-BR" sz="2000" dirty="0">
              <a:latin typeface="IBM Plex Sans" panose="020B0503050203000203" pitchFamily="34" charset="0"/>
            </a:endParaRPr>
          </a:p>
          <a:p>
            <a:pPr marL="514350" indent="-514350">
              <a:buFont typeface="+mj-lt"/>
              <a:buAutoNum type="arabicPeriod"/>
            </a:pPr>
            <a:r>
              <a:rPr lang="pt-BR" sz="2000" dirty="0">
                <a:latin typeface="IBM Plex Sans" panose="020B0503050203000203" pitchFamily="34" charset="0"/>
              </a:rPr>
              <a:t>Experimental </a:t>
            </a:r>
            <a:r>
              <a:rPr lang="pt-BR" sz="2000" dirty="0" err="1">
                <a:latin typeface="IBM Plex Sans" panose="020B0503050203000203" pitchFamily="34" charset="0"/>
              </a:rPr>
              <a:t>results</a:t>
            </a:r>
            <a:endParaRPr lang="pt-BR" sz="2000" dirty="0">
              <a:latin typeface="IBM Plex Sans" panose="020B0503050203000203" pitchFamily="34" charset="0"/>
            </a:endParaRPr>
          </a:p>
          <a:p>
            <a:pPr marL="514350" indent="-514350">
              <a:buFont typeface="+mj-lt"/>
              <a:buAutoNum type="arabicPeriod"/>
            </a:pPr>
            <a:r>
              <a:rPr lang="pt-BR" sz="2000" dirty="0">
                <a:latin typeface="IBM Plex Sans" panose="020B0503050203000203" pitchFamily="34" charset="0"/>
              </a:rPr>
              <a:t>Final </a:t>
            </a:r>
            <a:r>
              <a:rPr lang="pt-BR" sz="2000" dirty="0" err="1">
                <a:latin typeface="IBM Plex Sans" panose="020B0503050203000203" pitchFamily="34" charset="0"/>
              </a:rPr>
              <a:t>considerations</a:t>
            </a:r>
            <a:r>
              <a:rPr lang="pt-BR" sz="2000" dirty="0">
                <a:latin typeface="IBM Plex Sans" panose="020B0503050203000203" pitchFamily="34" charset="0"/>
              </a:rPr>
              <a:t> </a:t>
            </a:r>
            <a:r>
              <a:rPr lang="pt-BR" sz="2000" dirty="0" err="1">
                <a:latin typeface="IBM Plex Sans" panose="020B0503050203000203" pitchFamily="34" charset="0"/>
              </a:rPr>
              <a:t>and</a:t>
            </a:r>
            <a:r>
              <a:rPr lang="pt-BR" sz="2000" dirty="0">
                <a:latin typeface="IBM Plex Sans" panose="020B0503050203000203" pitchFamily="34" charset="0"/>
              </a:rPr>
              <a:t> future </a:t>
            </a:r>
            <a:r>
              <a:rPr lang="pt-BR" sz="2000" dirty="0" err="1">
                <a:latin typeface="IBM Plex Sans" panose="020B0503050203000203" pitchFamily="34" charset="0"/>
              </a:rPr>
              <a:t>work</a:t>
            </a:r>
            <a:endParaRPr lang="pt-BR" sz="2000" dirty="0">
              <a:latin typeface="IBM Plex Sans" panose="020B0503050203000203" pitchFamily="34" charset="0"/>
            </a:endParaRPr>
          </a:p>
        </p:txBody>
      </p:sp>
      <p:sp>
        <p:nvSpPr>
          <p:cNvPr id="6" name="Footer Placeholder 5">
            <a:extLst>
              <a:ext uri="{FF2B5EF4-FFF2-40B4-BE49-F238E27FC236}">
                <a16:creationId xmlns:a16="http://schemas.microsoft.com/office/drawing/2014/main" id="{182D6A0A-E745-679D-60FF-B7C463A93737}"/>
              </a:ext>
            </a:extLst>
          </p:cNvPr>
          <p:cNvSpPr>
            <a:spLocks noGrp="1"/>
          </p:cNvSpPr>
          <p:nvPr>
            <p:ph type="ftr" sz="quarter" idx="11"/>
          </p:nvPr>
        </p:nvSpPr>
        <p:spPr/>
        <p:txBody>
          <a:bodyPr/>
          <a:lstStyle/>
          <a:p>
            <a:r>
              <a:rPr lang="pt-BR"/>
              <a:t>A Mobile Traffic Predictor Enhanced by Neighboring Transportation Data (MTP-NT)</a:t>
            </a:r>
          </a:p>
        </p:txBody>
      </p:sp>
      <p:sp>
        <p:nvSpPr>
          <p:cNvPr id="7" name="Slide Number Placeholder 6">
            <a:extLst>
              <a:ext uri="{FF2B5EF4-FFF2-40B4-BE49-F238E27FC236}">
                <a16:creationId xmlns:a16="http://schemas.microsoft.com/office/drawing/2014/main" id="{36E45A6A-468F-0755-DC86-F673816E518A}"/>
              </a:ext>
            </a:extLst>
          </p:cNvPr>
          <p:cNvSpPr>
            <a:spLocks noGrp="1"/>
          </p:cNvSpPr>
          <p:nvPr>
            <p:ph type="sldNum" sz="quarter" idx="12"/>
          </p:nvPr>
        </p:nvSpPr>
        <p:spPr/>
        <p:txBody>
          <a:bodyPr/>
          <a:lstStyle/>
          <a:p>
            <a:fld id="{C16D1434-241F-3E4A-8778-0F70095E40C3}" type="slidenum">
              <a:rPr lang="pt-BR" smtClean="0"/>
              <a:t>19</a:t>
            </a:fld>
            <a:endParaRPr lang="pt-BR"/>
          </a:p>
        </p:txBody>
      </p:sp>
    </p:spTree>
    <p:extLst>
      <p:ext uri="{BB962C8B-B14F-4D97-AF65-F5344CB8AC3E}">
        <p14:creationId xmlns:p14="http://schemas.microsoft.com/office/powerpoint/2010/main" val="3863392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FF00A-1E98-87D1-4D8D-2603FC510239}"/>
              </a:ext>
            </a:extLst>
          </p:cNvPr>
          <p:cNvSpPr>
            <a:spLocks noGrp="1"/>
          </p:cNvSpPr>
          <p:nvPr>
            <p:ph type="title"/>
          </p:nvPr>
        </p:nvSpPr>
        <p:spPr/>
        <p:txBody>
          <a:bodyPr>
            <a:normAutofit/>
          </a:bodyPr>
          <a:lstStyle/>
          <a:p>
            <a:r>
              <a:rPr lang="pt-BR" sz="4800" b="1" dirty="0" err="1">
                <a:latin typeface="IBM Plex Sans" panose="020B0503050203000203" pitchFamily="34" charset="0"/>
              </a:rPr>
              <a:t>Contents</a:t>
            </a:r>
            <a:endParaRPr lang="pt-BR" sz="4800" b="1" dirty="0">
              <a:latin typeface="IBM Plex Sans" panose="020B0503050203000203" pitchFamily="34" charset="0"/>
            </a:endParaRPr>
          </a:p>
        </p:txBody>
      </p:sp>
      <p:sp>
        <p:nvSpPr>
          <p:cNvPr id="3" name="Content Placeholder 2">
            <a:extLst>
              <a:ext uri="{FF2B5EF4-FFF2-40B4-BE49-F238E27FC236}">
                <a16:creationId xmlns:a16="http://schemas.microsoft.com/office/drawing/2014/main" id="{5CC0BE7E-BBDD-73E9-E46F-0185B0BA8C22}"/>
              </a:ext>
            </a:extLst>
          </p:cNvPr>
          <p:cNvSpPr>
            <a:spLocks noGrp="1"/>
          </p:cNvSpPr>
          <p:nvPr>
            <p:ph idx="1"/>
          </p:nvPr>
        </p:nvSpPr>
        <p:spPr/>
        <p:txBody>
          <a:bodyPr/>
          <a:lstStyle/>
          <a:p>
            <a:pPr marL="514350" indent="-514350">
              <a:buFont typeface="+mj-lt"/>
              <a:buAutoNum type="arabicPeriod"/>
            </a:pPr>
            <a:r>
              <a:rPr lang="pt-BR" dirty="0" err="1">
                <a:solidFill>
                  <a:srgbClr val="0F62FF"/>
                </a:solidFill>
                <a:latin typeface="IBM Plex Sans" panose="020B0503050203000203" pitchFamily="34" charset="0"/>
              </a:rPr>
              <a:t>Introduction</a:t>
            </a:r>
            <a:endParaRPr lang="pt-BR" dirty="0">
              <a:solidFill>
                <a:srgbClr val="0F62FF"/>
              </a:solidFill>
              <a:latin typeface="IBM Plex Sans" panose="020B0503050203000203" pitchFamily="34" charset="0"/>
            </a:endParaRPr>
          </a:p>
          <a:p>
            <a:pPr marL="514350" indent="-514350">
              <a:buFont typeface="+mj-lt"/>
              <a:buAutoNum type="arabicPeriod"/>
            </a:pPr>
            <a:r>
              <a:rPr lang="pt-BR" dirty="0" err="1">
                <a:latin typeface="IBM Plex Sans" panose="020B0503050203000203" pitchFamily="34" charset="0"/>
              </a:rPr>
              <a:t>Related</a:t>
            </a:r>
            <a:r>
              <a:rPr lang="pt-BR" dirty="0">
                <a:latin typeface="IBM Plex Sans" panose="020B0503050203000203" pitchFamily="34" charset="0"/>
              </a:rPr>
              <a:t> </a:t>
            </a:r>
            <a:r>
              <a:rPr lang="pt-BR" dirty="0" err="1">
                <a:latin typeface="IBM Plex Sans" panose="020B0503050203000203" pitchFamily="34" charset="0"/>
              </a:rPr>
              <a:t>Work</a:t>
            </a:r>
            <a:endParaRPr lang="pt-BR" dirty="0">
              <a:latin typeface="IBM Plex Sans" panose="020B0503050203000203" pitchFamily="34" charset="0"/>
            </a:endParaRPr>
          </a:p>
          <a:p>
            <a:pPr marL="514350" indent="-514350">
              <a:buFont typeface="+mj-lt"/>
              <a:buAutoNum type="arabicPeriod"/>
            </a:pPr>
            <a:r>
              <a:rPr lang="pt-BR" dirty="0" err="1">
                <a:latin typeface="IBM Plex Sans" panose="020B0503050203000203" pitchFamily="34" charset="0"/>
              </a:rPr>
              <a:t>Preliminaries</a:t>
            </a:r>
            <a:r>
              <a:rPr lang="pt-BR" dirty="0">
                <a:latin typeface="IBM Plex Sans" panose="020B0503050203000203" pitchFamily="34" charset="0"/>
              </a:rPr>
              <a:t> </a:t>
            </a:r>
            <a:r>
              <a:rPr lang="pt-BR" dirty="0" err="1">
                <a:latin typeface="IBM Plex Sans" panose="020B0503050203000203" pitchFamily="34" charset="0"/>
              </a:rPr>
              <a:t>on</a:t>
            </a:r>
            <a:r>
              <a:rPr lang="pt-BR" dirty="0">
                <a:latin typeface="IBM Plex Sans" panose="020B0503050203000203" pitchFamily="34" charset="0"/>
              </a:rPr>
              <a:t> data </a:t>
            </a:r>
            <a:r>
              <a:rPr lang="pt-BR" dirty="0" err="1">
                <a:latin typeface="IBM Plex Sans" panose="020B0503050203000203" pitchFamily="34" charset="0"/>
              </a:rPr>
              <a:t>collection</a:t>
            </a:r>
            <a:r>
              <a:rPr lang="pt-BR" dirty="0">
                <a:latin typeface="IBM Plex Sans" panose="020B0503050203000203" pitchFamily="34" charset="0"/>
              </a:rPr>
              <a:t> for MTP-NT</a:t>
            </a:r>
          </a:p>
          <a:p>
            <a:pPr marL="514350" indent="-514350">
              <a:buFont typeface="+mj-lt"/>
              <a:buAutoNum type="arabicPeriod"/>
            </a:pPr>
            <a:r>
              <a:rPr lang="pt-BR" dirty="0">
                <a:latin typeface="IBM Plex Sans" panose="020B0503050203000203" pitchFamily="34" charset="0"/>
              </a:rPr>
              <a:t>Framework </a:t>
            </a:r>
            <a:r>
              <a:rPr lang="pt-BR" dirty="0" err="1">
                <a:latin typeface="IBM Plex Sans" panose="020B0503050203000203" pitchFamily="34" charset="0"/>
              </a:rPr>
              <a:t>structure</a:t>
            </a:r>
            <a:r>
              <a:rPr lang="pt-BR" dirty="0">
                <a:latin typeface="IBM Plex Sans" panose="020B0503050203000203" pitchFamily="34" charset="0"/>
              </a:rPr>
              <a:t> </a:t>
            </a:r>
            <a:r>
              <a:rPr lang="pt-BR" dirty="0" err="1">
                <a:latin typeface="IBM Plex Sans" panose="020B0503050203000203" pitchFamily="34" charset="0"/>
              </a:rPr>
              <a:t>and</a:t>
            </a:r>
            <a:r>
              <a:rPr lang="pt-BR" dirty="0">
                <a:latin typeface="IBM Plex Sans" panose="020B0503050203000203" pitchFamily="34" charset="0"/>
              </a:rPr>
              <a:t> </a:t>
            </a:r>
            <a:r>
              <a:rPr lang="pt-BR" dirty="0" err="1">
                <a:latin typeface="IBM Plex Sans" panose="020B0503050203000203" pitchFamily="34" charset="0"/>
              </a:rPr>
              <a:t>fundamentation</a:t>
            </a:r>
            <a:endParaRPr lang="pt-BR" dirty="0">
              <a:latin typeface="IBM Plex Sans" panose="020B0503050203000203" pitchFamily="34" charset="0"/>
            </a:endParaRPr>
          </a:p>
          <a:p>
            <a:pPr marL="514350" indent="-514350">
              <a:buFont typeface="+mj-lt"/>
              <a:buAutoNum type="arabicPeriod"/>
            </a:pPr>
            <a:r>
              <a:rPr lang="pt-BR" dirty="0">
                <a:latin typeface="IBM Plex Sans" panose="020B0503050203000203" pitchFamily="34" charset="0"/>
              </a:rPr>
              <a:t>Experimental </a:t>
            </a:r>
            <a:r>
              <a:rPr lang="pt-BR" dirty="0" err="1">
                <a:latin typeface="IBM Plex Sans" panose="020B0503050203000203" pitchFamily="34" charset="0"/>
              </a:rPr>
              <a:t>results</a:t>
            </a:r>
            <a:endParaRPr lang="pt-BR" dirty="0">
              <a:latin typeface="IBM Plex Sans" panose="020B0503050203000203" pitchFamily="34" charset="0"/>
            </a:endParaRPr>
          </a:p>
          <a:p>
            <a:pPr marL="514350" indent="-514350">
              <a:buFont typeface="+mj-lt"/>
              <a:buAutoNum type="arabicPeriod"/>
            </a:pPr>
            <a:r>
              <a:rPr lang="pt-BR" dirty="0">
                <a:latin typeface="IBM Plex Sans" panose="020B0503050203000203" pitchFamily="34" charset="0"/>
              </a:rPr>
              <a:t>Final </a:t>
            </a:r>
            <a:r>
              <a:rPr lang="pt-BR" dirty="0" err="1">
                <a:latin typeface="IBM Plex Sans" panose="020B0503050203000203" pitchFamily="34" charset="0"/>
              </a:rPr>
              <a:t>considerations</a:t>
            </a:r>
            <a:r>
              <a:rPr lang="pt-BR" dirty="0">
                <a:latin typeface="IBM Plex Sans" panose="020B0503050203000203" pitchFamily="34" charset="0"/>
              </a:rPr>
              <a:t> </a:t>
            </a:r>
            <a:r>
              <a:rPr lang="pt-BR" dirty="0" err="1">
                <a:latin typeface="IBM Plex Sans" panose="020B0503050203000203" pitchFamily="34" charset="0"/>
              </a:rPr>
              <a:t>and</a:t>
            </a:r>
            <a:r>
              <a:rPr lang="pt-BR" dirty="0">
                <a:latin typeface="IBM Plex Sans" panose="020B0503050203000203" pitchFamily="34" charset="0"/>
              </a:rPr>
              <a:t> future </a:t>
            </a:r>
            <a:r>
              <a:rPr lang="pt-BR" dirty="0" err="1">
                <a:latin typeface="IBM Plex Sans" panose="020B0503050203000203" pitchFamily="34" charset="0"/>
              </a:rPr>
              <a:t>work</a:t>
            </a:r>
            <a:endParaRPr lang="pt-BR" dirty="0">
              <a:latin typeface="IBM Plex Sans" panose="020B0503050203000203" pitchFamily="34" charset="0"/>
            </a:endParaRPr>
          </a:p>
        </p:txBody>
      </p:sp>
      <p:sp>
        <p:nvSpPr>
          <p:cNvPr id="6" name="Footer Placeholder 5">
            <a:extLst>
              <a:ext uri="{FF2B5EF4-FFF2-40B4-BE49-F238E27FC236}">
                <a16:creationId xmlns:a16="http://schemas.microsoft.com/office/drawing/2014/main" id="{182D6A0A-E745-679D-60FF-B7C463A93737}"/>
              </a:ext>
            </a:extLst>
          </p:cNvPr>
          <p:cNvSpPr>
            <a:spLocks noGrp="1"/>
          </p:cNvSpPr>
          <p:nvPr>
            <p:ph type="ftr" sz="quarter" idx="11"/>
          </p:nvPr>
        </p:nvSpPr>
        <p:spPr/>
        <p:txBody>
          <a:bodyPr/>
          <a:lstStyle/>
          <a:p>
            <a:r>
              <a:rPr lang="pt-BR"/>
              <a:t>A Mobile Traffic Predictor Enhanced by Neighboring Transportation Data (MTP-NT)</a:t>
            </a:r>
          </a:p>
        </p:txBody>
      </p:sp>
      <p:sp>
        <p:nvSpPr>
          <p:cNvPr id="7" name="Slide Number Placeholder 6">
            <a:extLst>
              <a:ext uri="{FF2B5EF4-FFF2-40B4-BE49-F238E27FC236}">
                <a16:creationId xmlns:a16="http://schemas.microsoft.com/office/drawing/2014/main" id="{36E45A6A-468F-0755-DC86-F673816E518A}"/>
              </a:ext>
            </a:extLst>
          </p:cNvPr>
          <p:cNvSpPr>
            <a:spLocks noGrp="1"/>
          </p:cNvSpPr>
          <p:nvPr>
            <p:ph type="sldNum" sz="quarter" idx="12"/>
          </p:nvPr>
        </p:nvSpPr>
        <p:spPr/>
        <p:txBody>
          <a:bodyPr/>
          <a:lstStyle/>
          <a:p>
            <a:fld id="{C16D1434-241F-3E4A-8778-0F70095E40C3}" type="slidenum">
              <a:rPr lang="pt-BR" smtClean="0"/>
              <a:t>2</a:t>
            </a:fld>
            <a:endParaRPr lang="pt-BR"/>
          </a:p>
        </p:txBody>
      </p:sp>
    </p:spTree>
    <p:extLst>
      <p:ext uri="{BB962C8B-B14F-4D97-AF65-F5344CB8AC3E}">
        <p14:creationId xmlns:p14="http://schemas.microsoft.com/office/powerpoint/2010/main" val="1714397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20</a:t>
            </a:fld>
            <a:endParaRPr lang="pt-BR">
              <a:latin typeface="IBM Plex Sans" panose="020B0503050203000203" pitchFamily="34"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1" y="104751"/>
            <a:ext cx="12056165" cy="1296666"/>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800" b="1" dirty="0">
                <a:solidFill>
                  <a:schemeClr val="tx1"/>
                </a:solidFill>
                <a:latin typeface="IBM Plex Sans" panose="020B0503050203000203" pitchFamily="34" charset="0"/>
              </a:rPr>
              <a:t>Preliminaries on data Collection for MTP-NT - Preliminaries</a:t>
            </a:r>
          </a:p>
        </p:txBody>
      </p:sp>
      <p:sp>
        <p:nvSpPr>
          <p:cNvPr id="8" name="Title">
            <a:extLst>
              <a:ext uri="{FF2B5EF4-FFF2-40B4-BE49-F238E27FC236}">
                <a16:creationId xmlns:a16="http://schemas.microsoft.com/office/drawing/2014/main" id="{C3FEDE76-F9A0-0EE7-AE0C-CBFFC7A2FF66}"/>
              </a:ext>
            </a:extLst>
          </p:cNvPr>
          <p:cNvSpPr txBox="1">
            <a:spLocks/>
          </p:cNvSpPr>
          <p:nvPr/>
        </p:nvSpPr>
        <p:spPr>
          <a:xfrm>
            <a:off x="531345" y="1784768"/>
            <a:ext cx="10683501" cy="309165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err="1">
                <a:latin typeface="IBM Plex Sans" panose="020B0503050203000203" pitchFamily="34" charset="0"/>
              </a:rPr>
              <a:t>Lipsum</a:t>
            </a:r>
            <a:endParaRPr lang="en-US" sz="1600" b="1" dirty="0">
              <a:latin typeface="IBM Plex Sans" panose="020B0503050203000203" pitchFamily="34" charset="0"/>
            </a:endParaRPr>
          </a:p>
        </p:txBody>
      </p:sp>
    </p:spTree>
    <p:extLst>
      <p:ext uri="{BB962C8B-B14F-4D97-AF65-F5344CB8AC3E}">
        <p14:creationId xmlns:p14="http://schemas.microsoft.com/office/powerpoint/2010/main" val="3860864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93AA27-F3BD-1820-3163-CF62B9DF394A}"/>
              </a:ext>
            </a:extLst>
          </p:cNvPr>
          <p:cNvSpPr>
            <a:spLocks noGrp="1"/>
          </p:cNvSpPr>
          <p:nvPr>
            <p:ph type="title"/>
          </p:nvPr>
        </p:nvSpPr>
        <p:spPr>
          <a:xfrm>
            <a:off x="838200" y="365125"/>
            <a:ext cx="10515600" cy="1325563"/>
          </a:xfrm>
        </p:spPr>
        <p:txBody>
          <a:bodyPr>
            <a:normAutofit/>
          </a:bodyPr>
          <a:lstStyle/>
          <a:p>
            <a:pPr algn="ctr">
              <a:lnSpc>
                <a:spcPts val="2400"/>
              </a:lnSpc>
              <a:spcBef>
                <a:spcPct val="20000"/>
              </a:spcBef>
            </a:pPr>
            <a:r>
              <a:rPr lang="pt-BR" sz="4000" b="1" dirty="0" err="1">
                <a:latin typeface="IBM Plex Sans" panose="020B0503050203000203" pitchFamily="34" charset="0"/>
                <a:ea typeface="+mn-ea"/>
                <a:cs typeface="+mn-cs"/>
              </a:rPr>
              <a:t>Thanks</a:t>
            </a:r>
            <a:r>
              <a:rPr lang="pt-BR" sz="4000" b="1" dirty="0">
                <a:latin typeface="IBM Plex Sans" panose="020B0503050203000203" pitchFamily="34" charset="0"/>
                <a:ea typeface="+mn-ea"/>
                <a:cs typeface="+mn-cs"/>
              </a:rPr>
              <a:t>!</a:t>
            </a:r>
          </a:p>
        </p:txBody>
      </p:sp>
      <p:sp>
        <p:nvSpPr>
          <p:cNvPr id="8" name="Subtítulo 2">
            <a:extLst>
              <a:ext uri="{FF2B5EF4-FFF2-40B4-BE49-F238E27FC236}">
                <a16:creationId xmlns:a16="http://schemas.microsoft.com/office/drawing/2014/main" id="{9D04AA28-7C76-CB8E-7EA3-A9E15B100E85}"/>
              </a:ext>
            </a:extLst>
          </p:cNvPr>
          <p:cNvSpPr txBox="1">
            <a:spLocks/>
          </p:cNvSpPr>
          <p:nvPr/>
        </p:nvSpPr>
        <p:spPr>
          <a:xfrm>
            <a:off x="3689968" y="3454401"/>
            <a:ext cx="7873140" cy="303348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pt-BR" dirty="0">
                <a:solidFill>
                  <a:schemeClr val="tx1">
                    <a:lumMod val="65000"/>
                    <a:lumOff val="35000"/>
                  </a:schemeClr>
                </a:solidFill>
                <a:latin typeface="IBM Plex Sans" panose="020B0503050203000203" pitchFamily="34" charset="0"/>
              </a:rPr>
              <a:t>Patrick Luiz de Araújo</a:t>
            </a:r>
          </a:p>
          <a:p>
            <a:pPr marL="0" indent="0" algn="r">
              <a:buNone/>
            </a:pPr>
            <a:r>
              <a:rPr lang="pt-BR" sz="1500" dirty="0">
                <a:solidFill>
                  <a:schemeClr val="tx1">
                    <a:lumMod val="65000"/>
                    <a:lumOff val="35000"/>
                  </a:schemeClr>
                </a:solidFill>
                <a:latin typeface="IBM Plex Sans" panose="020B0503050203000203" pitchFamily="34" charset="0"/>
                <a:hlinkClick r:id="rId2"/>
              </a:rPr>
              <a:t>patrick@ufu.br</a:t>
            </a:r>
            <a:endParaRPr lang="pt-BR" sz="1500" dirty="0">
              <a:solidFill>
                <a:schemeClr val="tx1">
                  <a:lumMod val="65000"/>
                  <a:lumOff val="35000"/>
                </a:schemeClr>
              </a:solidFill>
              <a:latin typeface="IBM Plex Sans" panose="020B0503050203000203" pitchFamily="34" charset="0"/>
            </a:endParaRPr>
          </a:p>
          <a:p>
            <a:pPr marL="0" indent="0" algn="r">
              <a:buNone/>
            </a:pPr>
            <a:endParaRPr lang="pt-BR" sz="1600" dirty="0">
              <a:solidFill>
                <a:schemeClr val="tx1">
                  <a:lumMod val="65000"/>
                  <a:lumOff val="35000"/>
                </a:schemeClr>
              </a:solidFill>
              <a:latin typeface="IBM Plex Sans" panose="020B0503050203000203" pitchFamily="34" charset="0"/>
            </a:endParaRPr>
          </a:p>
          <a:p>
            <a:pPr marL="0" indent="0" algn="r">
              <a:buNone/>
            </a:pPr>
            <a:r>
              <a:rPr lang="pt-BR" dirty="0">
                <a:solidFill>
                  <a:schemeClr val="tx1">
                    <a:lumMod val="65000"/>
                    <a:lumOff val="35000"/>
                  </a:schemeClr>
                </a:solidFill>
                <a:latin typeface="IBM Plex Sans" panose="020B0503050203000203" pitchFamily="34" charset="0"/>
              </a:rPr>
              <a:t>Prof. Dr. Rafael Pasquini</a:t>
            </a:r>
          </a:p>
          <a:p>
            <a:pPr marL="0" indent="0" algn="r">
              <a:buNone/>
            </a:pPr>
            <a:r>
              <a:rPr lang="pt-BR" sz="1500" dirty="0">
                <a:solidFill>
                  <a:schemeClr val="tx1">
                    <a:lumMod val="65000"/>
                    <a:lumOff val="35000"/>
                  </a:schemeClr>
                </a:solidFill>
                <a:latin typeface="IBM Plex Sans" panose="020B0503050203000203" pitchFamily="34" charset="0"/>
                <a:hlinkClick r:id="rId3"/>
              </a:rPr>
              <a:t>rafael.pasquini@ufu.br</a:t>
            </a:r>
            <a:endParaRPr lang="pt-BR" sz="1500" dirty="0">
              <a:solidFill>
                <a:schemeClr val="tx1">
                  <a:lumMod val="65000"/>
                  <a:lumOff val="35000"/>
                </a:schemeClr>
              </a:solidFill>
              <a:latin typeface="IBM Plex Sans" panose="020B0503050203000203" pitchFamily="34" charset="0"/>
            </a:endParaRPr>
          </a:p>
          <a:p>
            <a:pPr marL="0" indent="0" algn="r">
              <a:buNone/>
            </a:pPr>
            <a:endParaRPr lang="pt-BR" sz="1800" dirty="0">
              <a:solidFill>
                <a:schemeClr val="tx1">
                  <a:lumMod val="65000"/>
                  <a:lumOff val="35000"/>
                </a:schemeClr>
              </a:solidFill>
              <a:latin typeface="IBM Plex Sans" panose="020B0503050203000203" pitchFamily="34" charset="0"/>
            </a:endParaRPr>
          </a:p>
          <a:p>
            <a:pPr marL="0" indent="0" algn="r">
              <a:buNone/>
            </a:pPr>
            <a:r>
              <a:rPr lang="pt-BR" dirty="0">
                <a:solidFill>
                  <a:schemeClr val="tx1">
                    <a:lumMod val="65000"/>
                    <a:lumOff val="35000"/>
                  </a:schemeClr>
                </a:solidFill>
                <a:latin typeface="IBM Plex Sans" panose="020B0503050203000203" pitchFamily="34" charset="0"/>
              </a:rPr>
              <a:t>Prof. Dr. Murillo Guimarães Carneiro</a:t>
            </a:r>
          </a:p>
          <a:p>
            <a:pPr marL="0" indent="0" algn="r">
              <a:buNone/>
            </a:pPr>
            <a:r>
              <a:rPr lang="pt-BR" sz="1500" dirty="0">
                <a:solidFill>
                  <a:schemeClr val="tx1">
                    <a:lumMod val="65000"/>
                    <a:lumOff val="35000"/>
                  </a:schemeClr>
                </a:solidFill>
                <a:latin typeface="IBM Plex Sans" panose="020B0503050203000203" pitchFamily="34" charset="0"/>
                <a:hlinkClick r:id="rId4"/>
              </a:rPr>
              <a:t>mgcarneiro@ufu.br</a:t>
            </a:r>
            <a:endParaRPr lang="pt-BR" sz="1500" dirty="0">
              <a:solidFill>
                <a:schemeClr val="tx1">
                  <a:lumMod val="65000"/>
                  <a:lumOff val="35000"/>
                </a:schemeClr>
              </a:solidFill>
              <a:latin typeface="IBM Plex Sans" panose="020B0503050203000203" pitchFamily="34" charset="0"/>
            </a:endParaRPr>
          </a:p>
          <a:p>
            <a:pPr marL="0" indent="0" algn="r">
              <a:buNone/>
            </a:pPr>
            <a:endParaRPr lang="pt-BR" sz="1800" dirty="0">
              <a:solidFill>
                <a:schemeClr val="tx1">
                  <a:lumMod val="65000"/>
                  <a:lumOff val="35000"/>
                </a:schemeClr>
              </a:solidFill>
              <a:latin typeface="IBM Plex Sans" panose="020B0503050203000203" pitchFamily="34" charset="0"/>
            </a:endParaRPr>
          </a:p>
          <a:p>
            <a:pPr marL="0" indent="0" algn="r">
              <a:buNone/>
            </a:pPr>
            <a:endParaRPr lang="pt-BR" sz="1800" dirty="0">
              <a:solidFill>
                <a:schemeClr val="tx1">
                  <a:lumMod val="65000"/>
                  <a:lumOff val="35000"/>
                </a:schemeClr>
              </a:solidFill>
              <a:latin typeface="IBM Plex Sans" panose="020B0503050203000203" pitchFamily="34" charset="0"/>
            </a:endParaRPr>
          </a:p>
        </p:txBody>
      </p:sp>
      <p:sp>
        <p:nvSpPr>
          <p:cNvPr id="9" name="Subtitle 2">
            <a:extLst>
              <a:ext uri="{FF2B5EF4-FFF2-40B4-BE49-F238E27FC236}">
                <a16:creationId xmlns:a16="http://schemas.microsoft.com/office/drawing/2014/main" id="{DF5869F0-7AB5-C3CD-7AA5-73BAFA20B1CD}"/>
              </a:ext>
            </a:extLst>
          </p:cNvPr>
          <p:cNvSpPr txBox="1">
            <a:spLocks/>
          </p:cNvSpPr>
          <p:nvPr/>
        </p:nvSpPr>
        <p:spPr>
          <a:xfrm>
            <a:off x="794658" y="1959846"/>
            <a:ext cx="10681366" cy="14945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i="0" dirty="0">
                <a:effectLst/>
                <a:latin typeface="IBM Plex Sans" panose="020B0503050203000203" pitchFamily="34" charset="0"/>
              </a:rPr>
              <a:t>A Mobile Traffic Predictor Enhanced by Neighboring Transportation Data (MTP-NT)</a:t>
            </a:r>
            <a:endParaRPr lang="pt-BR" b="1" dirty="0">
              <a:latin typeface="IBM Plex Sans" panose="020B0503050203000203" pitchFamily="34" charset="0"/>
            </a:endParaRPr>
          </a:p>
        </p:txBody>
      </p:sp>
      <p:sp>
        <p:nvSpPr>
          <p:cNvPr id="3" name="Slide Number Placeholder 2">
            <a:extLst>
              <a:ext uri="{FF2B5EF4-FFF2-40B4-BE49-F238E27FC236}">
                <a16:creationId xmlns:a16="http://schemas.microsoft.com/office/drawing/2014/main" id="{A3A1D4C2-A873-78C4-5BB9-10481FBEC11D}"/>
              </a:ext>
            </a:extLst>
          </p:cNvPr>
          <p:cNvSpPr>
            <a:spLocks noGrp="1"/>
          </p:cNvSpPr>
          <p:nvPr>
            <p:ph type="sldNum" sz="quarter" idx="12"/>
          </p:nvPr>
        </p:nvSpPr>
        <p:spPr/>
        <p:txBody>
          <a:bodyPr/>
          <a:lstStyle/>
          <a:p>
            <a:fld id="{C16D1434-241F-3E4A-8778-0F70095E40C3}" type="slidenum">
              <a:rPr lang="pt-BR" smtClean="0"/>
              <a:t>21</a:t>
            </a:fld>
            <a:endParaRPr lang="pt-BR"/>
          </a:p>
        </p:txBody>
      </p:sp>
    </p:spTree>
    <p:extLst>
      <p:ext uri="{BB962C8B-B14F-4D97-AF65-F5344CB8AC3E}">
        <p14:creationId xmlns:p14="http://schemas.microsoft.com/office/powerpoint/2010/main" val="4280972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sz="1100" dirty="0">
                <a:latin typeface="IBM Plex Sans" panose="020B0503050203000203" pitchFamily="34" charset="0"/>
              </a:rPr>
              <a:t>A Mobile </a:t>
            </a:r>
            <a:r>
              <a:rPr lang="pt-BR" sz="1100" dirty="0" err="1">
                <a:latin typeface="IBM Plex Sans" panose="020B0503050203000203" pitchFamily="34" charset="0"/>
              </a:rPr>
              <a:t>Traffic</a:t>
            </a:r>
            <a:r>
              <a:rPr lang="pt-BR" sz="1100" dirty="0">
                <a:latin typeface="IBM Plex Sans" panose="020B0503050203000203" pitchFamily="34" charset="0"/>
              </a:rPr>
              <a:t> </a:t>
            </a:r>
            <a:r>
              <a:rPr lang="pt-BR" sz="1100" dirty="0" err="1">
                <a:latin typeface="IBM Plex Sans" panose="020B0503050203000203" pitchFamily="34" charset="0"/>
              </a:rPr>
              <a:t>Predictor</a:t>
            </a:r>
            <a:r>
              <a:rPr lang="pt-BR" sz="1100" dirty="0">
                <a:latin typeface="IBM Plex Sans" panose="020B0503050203000203" pitchFamily="34" charset="0"/>
              </a:rPr>
              <a:t> </a:t>
            </a:r>
            <a:r>
              <a:rPr lang="pt-BR" sz="1100" dirty="0" err="1">
                <a:latin typeface="IBM Plex Sans" panose="020B0503050203000203" pitchFamily="34" charset="0"/>
              </a:rPr>
              <a:t>Enhanced</a:t>
            </a:r>
            <a:r>
              <a:rPr lang="pt-BR" sz="1100" dirty="0">
                <a:latin typeface="IBM Plex Sans" panose="020B0503050203000203" pitchFamily="34" charset="0"/>
              </a:rPr>
              <a:t> </a:t>
            </a:r>
            <a:r>
              <a:rPr lang="pt-BR" sz="1100" dirty="0" err="1">
                <a:latin typeface="IBM Plex Sans" panose="020B0503050203000203" pitchFamily="34" charset="0"/>
              </a:rPr>
              <a:t>by</a:t>
            </a:r>
            <a:r>
              <a:rPr lang="pt-BR" sz="1100" dirty="0">
                <a:latin typeface="IBM Plex Sans" panose="020B0503050203000203" pitchFamily="34" charset="0"/>
              </a:rPr>
              <a:t> </a:t>
            </a:r>
            <a:r>
              <a:rPr lang="pt-BR" sz="1100" dirty="0" err="1">
                <a:latin typeface="IBM Plex Sans" panose="020B0503050203000203" pitchFamily="34" charset="0"/>
              </a:rPr>
              <a:t>Neighboring</a:t>
            </a:r>
            <a:r>
              <a:rPr lang="pt-BR" sz="1100" dirty="0">
                <a:latin typeface="IBM Plex Sans" panose="020B0503050203000203" pitchFamily="34" charset="0"/>
              </a:rPr>
              <a:t> </a:t>
            </a:r>
            <a:r>
              <a:rPr lang="pt-BR" sz="1100" dirty="0" err="1">
                <a:latin typeface="IBM Plex Sans" panose="020B0503050203000203" pitchFamily="34" charset="0"/>
              </a:rPr>
              <a:t>Transportation</a:t>
            </a:r>
            <a:r>
              <a:rPr lang="pt-BR" sz="1100"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z="1100" smtClean="0">
                <a:latin typeface="IBM Plex Sans" panose="020B0503050203000203" pitchFamily="34" charset="0"/>
              </a:rPr>
              <a:t>3</a:t>
            </a:fld>
            <a:endParaRPr lang="pt-BR" sz="1100">
              <a:latin typeface="IBM Plex Sans" panose="020B0503050203000203" pitchFamily="34" charset="0"/>
            </a:endParaRPr>
          </a:p>
        </p:txBody>
      </p:sp>
      <p:sp>
        <p:nvSpPr>
          <p:cNvPr id="6" name="Title">
            <a:extLst>
              <a:ext uri="{FF2B5EF4-FFF2-40B4-BE49-F238E27FC236}">
                <a16:creationId xmlns:a16="http://schemas.microsoft.com/office/drawing/2014/main" id="{553BFD3D-F48D-9BE9-BD7B-4F0F45E163CA}"/>
              </a:ext>
            </a:extLst>
          </p:cNvPr>
          <p:cNvSpPr>
            <a:spLocks noGrp="1"/>
          </p:cNvSpPr>
          <p:nvPr>
            <p:ph type="title"/>
          </p:nvPr>
        </p:nvSpPr>
        <p:spPr>
          <a:xfrm>
            <a:off x="686852" y="2777130"/>
            <a:ext cx="4133088" cy="804672"/>
          </a:xfrm>
        </p:spPr>
        <p:txBody>
          <a:bodyPr>
            <a:normAutofit/>
          </a:bodyPr>
          <a:lstStyle/>
          <a:p>
            <a:r>
              <a:rPr lang="en-US" sz="1200" b="1" dirty="0">
                <a:latin typeface="IBM Plex Sans" panose="020B0503050203000203" pitchFamily="34" charset="0"/>
              </a:rPr>
              <a:t>Data per month, per smartphone in 2028</a:t>
            </a:r>
          </a:p>
        </p:txBody>
      </p:sp>
      <p:sp>
        <p:nvSpPr>
          <p:cNvPr id="7" name="Text Placeholder">
            <a:extLst>
              <a:ext uri="{FF2B5EF4-FFF2-40B4-BE49-F238E27FC236}">
                <a16:creationId xmlns:a16="http://schemas.microsoft.com/office/drawing/2014/main" id="{577D8326-2FE1-C9E1-B2ED-80788CD0224C}"/>
              </a:ext>
            </a:extLst>
          </p:cNvPr>
          <p:cNvSpPr txBox="1">
            <a:spLocks/>
          </p:cNvSpPr>
          <p:nvPr/>
        </p:nvSpPr>
        <p:spPr>
          <a:xfrm>
            <a:off x="491646" y="2441858"/>
            <a:ext cx="420624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b="1" dirty="0">
                <a:solidFill>
                  <a:schemeClr val="tx1"/>
                </a:solidFill>
                <a:latin typeface="IBM Plex Sans" panose="020B0503050203000203" pitchFamily="34" charset="0"/>
              </a:rPr>
              <a:t>19 GB/month</a:t>
            </a:r>
          </a:p>
        </p:txBody>
      </p:sp>
      <p:sp>
        <p:nvSpPr>
          <p:cNvPr id="8" name="Title">
            <a:extLst>
              <a:ext uri="{FF2B5EF4-FFF2-40B4-BE49-F238E27FC236}">
                <a16:creationId xmlns:a16="http://schemas.microsoft.com/office/drawing/2014/main" id="{AFA5BBFE-E212-360B-180C-B1B626851FF8}"/>
              </a:ext>
            </a:extLst>
          </p:cNvPr>
          <p:cNvSpPr txBox="1">
            <a:spLocks/>
          </p:cNvSpPr>
          <p:nvPr/>
        </p:nvSpPr>
        <p:spPr>
          <a:xfrm>
            <a:off x="7176529" y="1837460"/>
            <a:ext cx="4133088" cy="804672"/>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b="1" kern="0" dirty="0">
                <a:solidFill>
                  <a:schemeClr val="tx1"/>
                </a:solidFill>
              </a:rPr>
              <a:t>5G subscribers in 2028</a:t>
            </a:r>
          </a:p>
        </p:txBody>
      </p:sp>
      <p:sp>
        <p:nvSpPr>
          <p:cNvPr id="9" name="Text Placeholder">
            <a:extLst>
              <a:ext uri="{FF2B5EF4-FFF2-40B4-BE49-F238E27FC236}">
                <a16:creationId xmlns:a16="http://schemas.microsoft.com/office/drawing/2014/main" id="{36CACADF-AFC4-3E06-C1B5-D73BE58CA672}"/>
              </a:ext>
            </a:extLst>
          </p:cNvPr>
          <p:cNvSpPr txBox="1">
            <a:spLocks/>
          </p:cNvSpPr>
          <p:nvPr/>
        </p:nvSpPr>
        <p:spPr>
          <a:xfrm>
            <a:off x="7176529" y="1204238"/>
            <a:ext cx="4206240" cy="633222"/>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4800" kern="0" dirty="0">
                <a:solidFill>
                  <a:schemeClr val="tx1"/>
                </a:solidFill>
              </a:rPr>
              <a:t>5 billion</a:t>
            </a:r>
          </a:p>
        </p:txBody>
      </p:sp>
      <p:sp>
        <p:nvSpPr>
          <p:cNvPr id="10" name="Title">
            <a:extLst>
              <a:ext uri="{FF2B5EF4-FFF2-40B4-BE49-F238E27FC236}">
                <a16:creationId xmlns:a16="http://schemas.microsoft.com/office/drawing/2014/main" id="{24406B87-64CF-B67A-544C-E1706CF773D2}"/>
              </a:ext>
            </a:extLst>
          </p:cNvPr>
          <p:cNvSpPr txBox="1">
            <a:spLocks/>
          </p:cNvSpPr>
          <p:nvPr/>
        </p:nvSpPr>
        <p:spPr>
          <a:xfrm>
            <a:off x="6071541" y="5037800"/>
            <a:ext cx="4133088" cy="804672"/>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100" b="1" kern="0" dirty="0">
                <a:solidFill>
                  <a:schemeClr val="tx1"/>
                </a:solidFill>
              </a:rPr>
              <a:t>Data per quarter in 2028</a:t>
            </a:r>
          </a:p>
        </p:txBody>
      </p:sp>
      <p:sp>
        <p:nvSpPr>
          <p:cNvPr id="11" name="Text Placeholder">
            <a:extLst>
              <a:ext uri="{FF2B5EF4-FFF2-40B4-BE49-F238E27FC236}">
                <a16:creationId xmlns:a16="http://schemas.microsoft.com/office/drawing/2014/main" id="{65079F3F-D2E5-FBC2-1747-119744FDBF1D}"/>
              </a:ext>
            </a:extLst>
          </p:cNvPr>
          <p:cNvSpPr txBox="1">
            <a:spLocks/>
          </p:cNvSpPr>
          <p:nvPr/>
        </p:nvSpPr>
        <p:spPr>
          <a:xfrm>
            <a:off x="6071540" y="4404578"/>
            <a:ext cx="4757421" cy="633222"/>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4800" kern="0" dirty="0">
                <a:solidFill>
                  <a:schemeClr val="tx1"/>
                </a:solidFill>
              </a:rPr>
              <a:t>100 exabytes</a:t>
            </a:r>
          </a:p>
        </p:txBody>
      </p:sp>
      <p:sp>
        <p:nvSpPr>
          <p:cNvPr id="12" name="Rectangle">
            <a:extLst>
              <a:ext uri="{FF2B5EF4-FFF2-40B4-BE49-F238E27FC236}">
                <a16:creationId xmlns:a16="http://schemas.microsoft.com/office/drawing/2014/main" id="{E9224679-6319-2434-203B-77D3CEB54055}"/>
              </a:ext>
            </a:extLst>
          </p:cNvPr>
          <p:cNvSpPr>
            <a:spLocks noChangeArrowheads="1"/>
          </p:cNvSpPr>
          <p:nvPr/>
        </p:nvSpPr>
        <p:spPr bwMode="auto">
          <a:xfrm>
            <a:off x="10277781" y="0"/>
            <a:ext cx="1914219" cy="480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4529" rIns="91440" bIns="34529" anchor="t" anchorCtr="0"/>
          <a:lstStyle>
            <a:lvl1pPr marL="400050" indent="-400050">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marL="288929" indent="-288929"/>
            <a:endParaRPr lang="en-US" altLang="en-US" sz="500" dirty="0">
              <a:latin typeface="IBM Plex Sans" panose="020B0503050203000203" pitchFamily="34" charset="0"/>
              <a:ea typeface="IBM Plex Sans" charset="0"/>
              <a:cs typeface="IBM Plex Sans"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420624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b="1" dirty="0">
                <a:solidFill>
                  <a:schemeClr val="tx1"/>
                </a:solidFill>
                <a:latin typeface="IBM Plex Sans" panose="020B0503050203000203" pitchFamily="34" charset="0"/>
              </a:rPr>
              <a:t>Introduction</a:t>
            </a:r>
          </a:p>
        </p:txBody>
      </p:sp>
      <p:sp>
        <p:nvSpPr>
          <p:cNvPr id="14" name="TextBox 13">
            <a:extLst>
              <a:ext uri="{FF2B5EF4-FFF2-40B4-BE49-F238E27FC236}">
                <a16:creationId xmlns:a16="http://schemas.microsoft.com/office/drawing/2014/main" id="{B6228230-3133-5772-AAB1-1AB360BE24B2}"/>
              </a:ext>
            </a:extLst>
          </p:cNvPr>
          <p:cNvSpPr txBox="1"/>
          <p:nvPr/>
        </p:nvSpPr>
        <p:spPr>
          <a:xfrm>
            <a:off x="6096000" y="5515500"/>
            <a:ext cx="5257800" cy="261610"/>
          </a:xfrm>
          <a:prstGeom prst="rect">
            <a:avLst/>
          </a:prstGeom>
          <a:noFill/>
        </p:spPr>
        <p:txBody>
          <a:bodyPr wrap="square" rtlCol="0">
            <a:spAutoFit/>
          </a:bodyPr>
          <a:lstStyle/>
          <a:p>
            <a:pPr marL="288929" indent="-288929"/>
            <a:r>
              <a:rPr lang="en-US" altLang="en-US" sz="1100" dirty="0">
                <a:solidFill>
                  <a:srgbClr val="898989"/>
                </a:solidFill>
                <a:latin typeface="IBM Plex Sans" panose="020B0503050203000203" pitchFamily="34" charset="0"/>
                <a:ea typeface="IBM Plex Sans" charset="0"/>
                <a:cs typeface="IBM Plex Sans" charset="0"/>
              </a:rPr>
              <a:t>Fonte: </a:t>
            </a:r>
            <a:r>
              <a:rPr lang="en-US" altLang="en-US" sz="1100" dirty="0">
                <a:solidFill>
                  <a:srgbClr val="898989"/>
                </a:solidFill>
                <a:latin typeface="IBM Plex Sans" panose="020B0503050203000203" pitchFamily="34" charset="0"/>
                <a:ea typeface="IBM Plex Sans" charset="0"/>
                <a:cs typeface="IBM Plex Sans" charset="0"/>
                <a:hlinkClick r:id="rId2">
                  <a:extLst>
                    <a:ext uri="{A12FA001-AC4F-418D-AE19-62706E023703}">
                      <ahyp:hlinkClr xmlns:ahyp="http://schemas.microsoft.com/office/drawing/2018/hyperlinkcolor" val="tx"/>
                    </a:ext>
                  </a:extLst>
                </a:hlinkClick>
              </a:rPr>
              <a:t>Ericsson Mobility Report, November 2022</a:t>
            </a:r>
            <a:endParaRPr lang="en-US" altLang="en-US" sz="1100" dirty="0">
              <a:solidFill>
                <a:srgbClr val="898989"/>
              </a:solidFill>
              <a:latin typeface="IBM Plex Sans" panose="020B0503050203000203" pitchFamily="34" charset="0"/>
              <a:ea typeface="IBM Plex Sans" charset="0"/>
              <a:cs typeface="IBM Plex Sans" charset="0"/>
            </a:endParaRPr>
          </a:p>
        </p:txBody>
      </p:sp>
    </p:spTree>
    <p:extLst>
      <p:ext uri="{BB962C8B-B14F-4D97-AF65-F5344CB8AC3E}">
        <p14:creationId xmlns:p14="http://schemas.microsoft.com/office/powerpoint/2010/main" val="2153896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4</a:t>
            </a:fld>
            <a:endParaRPr lang="pt-BR">
              <a:latin typeface="IBM Plex Sans" panose="020B0503050203000203" pitchFamily="34" charset="0"/>
            </a:endParaRPr>
          </a:p>
        </p:txBody>
      </p:sp>
      <p:sp>
        <p:nvSpPr>
          <p:cNvPr id="10" name="Title">
            <a:extLst>
              <a:ext uri="{FF2B5EF4-FFF2-40B4-BE49-F238E27FC236}">
                <a16:creationId xmlns:a16="http://schemas.microsoft.com/office/drawing/2014/main" id="{24406B87-64CF-B67A-544C-E1706CF773D2}"/>
              </a:ext>
            </a:extLst>
          </p:cNvPr>
          <p:cNvSpPr txBox="1">
            <a:spLocks/>
          </p:cNvSpPr>
          <p:nvPr/>
        </p:nvSpPr>
        <p:spPr>
          <a:xfrm>
            <a:off x="739253" y="1401237"/>
            <a:ext cx="4133088" cy="263177"/>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kern="0" dirty="0">
                <a:solidFill>
                  <a:schemeClr val="tx1"/>
                </a:solidFill>
              </a:rPr>
              <a:t>To</a:t>
            </a:r>
          </a:p>
        </p:txBody>
      </p:sp>
      <p:sp>
        <p:nvSpPr>
          <p:cNvPr id="11" name="Text Placeholder">
            <a:extLst>
              <a:ext uri="{FF2B5EF4-FFF2-40B4-BE49-F238E27FC236}">
                <a16:creationId xmlns:a16="http://schemas.microsoft.com/office/drawing/2014/main" id="{65079F3F-D2E5-FBC2-1747-119744FDBF1D}"/>
              </a:ext>
            </a:extLst>
          </p:cNvPr>
          <p:cNvSpPr txBox="1">
            <a:spLocks/>
          </p:cNvSpPr>
          <p:nvPr/>
        </p:nvSpPr>
        <p:spPr>
          <a:xfrm>
            <a:off x="739253" y="1694456"/>
            <a:ext cx="4757421" cy="263177"/>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1600" kern="0" dirty="0">
                <a:solidFill>
                  <a:schemeClr val="tx1"/>
                </a:solidFill>
              </a:rPr>
              <a:t>Allocate the maximum amount of users</a:t>
            </a: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420624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b="1" dirty="0">
                <a:solidFill>
                  <a:schemeClr val="tx1"/>
                </a:solidFill>
                <a:latin typeface="IBM Plex Sans" panose="020B0503050203000203" pitchFamily="34" charset="0"/>
              </a:rPr>
              <a:t>Introduction</a:t>
            </a:r>
          </a:p>
        </p:txBody>
      </p:sp>
      <p:sp>
        <p:nvSpPr>
          <p:cNvPr id="14" name="Title">
            <a:extLst>
              <a:ext uri="{FF2B5EF4-FFF2-40B4-BE49-F238E27FC236}">
                <a16:creationId xmlns:a16="http://schemas.microsoft.com/office/drawing/2014/main" id="{50DDFA4D-4E9F-7C03-2EB6-9F109AB7D976}"/>
              </a:ext>
            </a:extLst>
          </p:cNvPr>
          <p:cNvSpPr txBox="1">
            <a:spLocks/>
          </p:cNvSpPr>
          <p:nvPr/>
        </p:nvSpPr>
        <p:spPr>
          <a:xfrm>
            <a:off x="6984228" y="1401237"/>
            <a:ext cx="4133088" cy="263177"/>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kern="0" dirty="0">
                <a:solidFill>
                  <a:schemeClr val="tx1"/>
                </a:solidFill>
              </a:rPr>
              <a:t>New 5G networks will count on</a:t>
            </a:r>
          </a:p>
        </p:txBody>
      </p:sp>
      <p:sp>
        <p:nvSpPr>
          <p:cNvPr id="15" name="Text Placeholder">
            <a:extLst>
              <a:ext uri="{FF2B5EF4-FFF2-40B4-BE49-F238E27FC236}">
                <a16:creationId xmlns:a16="http://schemas.microsoft.com/office/drawing/2014/main" id="{7E35D6A1-7422-B3CC-CFAB-0ABF8CEB7BE4}"/>
              </a:ext>
            </a:extLst>
          </p:cNvPr>
          <p:cNvSpPr txBox="1">
            <a:spLocks/>
          </p:cNvSpPr>
          <p:nvPr/>
        </p:nvSpPr>
        <p:spPr>
          <a:xfrm>
            <a:off x="6984228" y="1694456"/>
            <a:ext cx="4757421" cy="2106982"/>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1600" kern="0" dirty="0">
                <a:solidFill>
                  <a:schemeClr val="tx1"/>
                </a:solidFill>
              </a:rPr>
              <a:t>Core Network (CN) based on Virtual Network Functions (VNF) over a Network Function Virtualization (NFV)</a:t>
            </a:r>
            <a:r>
              <a:rPr lang="en-US" sz="1600" kern="0" baseline="30000" dirty="0">
                <a:solidFill>
                  <a:schemeClr val="tx1"/>
                </a:solidFill>
              </a:rPr>
              <a:t>2</a:t>
            </a:r>
            <a:r>
              <a:rPr lang="en-US" sz="1600" kern="0" dirty="0">
                <a:solidFill>
                  <a:schemeClr val="tx1"/>
                </a:solidFill>
              </a:rPr>
              <a:t> topology </a:t>
            </a:r>
          </a:p>
          <a:p>
            <a:pPr defTabSz="914400"/>
            <a:r>
              <a:rPr lang="en-US" sz="1600" kern="0" dirty="0">
                <a:solidFill>
                  <a:schemeClr val="tx1"/>
                </a:solidFill>
              </a:rPr>
              <a:t>Cloud and edge computing</a:t>
            </a:r>
            <a:r>
              <a:rPr lang="en-US" sz="1600" kern="0" baseline="30000" dirty="0">
                <a:solidFill>
                  <a:schemeClr val="tx1"/>
                </a:solidFill>
              </a:rPr>
              <a:t>3</a:t>
            </a:r>
            <a:endParaRPr lang="en-US" sz="1600" kern="0" dirty="0">
              <a:solidFill>
                <a:schemeClr val="tx1"/>
              </a:solidFill>
            </a:endParaRPr>
          </a:p>
          <a:p>
            <a:pPr defTabSz="914400"/>
            <a:r>
              <a:rPr lang="en-US" sz="1600" kern="0" dirty="0">
                <a:solidFill>
                  <a:srgbClr val="0F62FF"/>
                </a:solidFill>
              </a:rPr>
              <a:t>Use Machine Learning (ML) and other predictive tools</a:t>
            </a:r>
          </a:p>
          <a:p>
            <a:pPr defTabSz="914400"/>
            <a:endParaRPr lang="en-US" sz="1600" kern="0" dirty="0">
              <a:solidFill>
                <a:schemeClr val="tx1"/>
              </a:solidFill>
            </a:endParaRPr>
          </a:p>
        </p:txBody>
      </p:sp>
      <p:sp>
        <p:nvSpPr>
          <p:cNvPr id="16" name="Text Placeholder">
            <a:extLst>
              <a:ext uri="{FF2B5EF4-FFF2-40B4-BE49-F238E27FC236}">
                <a16:creationId xmlns:a16="http://schemas.microsoft.com/office/drawing/2014/main" id="{7C8CD687-744C-E231-6C10-FD4199DA6307}"/>
              </a:ext>
            </a:extLst>
          </p:cNvPr>
          <p:cNvSpPr txBox="1">
            <a:spLocks/>
          </p:cNvSpPr>
          <p:nvPr/>
        </p:nvSpPr>
        <p:spPr>
          <a:xfrm>
            <a:off x="739252" y="1981212"/>
            <a:ext cx="4757421" cy="184520"/>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1600" kern="0" dirty="0">
                <a:solidFill>
                  <a:schemeClr val="tx1"/>
                </a:solidFill>
              </a:rPr>
              <a:t>Optimize network operability</a:t>
            </a:r>
          </a:p>
        </p:txBody>
      </p:sp>
      <p:sp>
        <p:nvSpPr>
          <p:cNvPr id="17" name="Text Placeholder">
            <a:extLst>
              <a:ext uri="{FF2B5EF4-FFF2-40B4-BE49-F238E27FC236}">
                <a16:creationId xmlns:a16="http://schemas.microsoft.com/office/drawing/2014/main" id="{6E25DB23-83D2-02B9-6180-AD3269ED96DA}"/>
              </a:ext>
            </a:extLst>
          </p:cNvPr>
          <p:cNvSpPr txBox="1">
            <a:spLocks/>
          </p:cNvSpPr>
          <p:nvPr/>
        </p:nvSpPr>
        <p:spPr>
          <a:xfrm>
            <a:off x="739251" y="2274431"/>
            <a:ext cx="4757421" cy="263177"/>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1600" kern="0" dirty="0">
                <a:solidFill>
                  <a:schemeClr val="tx1"/>
                </a:solidFill>
              </a:rPr>
              <a:t>Reach 5G QoS/</a:t>
            </a:r>
            <a:r>
              <a:rPr lang="en-US" sz="1600" kern="0" dirty="0" err="1">
                <a:solidFill>
                  <a:schemeClr val="tx1"/>
                </a:solidFill>
              </a:rPr>
              <a:t>QoE</a:t>
            </a:r>
            <a:r>
              <a:rPr lang="en-US" sz="1600" kern="0" dirty="0">
                <a:solidFill>
                  <a:schemeClr val="tx1"/>
                </a:solidFill>
              </a:rPr>
              <a:t> metrics</a:t>
            </a:r>
            <a:r>
              <a:rPr lang="en-US" sz="1600" kern="0" baseline="30000" dirty="0">
                <a:solidFill>
                  <a:schemeClr val="tx1"/>
                </a:solidFill>
              </a:rPr>
              <a:t>1</a:t>
            </a:r>
            <a:endParaRPr lang="en-US" sz="1600" kern="0" dirty="0">
              <a:solidFill>
                <a:schemeClr val="tx1"/>
              </a:solidFill>
            </a:endParaRPr>
          </a:p>
        </p:txBody>
      </p:sp>
      <p:sp>
        <p:nvSpPr>
          <p:cNvPr id="18" name="Title">
            <a:extLst>
              <a:ext uri="{FF2B5EF4-FFF2-40B4-BE49-F238E27FC236}">
                <a16:creationId xmlns:a16="http://schemas.microsoft.com/office/drawing/2014/main" id="{2DB5D33C-FE6C-B48A-CD2D-32A724B0ACA0}"/>
              </a:ext>
            </a:extLst>
          </p:cNvPr>
          <p:cNvSpPr txBox="1">
            <a:spLocks/>
          </p:cNvSpPr>
          <p:nvPr/>
        </p:nvSpPr>
        <p:spPr>
          <a:xfrm>
            <a:off x="1074685" y="2537608"/>
            <a:ext cx="4133088" cy="610017"/>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b="1" kern="0" dirty="0">
                <a:solidFill>
                  <a:schemeClr val="tx1"/>
                </a:solidFill>
              </a:rPr>
              <a:t>1ms latency</a:t>
            </a:r>
          </a:p>
          <a:p>
            <a:pPr defTabSz="914400"/>
            <a:r>
              <a:rPr lang="en-US" sz="1200" b="1" kern="0" dirty="0">
                <a:solidFill>
                  <a:schemeClr val="tx1"/>
                </a:solidFill>
              </a:rPr>
              <a:t>low energy consumption</a:t>
            </a:r>
          </a:p>
          <a:p>
            <a:pPr defTabSz="914400"/>
            <a:r>
              <a:rPr lang="en-US" sz="1200" b="1" kern="0" dirty="0">
                <a:solidFill>
                  <a:schemeClr val="tx1"/>
                </a:solidFill>
              </a:rPr>
              <a:t>High coverage</a:t>
            </a:r>
          </a:p>
        </p:txBody>
      </p:sp>
      <p:sp>
        <p:nvSpPr>
          <p:cNvPr id="19" name="TextBox 18">
            <a:extLst>
              <a:ext uri="{FF2B5EF4-FFF2-40B4-BE49-F238E27FC236}">
                <a16:creationId xmlns:a16="http://schemas.microsoft.com/office/drawing/2014/main" id="{FF44DE63-77EA-941B-0C64-E2B91AC638DE}"/>
              </a:ext>
            </a:extLst>
          </p:cNvPr>
          <p:cNvSpPr txBox="1"/>
          <p:nvPr/>
        </p:nvSpPr>
        <p:spPr>
          <a:xfrm>
            <a:off x="6096000" y="4636548"/>
            <a:ext cx="5257800" cy="1615827"/>
          </a:xfrm>
          <a:prstGeom prst="rect">
            <a:avLst/>
          </a:prstGeom>
          <a:noFill/>
        </p:spPr>
        <p:txBody>
          <a:bodyPr wrap="square" rtlCol="0">
            <a:spAutoFit/>
          </a:bodyPr>
          <a:lstStyle/>
          <a:p>
            <a:r>
              <a:rPr lang="pt-BR" sz="1100" dirty="0">
                <a:solidFill>
                  <a:srgbClr val="898989"/>
                </a:solidFill>
                <a:latin typeface="IBM Plex Sans" panose="020B0503050203000203" pitchFamily="34" charset="0"/>
              </a:rPr>
              <a:t>[1]</a:t>
            </a:r>
            <a:r>
              <a:rPr lang="en-US" sz="1100" b="0" i="0" dirty="0">
                <a:solidFill>
                  <a:srgbClr val="898989"/>
                </a:solidFill>
                <a:effectLst/>
                <a:latin typeface="IBM Plex Sans" panose="020B0503050203000203" pitchFamily="34" charset="0"/>
              </a:rPr>
              <a:t> AGIWAL, M.; ROY, A.; SAXENA, N. Next generation 5g wireless networks: A comprehensive survey. IEEE Communications Surveys Tutorials, v. 18, n. 3, p. 1617–1655, 2016.</a:t>
            </a:r>
          </a:p>
          <a:p>
            <a:r>
              <a:rPr lang="en-US" sz="1100" dirty="0">
                <a:solidFill>
                  <a:srgbClr val="898989"/>
                </a:solidFill>
                <a:latin typeface="IBM Plex Sans" panose="020B0503050203000203" pitchFamily="34" charset="0"/>
              </a:rPr>
              <a:t>[2] Sun, Y. et al. Application of machine learning in wireless networks: Key techniques and open issues. IEEE Communications Surveys Tutorials, v. 21, n. 4, p. 3072–3108, 2019. </a:t>
            </a:r>
          </a:p>
          <a:p>
            <a:r>
              <a:rPr lang="en-US" sz="1100" dirty="0">
                <a:solidFill>
                  <a:srgbClr val="898989"/>
                </a:solidFill>
                <a:latin typeface="IBM Plex Sans" panose="020B0503050203000203" pitchFamily="34" charset="0"/>
              </a:rPr>
              <a:t>[3] ALAWE, I. et al. Improving traffic forecasting for 5g core network scalability: A machine learning approach. IEEE Network, v. 32, n. 6, p. 42–49, 2018. </a:t>
            </a:r>
          </a:p>
          <a:p>
            <a:endParaRPr lang="pt-BR" sz="1100" dirty="0">
              <a:solidFill>
                <a:srgbClr val="898989"/>
              </a:solidFill>
              <a:latin typeface="IBM Plex Sans" panose="020B0503050203000203" pitchFamily="34" charset="0"/>
            </a:endParaRPr>
          </a:p>
        </p:txBody>
      </p:sp>
      <p:sp>
        <p:nvSpPr>
          <p:cNvPr id="20" name="Title">
            <a:extLst>
              <a:ext uri="{FF2B5EF4-FFF2-40B4-BE49-F238E27FC236}">
                <a16:creationId xmlns:a16="http://schemas.microsoft.com/office/drawing/2014/main" id="{BCF4C3E0-9132-32DD-6C6E-45E764D6C940}"/>
              </a:ext>
            </a:extLst>
          </p:cNvPr>
          <p:cNvSpPr txBox="1">
            <a:spLocks/>
          </p:cNvSpPr>
          <p:nvPr/>
        </p:nvSpPr>
        <p:spPr>
          <a:xfrm>
            <a:off x="7399135" y="3333672"/>
            <a:ext cx="4133088" cy="610017"/>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kern="0" dirty="0">
                <a:solidFill>
                  <a:schemeClr val="tx1"/>
                </a:solidFill>
              </a:rPr>
              <a:t>Intelligent caching in network edge</a:t>
            </a:r>
          </a:p>
          <a:p>
            <a:pPr defTabSz="914400"/>
            <a:r>
              <a:rPr lang="en-US" sz="1200" kern="0" dirty="0">
                <a:solidFill>
                  <a:srgbClr val="0F62FF"/>
                </a:solidFill>
              </a:rPr>
              <a:t>Cloud computing optimization</a:t>
            </a:r>
          </a:p>
        </p:txBody>
      </p:sp>
    </p:spTree>
    <p:extLst>
      <p:ext uri="{BB962C8B-B14F-4D97-AF65-F5344CB8AC3E}">
        <p14:creationId xmlns:p14="http://schemas.microsoft.com/office/powerpoint/2010/main" val="2776336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a:latin typeface="IBM Plex Sans" panose="020B0503050203000203" pitchFamily="34" charset="0"/>
              </a:rPr>
              <a:t>A Mobile Traffic Predictor Enhanced by Neighboring Transportation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5</a:t>
            </a:fld>
            <a:endParaRPr lang="pt-BR">
              <a:latin typeface="IBM Plex Sans" panose="020B0503050203000203" pitchFamily="34" charset="0"/>
            </a:endParaRPr>
          </a:p>
        </p:txBody>
      </p:sp>
      <p:sp>
        <p:nvSpPr>
          <p:cNvPr id="11" name="Text Placeholder">
            <a:extLst>
              <a:ext uri="{FF2B5EF4-FFF2-40B4-BE49-F238E27FC236}">
                <a16:creationId xmlns:a16="http://schemas.microsoft.com/office/drawing/2014/main" id="{65079F3F-D2E5-FBC2-1747-119744FDBF1D}"/>
              </a:ext>
            </a:extLst>
          </p:cNvPr>
          <p:cNvSpPr txBox="1">
            <a:spLocks/>
          </p:cNvSpPr>
          <p:nvPr/>
        </p:nvSpPr>
        <p:spPr>
          <a:xfrm>
            <a:off x="739253" y="1694456"/>
            <a:ext cx="4757421" cy="843152"/>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1600" kern="0" dirty="0">
                <a:solidFill>
                  <a:schemeClr val="tx1"/>
                </a:solidFill>
              </a:rPr>
              <a:t>AI models advantages</a:t>
            </a: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420624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b="1" dirty="0">
                <a:solidFill>
                  <a:schemeClr val="tx1"/>
                </a:solidFill>
                <a:latin typeface="IBM Plex Sans" panose="020B0503050203000203" pitchFamily="34" charset="0"/>
              </a:rPr>
              <a:t>Introduction</a:t>
            </a:r>
          </a:p>
        </p:txBody>
      </p:sp>
      <p:sp>
        <p:nvSpPr>
          <p:cNvPr id="15" name="Text Placeholder">
            <a:extLst>
              <a:ext uri="{FF2B5EF4-FFF2-40B4-BE49-F238E27FC236}">
                <a16:creationId xmlns:a16="http://schemas.microsoft.com/office/drawing/2014/main" id="{7E35D6A1-7422-B3CC-CFAB-0ABF8CEB7BE4}"/>
              </a:ext>
            </a:extLst>
          </p:cNvPr>
          <p:cNvSpPr txBox="1">
            <a:spLocks/>
          </p:cNvSpPr>
          <p:nvPr/>
        </p:nvSpPr>
        <p:spPr>
          <a:xfrm>
            <a:off x="6984228" y="1694456"/>
            <a:ext cx="4757421" cy="2106982"/>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1600" kern="0" dirty="0" err="1">
                <a:solidFill>
                  <a:schemeClr val="tx1"/>
                </a:solidFill>
              </a:rPr>
              <a:t>Limitants</a:t>
            </a:r>
            <a:endParaRPr lang="en-US" sz="1600" kern="0" dirty="0">
              <a:solidFill>
                <a:schemeClr val="tx1"/>
              </a:solidFill>
            </a:endParaRPr>
          </a:p>
          <a:p>
            <a:pPr marL="342900" indent="-342900" defTabSz="914400">
              <a:buFont typeface="+mj-lt"/>
              <a:buAutoNum type="arabicPeriod"/>
            </a:pPr>
            <a:r>
              <a:rPr lang="en-US" sz="1600" kern="0" dirty="0">
                <a:solidFill>
                  <a:schemeClr val="tx1"/>
                </a:solidFill>
              </a:rPr>
              <a:t>Enough data?</a:t>
            </a:r>
          </a:p>
          <a:p>
            <a:pPr marL="342900" indent="-342900" defTabSz="914400">
              <a:buFont typeface="+mj-lt"/>
              <a:buAutoNum type="arabicPeriod"/>
            </a:pPr>
            <a:r>
              <a:rPr lang="en-US" sz="1600" kern="0" dirty="0">
                <a:solidFill>
                  <a:schemeClr val="tx1"/>
                </a:solidFill>
              </a:rPr>
              <a:t>Pertinent information?</a:t>
            </a:r>
          </a:p>
          <a:p>
            <a:pPr marL="342900" indent="-342900" defTabSz="914400">
              <a:buFont typeface="+mj-lt"/>
              <a:buAutoNum type="arabicPeriod"/>
            </a:pPr>
            <a:r>
              <a:rPr lang="en-US" sz="1600" kern="0" dirty="0">
                <a:solidFill>
                  <a:schemeClr val="tx1"/>
                </a:solidFill>
              </a:rPr>
              <a:t>Response time</a:t>
            </a:r>
          </a:p>
          <a:p>
            <a:pPr marL="342900" indent="-342900" defTabSz="914400">
              <a:buFont typeface="+mj-lt"/>
              <a:buAutoNum type="arabicPeriod"/>
            </a:pPr>
            <a:r>
              <a:rPr lang="en-US" sz="1600" kern="0" dirty="0">
                <a:solidFill>
                  <a:schemeClr val="tx1"/>
                </a:solidFill>
              </a:rPr>
              <a:t>Return Over </a:t>
            </a:r>
            <a:r>
              <a:rPr lang="en-US" sz="1600" kern="0" dirty="0" err="1">
                <a:solidFill>
                  <a:schemeClr val="tx1"/>
                </a:solidFill>
              </a:rPr>
              <a:t>Investiment</a:t>
            </a:r>
            <a:r>
              <a:rPr lang="en-US" sz="1600" kern="0" dirty="0">
                <a:solidFill>
                  <a:schemeClr val="tx1"/>
                </a:solidFill>
              </a:rPr>
              <a:t> – ROI</a:t>
            </a:r>
          </a:p>
          <a:p>
            <a:pPr defTabSz="914400"/>
            <a:endParaRPr lang="en-US" sz="1600" kern="0" dirty="0">
              <a:solidFill>
                <a:schemeClr val="tx1"/>
              </a:solidFill>
            </a:endParaRPr>
          </a:p>
        </p:txBody>
      </p:sp>
      <p:sp>
        <p:nvSpPr>
          <p:cNvPr id="18" name="Title">
            <a:extLst>
              <a:ext uri="{FF2B5EF4-FFF2-40B4-BE49-F238E27FC236}">
                <a16:creationId xmlns:a16="http://schemas.microsoft.com/office/drawing/2014/main" id="{2DB5D33C-FE6C-B48A-CD2D-32A724B0ACA0}"/>
              </a:ext>
            </a:extLst>
          </p:cNvPr>
          <p:cNvSpPr txBox="1">
            <a:spLocks/>
          </p:cNvSpPr>
          <p:nvPr/>
        </p:nvSpPr>
        <p:spPr>
          <a:xfrm>
            <a:off x="1002764" y="2050216"/>
            <a:ext cx="4421989" cy="1833415"/>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lnSpc>
                <a:spcPct val="100000"/>
              </a:lnSpc>
            </a:pPr>
            <a:r>
              <a:rPr lang="en-US" b="1" kern="0" dirty="0">
                <a:solidFill>
                  <a:schemeClr val="tx1"/>
                </a:solidFill>
              </a:rPr>
              <a:t>Rely on historical data</a:t>
            </a:r>
            <a:r>
              <a:rPr lang="en-US" b="1" kern="0" baseline="30000" dirty="0">
                <a:solidFill>
                  <a:schemeClr val="tx1"/>
                </a:solidFill>
              </a:rPr>
              <a:t>123</a:t>
            </a:r>
          </a:p>
          <a:p>
            <a:pPr defTabSz="914400">
              <a:lnSpc>
                <a:spcPct val="100000"/>
              </a:lnSpc>
            </a:pPr>
            <a:endParaRPr lang="en-US" b="1" kern="0" baseline="30000" dirty="0">
              <a:solidFill>
                <a:schemeClr val="tx1"/>
              </a:solidFill>
            </a:endParaRPr>
          </a:p>
          <a:p>
            <a:pPr defTabSz="914400">
              <a:lnSpc>
                <a:spcPct val="100000"/>
              </a:lnSpc>
            </a:pPr>
            <a:r>
              <a:rPr lang="en-US" b="1" kern="0" dirty="0">
                <a:solidFill>
                  <a:schemeClr val="tx1"/>
                </a:solidFill>
              </a:rPr>
              <a:t>Can be less complex than conventional approaches</a:t>
            </a:r>
            <a:r>
              <a:rPr lang="en-US" b="1" kern="0" baseline="30000" dirty="0">
                <a:solidFill>
                  <a:schemeClr val="tx1"/>
                </a:solidFill>
              </a:rPr>
              <a:t>4</a:t>
            </a:r>
          </a:p>
          <a:p>
            <a:pPr defTabSz="914400">
              <a:lnSpc>
                <a:spcPct val="100000"/>
              </a:lnSpc>
            </a:pPr>
            <a:endParaRPr lang="en-US" b="1" kern="0" dirty="0">
              <a:solidFill>
                <a:schemeClr val="tx1"/>
              </a:solidFill>
            </a:endParaRPr>
          </a:p>
          <a:p>
            <a:pPr defTabSz="914400">
              <a:lnSpc>
                <a:spcPct val="100000"/>
              </a:lnSpc>
            </a:pPr>
            <a:r>
              <a:rPr lang="en-US" b="1" kern="0" dirty="0">
                <a:solidFill>
                  <a:schemeClr val="tx1"/>
                </a:solidFill>
              </a:rPr>
              <a:t>Robust patterns and best overall performance</a:t>
            </a:r>
            <a:r>
              <a:rPr lang="en-US" b="1" kern="0" baseline="30000" dirty="0">
                <a:solidFill>
                  <a:schemeClr val="tx1"/>
                </a:solidFill>
              </a:rPr>
              <a:t>5</a:t>
            </a:r>
            <a:endParaRPr lang="en-US" b="1" kern="0" dirty="0">
              <a:solidFill>
                <a:schemeClr val="tx1"/>
              </a:solidFill>
            </a:endParaRPr>
          </a:p>
        </p:txBody>
      </p:sp>
      <p:sp>
        <p:nvSpPr>
          <p:cNvPr id="19" name="TextBox 18">
            <a:extLst>
              <a:ext uri="{FF2B5EF4-FFF2-40B4-BE49-F238E27FC236}">
                <a16:creationId xmlns:a16="http://schemas.microsoft.com/office/drawing/2014/main" id="{FF44DE63-77EA-941B-0C64-E2B91AC638DE}"/>
              </a:ext>
            </a:extLst>
          </p:cNvPr>
          <p:cNvSpPr txBox="1"/>
          <p:nvPr/>
        </p:nvSpPr>
        <p:spPr>
          <a:xfrm>
            <a:off x="5034337" y="3760887"/>
            <a:ext cx="6319463" cy="2462213"/>
          </a:xfrm>
          <a:prstGeom prst="rect">
            <a:avLst/>
          </a:prstGeom>
          <a:noFill/>
        </p:spPr>
        <p:txBody>
          <a:bodyPr wrap="square" rtlCol="0">
            <a:spAutoFit/>
          </a:bodyPr>
          <a:lstStyle/>
          <a:p>
            <a:r>
              <a:rPr lang="pt-BR" sz="1100" dirty="0">
                <a:solidFill>
                  <a:srgbClr val="898989"/>
                </a:solidFill>
                <a:latin typeface="IBM Plex Sans" panose="020B0503050203000203" pitchFamily="34" charset="0"/>
              </a:rPr>
              <a:t>[1]</a:t>
            </a:r>
            <a:r>
              <a:rPr lang="en-US" sz="1100" b="0" i="0" dirty="0">
                <a:solidFill>
                  <a:srgbClr val="898989"/>
                </a:solidFill>
                <a:effectLst/>
                <a:latin typeface="IBM Plex Sans" panose="020B0503050203000203" pitchFamily="34" charset="0"/>
              </a:rPr>
              <a:t> Wang, X. et al. </a:t>
            </a:r>
            <a:r>
              <a:rPr lang="en-US" sz="1100" b="0" i="0" dirty="0" err="1">
                <a:solidFill>
                  <a:srgbClr val="898989"/>
                </a:solidFill>
                <a:effectLst/>
                <a:latin typeface="IBM Plex Sans" panose="020B0503050203000203" pitchFamily="34" charset="0"/>
              </a:rPr>
              <a:t>Spatio</a:t>
            </a:r>
            <a:r>
              <a:rPr lang="en-US" sz="1100" b="0" i="0" dirty="0">
                <a:solidFill>
                  <a:srgbClr val="898989"/>
                </a:solidFill>
                <a:effectLst/>
                <a:latin typeface="IBM Plex Sans" panose="020B0503050203000203" pitchFamily="34" charset="0"/>
              </a:rPr>
              <a:t>-temporal analysis and prediction of cellular traffic in metropolis. In: 2017 IEEE 25th International Conference on Network Protocols (ICNP). [</a:t>
            </a:r>
            <a:r>
              <a:rPr lang="en-US" sz="1100" b="0" i="0" dirty="0" err="1">
                <a:solidFill>
                  <a:srgbClr val="898989"/>
                </a:solidFill>
                <a:effectLst/>
                <a:latin typeface="IBM Plex Sans" panose="020B0503050203000203" pitchFamily="34" charset="0"/>
              </a:rPr>
              <a:t>S.l.</a:t>
            </a:r>
            <a:r>
              <a:rPr lang="en-US" sz="1100" b="0" i="0" dirty="0">
                <a:solidFill>
                  <a:srgbClr val="898989"/>
                </a:solidFill>
                <a:effectLst/>
                <a:latin typeface="IBM Plex Sans" panose="020B0503050203000203" pitchFamily="34" charset="0"/>
              </a:rPr>
              <a:t>: </a:t>
            </a:r>
            <a:r>
              <a:rPr lang="en-US" sz="1100" b="0" i="0" dirty="0" err="1">
                <a:solidFill>
                  <a:srgbClr val="898989"/>
                </a:solidFill>
                <a:effectLst/>
                <a:latin typeface="IBM Plex Sans" panose="020B0503050203000203" pitchFamily="34" charset="0"/>
              </a:rPr>
              <a:t>s.n</a:t>
            </a:r>
            <a:r>
              <a:rPr lang="en-US" sz="1100" b="0" i="0" dirty="0">
                <a:solidFill>
                  <a:srgbClr val="898989"/>
                </a:solidFill>
                <a:effectLst/>
                <a:latin typeface="IBM Plex Sans" panose="020B0503050203000203" pitchFamily="34" charset="0"/>
              </a:rPr>
              <a:t>.], 2017. p. 1–10 </a:t>
            </a:r>
          </a:p>
          <a:p>
            <a:r>
              <a:rPr lang="en-US" sz="1100" dirty="0">
                <a:solidFill>
                  <a:srgbClr val="898989"/>
                </a:solidFill>
                <a:latin typeface="IBM Plex Sans" panose="020B0503050203000203" pitchFamily="34" charset="0"/>
              </a:rPr>
              <a:t>[2] Wang, J. et al. Spatiotemporal modeling and prediction in cellular networks: A big data enabled deep learning approach. In: IEEE INFOCOM 2017 - IEEE Conference on Computer Communications. [</a:t>
            </a:r>
            <a:r>
              <a:rPr lang="en-US" sz="1100" dirty="0" err="1">
                <a:solidFill>
                  <a:srgbClr val="898989"/>
                </a:solidFill>
                <a:latin typeface="IBM Plex Sans" panose="020B0503050203000203" pitchFamily="34" charset="0"/>
              </a:rPr>
              <a:t>S.l.</a:t>
            </a:r>
            <a:r>
              <a:rPr lang="en-US" sz="1100" dirty="0">
                <a:solidFill>
                  <a:srgbClr val="898989"/>
                </a:solidFill>
                <a:latin typeface="IBM Plex Sans" panose="020B0503050203000203" pitchFamily="34" charset="0"/>
              </a:rPr>
              <a:t>: </a:t>
            </a:r>
            <a:r>
              <a:rPr lang="en-US" sz="1100" dirty="0" err="1">
                <a:solidFill>
                  <a:srgbClr val="898989"/>
                </a:solidFill>
                <a:latin typeface="IBM Plex Sans" panose="020B0503050203000203" pitchFamily="34" charset="0"/>
              </a:rPr>
              <a:t>s.n</a:t>
            </a:r>
            <a:r>
              <a:rPr lang="en-US" sz="1100" dirty="0">
                <a:solidFill>
                  <a:srgbClr val="898989"/>
                </a:solidFill>
                <a:latin typeface="IBM Plex Sans" panose="020B0503050203000203" pitchFamily="34" charset="0"/>
              </a:rPr>
              <a:t>.], 2017. p. 1–9. </a:t>
            </a:r>
          </a:p>
          <a:p>
            <a:r>
              <a:rPr lang="en-US" sz="1100" dirty="0">
                <a:solidFill>
                  <a:srgbClr val="898989"/>
                </a:solidFill>
                <a:latin typeface="IBM Plex Sans" panose="020B0503050203000203" pitchFamily="34" charset="0"/>
              </a:rPr>
              <a:t>[3] CHEN, X. et al. Analyzing and modeling </a:t>
            </a:r>
            <a:r>
              <a:rPr lang="en-US" sz="1100" dirty="0" err="1">
                <a:solidFill>
                  <a:srgbClr val="898989"/>
                </a:solidFill>
                <a:latin typeface="IBM Plex Sans" panose="020B0503050203000203" pitchFamily="34" charset="0"/>
              </a:rPr>
              <a:t>spatio</a:t>
            </a:r>
            <a:r>
              <a:rPr lang="en-US" sz="1100" dirty="0">
                <a:solidFill>
                  <a:srgbClr val="898989"/>
                </a:solidFill>
                <a:latin typeface="IBM Plex Sans" panose="020B0503050203000203" pitchFamily="34" charset="0"/>
              </a:rPr>
              <a:t>-temporal dependence of cellular traffic at city scale. In: 2015 IEEE International Conference on Communications (ICC). [</a:t>
            </a:r>
            <a:r>
              <a:rPr lang="en-US" sz="1100" dirty="0" err="1">
                <a:solidFill>
                  <a:srgbClr val="898989"/>
                </a:solidFill>
                <a:latin typeface="IBM Plex Sans" panose="020B0503050203000203" pitchFamily="34" charset="0"/>
              </a:rPr>
              <a:t>S.l.</a:t>
            </a:r>
            <a:r>
              <a:rPr lang="en-US" sz="1100" dirty="0">
                <a:solidFill>
                  <a:srgbClr val="898989"/>
                </a:solidFill>
                <a:latin typeface="IBM Plex Sans" panose="020B0503050203000203" pitchFamily="34" charset="0"/>
              </a:rPr>
              <a:t>: </a:t>
            </a:r>
            <a:r>
              <a:rPr lang="en-US" sz="1100" dirty="0" err="1">
                <a:solidFill>
                  <a:srgbClr val="898989"/>
                </a:solidFill>
                <a:latin typeface="IBM Plex Sans" panose="020B0503050203000203" pitchFamily="34" charset="0"/>
              </a:rPr>
              <a:t>s.n</a:t>
            </a:r>
            <a:r>
              <a:rPr lang="en-US" sz="1100" dirty="0">
                <a:solidFill>
                  <a:srgbClr val="898989"/>
                </a:solidFill>
                <a:latin typeface="IBM Plex Sans" panose="020B0503050203000203" pitchFamily="34" charset="0"/>
              </a:rPr>
              <a:t>.], 2015. p. 3585–3591. </a:t>
            </a:r>
          </a:p>
          <a:p>
            <a:r>
              <a:rPr lang="en-US" sz="1100" dirty="0">
                <a:solidFill>
                  <a:srgbClr val="898989"/>
                </a:solidFill>
                <a:latin typeface="IBM Plex Sans" panose="020B0503050203000203" pitchFamily="34" charset="0"/>
              </a:rPr>
              <a:t>[4] SUN, H. et al. Learning to optimize: Training deep neural networks for wireless resource management. In: 2017 IEEE 18th International Workshop on Signal Processing Advances in Wireless Communications (SPAWC). [</a:t>
            </a:r>
            <a:r>
              <a:rPr lang="en-US" sz="1100" dirty="0" err="1">
                <a:solidFill>
                  <a:srgbClr val="898989"/>
                </a:solidFill>
                <a:latin typeface="IBM Plex Sans" panose="020B0503050203000203" pitchFamily="34" charset="0"/>
              </a:rPr>
              <a:t>S.l.</a:t>
            </a:r>
            <a:r>
              <a:rPr lang="en-US" sz="1100" dirty="0">
                <a:solidFill>
                  <a:srgbClr val="898989"/>
                </a:solidFill>
                <a:latin typeface="IBM Plex Sans" panose="020B0503050203000203" pitchFamily="34" charset="0"/>
              </a:rPr>
              <a:t>: </a:t>
            </a:r>
            <a:r>
              <a:rPr lang="en-US" sz="1100" dirty="0" err="1">
                <a:solidFill>
                  <a:srgbClr val="898989"/>
                </a:solidFill>
                <a:latin typeface="IBM Plex Sans" panose="020B0503050203000203" pitchFamily="34" charset="0"/>
              </a:rPr>
              <a:t>s.n</a:t>
            </a:r>
            <a:r>
              <a:rPr lang="en-US" sz="1100" dirty="0">
                <a:solidFill>
                  <a:srgbClr val="898989"/>
                </a:solidFill>
                <a:latin typeface="IBM Plex Sans" panose="020B0503050203000203" pitchFamily="34" charset="0"/>
              </a:rPr>
              <a:t>.], 2017. p. 1–6. </a:t>
            </a:r>
          </a:p>
          <a:p>
            <a:r>
              <a:rPr lang="en-US" sz="1100" dirty="0">
                <a:solidFill>
                  <a:srgbClr val="898989"/>
                </a:solidFill>
                <a:latin typeface="IBM Plex Sans" panose="020B0503050203000203" pitchFamily="34" charset="0"/>
              </a:rPr>
              <a:t>[5] Sun, Y. et al. Application of machine learning in wireless networks: Key techniques and open issues. IEEE Communications Surveys Tutorials, v. 21, n. 4, p. 3072–3108, 2019. </a:t>
            </a:r>
          </a:p>
          <a:p>
            <a:endParaRPr lang="pt-BR" sz="1100" dirty="0">
              <a:solidFill>
                <a:srgbClr val="898989"/>
              </a:solidFill>
              <a:latin typeface="IBM Plex Sans" panose="020B0503050203000203" pitchFamily="34" charset="0"/>
            </a:endParaRPr>
          </a:p>
        </p:txBody>
      </p:sp>
    </p:spTree>
    <p:extLst>
      <p:ext uri="{BB962C8B-B14F-4D97-AF65-F5344CB8AC3E}">
        <p14:creationId xmlns:p14="http://schemas.microsoft.com/office/powerpoint/2010/main" val="1259801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a:latin typeface="IBM Plex Sans" panose="020B0503050203000203" pitchFamily="34" charset="0"/>
              </a:rPr>
              <a:t>A Mobile Traffic Predictor Enhanced by Neighboring Transportation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6</a:t>
            </a:fld>
            <a:endParaRPr lang="pt-BR">
              <a:latin typeface="IBM Plex Sans" panose="020B0503050203000203" pitchFamily="34" charset="0"/>
            </a:endParaRPr>
          </a:p>
        </p:txBody>
      </p:sp>
      <p:sp>
        <p:nvSpPr>
          <p:cNvPr id="11" name="Text Placeholder">
            <a:extLst>
              <a:ext uri="{FF2B5EF4-FFF2-40B4-BE49-F238E27FC236}">
                <a16:creationId xmlns:a16="http://schemas.microsoft.com/office/drawing/2014/main" id="{65079F3F-D2E5-FBC2-1747-119744FDBF1D}"/>
              </a:ext>
            </a:extLst>
          </p:cNvPr>
          <p:cNvSpPr txBox="1">
            <a:spLocks/>
          </p:cNvSpPr>
          <p:nvPr/>
        </p:nvSpPr>
        <p:spPr>
          <a:xfrm>
            <a:off x="739253" y="1694456"/>
            <a:ext cx="4757421" cy="843152"/>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1600" kern="0" dirty="0">
                <a:solidFill>
                  <a:schemeClr val="tx1"/>
                </a:solidFill>
              </a:rPr>
              <a:t>Opportunities</a:t>
            </a: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420624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b="1" dirty="0">
                <a:solidFill>
                  <a:schemeClr val="tx1"/>
                </a:solidFill>
                <a:latin typeface="IBM Plex Sans" panose="020B0503050203000203" pitchFamily="34" charset="0"/>
              </a:rPr>
              <a:t>Introduction</a:t>
            </a:r>
          </a:p>
        </p:txBody>
      </p:sp>
      <p:sp>
        <p:nvSpPr>
          <p:cNvPr id="15" name="Text Placeholder">
            <a:extLst>
              <a:ext uri="{FF2B5EF4-FFF2-40B4-BE49-F238E27FC236}">
                <a16:creationId xmlns:a16="http://schemas.microsoft.com/office/drawing/2014/main" id="{7E35D6A1-7422-B3CC-CFAB-0ABF8CEB7BE4}"/>
              </a:ext>
            </a:extLst>
          </p:cNvPr>
          <p:cNvSpPr txBox="1">
            <a:spLocks/>
          </p:cNvSpPr>
          <p:nvPr/>
        </p:nvSpPr>
        <p:spPr>
          <a:xfrm>
            <a:off x="6984228" y="1694456"/>
            <a:ext cx="4757421" cy="2106982"/>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1600" kern="0" dirty="0" err="1">
                <a:solidFill>
                  <a:schemeClr val="tx1"/>
                </a:solidFill>
              </a:rPr>
              <a:t>Limitants</a:t>
            </a:r>
            <a:endParaRPr lang="en-US" sz="1600" kern="0" dirty="0">
              <a:solidFill>
                <a:schemeClr val="tx1"/>
              </a:solidFill>
            </a:endParaRPr>
          </a:p>
          <a:p>
            <a:pPr marL="342900" indent="-342900" defTabSz="914400">
              <a:buFont typeface="+mj-lt"/>
              <a:buAutoNum type="arabicPeriod"/>
            </a:pPr>
            <a:r>
              <a:rPr lang="en-US" sz="1600" kern="0" dirty="0">
                <a:solidFill>
                  <a:schemeClr val="tx1"/>
                </a:solidFill>
              </a:rPr>
              <a:t>Enough data?</a:t>
            </a:r>
          </a:p>
          <a:p>
            <a:pPr marL="342900" indent="-342900" defTabSz="914400">
              <a:buFont typeface="+mj-lt"/>
              <a:buAutoNum type="arabicPeriod"/>
            </a:pPr>
            <a:r>
              <a:rPr lang="en-US" sz="1600" kern="0" dirty="0">
                <a:solidFill>
                  <a:schemeClr val="tx1"/>
                </a:solidFill>
              </a:rPr>
              <a:t>Pertinent information?</a:t>
            </a:r>
          </a:p>
          <a:p>
            <a:pPr marL="342900" indent="-342900" defTabSz="914400">
              <a:buFont typeface="+mj-lt"/>
              <a:buAutoNum type="arabicPeriod"/>
            </a:pPr>
            <a:r>
              <a:rPr lang="en-US" sz="1600" kern="0" dirty="0">
                <a:solidFill>
                  <a:schemeClr val="tx1"/>
                </a:solidFill>
              </a:rPr>
              <a:t>Response time</a:t>
            </a:r>
          </a:p>
          <a:p>
            <a:pPr marL="342900" indent="-342900" defTabSz="914400">
              <a:buFont typeface="+mj-lt"/>
              <a:buAutoNum type="arabicPeriod"/>
            </a:pPr>
            <a:r>
              <a:rPr lang="en-US" sz="1600" kern="0" dirty="0">
                <a:solidFill>
                  <a:schemeClr val="tx1"/>
                </a:solidFill>
              </a:rPr>
              <a:t>Return Over </a:t>
            </a:r>
            <a:r>
              <a:rPr lang="en-US" sz="1600" kern="0" dirty="0" err="1">
                <a:solidFill>
                  <a:schemeClr val="tx1"/>
                </a:solidFill>
              </a:rPr>
              <a:t>Investiment</a:t>
            </a:r>
            <a:r>
              <a:rPr lang="en-US" sz="1600" kern="0" dirty="0">
                <a:solidFill>
                  <a:schemeClr val="tx1"/>
                </a:solidFill>
              </a:rPr>
              <a:t> – ROI</a:t>
            </a:r>
          </a:p>
          <a:p>
            <a:pPr defTabSz="914400"/>
            <a:endParaRPr lang="en-US" sz="1600" kern="0" dirty="0">
              <a:solidFill>
                <a:schemeClr val="tx1"/>
              </a:solidFill>
            </a:endParaRPr>
          </a:p>
        </p:txBody>
      </p:sp>
      <p:sp>
        <p:nvSpPr>
          <p:cNvPr id="18" name="Title">
            <a:extLst>
              <a:ext uri="{FF2B5EF4-FFF2-40B4-BE49-F238E27FC236}">
                <a16:creationId xmlns:a16="http://schemas.microsoft.com/office/drawing/2014/main" id="{2DB5D33C-FE6C-B48A-CD2D-32A724B0ACA0}"/>
              </a:ext>
            </a:extLst>
          </p:cNvPr>
          <p:cNvSpPr txBox="1">
            <a:spLocks/>
          </p:cNvSpPr>
          <p:nvPr/>
        </p:nvSpPr>
        <p:spPr>
          <a:xfrm>
            <a:off x="1002764" y="2050216"/>
            <a:ext cx="4421989" cy="1833415"/>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lnSpc>
                <a:spcPct val="100000"/>
              </a:lnSpc>
            </a:pPr>
            <a:r>
              <a:rPr lang="en-US" b="1" kern="0" dirty="0">
                <a:solidFill>
                  <a:schemeClr val="tx1"/>
                </a:solidFill>
              </a:rPr>
              <a:t>Rely on historical data</a:t>
            </a:r>
            <a:r>
              <a:rPr lang="en-US" b="1" kern="0" baseline="30000" dirty="0">
                <a:solidFill>
                  <a:schemeClr val="tx1"/>
                </a:solidFill>
              </a:rPr>
              <a:t>123</a:t>
            </a:r>
          </a:p>
          <a:p>
            <a:pPr defTabSz="914400">
              <a:lnSpc>
                <a:spcPct val="100000"/>
              </a:lnSpc>
            </a:pPr>
            <a:endParaRPr lang="en-US" b="1" kern="0" baseline="30000" dirty="0">
              <a:solidFill>
                <a:schemeClr val="tx1"/>
              </a:solidFill>
            </a:endParaRPr>
          </a:p>
          <a:p>
            <a:pPr defTabSz="914400">
              <a:lnSpc>
                <a:spcPct val="100000"/>
              </a:lnSpc>
            </a:pPr>
            <a:r>
              <a:rPr lang="en-US" b="1" kern="0" dirty="0">
                <a:solidFill>
                  <a:schemeClr val="tx1"/>
                </a:solidFill>
              </a:rPr>
              <a:t>Can be less complex than conventional approaches</a:t>
            </a:r>
            <a:r>
              <a:rPr lang="en-US" b="1" kern="0" baseline="30000" dirty="0">
                <a:solidFill>
                  <a:schemeClr val="tx1"/>
                </a:solidFill>
              </a:rPr>
              <a:t>4</a:t>
            </a:r>
          </a:p>
          <a:p>
            <a:pPr defTabSz="914400">
              <a:lnSpc>
                <a:spcPct val="100000"/>
              </a:lnSpc>
            </a:pPr>
            <a:endParaRPr lang="en-US" b="1" kern="0" dirty="0">
              <a:solidFill>
                <a:schemeClr val="tx1"/>
              </a:solidFill>
            </a:endParaRPr>
          </a:p>
          <a:p>
            <a:pPr defTabSz="914400">
              <a:lnSpc>
                <a:spcPct val="100000"/>
              </a:lnSpc>
            </a:pPr>
            <a:r>
              <a:rPr lang="en-US" b="1" kern="0" dirty="0">
                <a:solidFill>
                  <a:schemeClr val="tx1"/>
                </a:solidFill>
              </a:rPr>
              <a:t>Robust patterns and best overall performance</a:t>
            </a:r>
            <a:r>
              <a:rPr lang="en-US" b="1" kern="0" baseline="30000" dirty="0">
                <a:solidFill>
                  <a:schemeClr val="tx1"/>
                </a:solidFill>
              </a:rPr>
              <a:t>5</a:t>
            </a:r>
            <a:endParaRPr lang="en-US" b="1" kern="0" dirty="0">
              <a:solidFill>
                <a:schemeClr val="tx1"/>
              </a:solidFill>
            </a:endParaRPr>
          </a:p>
        </p:txBody>
      </p:sp>
      <p:sp>
        <p:nvSpPr>
          <p:cNvPr id="19" name="TextBox 18">
            <a:extLst>
              <a:ext uri="{FF2B5EF4-FFF2-40B4-BE49-F238E27FC236}">
                <a16:creationId xmlns:a16="http://schemas.microsoft.com/office/drawing/2014/main" id="{FF44DE63-77EA-941B-0C64-E2B91AC638DE}"/>
              </a:ext>
            </a:extLst>
          </p:cNvPr>
          <p:cNvSpPr txBox="1"/>
          <p:nvPr/>
        </p:nvSpPr>
        <p:spPr>
          <a:xfrm>
            <a:off x="5034337" y="3760887"/>
            <a:ext cx="6319463" cy="2462213"/>
          </a:xfrm>
          <a:prstGeom prst="rect">
            <a:avLst/>
          </a:prstGeom>
          <a:noFill/>
        </p:spPr>
        <p:txBody>
          <a:bodyPr wrap="square" rtlCol="0">
            <a:spAutoFit/>
          </a:bodyPr>
          <a:lstStyle/>
          <a:p>
            <a:r>
              <a:rPr lang="pt-BR" sz="1100" dirty="0">
                <a:solidFill>
                  <a:srgbClr val="898989"/>
                </a:solidFill>
                <a:latin typeface="IBM Plex Sans" panose="020B0503050203000203" pitchFamily="34" charset="0"/>
              </a:rPr>
              <a:t>[1]</a:t>
            </a:r>
            <a:r>
              <a:rPr lang="en-US" sz="1100" b="0" i="0" dirty="0">
                <a:solidFill>
                  <a:srgbClr val="898989"/>
                </a:solidFill>
                <a:effectLst/>
                <a:latin typeface="IBM Plex Sans" panose="020B0503050203000203" pitchFamily="34" charset="0"/>
              </a:rPr>
              <a:t> Wang, X. et al. </a:t>
            </a:r>
            <a:r>
              <a:rPr lang="en-US" sz="1100" b="0" i="0" dirty="0" err="1">
                <a:solidFill>
                  <a:srgbClr val="898989"/>
                </a:solidFill>
                <a:effectLst/>
                <a:latin typeface="IBM Plex Sans" panose="020B0503050203000203" pitchFamily="34" charset="0"/>
              </a:rPr>
              <a:t>Spatio</a:t>
            </a:r>
            <a:r>
              <a:rPr lang="en-US" sz="1100" b="0" i="0" dirty="0">
                <a:solidFill>
                  <a:srgbClr val="898989"/>
                </a:solidFill>
                <a:effectLst/>
                <a:latin typeface="IBM Plex Sans" panose="020B0503050203000203" pitchFamily="34" charset="0"/>
              </a:rPr>
              <a:t>-temporal analysis and prediction of cellular traffic in metropolis. In: 2017 IEEE 25th International Conference on Network Protocols (ICNP). [</a:t>
            </a:r>
            <a:r>
              <a:rPr lang="en-US" sz="1100" b="0" i="0" dirty="0" err="1">
                <a:solidFill>
                  <a:srgbClr val="898989"/>
                </a:solidFill>
                <a:effectLst/>
                <a:latin typeface="IBM Plex Sans" panose="020B0503050203000203" pitchFamily="34" charset="0"/>
              </a:rPr>
              <a:t>S.l.</a:t>
            </a:r>
            <a:r>
              <a:rPr lang="en-US" sz="1100" b="0" i="0" dirty="0">
                <a:solidFill>
                  <a:srgbClr val="898989"/>
                </a:solidFill>
                <a:effectLst/>
                <a:latin typeface="IBM Plex Sans" panose="020B0503050203000203" pitchFamily="34" charset="0"/>
              </a:rPr>
              <a:t>: </a:t>
            </a:r>
            <a:r>
              <a:rPr lang="en-US" sz="1100" b="0" i="0" dirty="0" err="1">
                <a:solidFill>
                  <a:srgbClr val="898989"/>
                </a:solidFill>
                <a:effectLst/>
                <a:latin typeface="IBM Plex Sans" panose="020B0503050203000203" pitchFamily="34" charset="0"/>
              </a:rPr>
              <a:t>s.n</a:t>
            </a:r>
            <a:r>
              <a:rPr lang="en-US" sz="1100" b="0" i="0" dirty="0">
                <a:solidFill>
                  <a:srgbClr val="898989"/>
                </a:solidFill>
                <a:effectLst/>
                <a:latin typeface="IBM Plex Sans" panose="020B0503050203000203" pitchFamily="34" charset="0"/>
              </a:rPr>
              <a:t>.], 2017. p. 1–10 </a:t>
            </a:r>
          </a:p>
          <a:p>
            <a:r>
              <a:rPr lang="en-US" sz="1100" dirty="0">
                <a:solidFill>
                  <a:srgbClr val="898989"/>
                </a:solidFill>
                <a:latin typeface="IBM Plex Sans" panose="020B0503050203000203" pitchFamily="34" charset="0"/>
              </a:rPr>
              <a:t>[2] Wang, J. et al. Spatiotemporal modeling and prediction in cellular networks: A big data enabled deep learning approach. In: IEEE INFOCOM 2017 - IEEE Conference on Computer Communications. [</a:t>
            </a:r>
            <a:r>
              <a:rPr lang="en-US" sz="1100" dirty="0" err="1">
                <a:solidFill>
                  <a:srgbClr val="898989"/>
                </a:solidFill>
                <a:latin typeface="IBM Plex Sans" panose="020B0503050203000203" pitchFamily="34" charset="0"/>
              </a:rPr>
              <a:t>S.l.</a:t>
            </a:r>
            <a:r>
              <a:rPr lang="en-US" sz="1100" dirty="0">
                <a:solidFill>
                  <a:srgbClr val="898989"/>
                </a:solidFill>
                <a:latin typeface="IBM Plex Sans" panose="020B0503050203000203" pitchFamily="34" charset="0"/>
              </a:rPr>
              <a:t>: </a:t>
            </a:r>
            <a:r>
              <a:rPr lang="en-US" sz="1100" dirty="0" err="1">
                <a:solidFill>
                  <a:srgbClr val="898989"/>
                </a:solidFill>
                <a:latin typeface="IBM Plex Sans" panose="020B0503050203000203" pitchFamily="34" charset="0"/>
              </a:rPr>
              <a:t>s.n</a:t>
            </a:r>
            <a:r>
              <a:rPr lang="en-US" sz="1100" dirty="0">
                <a:solidFill>
                  <a:srgbClr val="898989"/>
                </a:solidFill>
                <a:latin typeface="IBM Plex Sans" panose="020B0503050203000203" pitchFamily="34" charset="0"/>
              </a:rPr>
              <a:t>.], 2017. p. 1–9. </a:t>
            </a:r>
          </a:p>
          <a:p>
            <a:r>
              <a:rPr lang="en-US" sz="1100" dirty="0">
                <a:solidFill>
                  <a:srgbClr val="898989"/>
                </a:solidFill>
                <a:latin typeface="IBM Plex Sans" panose="020B0503050203000203" pitchFamily="34" charset="0"/>
              </a:rPr>
              <a:t>[3] CHEN, X. et al. Analyzing and modeling </a:t>
            </a:r>
            <a:r>
              <a:rPr lang="en-US" sz="1100" dirty="0" err="1">
                <a:solidFill>
                  <a:srgbClr val="898989"/>
                </a:solidFill>
                <a:latin typeface="IBM Plex Sans" panose="020B0503050203000203" pitchFamily="34" charset="0"/>
              </a:rPr>
              <a:t>spatio</a:t>
            </a:r>
            <a:r>
              <a:rPr lang="en-US" sz="1100" dirty="0">
                <a:solidFill>
                  <a:srgbClr val="898989"/>
                </a:solidFill>
                <a:latin typeface="IBM Plex Sans" panose="020B0503050203000203" pitchFamily="34" charset="0"/>
              </a:rPr>
              <a:t>-temporal dependence of cellular traffic at city scale. In: 2015 IEEE International Conference on Communications (ICC). [</a:t>
            </a:r>
            <a:r>
              <a:rPr lang="en-US" sz="1100" dirty="0" err="1">
                <a:solidFill>
                  <a:srgbClr val="898989"/>
                </a:solidFill>
                <a:latin typeface="IBM Plex Sans" panose="020B0503050203000203" pitchFamily="34" charset="0"/>
              </a:rPr>
              <a:t>S.l.</a:t>
            </a:r>
            <a:r>
              <a:rPr lang="en-US" sz="1100" dirty="0">
                <a:solidFill>
                  <a:srgbClr val="898989"/>
                </a:solidFill>
                <a:latin typeface="IBM Plex Sans" panose="020B0503050203000203" pitchFamily="34" charset="0"/>
              </a:rPr>
              <a:t>: </a:t>
            </a:r>
            <a:r>
              <a:rPr lang="en-US" sz="1100" dirty="0" err="1">
                <a:solidFill>
                  <a:srgbClr val="898989"/>
                </a:solidFill>
                <a:latin typeface="IBM Plex Sans" panose="020B0503050203000203" pitchFamily="34" charset="0"/>
              </a:rPr>
              <a:t>s.n</a:t>
            </a:r>
            <a:r>
              <a:rPr lang="en-US" sz="1100" dirty="0">
                <a:solidFill>
                  <a:srgbClr val="898989"/>
                </a:solidFill>
                <a:latin typeface="IBM Plex Sans" panose="020B0503050203000203" pitchFamily="34" charset="0"/>
              </a:rPr>
              <a:t>.], 2015. p. 3585–3591. </a:t>
            </a:r>
          </a:p>
          <a:p>
            <a:r>
              <a:rPr lang="en-US" sz="1100" dirty="0">
                <a:solidFill>
                  <a:srgbClr val="898989"/>
                </a:solidFill>
                <a:latin typeface="IBM Plex Sans" panose="020B0503050203000203" pitchFamily="34" charset="0"/>
              </a:rPr>
              <a:t>[4] SUN, H. et al. Learning to optimize: Training deep neural networks for wireless resource management. In: 2017 IEEE 18th International Workshop on Signal Processing Advances in Wireless Communications (SPAWC). [</a:t>
            </a:r>
            <a:r>
              <a:rPr lang="en-US" sz="1100" dirty="0" err="1">
                <a:solidFill>
                  <a:srgbClr val="898989"/>
                </a:solidFill>
                <a:latin typeface="IBM Plex Sans" panose="020B0503050203000203" pitchFamily="34" charset="0"/>
              </a:rPr>
              <a:t>S.l.</a:t>
            </a:r>
            <a:r>
              <a:rPr lang="en-US" sz="1100" dirty="0">
                <a:solidFill>
                  <a:srgbClr val="898989"/>
                </a:solidFill>
                <a:latin typeface="IBM Plex Sans" panose="020B0503050203000203" pitchFamily="34" charset="0"/>
              </a:rPr>
              <a:t>: </a:t>
            </a:r>
            <a:r>
              <a:rPr lang="en-US" sz="1100" dirty="0" err="1">
                <a:solidFill>
                  <a:srgbClr val="898989"/>
                </a:solidFill>
                <a:latin typeface="IBM Plex Sans" panose="020B0503050203000203" pitchFamily="34" charset="0"/>
              </a:rPr>
              <a:t>s.n</a:t>
            </a:r>
            <a:r>
              <a:rPr lang="en-US" sz="1100" dirty="0">
                <a:solidFill>
                  <a:srgbClr val="898989"/>
                </a:solidFill>
                <a:latin typeface="IBM Plex Sans" panose="020B0503050203000203" pitchFamily="34" charset="0"/>
              </a:rPr>
              <a:t>.], 2017. p. 1–6. </a:t>
            </a:r>
          </a:p>
          <a:p>
            <a:r>
              <a:rPr lang="en-US" sz="1100" dirty="0">
                <a:solidFill>
                  <a:srgbClr val="898989"/>
                </a:solidFill>
                <a:latin typeface="IBM Plex Sans" panose="020B0503050203000203" pitchFamily="34" charset="0"/>
              </a:rPr>
              <a:t>[5] Sun, Y. et al. Application of machine learning in wireless networks: Key techniques and open issues. IEEE Communications Surveys Tutorials, v. 21, n. 4, p. 3072–3108, 2019. </a:t>
            </a:r>
          </a:p>
          <a:p>
            <a:endParaRPr lang="pt-BR" sz="1100" dirty="0">
              <a:solidFill>
                <a:srgbClr val="898989"/>
              </a:solidFill>
              <a:latin typeface="IBM Plex Sans" panose="020B0503050203000203" pitchFamily="34" charset="0"/>
            </a:endParaRPr>
          </a:p>
        </p:txBody>
      </p:sp>
    </p:spTree>
    <p:extLst>
      <p:ext uri="{BB962C8B-B14F-4D97-AF65-F5344CB8AC3E}">
        <p14:creationId xmlns:p14="http://schemas.microsoft.com/office/powerpoint/2010/main" val="196701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p:cNvSpPr>
            <a:spLocks noGrp="1"/>
          </p:cNvSpPr>
          <p:nvPr>
            <p:ph type="title"/>
          </p:nvPr>
        </p:nvSpPr>
        <p:spPr/>
        <p:txBody>
          <a:bodyPr/>
          <a:lstStyle/>
          <a:p>
            <a:r>
              <a:rPr lang="en-US" b="1" dirty="0" err="1">
                <a:latin typeface="IBM Plex Sans" panose="020B0503050203000203" pitchFamily="34" charset="0"/>
              </a:rPr>
              <a:t>tl;dr</a:t>
            </a:r>
            <a:endParaRPr lang="en-US" b="1" dirty="0">
              <a:latin typeface="IBM Plex Sans" panose="020B0503050203000203" pitchFamily="34" charset="0"/>
            </a:endParaRPr>
          </a:p>
        </p:txBody>
      </p:sp>
      <p:sp>
        <p:nvSpPr>
          <p:cNvPr id="6" name="Content Placeholder 1"/>
          <p:cNvSpPr>
            <a:spLocks noGrp="1"/>
          </p:cNvSpPr>
          <p:nvPr>
            <p:ph sz="quarter" idx="20"/>
          </p:nvPr>
        </p:nvSpPr>
        <p:spPr/>
        <p:txBody>
          <a:bodyPr/>
          <a:lstStyle/>
          <a:p>
            <a:pPr marL="0" indent="0">
              <a:buNone/>
            </a:pPr>
            <a:r>
              <a:rPr lang="en-US" b="1" dirty="0">
                <a:latin typeface="IBM Plex Sans" panose="020B0503050203000203" pitchFamily="34" charset="0"/>
              </a:rPr>
              <a:t>Enough Data</a:t>
            </a:r>
          </a:p>
        </p:txBody>
      </p:sp>
      <p:sp>
        <p:nvSpPr>
          <p:cNvPr id="5" name="Content Placeholder 2"/>
          <p:cNvSpPr>
            <a:spLocks noGrp="1"/>
          </p:cNvSpPr>
          <p:nvPr>
            <p:ph sz="quarter" idx="19"/>
          </p:nvPr>
        </p:nvSpPr>
        <p:spPr>
          <a:solidFill>
            <a:schemeClr val="accent1">
              <a:lumMod val="75000"/>
            </a:schemeClr>
          </a:solidFill>
        </p:spPr>
        <p:txBody>
          <a:bodyPr/>
          <a:lstStyle/>
          <a:p>
            <a:pPr marL="0" indent="0">
              <a:buNone/>
            </a:pPr>
            <a:r>
              <a:rPr lang="en-US" b="1" dirty="0">
                <a:latin typeface="IBM Plex Sans" panose="020B0503050203000203" pitchFamily="34" charset="0"/>
              </a:rPr>
              <a:t>Innovation</a:t>
            </a:r>
          </a:p>
        </p:txBody>
      </p:sp>
      <p:sp>
        <p:nvSpPr>
          <p:cNvPr id="2" name="Content Placeholder 3"/>
          <p:cNvSpPr>
            <a:spLocks noGrp="1"/>
          </p:cNvSpPr>
          <p:nvPr>
            <p:ph sz="quarter" idx="17"/>
          </p:nvPr>
        </p:nvSpPr>
        <p:spPr>
          <a:solidFill>
            <a:schemeClr val="accent1"/>
          </a:solidFill>
        </p:spPr>
        <p:txBody>
          <a:bodyPr/>
          <a:lstStyle/>
          <a:p>
            <a:pPr marL="0" indent="0">
              <a:buNone/>
            </a:pPr>
            <a:r>
              <a:rPr lang="en-US" b="1" dirty="0">
                <a:latin typeface="IBM Plex Sans" panose="020B0503050203000203" pitchFamily="34" charset="0"/>
              </a:rPr>
              <a:t>Compatible responsiveness</a:t>
            </a:r>
          </a:p>
        </p:txBody>
      </p:sp>
      <p:sp>
        <p:nvSpPr>
          <p:cNvPr id="4" name="Content Placeholder 4"/>
          <p:cNvSpPr>
            <a:spLocks noGrp="1"/>
          </p:cNvSpPr>
          <p:nvPr>
            <p:ph sz="quarter" idx="18"/>
          </p:nvPr>
        </p:nvSpPr>
        <p:spPr/>
        <p:txBody>
          <a:bodyPr/>
          <a:lstStyle/>
          <a:p>
            <a:pPr marL="0" indent="0">
              <a:buNone/>
            </a:pPr>
            <a:r>
              <a:rPr lang="en-US" b="1" dirty="0">
                <a:latin typeface="IBM Plex Sans" panose="020B0503050203000203" pitchFamily="34" charset="0"/>
              </a:rPr>
              <a:t>Performance</a:t>
            </a:r>
          </a:p>
        </p:txBody>
      </p:sp>
      <p:sp>
        <p:nvSpPr>
          <p:cNvPr id="8" name="Slide Number Placeholder"/>
          <p:cNvSpPr>
            <a:spLocks noGrp="1"/>
          </p:cNvSpPr>
          <p:nvPr>
            <p:ph type="sldNum" sz="quarter" idx="11"/>
          </p:nvPr>
        </p:nvSpPr>
        <p:spPr/>
        <p:txBody>
          <a:bodyPr/>
          <a:lstStyle/>
          <a:p>
            <a:fld id="{59395FB3-9C97-154F-86B2-7E381B951268}" type="slidenum">
              <a:rPr lang="en-US" smtClean="0">
                <a:latin typeface="IBM Plex Sans" panose="020B0503050203000203" pitchFamily="34" charset="0"/>
              </a:rPr>
              <a:pPr/>
              <a:t>7</a:t>
            </a:fld>
            <a:endParaRPr lang="en-US" dirty="0">
              <a:latin typeface="IBM Plex Sans" panose="020B0503050203000203" pitchFamily="34" charset="0"/>
            </a:endParaRPr>
          </a:p>
        </p:txBody>
      </p:sp>
    </p:spTree>
    <p:extLst>
      <p:ext uri="{BB962C8B-B14F-4D97-AF65-F5344CB8AC3E}">
        <p14:creationId xmlns:p14="http://schemas.microsoft.com/office/powerpoint/2010/main" val="4279534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p:cNvSpPr>
            <a:spLocks noGrp="1"/>
          </p:cNvSpPr>
          <p:nvPr>
            <p:ph type="title"/>
          </p:nvPr>
        </p:nvSpPr>
        <p:spPr/>
        <p:txBody>
          <a:bodyPr/>
          <a:lstStyle/>
          <a:p>
            <a:r>
              <a:rPr lang="en-US" b="1" dirty="0">
                <a:latin typeface="IBM Plex Sans" panose="020B0503050203000203" pitchFamily="34" charset="0"/>
              </a:rPr>
              <a:t>Mobile Traffic Predictor Enhanced by Neighboring Transportation Data </a:t>
            </a:r>
            <a:r>
              <a:rPr lang="en-US" b="1" dirty="0">
                <a:solidFill>
                  <a:srgbClr val="0F62FF"/>
                </a:solidFill>
                <a:latin typeface="IBM Plex Sans" panose="020B0503050203000203" pitchFamily="34" charset="0"/>
              </a:rPr>
              <a:t>MTP-NT</a:t>
            </a:r>
          </a:p>
        </p:txBody>
      </p:sp>
      <p:sp>
        <p:nvSpPr>
          <p:cNvPr id="6" name="Content Placeholder 1"/>
          <p:cNvSpPr>
            <a:spLocks noGrp="1"/>
          </p:cNvSpPr>
          <p:nvPr>
            <p:ph sz="quarter" idx="20"/>
          </p:nvPr>
        </p:nvSpPr>
        <p:spPr/>
        <p:txBody>
          <a:bodyPr/>
          <a:lstStyle/>
          <a:p>
            <a:pPr marL="0" indent="0">
              <a:buNone/>
            </a:pPr>
            <a:r>
              <a:rPr lang="en-US" b="1" dirty="0">
                <a:latin typeface="IBM Plex Sans" panose="020B0503050203000203" pitchFamily="34" charset="0"/>
              </a:rPr>
              <a:t>City of Milan Dataset</a:t>
            </a:r>
            <a:r>
              <a:rPr lang="en-US" b="1" baseline="30000" dirty="0">
                <a:latin typeface="IBM Plex Sans" panose="020B0503050203000203" pitchFamily="34" charset="0"/>
              </a:rPr>
              <a:t>1</a:t>
            </a:r>
            <a:endParaRPr lang="en-US" b="1" dirty="0">
              <a:latin typeface="IBM Plex Sans" panose="020B0503050203000203" pitchFamily="34" charset="0"/>
            </a:endParaRPr>
          </a:p>
        </p:txBody>
      </p:sp>
      <p:sp>
        <p:nvSpPr>
          <p:cNvPr id="5" name="Content Placeholder 2"/>
          <p:cNvSpPr>
            <a:spLocks noGrp="1"/>
          </p:cNvSpPr>
          <p:nvPr>
            <p:ph sz="quarter" idx="19"/>
          </p:nvPr>
        </p:nvSpPr>
        <p:spPr>
          <a:solidFill>
            <a:schemeClr val="accent1">
              <a:lumMod val="75000"/>
            </a:schemeClr>
          </a:solidFill>
        </p:spPr>
        <p:txBody>
          <a:bodyPr/>
          <a:lstStyle/>
          <a:p>
            <a:pPr marL="0" indent="0">
              <a:buNone/>
            </a:pPr>
            <a:r>
              <a:rPr lang="en-US" b="1" dirty="0">
                <a:latin typeface="IBM Plex Sans" panose="020B0503050203000203" pitchFamily="34" charset="0"/>
              </a:rPr>
              <a:t>Scalable public transport and neighboring data</a:t>
            </a:r>
          </a:p>
          <a:p>
            <a:pPr marL="0" indent="0">
              <a:buNone/>
            </a:pPr>
            <a:endParaRPr lang="en-US" b="1" dirty="0">
              <a:latin typeface="IBM Plex Sans" panose="020B0503050203000203" pitchFamily="34" charset="0"/>
            </a:endParaRPr>
          </a:p>
          <a:p>
            <a:pPr marL="0" indent="0">
              <a:buNone/>
            </a:pPr>
            <a:r>
              <a:rPr lang="en-US" b="1" dirty="0">
                <a:latin typeface="IBM Plex Sans" panose="020B0503050203000203" pitchFamily="34" charset="0"/>
              </a:rPr>
              <a:t>Open source</a:t>
            </a:r>
          </a:p>
        </p:txBody>
      </p:sp>
      <p:sp>
        <p:nvSpPr>
          <p:cNvPr id="2" name="Content Placeholder 3"/>
          <p:cNvSpPr>
            <a:spLocks noGrp="1"/>
          </p:cNvSpPr>
          <p:nvPr>
            <p:ph sz="quarter" idx="17"/>
          </p:nvPr>
        </p:nvSpPr>
        <p:spPr>
          <a:solidFill>
            <a:schemeClr val="accent1"/>
          </a:solidFill>
        </p:spPr>
        <p:txBody>
          <a:bodyPr/>
          <a:lstStyle/>
          <a:p>
            <a:pPr marL="0" indent="0">
              <a:buNone/>
            </a:pPr>
            <a:r>
              <a:rPr lang="en-US" b="1" dirty="0">
                <a:latin typeface="IBM Plex Sans" panose="020B0503050203000203" pitchFamily="34" charset="0"/>
              </a:rPr>
              <a:t>Lightweight, adaptable and highly performant</a:t>
            </a:r>
          </a:p>
        </p:txBody>
      </p:sp>
      <p:sp>
        <p:nvSpPr>
          <p:cNvPr id="4" name="Content Placeholder 4"/>
          <p:cNvSpPr>
            <a:spLocks noGrp="1"/>
          </p:cNvSpPr>
          <p:nvPr>
            <p:ph sz="quarter" idx="18"/>
          </p:nvPr>
        </p:nvSpPr>
        <p:spPr/>
        <p:txBody>
          <a:bodyPr/>
          <a:lstStyle/>
          <a:p>
            <a:pPr marL="0" indent="0">
              <a:buNone/>
            </a:pPr>
            <a:r>
              <a:rPr lang="en-US" b="1" dirty="0">
                <a:latin typeface="IBM Plex Sans" panose="020B0503050203000203" pitchFamily="34" charset="0"/>
              </a:rPr>
              <a:t>State-of-art performance</a:t>
            </a:r>
          </a:p>
        </p:txBody>
      </p:sp>
      <p:sp>
        <p:nvSpPr>
          <p:cNvPr id="8" name="Slide Number Placeholder"/>
          <p:cNvSpPr>
            <a:spLocks noGrp="1"/>
          </p:cNvSpPr>
          <p:nvPr>
            <p:ph type="sldNum" sz="quarter" idx="11"/>
          </p:nvPr>
        </p:nvSpPr>
        <p:spPr/>
        <p:txBody>
          <a:bodyPr/>
          <a:lstStyle/>
          <a:p>
            <a:fld id="{59395FB3-9C97-154F-86B2-7E381B951268}" type="slidenum">
              <a:rPr lang="en-US" smtClean="0">
                <a:latin typeface="IBM Plex Sans" panose="020B0503050203000203" pitchFamily="34" charset="0"/>
              </a:rPr>
              <a:pPr/>
              <a:t>8</a:t>
            </a:fld>
            <a:endParaRPr lang="en-US" dirty="0">
              <a:latin typeface="IBM Plex Sans" panose="020B0503050203000203" pitchFamily="34" charset="0"/>
            </a:endParaRPr>
          </a:p>
        </p:txBody>
      </p:sp>
      <p:sp>
        <p:nvSpPr>
          <p:cNvPr id="7" name="Title">
            <a:extLst>
              <a:ext uri="{FF2B5EF4-FFF2-40B4-BE49-F238E27FC236}">
                <a16:creationId xmlns:a16="http://schemas.microsoft.com/office/drawing/2014/main" id="{414FFA5D-2314-C9F4-29F1-D455883F659E}"/>
              </a:ext>
            </a:extLst>
          </p:cNvPr>
          <p:cNvSpPr txBox="1">
            <a:spLocks/>
          </p:cNvSpPr>
          <p:nvPr/>
        </p:nvSpPr>
        <p:spPr>
          <a:xfrm>
            <a:off x="533401" y="4542698"/>
            <a:ext cx="2514599" cy="1539603"/>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b="1" kern="0" dirty="0"/>
              <a:t>Network usage</a:t>
            </a:r>
          </a:p>
          <a:p>
            <a:pPr defTabSz="914400"/>
            <a:endParaRPr lang="en-US" sz="1200" b="1" kern="0" dirty="0"/>
          </a:p>
          <a:p>
            <a:pPr defTabSz="914400"/>
            <a:r>
              <a:rPr lang="en-US" sz="1200" b="1" kern="0" dirty="0" err="1"/>
              <a:t>Geolocalized</a:t>
            </a:r>
            <a:r>
              <a:rPr lang="en-US" sz="1200" b="1" kern="0" dirty="0"/>
              <a:t> tweets</a:t>
            </a:r>
          </a:p>
          <a:p>
            <a:pPr defTabSz="914400"/>
            <a:endParaRPr lang="en-US" sz="1200" b="1" kern="0" dirty="0"/>
          </a:p>
          <a:p>
            <a:pPr defTabSz="914400"/>
            <a:r>
              <a:rPr lang="en-US" sz="1200" b="1" kern="0" dirty="0"/>
              <a:t>Weather</a:t>
            </a:r>
          </a:p>
          <a:p>
            <a:pPr defTabSz="914400"/>
            <a:endParaRPr lang="en-US" sz="1200" b="1" kern="0" dirty="0"/>
          </a:p>
          <a:p>
            <a:pPr defTabSz="914400"/>
            <a:r>
              <a:rPr lang="en-US" sz="1200" b="1" kern="0" dirty="0"/>
              <a:t>Electricity</a:t>
            </a:r>
          </a:p>
          <a:p>
            <a:pPr defTabSz="914400"/>
            <a:endParaRPr lang="en-US" sz="1200" b="1" kern="0" dirty="0"/>
          </a:p>
          <a:p>
            <a:pPr defTabSz="914400"/>
            <a:r>
              <a:rPr lang="en-US" sz="1200" b="1" kern="0" dirty="0"/>
              <a:t>News</a:t>
            </a:r>
          </a:p>
        </p:txBody>
      </p:sp>
      <p:sp>
        <p:nvSpPr>
          <p:cNvPr id="9" name="TextBox 8">
            <a:extLst>
              <a:ext uri="{FF2B5EF4-FFF2-40B4-BE49-F238E27FC236}">
                <a16:creationId xmlns:a16="http://schemas.microsoft.com/office/drawing/2014/main" id="{7F3ED445-8FF3-F549-069E-9EE3720EAEE9}"/>
              </a:ext>
            </a:extLst>
          </p:cNvPr>
          <p:cNvSpPr txBox="1"/>
          <p:nvPr/>
        </p:nvSpPr>
        <p:spPr>
          <a:xfrm>
            <a:off x="9144000" y="5755253"/>
            <a:ext cx="3048000" cy="600164"/>
          </a:xfrm>
          <a:prstGeom prst="rect">
            <a:avLst/>
          </a:prstGeom>
          <a:noFill/>
        </p:spPr>
        <p:txBody>
          <a:bodyPr wrap="square" rtlCol="0">
            <a:spAutoFit/>
          </a:bodyPr>
          <a:lstStyle/>
          <a:p>
            <a:r>
              <a:rPr lang="pt-BR" sz="1100" dirty="0">
                <a:latin typeface="IBM Plex Sans" panose="020B0503050203000203" pitchFamily="34" charset="0"/>
              </a:rPr>
              <a:t>[1] </a:t>
            </a:r>
            <a:r>
              <a:rPr lang="pt-BR" sz="1100" dirty="0" err="1">
                <a:latin typeface="IBM Plex Sans" panose="020B0503050203000203" pitchFamily="34" charset="0"/>
              </a:rPr>
              <a:t>Barlacchi</a:t>
            </a:r>
            <a:r>
              <a:rPr lang="pt-BR" sz="1100" dirty="0">
                <a:latin typeface="IBM Plex Sans" panose="020B0503050203000203" pitchFamily="34" charset="0"/>
              </a:rPr>
              <a:t>, G. et al. A </a:t>
            </a:r>
            <a:r>
              <a:rPr lang="pt-BR" sz="1100" dirty="0" err="1">
                <a:latin typeface="IBM Plex Sans" panose="020B0503050203000203" pitchFamily="34" charset="0"/>
              </a:rPr>
              <a:t>multi-source</a:t>
            </a:r>
            <a:r>
              <a:rPr lang="pt-BR" sz="1100" dirty="0">
                <a:latin typeface="IBM Plex Sans" panose="020B0503050203000203" pitchFamily="34" charset="0"/>
              </a:rPr>
              <a:t> </a:t>
            </a:r>
            <a:r>
              <a:rPr lang="pt-BR" sz="1100" dirty="0" err="1">
                <a:latin typeface="IBM Plex Sans" panose="020B0503050203000203" pitchFamily="34" charset="0"/>
              </a:rPr>
              <a:t>dataset</a:t>
            </a:r>
            <a:r>
              <a:rPr lang="pt-BR" sz="1100" dirty="0">
                <a:latin typeface="IBM Plex Sans" panose="020B0503050203000203" pitchFamily="34" charset="0"/>
              </a:rPr>
              <a:t> </a:t>
            </a:r>
            <a:r>
              <a:rPr lang="pt-BR" sz="1100" dirty="0" err="1">
                <a:latin typeface="IBM Plex Sans" panose="020B0503050203000203" pitchFamily="34" charset="0"/>
              </a:rPr>
              <a:t>of</a:t>
            </a:r>
            <a:r>
              <a:rPr lang="pt-BR" sz="1100" dirty="0">
                <a:latin typeface="IBM Plex Sans" panose="020B0503050203000203" pitchFamily="34" charset="0"/>
              </a:rPr>
              <a:t> </a:t>
            </a:r>
            <a:r>
              <a:rPr lang="pt-BR" sz="1100" dirty="0" err="1">
                <a:latin typeface="IBM Plex Sans" panose="020B0503050203000203" pitchFamily="34" charset="0"/>
              </a:rPr>
              <a:t>urban</a:t>
            </a:r>
            <a:r>
              <a:rPr lang="pt-BR" sz="1100" dirty="0">
                <a:latin typeface="IBM Plex Sans" panose="020B0503050203000203" pitchFamily="34" charset="0"/>
              </a:rPr>
              <a:t> </a:t>
            </a:r>
            <a:r>
              <a:rPr lang="pt-BR" sz="1100" dirty="0" err="1">
                <a:latin typeface="IBM Plex Sans" panose="020B0503050203000203" pitchFamily="34" charset="0"/>
              </a:rPr>
              <a:t>life</a:t>
            </a:r>
            <a:r>
              <a:rPr lang="pt-BR" sz="1100" dirty="0">
                <a:latin typeface="IBM Plex Sans" panose="020B0503050203000203" pitchFamily="34" charset="0"/>
              </a:rPr>
              <a:t> in </a:t>
            </a:r>
            <a:r>
              <a:rPr lang="pt-BR" sz="1100" dirty="0" err="1">
                <a:latin typeface="IBM Plex Sans" panose="020B0503050203000203" pitchFamily="34" charset="0"/>
              </a:rPr>
              <a:t>the</a:t>
            </a:r>
            <a:r>
              <a:rPr lang="pt-BR" sz="1100" dirty="0">
                <a:latin typeface="IBM Plex Sans" panose="020B0503050203000203" pitchFamily="34" charset="0"/>
              </a:rPr>
              <a:t> </a:t>
            </a:r>
            <a:r>
              <a:rPr lang="pt-BR" sz="1100" dirty="0" err="1">
                <a:latin typeface="IBM Plex Sans" panose="020B0503050203000203" pitchFamily="34" charset="0"/>
              </a:rPr>
              <a:t>city</a:t>
            </a:r>
            <a:r>
              <a:rPr lang="pt-BR" sz="1100" dirty="0">
                <a:latin typeface="IBM Plex Sans" panose="020B0503050203000203" pitchFamily="34" charset="0"/>
              </a:rPr>
              <a:t> </a:t>
            </a:r>
            <a:r>
              <a:rPr lang="pt-BR" sz="1100" dirty="0" err="1">
                <a:latin typeface="IBM Plex Sans" panose="020B0503050203000203" pitchFamily="34" charset="0"/>
              </a:rPr>
              <a:t>of</a:t>
            </a:r>
            <a:r>
              <a:rPr lang="pt-BR" sz="1100" dirty="0">
                <a:latin typeface="IBM Plex Sans" panose="020B0503050203000203" pitchFamily="34" charset="0"/>
              </a:rPr>
              <a:t> </a:t>
            </a:r>
            <a:r>
              <a:rPr lang="pt-BR" sz="1100" dirty="0" err="1">
                <a:latin typeface="IBM Plex Sans" panose="020B0503050203000203" pitchFamily="34" charset="0"/>
              </a:rPr>
              <a:t>milan</a:t>
            </a:r>
            <a:r>
              <a:rPr lang="pt-BR" sz="1100" dirty="0">
                <a:latin typeface="IBM Plex Sans" panose="020B0503050203000203" pitchFamily="34" charset="0"/>
              </a:rPr>
              <a:t> </a:t>
            </a:r>
            <a:r>
              <a:rPr lang="pt-BR" sz="1100" dirty="0" err="1">
                <a:latin typeface="IBM Plex Sans" panose="020B0503050203000203" pitchFamily="34" charset="0"/>
              </a:rPr>
              <a:t>and</a:t>
            </a:r>
            <a:r>
              <a:rPr lang="pt-BR" sz="1100" dirty="0">
                <a:latin typeface="IBM Plex Sans" panose="020B0503050203000203" pitchFamily="34" charset="0"/>
              </a:rPr>
              <a:t> </a:t>
            </a:r>
            <a:r>
              <a:rPr lang="pt-BR" sz="1100" dirty="0" err="1">
                <a:latin typeface="IBM Plex Sans" panose="020B0503050203000203" pitchFamily="34" charset="0"/>
              </a:rPr>
              <a:t>the</a:t>
            </a:r>
            <a:r>
              <a:rPr lang="pt-BR" sz="1100" dirty="0">
                <a:latin typeface="IBM Plex Sans" panose="020B0503050203000203" pitchFamily="34" charset="0"/>
              </a:rPr>
              <a:t> </a:t>
            </a:r>
            <a:r>
              <a:rPr lang="pt-BR" sz="1100" dirty="0" err="1">
                <a:latin typeface="IBM Plex Sans" panose="020B0503050203000203" pitchFamily="34" charset="0"/>
              </a:rPr>
              <a:t>province</a:t>
            </a:r>
            <a:r>
              <a:rPr lang="pt-BR" sz="1100" dirty="0">
                <a:latin typeface="IBM Plex Sans" panose="020B0503050203000203" pitchFamily="34" charset="0"/>
              </a:rPr>
              <a:t> </a:t>
            </a:r>
            <a:r>
              <a:rPr lang="pt-BR" sz="1100" dirty="0" err="1">
                <a:latin typeface="IBM Plex Sans" panose="020B0503050203000203" pitchFamily="34" charset="0"/>
              </a:rPr>
              <a:t>of</a:t>
            </a:r>
            <a:r>
              <a:rPr lang="pt-BR" sz="1100" dirty="0">
                <a:latin typeface="IBM Plex Sans" panose="020B0503050203000203" pitchFamily="34" charset="0"/>
              </a:rPr>
              <a:t> </a:t>
            </a:r>
            <a:r>
              <a:rPr lang="pt-BR" sz="1100" dirty="0" err="1">
                <a:latin typeface="IBM Plex Sans" panose="020B0503050203000203" pitchFamily="34" charset="0"/>
              </a:rPr>
              <a:t>trentino</a:t>
            </a:r>
            <a:r>
              <a:rPr lang="pt-BR" sz="1100" dirty="0">
                <a:latin typeface="IBM Plex Sans" panose="020B0503050203000203" pitchFamily="34" charset="0"/>
              </a:rPr>
              <a:t>. </a:t>
            </a:r>
            <a:r>
              <a:rPr lang="pt-BR" sz="1100" dirty="0" err="1">
                <a:latin typeface="IBM Plex Sans" panose="020B0503050203000203" pitchFamily="34" charset="0"/>
              </a:rPr>
              <a:t>Sci</a:t>
            </a:r>
            <a:r>
              <a:rPr lang="pt-BR" sz="1100" dirty="0">
                <a:latin typeface="IBM Plex Sans" panose="020B0503050203000203" pitchFamily="34" charset="0"/>
              </a:rPr>
              <a:t> Data 2, 2015. </a:t>
            </a:r>
          </a:p>
        </p:txBody>
      </p:sp>
    </p:spTree>
    <p:extLst>
      <p:ext uri="{BB962C8B-B14F-4D97-AF65-F5344CB8AC3E}">
        <p14:creationId xmlns:p14="http://schemas.microsoft.com/office/powerpoint/2010/main" val="22484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FF00A-1E98-87D1-4D8D-2603FC510239}"/>
              </a:ext>
            </a:extLst>
          </p:cNvPr>
          <p:cNvSpPr>
            <a:spLocks noGrp="1"/>
          </p:cNvSpPr>
          <p:nvPr>
            <p:ph type="title"/>
          </p:nvPr>
        </p:nvSpPr>
        <p:spPr/>
        <p:txBody>
          <a:bodyPr>
            <a:normAutofit/>
          </a:bodyPr>
          <a:lstStyle/>
          <a:p>
            <a:r>
              <a:rPr lang="pt-BR" sz="4800" b="1" dirty="0" err="1">
                <a:latin typeface="IBM Plex Sans" panose="020B0503050203000203" pitchFamily="34" charset="0"/>
              </a:rPr>
              <a:t>Contents</a:t>
            </a:r>
            <a:endParaRPr lang="pt-BR" sz="4800" b="1" dirty="0">
              <a:latin typeface="IBM Plex Sans" panose="020B0503050203000203" pitchFamily="34" charset="0"/>
            </a:endParaRPr>
          </a:p>
        </p:txBody>
      </p:sp>
      <p:sp>
        <p:nvSpPr>
          <p:cNvPr id="3" name="Content Placeholder 2">
            <a:extLst>
              <a:ext uri="{FF2B5EF4-FFF2-40B4-BE49-F238E27FC236}">
                <a16:creationId xmlns:a16="http://schemas.microsoft.com/office/drawing/2014/main" id="{5CC0BE7E-BBDD-73E9-E46F-0185B0BA8C22}"/>
              </a:ext>
            </a:extLst>
          </p:cNvPr>
          <p:cNvSpPr>
            <a:spLocks noGrp="1"/>
          </p:cNvSpPr>
          <p:nvPr>
            <p:ph idx="1"/>
          </p:nvPr>
        </p:nvSpPr>
        <p:spPr/>
        <p:txBody>
          <a:bodyPr/>
          <a:lstStyle/>
          <a:p>
            <a:pPr marL="514350" indent="-514350">
              <a:buFont typeface="+mj-lt"/>
              <a:buAutoNum type="arabicPeriod"/>
            </a:pPr>
            <a:r>
              <a:rPr lang="pt-BR" sz="2400" dirty="0" err="1">
                <a:latin typeface="IBM Plex Sans" panose="020B0503050203000203" pitchFamily="34" charset="0"/>
              </a:rPr>
              <a:t>Introduction</a:t>
            </a:r>
            <a:endParaRPr lang="pt-BR" sz="2400" dirty="0">
              <a:latin typeface="IBM Plex Sans" panose="020B0503050203000203" pitchFamily="34" charset="0"/>
            </a:endParaRPr>
          </a:p>
          <a:p>
            <a:pPr marL="514350" indent="-514350">
              <a:buFont typeface="+mj-lt"/>
              <a:buAutoNum type="arabicPeriod"/>
            </a:pPr>
            <a:r>
              <a:rPr lang="pt-BR" dirty="0" err="1">
                <a:solidFill>
                  <a:srgbClr val="0F62FF"/>
                </a:solidFill>
                <a:latin typeface="IBM Plex Sans" panose="020B0503050203000203" pitchFamily="34" charset="0"/>
              </a:rPr>
              <a:t>Related</a:t>
            </a:r>
            <a:r>
              <a:rPr lang="pt-BR" dirty="0">
                <a:solidFill>
                  <a:srgbClr val="0F62FF"/>
                </a:solidFill>
                <a:latin typeface="IBM Plex Sans" panose="020B0503050203000203" pitchFamily="34" charset="0"/>
              </a:rPr>
              <a:t> </a:t>
            </a:r>
            <a:r>
              <a:rPr lang="pt-BR" dirty="0" err="1">
                <a:solidFill>
                  <a:srgbClr val="0F62FF"/>
                </a:solidFill>
                <a:latin typeface="IBM Plex Sans" panose="020B0503050203000203" pitchFamily="34" charset="0"/>
              </a:rPr>
              <a:t>Work</a:t>
            </a:r>
            <a:endParaRPr lang="pt-BR" dirty="0">
              <a:solidFill>
                <a:srgbClr val="0F62FF"/>
              </a:solidFill>
              <a:latin typeface="IBM Plex Sans" panose="020B0503050203000203" pitchFamily="34" charset="0"/>
            </a:endParaRPr>
          </a:p>
          <a:p>
            <a:pPr marL="514350" indent="-514350">
              <a:buFont typeface="+mj-lt"/>
              <a:buAutoNum type="arabicPeriod"/>
            </a:pPr>
            <a:r>
              <a:rPr lang="pt-BR" dirty="0" err="1">
                <a:latin typeface="IBM Plex Sans" panose="020B0503050203000203" pitchFamily="34" charset="0"/>
              </a:rPr>
              <a:t>Preliminaries</a:t>
            </a:r>
            <a:r>
              <a:rPr lang="pt-BR" dirty="0">
                <a:latin typeface="IBM Plex Sans" panose="020B0503050203000203" pitchFamily="34" charset="0"/>
              </a:rPr>
              <a:t> </a:t>
            </a:r>
            <a:r>
              <a:rPr lang="pt-BR" dirty="0" err="1">
                <a:latin typeface="IBM Plex Sans" panose="020B0503050203000203" pitchFamily="34" charset="0"/>
              </a:rPr>
              <a:t>on</a:t>
            </a:r>
            <a:r>
              <a:rPr lang="pt-BR" dirty="0">
                <a:latin typeface="IBM Plex Sans" panose="020B0503050203000203" pitchFamily="34" charset="0"/>
              </a:rPr>
              <a:t> data </a:t>
            </a:r>
            <a:r>
              <a:rPr lang="pt-BR" dirty="0" err="1">
                <a:latin typeface="IBM Plex Sans" panose="020B0503050203000203" pitchFamily="34" charset="0"/>
              </a:rPr>
              <a:t>collection</a:t>
            </a:r>
            <a:r>
              <a:rPr lang="pt-BR" dirty="0">
                <a:latin typeface="IBM Plex Sans" panose="020B0503050203000203" pitchFamily="34" charset="0"/>
              </a:rPr>
              <a:t> for MTP-NT</a:t>
            </a:r>
          </a:p>
          <a:p>
            <a:pPr marL="514350" indent="-514350">
              <a:buFont typeface="+mj-lt"/>
              <a:buAutoNum type="arabicPeriod"/>
            </a:pPr>
            <a:r>
              <a:rPr lang="pt-BR" dirty="0">
                <a:latin typeface="IBM Plex Sans" panose="020B0503050203000203" pitchFamily="34" charset="0"/>
              </a:rPr>
              <a:t>Framework </a:t>
            </a:r>
            <a:r>
              <a:rPr lang="pt-BR" dirty="0" err="1">
                <a:latin typeface="IBM Plex Sans" panose="020B0503050203000203" pitchFamily="34" charset="0"/>
              </a:rPr>
              <a:t>structure</a:t>
            </a:r>
            <a:r>
              <a:rPr lang="pt-BR" dirty="0">
                <a:latin typeface="IBM Plex Sans" panose="020B0503050203000203" pitchFamily="34" charset="0"/>
              </a:rPr>
              <a:t> </a:t>
            </a:r>
            <a:r>
              <a:rPr lang="pt-BR" dirty="0" err="1">
                <a:latin typeface="IBM Plex Sans" panose="020B0503050203000203" pitchFamily="34" charset="0"/>
              </a:rPr>
              <a:t>and</a:t>
            </a:r>
            <a:r>
              <a:rPr lang="pt-BR" dirty="0">
                <a:latin typeface="IBM Plex Sans" panose="020B0503050203000203" pitchFamily="34" charset="0"/>
              </a:rPr>
              <a:t> </a:t>
            </a:r>
            <a:r>
              <a:rPr lang="pt-BR" dirty="0" err="1">
                <a:latin typeface="IBM Plex Sans" panose="020B0503050203000203" pitchFamily="34" charset="0"/>
              </a:rPr>
              <a:t>fundamentation</a:t>
            </a:r>
            <a:endParaRPr lang="pt-BR" dirty="0">
              <a:latin typeface="IBM Plex Sans" panose="020B0503050203000203" pitchFamily="34" charset="0"/>
            </a:endParaRPr>
          </a:p>
          <a:p>
            <a:pPr marL="514350" indent="-514350">
              <a:buFont typeface="+mj-lt"/>
              <a:buAutoNum type="arabicPeriod"/>
            </a:pPr>
            <a:r>
              <a:rPr lang="pt-BR" dirty="0">
                <a:latin typeface="IBM Plex Sans" panose="020B0503050203000203" pitchFamily="34" charset="0"/>
              </a:rPr>
              <a:t>Experimental </a:t>
            </a:r>
            <a:r>
              <a:rPr lang="pt-BR" dirty="0" err="1">
                <a:latin typeface="IBM Plex Sans" panose="020B0503050203000203" pitchFamily="34" charset="0"/>
              </a:rPr>
              <a:t>results</a:t>
            </a:r>
            <a:endParaRPr lang="pt-BR" dirty="0">
              <a:latin typeface="IBM Plex Sans" panose="020B0503050203000203" pitchFamily="34" charset="0"/>
            </a:endParaRPr>
          </a:p>
          <a:p>
            <a:pPr marL="514350" indent="-514350">
              <a:buFont typeface="+mj-lt"/>
              <a:buAutoNum type="arabicPeriod"/>
            </a:pPr>
            <a:r>
              <a:rPr lang="pt-BR" dirty="0">
                <a:latin typeface="IBM Plex Sans" panose="020B0503050203000203" pitchFamily="34" charset="0"/>
              </a:rPr>
              <a:t>Final </a:t>
            </a:r>
            <a:r>
              <a:rPr lang="pt-BR" dirty="0" err="1">
                <a:latin typeface="IBM Plex Sans" panose="020B0503050203000203" pitchFamily="34" charset="0"/>
              </a:rPr>
              <a:t>considerations</a:t>
            </a:r>
            <a:r>
              <a:rPr lang="pt-BR" dirty="0">
                <a:latin typeface="IBM Plex Sans" panose="020B0503050203000203" pitchFamily="34" charset="0"/>
              </a:rPr>
              <a:t> </a:t>
            </a:r>
            <a:r>
              <a:rPr lang="pt-BR" dirty="0" err="1">
                <a:latin typeface="IBM Plex Sans" panose="020B0503050203000203" pitchFamily="34" charset="0"/>
              </a:rPr>
              <a:t>and</a:t>
            </a:r>
            <a:r>
              <a:rPr lang="pt-BR" dirty="0">
                <a:latin typeface="IBM Plex Sans" panose="020B0503050203000203" pitchFamily="34" charset="0"/>
              </a:rPr>
              <a:t> future </a:t>
            </a:r>
            <a:r>
              <a:rPr lang="pt-BR" dirty="0" err="1">
                <a:latin typeface="IBM Plex Sans" panose="020B0503050203000203" pitchFamily="34" charset="0"/>
              </a:rPr>
              <a:t>work</a:t>
            </a:r>
            <a:endParaRPr lang="pt-BR" dirty="0">
              <a:latin typeface="IBM Plex Sans" panose="020B0503050203000203" pitchFamily="34" charset="0"/>
            </a:endParaRPr>
          </a:p>
        </p:txBody>
      </p:sp>
      <p:sp>
        <p:nvSpPr>
          <p:cNvPr id="6" name="Footer Placeholder 5">
            <a:extLst>
              <a:ext uri="{FF2B5EF4-FFF2-40B4-BE49-F238E27FC236}">
                <a16:creationId xmlns:a16="http://schemas.microsoft.com/office/drawing/2014/main" id="{182D6A0A-E745-679D-60FF-B7C463A93737}"/>
              </a:ext>
            </a:extLst>
          </p:cNvPr>
          <p:cNvSpPr>
            <a:spLocks noGrp="1"/>
          </p:cNvSpPr>
          <p:nvPr>
            <p:ph type="ftr" sz="quarter" idx="11"/>
          </p:nvPr>
        </p:nvSpPr>
        <p:spPr/>
        <p:txBody>
          <a:bodyPr/>
          <a:lstStyle/>
          <a:p>
            <a:r>
              <a:rPr lang="pt-BR"/>
              <a:t>A Mobile Traffic Predictor Enhanced by Neighboring Transportation Data (MTP-NT)</a:t>
            </a:r>
          </a:p>
        </p:txBody>
      </p:sp>
      <p:sp>
        <p:nvSpPr>
          <p:cNvPr id="7" name="Slide Number Placeholder 6">
            <a:extLst>
              <a:ext uri="{FF2B5EF4-FFF2-40B4-BE49-F238E27FC236}">
                <a16:creationId xmlns:a16="http://schemas.microsoft.com/office/drawing/2014/main" id="{36E45A6A-468F-0755-DC86-F673816E518A}"/>
              </a:ext>
            </a:extLst>
          </p:cNvPr>
          <p:cNvSpPr>
            <a:spLocks noGrp="1"/>
          </p:cNvSpPr>
          <p:nvPr>
            <p:ph type="sldNum" sz="quarter" idx="12"/>
          </p:nvPr>
        </p:nvSpPr>
        <p:spPr/>
        <p:txBody>
          <a:bodyPr/>
          <a:lstStyle/>
          <a:p>
            <a:fld id="{C16D1434-241F-3E4A-8778-0F70095E40C3}" type="slidenum">
              <a:rPr lang="pt-BR" smtClean="0"/>
              <a:t>9</a:t>
            </a:fld>
            <a:endParaRPr lang="pt-BR"/>
          </a:p>
        </p:txBody>
      </p:sp>
    </p:spTree>
    <p:extLst>
      <p:ext uri="{BB962C8B-B14F-4D97-AF65-F5344CB8AC3E}">
        <p14:creationId xmlns:p14="http://schemas.microsoft.com/office/powerpoint/2010/main" val="4237798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10941</TotalTime>
  <Words>2413</Words>
  <Application>Microsoft Macintosh PowerPoint</Application>
  <PresentationFormat>Widescreen</PresentationFormat>
  <Paragraphs>311</Paragraphs>
  <Slides>21</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IBM Plex Sans</vt:lpstr>
      <vt:lpstr>Office Theme</vt:lpstr>
      <vt:lpstr>A Mobile Traffic Predictor Enhanced by Neighboring Transportation Data (MTP-NT)</vt:lpstr>
      <vt:lpstr>Contents</vt:lpstr>
      <vt:lpstr>Data per month, per smartphone in 2028</vt:lpstr>
      <vt:lpstr>PowerPoint Presentation</vt:lpstr>
      <vt:lpstr>PowerPoint Presentation</vt:lpstr>
      <vt:lpstr>PowerPoint Presentation</vt:lpstr>
      <vt:lpstr>tl;dr</vt:lpstr>
      <vt:lpstr>Mobile Traffic Predictor Enhanced by Neighboring Transportation Data MTP-NT</vt:lpstr>
      <vt:lpstr>Contents</vt:lpstr>
      <vt:lpstr>Metrics and mathematical characteristics of network usage</vt:lpstr>
      <vt:lpstr>Regions of the city grouped based on network usage patterns1    Composition of trimodal distributions to describe the network traffic2  Sand temporal distribution of the network traffic results into extremely insufficient utilization of network resources2    Traffic was concentrated in some regions (city center) and peak hours3</vt:lpstr>
      <vt:lpstr>PowerPoint Presentation</vt:lpstr>
      <vt:lpstr>2844 Base Stations (BSs) in Suzhou  500m2x 500m2  Uses the neighborhood concept  LSTM Cells paired with Global and Local Autoencoders</vt:lpstr>
      <vt:lpstr>PowerPoint Presentation</vt:lpstr>
      <vt:lpstr>5929 Base Stations (BSs), 1.5 million users  In-tower and inter-tower traffic  Temporal correlations between physically distant towers  Graph Neural Network (GNN) architecture</vt:lpstr>
      <vt:lpstr>PowerPoint Presentation</vt:lpstr>
      <vt:lpstr>PowerPoint Presentation</vt:lpstr>
      <vt:lpstr>PowerPoint Presentation</vt:lpstr>
      <vt:lpstr>Contents</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Mobile Traffic Predictor Enhanced by Neighboring Transportation Data (MTP-NT)</dc:title>
  <dc:creator>Patrick Luiz de Araujo</dc:creator>
  <cp:lastModifiedBy>Patrick Luiz de Araujo</cp:lastModifiedBy>
  <cp:revision>12</cp:revision>
  <dcterms:created xsi:type="dcterms:W3CDTF">2023-06-29T10:33:55Z</dcterms:created>
  <dcterms:modified xsi:type="dcterms:W3CDTF">2023-08-01T17:42:41Z</dcterms:modified>
</cp:coreProperties>
</file>