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372" r:id="rId7"/>
    <p:sldId id="369" r:id="rId8"/>
    <p:sldId id="370" r:id="rId9"/>
    <p:sldId id="371" r:id="rId10"/>
    <p:sldId id="375" r:id="rId11"/>
    <p:sldId id="373" r:id="rId12"/>
    <p:sldId id="374" r:id="rId13"/>
    <p:sldId id="257" r:id="rId1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F8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4"/>
    <p:restoredTop sz="82360"/>
  </p:normalViewPr>
  <p:slideViewPr>
    <p:cSldViewPr snapToGrid="0">
      <p:cViewPr varScale="1">
        <p:scale>
          <a:sx n="100" d="100"/>
          <a:sy n="100" d="100"/>
        </p:scale>
        <p:origin x="29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12C11-4C9D-1F4A-951A-CE97512F563C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34663-90A1-D846-8898-3C9F8D7E32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48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NFV: topologia usando cloud e/ou </a:t>
            </a:r>
            <a:r>
              <a:rPr lang="pt-BR" dirty="0" err="1"/>
              <a:t>edge</a:t>
            </a:r>
            <a:endParaRPr lang="pt-BR" dirty="0"/>
          </a:p>
          <a:p>
            <a:r>
              <a:rPr lang="pt-BR" dirty="0"/>
              <a:t>Estruturas com a capacidade que necessitam, economizando recursos</a:t>
            </a:r>
          </a:p>
          <a:p>
            <a:r>
              <a:rPr lang="pt-BR" dirty="0"/>
              <a:t>Vai passar a ter gerenciamento de rede unificado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34663-90A1-D846-8898-3C9F8D7E32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10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Modelos de IA</a:t>
            </a:r>
          </a:p>
          <a:p>
            <a:r>
              <a:rPr lang="pt-BR" dirty="0"/>
              <a:t>	Dependem de dados históricos</a:t>
            </a:r>
          </a:p>
          <a:p>
            <a:r>
              <a:rPr lang="pt-BR" dirty="0"/>
              <a:t>	Menos complexos: implementação de um alocador de potência menos complexo que o </a:t>
            </a:r>
            <a:r>
              <a:rPr lang="pt-BR" dirty="0" err="1"/>
              <a:t>Weighted</a:t>
            </a:r>
            <a:r>
              <a:rPr lang="pt-BR" dirty="0"/>
              <a:t> </a:t>
            </a:r>
            <a:r>
              <a:rPr lang="pt-BR" dirty="0" err="1"/>
              <a:t>Minimum</a:t>
            </a:r>
            <a:r>
              <a:rPr lang="pt-BR" dirty="0"/>
              <a:t> </a:t>
            </a:r>
            <a:r>
              <a:rPr lang="pt-BR" dirty="0" err="1"/>
              <a:t>Mean</a:t>
            </a:r>
            <a:r>
              <a:rPr lang="pt-BR" dirty="0"/>
              <a:t>-Square </a:t>
            </a:r>
            <a:r>
              <a:rPr lang="pt-BR" dirty="0" err="1"/>
              <a:t>Error</a:t>
            </a:r>
            <a:r>
              <a:rPr lang="pt-BR" dirty="0"/>
              <a:t> (WMMSE)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34663-90A1-D846-8898-3C9F8D7E32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2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Modelos de IA</a:t>
            </a:r>
          </a:p>
          <a:p>
            <a:r>
              <a:rPr lang="pt-BR" dirty="0"/>
              <a:t>	Dependem de dados históricos</a:t>
            </a:r>
          </a:p>
          <a:p>
            <a:r>
              <a:rPr lang="pt-BR" dirty="0"/>
              <a:t>	Menos complexos: implementação de um alocador de potência menos complexo que o </a:t>
            </a:r>
            <a:r>
              <a:rPr lang="pt-BR" dirty="0" err="1"/>
              <a:t>Weighted</a:t>
            </a:r>
            <a:r>
              <a:rPr lang="pt-BR" dirty="0"/>
              <a:t> </a:t>
            </a:r>
            <a:r>
              <a:rPr lang="pt-BR" dirty="0" err="1"/>
              <a:t>Minimum</a:t>
            </a:r>
            <a:r>
              <a:rPr lang="pt-BR" dirty="0"/>
              <a:t> </a:t>
            </a:r>
            <a:r>
              <a:rPr lang="pt-BR" dirty="0" err="1"/>
              <a:t>Mean</a:t>
            </a:r>
            <a:r>
              <a:rPr lang="pt-BR" dirty="0"/>
              <a:t>-Square </a:t>
            </a:r>
            <a:r>
              <a:rPr lang="pt-BR" dirty="0" err="1"/>
              <a:t>Error</a:t>
            </a:r>
            <a:r>
              <a:rPr lang="pt-BR" dirty="0"/>
              <a:t> (WMMSE)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34663-90A1-D846-8898-3C9F8D7E32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44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Estes são os desafios a atentar-se em uma implementação de ML em 5G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9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	GDPR: politica de dados robusta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	Dados de 1/</a:t>
            </a:r>
            <a:r>
              <a:rPr lang="pt-BR" dirty="0" err="1"/>
              <a:t>nov</a:t>
            </a:r>
            <a:r>
              <a:rPr lang="pt-BR" dirty="0"/>
              <a:t>/2013 até 31/dez/2013</a:t>
            </a:r>
          </a:p>
          <a:p>
            <a:endParaRPr lang="pt-BR" dirty="0"/>
          </a:p>
          <a:p>
            <a:r>
              <a:rPr lang="pt-BR" dirty="0"/>
              <a:t>Inovação</a:t>
            </a:r>
          </a:p>
          <a:p>
            <a:r>
              <a:rPr lang="pt-BR" dirty="0"/>
              <a:t>	Uso pioneiro de dados de transporte público</a:t>
            </a:r>
          </a:p>
          <a:p>
            <a:r>
              <a:rPr lang="pt-BR" dirty="0"/>
              <a:t>	Dados e modelagem abertas</a:t>
            </a:r>
          </a:p>
          <a:p>
            <a:endParaRPr lang="pt-BR" dirty="0"/>
          </a:p>
          <a:p>
            <a:r>
              <a:rPr lang="pt-BR" dirty="0"/>
              <a:t>Leve</a:t>
            </a:r>
          </a:p>
          <a:p>
            <a:r>
              <a:rPr lang="pt-BR" dirty="0"/>
              <a:t>	Escalável através do volume de dados ingeridos</a:t>
            </a:r>
          </a:p>
          <a:p>
            <a:r>
              <a:rPr lang="pt-BR" dirty="0"/>
              <a:t>	Vários volumes validados</a:t>
            </a:r>
          </a:p>
          <a:p>
            <a:endParaRPr lang="pt-BR" dirty="0"/>
          </a:p>
          <a:p>
            <a:r>
              <a:rPr lang="pt-BR" dirty="0"/>
              <a:t>Performático</a:t>
            </a:r>
          </a:p>
          <a:p>
            <a:r>
              <a:rPr lang="pt-BR" dirty="0"/>
              <a:t>	Performance</a:t>
            </a:r>
          </a:p>
          <a:p>
            <a:r>
              <a:rPr lang="pt-BR" dirty="0"/>
              <a:t>	Mas também oportunidade</a:t>
            </a:r>
          </a:p>
          <a:p>
            <a:r>
              <a:rPr lang="pt-BR" dirty="0"/>
              <a:t>		80% das torres carregam 20% do tráfego; </a:t>
            </a:r>
          </a:p>
          <a:p>
            <a:r>
              <a:rPr lang="pt-BR" dirty="0"/>
              <a:t>		50% carregam 5%;</a:t>
            </a:r>
          </a:p>
          <a:p>
            <a:r>
              <a:rPr lang="pt-BR" dirty="0"/>
              <a:t>		0,35% carregam 50% de todo o volume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3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34663-90A1-D846-8898-3C9F8D7E32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(1)</a:t>
            </a:r>
          </a:p>
          <a:p>
            <a:r>
              <a:rPr lang="pt-BR" dirty="0"/>
              <a:t>	Regiões da cidade são agrupadas com base no seu padrão de uso</a:t>
            </a:r>
          </a:p>
          <a:p>
            <a:r>
              <a:rPr lang="pt-BR" dirty="0"/>
              <a:t>	Padrão de uso evidenciam a natureza organizacional da cidade</a:t>
            </a:r>
          </a:p>
          <a:p>
            <a:r>
              <a:rPr lang="pt-BR" dirty="0"/>
              <a:t>	Indicando correlação e </a:t>
            </a:r>
            <a:r>
              <a:rPr lang="pt-BR" dirty="0" err="1"/>
              <a:t>causualidade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34663-90A1-D846-8898-3C9F8D7E321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33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(1)</a:t>
            </a:r>
          </a:p>
          <a:p>
            <a:r>
              <a:rPr lang="pt-BR" dirty="0"/>
              <a:t>	Regiões da cidade são agrupadas com base no seu padrão de uso</a:t>
            </a:r>
          </a:p>
          <a:p>
            <a:r>
              <a:rPr lang="pt-BR" dirty="0"/>
              <a:t>	Padrão de uso evidenciam a natureza organizacional da cidade</a:t>
            </a:r>
          </a:p>
          <a:p>
            <a:r>
              <a:rPr lang="pt-BR" dirty="0"/>
              <a:t>	Indicando correlação e </a:t>
            </a:r>
            <a:r>
              <a:rPr lang="pt-BR" dirty="0" err="1"/>
              <a:t>causualidade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34663-90A1-D846-8898-3C9F8D7E321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73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2475-C0F1-30D1-AC17-D44F0BC7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29E1B-F2DA-CD96-4787-D5E1F0272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5C5D1-5D5A-F27C-05F5-22016ADC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292B-FE83-8149-80C4-91AAECDA12E5}" type="datetime1">
              <a:rPr lang="en-US" smtClean="0"/>
              <a:t>7/15/23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CDD15-8C4F-701E-455E-86ED5681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B97F-33B3-5ED5-5879-E6F5606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6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9E4C-2ADF-10F3-739A-FBA0E878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8F71D-F6EF-2683-313F-5128E202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B140-3CCF-72BF-858B-D41218C6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921A-E0AD-844D-AD8F-CAC84CE426DD}" type="datetime1">
              <a:rPr lang="en-US" smtClean="0"/>
              <a:t>7/15/23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99AC-7733-768D-702B-3C38B09A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5F29-3D92-AE1F-44C2-74B537FD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1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998E0-8302-20DF-A7C1-84B2DAEF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2A88A-35C8-6CF4-F8B5-16E0A585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9A6AA-F401-25A9-F01D-CF9639DB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CF61-6AC0-B04A-8A79-63823834CBEC}" type="datetime1">
              <a:rPr lang="en-US" smtClean="0"/>
              <a:t>7/15/23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1B89-92B9-C455-F4CC-3AAB462E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6C92-9909-71E0-1A59-9276B29C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2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7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5CBB-049B-798E-1728-5E268514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57A0-51C0-9FE7-32DE-1DBFE21B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92E91-38BC-0CB0-5DDB-3013C95D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1FFB-6350-8C44-9E91-19D97611BEA9}" type="datetime1">
              <a:rPr lang="en-US" smtClean="0"/>
              <a:t>7/15/23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DDA1-481A-982A-DEEC-6A1CF4D2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D68C-801E-C521-6657-E919A0F7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3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995C-7C39-844F-03ED-CE3890EC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6F38-C287-AB55-49FA-ACA53A91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A202-9444-A0DE-357C-F7E9CBFA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644-9B79-9F49-B469-1DC73161FED8}" type="datetime1">
              <a:rPr lang="en-US" smtClean="0"/>
              <a:t>7/15/23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608C-7DAF-86D0-7950-29190E3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7817-B4BD-F958-4973-95B5340F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17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9B7B-AFE0-23BF-67A5-9BD5F344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48AF-9DF7-652B-17A0-1C6FF5DE8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D78BE-E27E-AF45-5926-7CC58F6CA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222C4-FB3B-8DBB-9897-BED397F4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312-EAA7-7D48-88BA-9918EFBF56FA}" type="datetime1">
              <a:rPr lang="en-US" smtClean="0"/>
              <a:t>7/15/23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72361-FC53-90B5-BD6A-49FC26F4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2A992-A958-6654-70DB-BD1FCA02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96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5124-0FE4-4B8C-87F0-9BF93A02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0B540-C6CB-47A7-EBD9-48AF3E3B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C001F-1E63-B377-F2D7-8732EF7C5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CC3A5-9B8A-A4A5-573F-48D3A231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69433-9C2E-DD95-DD6F-D944CCF18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1BA7C-EEF5-81FE-F7FA-92B0A476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8BB-BB23-6E49-9BDB-7472C1355587}" type="datetime1">
              <a:rPr lang="en-US" smtClean="0"/>
              <a:t>7/15/23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35A0D-0389-AE63-B37A-A212802D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17A5A-9268-3D9E-0D55-10BAEBCE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5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1E37-B40E-F2D3-1AE5-0A5DDDB5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0E1BE-A034-CCFC-BF5E-B745353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3EEC-C7DD-1B40-8728-972E1C9136C0}" type="datetime1">
              <a:rPr lang="en-US" smtClean="0"/>
              <a:t>7/15/23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6D67B-6FF5-BFD0-4E33-E6E52D52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E3A06-9449-A391-F1E9-60B5529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2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F1097-0DA0-1B48-1D84-7682F60E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19E-60F9-E347-B916-E0C6BA076179}" type="datetime1">
              <a:rPr lang="en-US" smtClean="0"/>
              <a:t>7/15/23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5AD5C-D14B-7AE5-3811-6C0296E2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582B3-D5A4-044E-A4AB-3B7EE7BD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4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D8CB-684F-7BFF-A7AC-4E74D0E0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1E6B-8AE8-6F88-98FB-371DC430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AF0EC-5093-94A1-FE2D-622DD369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F375-431A-2F67-A67A-9F0C511B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956-4AC8-404F-A7CF-EC008BDE51B6}" type="datetime1">
              <a:rPr lang="en-US" smtClean="0"/>
              <a:t>7/15/23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32438-5206-4E2C-6525-48C0889D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FDD81-024A-9ECB-9A06-391882D8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69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AAB7-1D48-B0BC-96D3-50164830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40C50-D9FE-23CC-1888-C703CECCD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03638-5C6C-D2C5-32C0-88C4AAA50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B434B-2458-ACBD-0EAA-0E200A95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31F-1418-9A44-976B-E0F4BFB8DF25}" type="datetime1">
              <a:rPr lang="en-US" smtClean="0"/>
              <a:t>7/15/23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236AB-2040-A881-8E92-00CF1A07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DF572-5C6E-08DA-7485-9D3490AE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28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8E66B-F051-8D5F-4751-28238DC0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2820F-5065-2F17-7E89-D3FE6D1A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6C9B6-2E7A-1D9A-B76B-5347B6094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04F5-6E01-7F45-A19D-27FA7BCF2A7A}" type="datetime1">
              <a:rPr lang="en-US" smtClean="0"/>
              <a:t>7/15/23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4619-F92E-5DE2-50F2-DFB4211DD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6B35-025B-5248-2B8F-2A9DE2C90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1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.pasquini@ufu.br" TargetMode="External"/><Relationship Id="rId2" Type="http://schemas.openxmlformats.org/officeDocument/2006/relationships/hyperlink" Target="mailto:patrick@ufu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gcarneiro@ufu.b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icsson.com/en/reports-and-papers/mobility-report/reports/november-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F1AC-1603-3561-0ED9-5CBD91C56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495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IBM Plex Sans" panose="020B0503050203000203" pitchFamily="34" charset="0"/>
              </a:rPr>
              <a:t>A Mobile Traffic Predictor Enhanced by Neighboring Transportation Data (MTP-NT)</a:t>
            </a:r>
            <a:endParaRPr lang="pt-BR" sz="4800" dirty="0">
              <a:latin typeface="IBM Plex Sans" panose="020B050305020300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B6FD2-5DA0-9C1B-E2BB-16590B91A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170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IBM Plex Sans" panose="020B0503050203000203" pitchFamily="34" charset="0"/>
              </a:rPr>
              <a:t>Patrick Luiz de Araújo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0EB770-2759-E4AB-3876-15EBF6060BE1}"/>
              </a:ext>
            </a:extLst>
          </p:cNvPr>
          <p:cNvSpPr txBox="1">
            <a:spLocks/>
          </p:cNvSpPr>
          <p:nvPr/>
        </p:nvSpPr>
        <p:spPr>
          <a:xfrm>
            <a:off x="2860734" y="231962"/>
            <a:ext cx="6281111" cy="89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latin typeface="IBM Plex Sans" panose="020B0503050203000203" pitchFamily="34" charset="0"/>
              </a:rPr>
              <a:t>Programa de Pós-Graduação em Ciência da Computação</a:t>
            </a:r>
          </a:p>
        </p:txBody>
      </p:sp>
      <p:pic>
        <p:nvPicPr>
          <p:cNvPr id="5" name="Picture 6" descr="Resultado de imagem para ufu">
            <a:extLst>
              <a:ext uri="{FF2B5EF4-FFF2-40B4-BE49-F238E27FC236}">
                <a16:creationId xmlns:a16="http://schemas.microsoft.com/office/drawing/2014/main" id="{6C4FE774-7310-6AFD-B3E7-A239ECBC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701" y="115875"/>
            <a:ext cx="2660073" cy="7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996D29F-02A4-D715-4753-7420084CC492}"/>
              </a:ext>
            </a:extLst>
          </p:cNvPr>
          <p:cNvSpPr txBox="1">
            <a:spLocks/>
          </p:cNvSpPr>
          <p:nvPr/>
        </p:nvSpPr>
        <p:spPr>
          <a:xfrm>
            <a:off x="6001289" y="6341215"/>
            <a:ext cx="6186245" cy="5137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latin typeface="IBM Plex Sans" panose="020B0503050203000203" pitchFamily="34" charset="0"/>
              </a:rPr>
              <a:t>Defesa de dissertação de mestrado em  ??/??/????  </a:t>
            </a:r>
          </a:p>
        </p:txBody>
      </p:sp>
      <p:pic>
        <p:nvPicPr>
          <p:cNvPr id="7" name="Picture 4" descr="Resultado de imagem para facom ufu">
            <a:extLst>
              <a:ext uri="{FF2B5EF4-FFF2-40B4-BE49-F238E27FC236}">
                <a16:creationId xmlns:a16="http://schemas.microsoft.com/office/drawing/2014/main" id="{2E1600F8-BDD7-FC7C-70C1-1ACC0E47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" y="5163"/>
            <a:ext cx="3018912" cy="10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43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BB99-6713-EE89-3895-F3148FA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latin typeface="IBM Plex Sans" panose="020B0503050203000203" pitchFamily="34" charset="0"/>
              </a:rPr>
              <a:t>A Mobile </a:t>
            </a:r>
            <a:r>
              <a:rPr lang="pt-BR" dirty="0" err="1">
                <a:latin typeface="IBM Plex Sans" panose="020B0503050203000203" pitchFamily="34" charset="0"/>
              </a:rPr>
              <a:t>Traffic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Predictor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Enhanced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by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Neighboring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Transportation</a:t>
            </a:r>
            <a:r>
              <a:rPr lang="pt-BR" dirty="0">
                <a:latin typeface="IBM Plex Sans" panose="020B0503050203000203" pitchFamily="34" charset="0"/>
              </a:rPr>
              <a:t>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7978-95DF-1BFB-E341-3759F47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>
                <a:latin typeface="IBM Plex Sans" panose="020B0503050203000203" pitchFamily="34" charset="0"/>
              </a:rPr>
              <a:t>10</a:t>
            </a:fld>
            <a:endParaRPr lang="pt-BR">
              <a:latin typeface="IBM Plex Sans" panose="020B0503050203000203" pitchFamily="34" charset="0"/>
            </a:endParaRP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D1EB361-A84D-E1BA-5887-29346BE14147}"/>
              </a:ext>
            </a:extLst>
          </p:cNvPr>
          <p:cNvSpPr txBox="1">
            <a:spLocks/>
          </p:cNvSpPr>
          <p:nvPr/>
        </p:nvSpPr>
        <p:spPr>
          <a:xfrm>
            <a:off x="0" y="104751"/>
            <a:ext cx="420624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  <a:latin typeface="IBM Plex Sans" panose="020B0503050203000203" pitchFamily="34" charset="0"/>
              </a:rPr>
              <a:t>Related work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A672BC3C-1547-4ABC-32DE-207B50131A32}"/>
              </a:ext>
            </a:extLst>
          </p:cNvPr>
          <p:cNvSpPr txBox="1">
            <a:spLocks/>
          </p:cNvSpPr>
          <p:nvPr/>
        </p:nvSpPr>
        <p:spPr>
          <a:xfrm>
            <a:off x="531346" y="1215522"/>
            <a:ext cx="5170953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latin typeface="IBM Plex Sans" panose="020B0503050203000203" pitchFamily="34" charset="0"/>
              </a:rPr>
              <a:t>Characterization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8CB44D67-C82B-060B-C614-45807F93950C}"/>
              </a:ext>
            </a:extLst>
          </p:cNvPr>
          <p:cNvSpPr txBox="1">
            <a:spLocks/>
          </p:cNvSpPr>
          <p:nvPr/>
        </p:nvSpPr>
        <p:spPr>
          <a:xfrm>
            <a:off x="6096000" y="3296174"/>
            <a:ext cx="5170953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latin typeface="IBM Plex Sans" panose="020B0503050203000203" pitchFamily="34" charset="0"/>
              </a:rPr>
              <a:t>Prediction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EB6994C-159D-4F85-A1B7-8D40B9C2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6" y="1923957"/>
            <a:ext cx="4133088" cy="804672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IBM Plex Sans" panose="020B0503050203000203" pitchFamily="34" charset="0"/>
              </a:rPr>
              <a:t>Metrics and mathematical characteristics of network usage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1BDF527A-BA92-D08F-EAAF-AF9204368BB6}"/>
              </a:ext>
            </a:extLst>
          </p:cNvPr>
          <p:cNvSpPr txBox="1">
            <a:spLocks/>
          </p:cNvSpPr>
          <p:nvPr/>
        </p:nvSpPr>
        <p:spPr>
          <a:xfrm>
            <a:off x="6096000" y="3929396"/>
            <a:ext cx="4133088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latin typeface="IBM Plex Sans" panose="020B0503050203000203" pitchFamily="34" charset="0"/>
              </a:rPr>
              <a:t>Mathematical models to predict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370366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BB99-6713-EE89-3895-F3148FA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latin typeface="IBM Plex Sans" panose="020B0503050203000203" pitchFamily="34" charset="0"/>
              </a:rPr>
              <a:t>A Mobile </a:t>
            </a:r>
            <a:r>
              <a:rPr lang="pt-BR" dirty="0" err="1">
                <a:latin typeface="IBM Plex Sans" panose="020B0503050203000203" pitchFamily="34" charset="0"/>
              </a:rPr>
              <a:t>Traffic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Predictor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Enhanced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by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Neighboring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Transportation</a:t>
            </a:r>
            <a:r>
              <a:rPr lang="pt-BR" dirty="0">
                <a:latin typeface="IBM Plex Sans" panose="020B0503050203000203" pitchFamily="34" charset="0"/>
              </a:rPr>
              <a:t>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7978-95DF-1BFB-E341-3759F47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>
                <a:latin typeface="IBM Plex Sans" panose="020B0503050203000203" pitchFamily="34" charset="0"/>
              </a:rPr>
              <a:t>11</a:t>
            </a:fld>
            <a:endParaRPr lang="pt-BR">
              <a:latin typeface="IBM Plex Sans" panose="020B0503050203000203" pitchFamily="34" charset="0"/>
            </a:endParaRP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D1EB361-A84D-E1BA-5887-29346BE14147}"/>
              </a:ext>
            </a:extLst>
          </p:cNvPr>
          <p:cNvSpPr txBox="1">
            <a:spLocks/>
          </p:cNvSpPr>
          <p:nvPr/>
        </p:nvSpPr>
        <p:spPr>
          <a:xfrm>
            <a:off x="0" y="104751"/>
            <a:ext cx="939800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  <a:latin typeface="IBM Plex Sans" panose="020B0503050203000203" pitchFamily="34" charset="0"/>
              </a:rPr>
              <a:t>Related work - Characterization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44DE63-77EA-941B-0C64-E2B91AC638DE}"/>
              </a:ext>
            </a:extLst>
          </p:cNvPr>
          <p:cNvSpPr txBox="1"/>
          <p:nvPr/>
        </p:nvSpPr>
        <p:spPr>
          <a:xfrm>
            <a:off x="6096000" y="4636548"/>
            <a:ext cx="525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[1]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 Xu, 2017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[2] Wang 2015</a:t>
            </a:r>
          </a:p>
          <a:p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[3] </a:t>
            </a:r>
            <a:r>
              <a:rPr lang="en-US" sz="1100" b="0" i="0" dirty="0" err="1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Gotzner</a:t>
            </a:r>
            <a:endParaRPr lang="en-US" sz="1100" b="0" i="0" dirty="0">
              <a:solidFill>
                <a:srgbClr val="898989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FE29A8C-DA4A-E4E8-59AE-3E42BD56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6" y="1784768"/>
            <a:ext cx="5374154" cy="3346032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latin typeface="IBM Plex Sans" panose="020B0503050203000203" pitchFamily="34" charset="0"/>
              </a:rPr>
              <a:t>[1]</a:t>
            </a:r>
            <a:br>
              <a:rPr lang="en-US" sz="1600" b="1" dirty="0">
                <a:latin typeface="IBM Plex Sans" panose="020B0503050203000203" pitchFamily="34" charset="0"/>
              </a:rPr>
            </a:br>
            <a:r>
              <a:rPr lang="en-US" sz="1600" b="1" dirty="0">
                <a:latin typeface="IBM Plex Sans" panose="020B0503050203000203" pitchFamily="34" charset="0"/>
              </a:rPr>
              <a:t>Regions of the city grouped based on </a:t>
            </a:r>
            <a:r>
              <a:rPr lang="en-US" sz="1600" b="1" dirty="0">
                <a:solidFill>
                  <a:schemeClr val="accent1"/>
                </a:solidFill>
                <a:latin typeface="IBM Plex Sans" panose="020B0503050203000203" pitchFamily="34" charset="0"/>
              </a:rPr>
              <a:t>network usage patterns</a:t>
            </a:r>
            <a:br>
              <a:rPr lang="en-US" sz="1600" b="1" dirty="0">
                <a:latin typeface="IBM Plex Sans" panose="020B0503050203000203" pitchFamily="34" charset="0"/>
              </a:rPr>
            </a:br>
            <a:br>
              <a:rPr lang="en-US" sz="1600" b="1" dirty="0">
                <a:latin typeface="IBM Plex Sans" panose="020B0503050203000203" pitchFamily="34" charset="0"/>
              </a:rPr>
            </a:br>
            <a:r>
              <a:rPr lang="en-US" sz="1600" b="1" dirty="0">
                <a:latin typeface="IBM Plex Sans" panose="020B0503050203000203" pitchFamily="34" charset="0"/>
              </a:rPr>
              <a:t>[2]</a:t>
            </a:r>
            <a:br>
              <a:rPr lang="en-US" sz="1600" b="1" dirty="0">
                <a:latin typeface="IBM Plex Sans" panose="020B0503050203000203" pitchFamily="34" charset="0"/>
              </a:rPr>
            </a:br>
            <a:r>
              <a:rPr lang="en-US" sz="1600" b="1" dirty="0">
                <a:latin typeface="IBM Plex Sans" panose="020B0503050203000203" pitchFamily="34" charset="0"/>
              </a:rPr>
              <a:t>Composition of trimodal distributions to </a:t>
            </a:r>
            <a:r>
              <a:rPr lang="en-US" sz="1600" b="1" dirty="0">
                <a:solidFill>
                  <a:schemeClr val="accent1"/>
                </a:solidFill>
                <a:latin typeface="IBM Plex Sans" panose="020B0503050203000203" pitchFamily="34" charset="0"/>
              </a:rPr>
              <a:t>describe the network traffic</a:t>
            </a:r>
            <a:br>
              <a:rPr lang="en-US" sz="1600" b="1" u="sng" dirty="0">
                <a:latin typeface="IBM Plex Sans" panose="020B0503050203000203" pitchFamily="34" charset="0"/>
              </a:rPr>
            </a:br>
            <a:r>
              <a:rPr lang="en-US" sz="1600" b="1" dirty="0">
                <a:latin typeface="IBM Plex Sans" panose="020B0503050203000203" pitchFamily="34" charset="0"/>
              </a:rPr>
              <a:t>Sand temporal distribution of the network traffic results into </a:t>
            </a:r>
            <a:r>
              <a:rPr lang="en-US" sz="1600" b="1" dirty="0">
                <a:solidFill>
                  <a:schemeClr val="accent1"/>
                </a:solidFill>
                <a:latin typeface="IBM Plex Sans" panose="020B0503050203000203" pitchFamily="34" charset="0"/>
              </a:rPr>
              <a:t>extremely insufficient utilization of network resources</a:t>
            </a:r>
            <a:br>
              <a:rPr lang="en-US" sz="1600" b="1" dirty="0">
                <a:latin typeface="IBM Plex Sans" panose="020B0503050203000203" pitchFamily="34" charset="0"/>
              </a:rPr>
            </a:br>
            <a:br>
              <a:rPr lang="en-US" sz="1600" b="1" dirty="0">
                <a:latin typeface="IBM Plex Sans" panose="020B0503050203000203" pitchFamily="34" charset="0"/>
              </a:rPr>
            </a:br>
            <a:r>
              <a:rPr lang="en-US" sz="1600" b="1" dirty="0">
                <a:latin typeface="IBM Plex Sans" panose="020B0503050203000203" pitchFamily="34" charset="0"/>
              </a:rPr>
              <a:t>[3]</a:t>
            </a:r>
            <a:br>
              <a:rPr lang="en-US" sz="1600" b="1" dirty="0">
                <a:latin typeface="IBM Plex Sans" panose="020B0503050203000203" pitchFamily="34" charset="0"/>
              </a:rPr>
            </a:br>
            <a:r>
              <a:rPr lang="en-US" sz="1600" b="1" dirty="0">
                <a:latin typeface="IBM Plex Sans" panose="020B0503050203000203" pitchFamily="34" charset="0"/>
              </a:rPr>
              <a:t>Traffic was concentrated in </a:t>
            </a:r>
            <a:r>
              <a:rPr lang="en-US" sz="1600" b="1" dirty="0">
                <a:solidFill>
                  <a:schemeClr val="accent1"/>
                </a:solidFill>
                <a:latin typeface="IBM Plex Sans" panose="020B0503050203000203" pitchFamily="34" charset="0"/>
              </a:rPr>
              <a:t>some regions </a:t>
            </a:r>
            <a:r>
              <a:rPr lang="en-US" sz="1600" b="1" dirty="0">
                <a:latin typeface="IBM Plex Sans" panose="020B0503050203000203" pitchFamily="34" charset="0"/>
              </a:rPr>
              <a:t>(city center) </a:t>
            </a:r>
            <a:r>
              <a:rPr lang="en-US" sz="1600" b="1" dirty="0">
                <a:solidFill>
                  <a:schemeClr val="accent1"/>
                </a:solidFill>
                <a:latin typeface="IBM Plex Sans" panose="020B0503050203000203" pitchFamily="34" charset="0"/>
              </a:rPr>
              <a:t>and in peak hours</a:t>
            </a:r>
          </a:p>
        </p:txBody>
      </p:sp>
    </p:spTree>
    <p:extLst>
      <p:ext uri="{BB962C8B-B14F-4D97-AF65-F5344CB8AC3E}">
        <p14:creationId xmlns:p14="http://schemas.microsoft.com/office/powerpoint/2010/main" val="160718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BB99-6713-EE89-3895-F3148FA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latin typeface="IBM Plex Sans" panose="020B0503050203000203" pitchFamily="34" charset="0"/>
              </a:rPr>
              <a:t>A Mobile </a:t>
            </a:r>
            <a:r>
              <a:rPr lang="pt-BR" dirty="0" err="1">
                <a:latin typeface="IBM Plex Sans" panose="020B0503050203000203" pitchFamily="34" charset="0"/>
              </a:rPr>
              <a:t>Traffic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Predictor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Enhanced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by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Neighboring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Transportation</a:t>
            </a:r>
            <a:r>
              <a:rPr lang="pt-BR" dirty="0">
                <a:latin typeface="IBM Plex Sans" panose="020B0503050203000203" pitchFamily="34" charset="0"/>
              </a:rPr>
              <a:t>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7978-95DF-1BFB-E341-3759F47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>
                <a:latin typeface="IBM Plex Sans" panose="020B0503050203000203" pitchFamily="34" charset="0"/>
              </a:rPr>
              <a:t>12</a:t>
            </a:fld>
            <a:endParaRPr lang="pt-BR">
              <a:latin typeface="IBM Plex Sans" panose="020B050305020300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44DE63-77EA-941B-0C64-E2B91AC638DE}"/>
              </a:ext>
            </a:extLst>
          </p:cNvPr>
          <p:cNvSpPr txBox="1"/>
          <p:nvPr/>
        </p:nvSpPr>
        <p:spPr>
          <a:xfrm>
            <a:off x="6096000" y="4636548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[1]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US" sz="1100" b="0" i="0" dirty="0" err="1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Boutaba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, 2018</a:t>
            </a:r>
          </a:p>
          <a:p>
            <a:endParaRPr lang="pt-BR" sz="1100" dirty="0">
              <a:solidFill>
                <a:srgbClr val="898989"/>
              </a:solidFill>
              <a:latin typeface="IBM Plex Sans" panose="020B0503050203000203" pitchFamily="34" charset="0"/>
            </a:endParaRP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0C55A29C-FF1D-2972-E3F8-1376A90E99CC}"/>
              </a:ext>
            </a:extLst>
          </p:cNvPr>
          <p:cNvSpPr txBox="1">
            <a:spLocks/>
          </p:cNvSpPr>
          <p:nvPr/>
        </p:nvSpPr>
        <p:spPr>
          <a:xfrm>
            <a:off x="0" y="104751"/>
            <a:ext cx="939800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  <a:latin typeface="IBM Plex Sans" panose="020B0503050203000203" pitchFamily="34" charset="0"/>
              </a:rPr>
              <a:t>Related work - Prediction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939A8B86-41E0-8066-FC15-0CD940075DF3}"/>
              </a:ext>
            </a:extLst>
          </p:cNvPr>
          <p:cNvSpPr txBox="1">
            <a:spLocks/>
          </p:cNvSpPr>
          <p:nvPr/>
        </p:nvSpPr>
        <p:spPr>
          <a:xfrm>
            <a:off x="531346" y="1784768"/>
            <a:ext cx="5257800" cy="3346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IBM Plex Sans" panose="020B0503050203000203" pitchFamily="34" charset="0"/>
              </a:rPr>
              <a:t>[1]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IBM Plex Sans" panose="020B0503050203000203" pitchFamily="34" charset="0"/>
              </a:rPr>
              <a:t>Pure Time Series Function (TSF)</a:t>
            </a:r>
          </a:p>
          <a:p>
            <a:r>
              <a:rPr lang="en-US" sz="1600" b="1">
                <a:solidFill>
                  <a:schemeClr val="accent1"/>
                </a:solidFill>
                <a:latin typeface="IBM Plex Sans" panose="020B0503050203000203" pitchFamily="34" charset="0"/>
              </a:rPr>
              <a:t>Non-TSF problem</a:t>
            </a:r>
            <a:endParaRPr lang="en-US" sz="1600" b="1" dirty="0">
              <a:solidFill>
                <a:schemeClr val="accent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6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093AA27-F3BD-1820-3163-CF62B9DF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ts val="2400"/>
              </a:lnSpc>
              <a:spcBef>
                <a:spcPct val="20000"/>
              </a:spcBef>
            </a:pPr>
            <a:r>
              <a:rPr lang="pt-BR" sz="4000" b="1" dirty="0" err="1">
                <a:latin typeface="IBM Plex Sans" panose="020B0503050203000203" pitchFamily="34" charset="0"/>
                <a:ea typeface="+mn-ea"/>
                <a:cs typeface="+mn-cs"/>
              </a:rPr>
              <a:t>Thanks</a:t>
            </a:r>
            <a:r>
              <a:rPr lang="pt-BR" sz="4000" b="1" dirty="0">
                <a:latin typeface="IBM Plex Sans" panose="020B0503050203000203" pitchFamily="34" charset="0"/>
                <a:ea typeface="+mn-ea"/>
                <a:cs typeface="+mn-cs"/>
              </a:rPr>
              <a:t>!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D04AA28-7C76-CB8E-7EA3-A9E15B100E85}"/>
              </a:ext>
            </a:extLst>
          </p:cNvPr>
          <p:cNvSpPr txBox="1">
            <a:spLocks/>
          </p:cNvSpPr>
          <p:nvPr/>
        </p:nvSpPr>
        <p:spPr>
          <a:xfrm>
            <a:off x="3689968" y="3454401"/>
            <a:ext cx="7873140" cy="3033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rPr>
              <a:t>Patrick Luiz de Araújo</a:t>
            </a:r>
          </a:p>
          <a:p>
            <a:pPr marL="0" indent="0" algn="r">
              <a:buNone/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hlinkClick r:id="rId2"/>
              </a:rPr>
              <a:t>patrick@ufu.br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  <a:p>
            <a:pPr marL="0" indent="0" algn="r">
              <a:buNone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  <a:p>
            <a:pPr marL="0" indent="0" algn="r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rPr>
              <a:t>Prof. Dr. Rafael Pasquini</a:t>
            </a:r>
          </a:p>
          <a:p>
            <a:pPr marL="0" indent="0" algn="r">
              <a:buNone/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hlinkClick r:id="rId3"/>
              </a:rPr>
              <a:t>rafael.pasquini@ufu.br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  <a:p>
            <a:pPr marL="0" indent="0" algn="r"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  <a:p>
            <a:pPr marL="0" indent="0" algn="r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rPr>
              <a:t>Prof. Dr. Murillo Guimarães Carneiro</a:t>
            </a:r>
          </a:p>
          <a:p>
            <a:pPr marL="0" indent="0" algn="r">
              <a:buNone/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hlinkClick r:id="rId4"/>
              </a:rPr>
              <a:t>mgcarneiro@ufu.br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  <a:p>
            <a:pPr marL="0" indent="0" algn="r"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  <a:p>
            <a:pPr marL="0" indent="0" algn="r"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F5869F0-7AB5-C3CD-7AA5-73BAFA20B1CD}"/>
              </a:ext>
            </a:extLst>
          </p:cNvPr>
          <p:cNvSpPr txBox="1">
            <a:spLocks/>
          </p:cNvSpPr>
          <p:nvPr/>
        </p:nvSpPr>
        <p:spPr>
          <a:xfrm>
            <a:off x="794658" y="1959846"/>
            <a:ext cx="10681366" cy="149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0" dirty="0">
                <a:effectLst/>
                <a:latin typeface="IBM Plex Sans" panose="020B0503050203000203" pitchFamily="34" charset="0"/>
              </a:rPr>
              <a:t>A Mobile Traffic Predictor Enhanced by Neighboring Transportation Data (MTP-NT)</a:t>
            </a:r>
            <a:endParaRPr lang="pt-BR" b="1" dirty="0">
              <a:latin typeface="IBM Plex Sans" panose="020B050305020300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1D4C2-A873-78C4-5BB9-10481FBE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97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F00A-1E98-87D1-4D8D-2603FC51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 err="1">
                <a:latin typeface="IBM Plex Sans" panose="020B0503050203000203" pitchFamily="34" charset="0"/>
              </a:rPr>
              <a:t>Contents</a:t>
            </a:r>
            <a:endParaRPr lang="pt-BR" sz="4800" b="1" dirty="0">
              <a:latin typeface="IBM Plex Sans" panose="020B0503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BE7E-BBDD-73E9-E46F-0185B0BA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u="sng" dirty="0" err="1">
                <a:latin typeface="IBM Plex Sans" panose="020B0503050203000203" pitchFamily="34" charset="0"/>
              </a:rPr>
              <a:t>Introduction</a:t>
            </a:r>
            <a:endParaRPr lang="pt-BR" u="sng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 err="1">
                <a:latin typeface="IBM Plex Sans" panose="020B0503050203000203" pitchFamily="34" charset="0"/>
              </a:rPr>
              <a:t>Related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Work</a:t>
            </a:r>
            <a:endParaRPr lang="pt-BR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 err="1">
                <a:latin typeface="IBM Plex Sans" panose="020B0503050203000203" pitchFamily="34" charset="0"/>
              </a:rPr>
              <a:t>Preliminaries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on</a:t>
            </a:r>
            <a:r>
              <a:rPr lang="pt-BR" dirty="0">
                <a:latin typeface="IBM Plex Sans" panose="020B0503050203000203" pitchFamily="34" charset="0"/>
              </a:rPr>
              <a:t> data </a:t>
            </a:r>
            <a:r>
              <a:rPr lang="pt-BR" dirty="0" err="1">
                <a:latin typeface="IBM Plex Sans" panose="020B0503050203000203" pitchFamily="34" charset="0"/>
              </a:rPr>
              <a:t>collection</a:t>
            </a:r>
            <a:r>
              <a:rPr lang="pt-BR" dirty="0">
                <a:latin typeface="IBM Plex Sans" panose="020B0503050203000203" pitchFamily="34" charset="0"/>
              </a:rPr>
              <a:t> for MTP-NT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IBM Plex Sans" panose="020B0503050203000203" pitchFamily="34" charset="0"/>
              </a:rPr>
              <a:t>Framework </a:t>
            </a:r>
            <a:r>
              <a:rPr lang="pt-BR" dirty="0" err="1">
                <a:latin typeface="IBM Plex Sans" panose="020B0503050203000203" pitchFamily="34" charset="0"/>
              </a:rPr>
              <a:t>structure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and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fundamentation</a:t>
            </a:r>
            <a:endParaRPr lang="pt-BR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IBM Plex Sans" panose="020B0503050203000203" pitchFamily="34" charset="0"/>
              </a:rPr>
              <a:t>Experimental </a:t>
            </a:r>
            <a:r>
              <a:rPr lang="pt-BR" dirty="0" err="1">
                <a:latin typeface="IBM Plex Sans" panose="020B0503050203000203" pitchFamily="34" charset="0"/>
              </a:rPr>
              <a:t>results</a:t>
            </a:r>
            <a:endParaRPr lang="pt-BR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IBM Plex Sans" panose="020B0503050203000203" pitchFamily="34" charset="0"/>
              </a:rPr>
              <a:t>Final </a:t>
            </a:r>
            <a:r>
              <a:rPr lang="pt-BR" dirty="0" err="1">
                <a:latin typeface="IBM Plex Sans" panose="020B0503050203000203" pitchFamily="34" charset="0"/>
              </a:rPr>
              <a:t>considerations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and</a:t>
            </a:r>
            <a:r>
              <a:rPr lang="pt-BR" dirty="0">
                <a:latin typeface="IBM Plex Sans" panose="020B0503050203000203" pitchFamily="34" charset="0"/>
              </a:rPr>
              <a:t> future </a:t>
            </a:r>
            <a:r>
              <a:rPr lang="pt-BR" dirty="0" err="1">
                <a:latin typeface="IBM Plex Sans" panose="020B0503050203000203" pitchFamily="34" charset="0"/>
              </a:rPr>
              <a:t>work</a:t>
            </a:r>
            <a:endParaRPr lang="pt-BR" dirty="0">
              <a:latin typeface="IBM Plex Sans" panose="020B0503050203000203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D6A0A-E745-679D-60FF-B7C463A9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45A6A-468F-0755-DC86-F673816E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39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BB99-6713-EE89-3895-F3148FA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100" dirty="0">
                <a:latin typeface="IBM Plex Sans" panose="020B0503050203000203" pitchFamily="34" charset="0"/>
              </a:rPr>
              <a:t>A Mobile </a:t>
            </a:r>
            <a:r>
              <a:rPr lang="pt-BR" sz="1100" dirty="0" err="1">
                <a:latin typeface="IBM Plex Sans" panose="020B0503050203000203" pitchFamily="34" charset="0"/>
              </a:rPr>
              <a:t>Traffic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Predictor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Enhanced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by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Neighboring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Transportation</a:t>
            </a:r>
            <a:r>
              <a:rPr lang="pt-BR" sz="1100" dirty="0">
                <a:latin typeface="IBM Plex Sans" panose="020B0503050203000203" pitchFamily="34" charset="0"/>
              </a:rPr>
              <a:t>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7978-95DF-1BFB-E341-3759F47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z="1100" smtClean="0">
                <a:latin typeface="IBM Plex Sans" panose="020B0503050203000203" pitchFamily="34" charset="0"/>
              </a:rPr>
              <a:t>3</a:t>
            </a:fld>
            <a:endParaRPr lang="pt-BR" sz="1100">
              <a:latin typeface="IBM Plex Sans" panose="020B0503050203000203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53BFD3D-F48D-9BE9-BD7B-4F0F45E1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2" y="2777130"/>
            <a:ext cx="4133088" cy="804672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IBM Plex Sans" panose="020B0503050203000203" pitchFamily="34" charset="0"/>
              </a:rPr>
              <a:t>Data per month, per smartphone in 2028</a:t>
            </a: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577D8326-2FE1-C9E1-B2ED-80788CD0224C}"/>
              </a:ext>
            </a:extLst>
          </p:cNvPr>
          <p:cNvSpPr txBox="1">
            <a:spLocks/>
          </p:cNvSpPr>
          <p:nvPr/>
        </p:nvSpPr>
        <p:spPr>
          <a:xfrm>
            <a:off x="491646" y="2441858"/>
            <a:ext cx="420624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  <a:latin typeface="IBM Plex Sans" panose="020B0503050203000203" pitchFamily="34" charset="0"/>
              </a:rPr>
              <a:t>19 GB/month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AFA5BBFE-E212-360B-180C-B1B626851FF8}"/>
              </a:ext>
            </a:extLst>
          </p:cNvPr>
          <p:cNvSpPr txBox="1">
            <a:spLocks/>
          </p:cNvSpPr>
          <p:nvPr/>
        </p:nvSpPr>
        <p:spPr>
          <a:xfrm>
            <a:off x="7176529" y="1837460"/>
            <a:ext cx="4133088" cy="8046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b="1" kern="0" dirty="0">
                <a:solidFill>
                  <a:schemeClr val="tx1"/>
                </a:solidFill>
              </a:rPr>
              <a:t>5G subscribers in 2028</a:t>
            </a:r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36CACADF-AFC4-3E06-C1B5-D73BE58CA672}"/>
              </a:ext>
            </a:extLst>
          </p:cNvPr>
          <p:cNvSpPr txBox="1">
            <a:spLocks/>
          </p:cNvSpPr>
          <p:nvPr/>
        </p:nvSpPr>
        <p:spPr>
          <a:xfrm>
            <a:off x="7176529" y="1204238"/>
            <a:ext cx="4206240" cy="633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4800" kern="0" dirty="0">
                <a:solidFill>
                  <a:schemeClr val="tx1"/>
                </a:solidFill>
              </a:rPr>
              <a:t>5 billion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24406B87-64CF-B67A-544C-E1706CF773D2}"/>
              </a:ext>
            </a:extLst>
          </p:cNvPr>
          <p:cNvSpPr txBox="1">
            <a:spLocks/>
          </p:cNvSpPr>
          <p:nvPr/>
        </p:nvSpPr>
        <p:spPr>
          <a:xfrm>
            <a:off x="6071541" y="5037800"/>
            <a:ext cx="4133088" cy="8046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100" b="1" kern="0" dirty="0">
                <a:solidFill>
                  <a:schemeClr val="tx1"/>
                </a:solidFill>
              </a:rPr>
              <a:t>Data per quarter in 2028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5079F3F-D2E5-FBC2-1747-119744FDBF1D}"/>
              </a:ext>
            </a:extLst>
          </p:cNvPr>
          <p:cNvSpPr txBox="1">
            <a:spLocks/>
          </p:cNvSpPr>
          <p:nvPr/>
        </p:nvSpPr>
        <p:spPr>
          <a:xfrm>
            <a:off x="6071540" y="4404578"/>
            <a:ext cx="4757421" cy="633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4800" kern="0" dirty="0">
                <a:solidFill>
                  <a:schemeClr val="tx1"/>
                </a:solidFill>
              </a:rPr>
              <a:t>100 exabytes</a:t>
            </a: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E9224679-6319-2434-203B-77D3CEB5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781" y="0"/>
            <a:ext cx="1914219" cy="48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4529" rIns="91440" bIns="34529" anchor="t" anchorCtr="0"/>
          <a:lstStyle>
            <a:lvl1pPr marL="400050" indent="-4000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8929" indent="-288929"/>
            <a:endParaRPr lang="en-US" altLang="en-US" sz="500" dirty="0"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D1EB361-A84D-E1BA-5887-29346BE14147}"/>
              </a:ext>
            </a:extLst>
          </p:cNvPr>
          <p:cNvSpPr txBox="1">
            <a:spLocks/>
          </p:cNvSpPr>
          <p:nvPr/>
        </p:nvSpPr>
        <p:spPr>
          <a:xfrm>
            <a:off x="0" y="104751"/>
            <a:ext cx="420624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28230-3133-5772-AAB1-1AB360BE24B2}"/>
              </a:ext>
            </a:extLst>
          </p:cNvPr>
          <p:cNvSpPr txBox="1"/>
          <p:nvPr/>
        </p:nvSpPr>
        <p:spPr>
          <a:xfrm>
            <a:off x="6096000" y="5515500"/>
            <a:ext cx="525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9" indent="-288929"/>
            <a:r>
              <a:rPr lang="en-US" altLang="en-US" sz="1100" dirty="0">
                <a:solidFill>
                  <a:srgbClr val="898989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Fonte: </a:t>
            </a:r>
            <a:r>
              <a:rPr lang="en-US" altLang="en-US" sz="1100" dirty="0">
                <a:solidFill>
                  <a:srgbClr val="898989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Ericsson Mobility Report, November 2022</a:t>
            </a:r>
            <a:endParaRPr lang="en-US" altLang="en-US" sz="1100" dirty="0">
              <a:solidFill>
                <a:srgbClr val="898989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9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BB99-6713-EE89-3895-F3148FA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latin typeface="IBM Plex Sans" panose="020B0503050203000203" pitchFamily="34" charset="0"/>
              </a:rPr>
              <a:t>A Mobile </a:t>
            </a:r>
            <a:r>
              <a:rPr lang="pt-BR" dirty="0" err="1">
                <a:latin typeface="IBM Plex Sans" panose="020B0503050203000203" pitchFamily="34" charset="0"/>
              </a:rPr>
              <a:t>Traffic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Predictor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Enhanced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by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Neighboring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Transportation</a:t>
            </a:r>
            <a:r>
              <a:rPr lang="pt-BR" dirty="0">
                <a:latin typeface="IBM Plex Sans" panose="020B0503050203000203" pitchFamily="34" charset="0"/>
              </a:rPr>
              <a:t>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7978-95DF-1BFB-E341-3759F47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>
                <a:latin typeface="IBM Plex Sans" panose="020B0503050203000203" pitchFamily="34" charset="0"/>
              </a:rPr>
              <a:t>4</a:t>
            </a:fld>
            <a:endParaRPr lang="pt-BR">
              <a:latin typeface="IBM Plex Sans" panose="020B0503050203000203" pitchFamily="34" charset="0"/>
            </a:endParaRP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24406B87-64CF-B67A-544C-E1706CF773D2}"/>
              </a:ext>
            </a:extLst>
          </p:cNvPr>
          <p:cNvSpPr txBox="1">
            <a:spLocks/>
          </p:cNvSpPr>
          <p:nvPr/>
        </p:nvSpPr>
        <p:spPr>
          <a:xfrm>
            <a:off x="739253" y="1401237"/>
            <a:ext cx="4133088" cy="2631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kern="0" dirty="0">
                <a:solidFill>
                  <a:schemeClr val="tx1"/>
                </a:solidFill>
              </a:rPr>
              <a:t>To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5079F3F-D2E5-FBC2-1747-119744FDBF1D}"/>
              </a:ext>
            </a:extLst>
          </p:cNvPr>
          <p:cNvSpPr txBox="1">
            <a:spLocks/>
          </p:cNvSpPr>
          <p:nvPr/>
        </p:nvSpPr>
        <p:spPr>
          <a:xfrm>
            <a:off x="739253" y="1694456"/>
            <a:ext cx="4757421" cy="263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Allocate the maximum amount of users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D1EB361-A84D-E1BA-5887-29346BE14147}"/>
              </a:ext>
            </a:extLst>
          </p:cNvPr>
          <p:cNvSpPr txBox="1">
            <a:spLocks/>
          </p:cNvSpPr>
          <p:nvPr/>
        </p:nvSpPr>
        <p:spPr>
          <a:xfrm>
            <a:off x="0" y="104751"/>
            <a:ext cx="420624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0DDFA4D-4E9F-7C03-2EB6-9F109AB7D976}"/>
              </a:ext>
            </a:extLst>
          </p:cNvPr>
          <p:cNvSpPr txBox="1">
            <a:spLocks/>
          </p:cNvSpPr>
          <p:nvPr/>
        </p:nvSpPr>
        <p:spPr>
          <a:xfrm>
            <a:off x="6984228" y="1401237"/>
            <a:ext cx="4133088" cy="2631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kern="0" dirty="0">
                <a:solidFill>
                  <a:schemeClr val="tx1"/>
                </a:solidFill>
              </a:rPr>
              <a:t>New 5G networks will count on</a:t>
            </a:r>
          </a:p>
        </p:txBody>
      </p:sp>
      <p:sp>
        <p:nvSpPr>
          <p:cNvPr id="15" name="Text Placeholder">
            <a:extLst>
              <a:ext uri="{FF2B5EF4-FFF2-40B4-BE49-F238E27FC236}">
                <a16:creationId xmlns:a16="http://schemas.microsoft.com/office/drawing/2014/main" id="{7E35D6A1-7422-B3CC-CFAB-0ABF8CEB7BE4}"/>
              </a:ext>
            </a:extLst>
          </p:cNvPr>
          <p:cNvSpPr txBox="1">
            <a:spLocks/>
          </p:cNvSpPr>
          <p:nvPr/>
        </p:nvSpPr>
        <p:spPr>
          <a:xfrm>
            <a:off x="6984228" y="1694456"/>
            <a:ext cx="4757421" cy="2106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Core Network (CN) based on Virtual Network Functions (VNF) over a Network Function Virtualization (NFV)</a:t>
            </a:r>
            <a:r>
              <a:rPr lang="en-US" sz="1600" kern="0" baseline="30000" dirty="0">
                <a:solidFill>
                  <a:schemeClr val="tx1"/>
                </a:solidFill>
              </a:rPr>
              <a:t>2</a:t>
            </a:r>
            <a:r>
              <a:rPr lang="en-US" sz="1600" kern="0" dirty="0">
                <a:solidFill>
                  <a:schemeClr val="tx1"/>
                </a:solidFill>
              </a:rPr>
              <a:t> topology </a:t>
            </a:r>
          </a:p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Cloud and edge computing</a:t>
            </a:r>
            <a:r>
              <a:rPr lang="en-US" sz="1600" kern="0" baseline="30000" dirty="0">
                <a:solidFill>
                  <a:schemeClr val="tx1"/>
                </a:solidFill>
              </a:rPr>
              <a:t>3</a:t>
            </a:r>
            <a:endParaRPr lang="en-US" sz="1600" kern="0" dirty="0">
              <a:solidFill>
                <a:schemeClr val="tx1"/>
              </a:solidFill>
            </a:endParaRPr>
          </a:p>
          <a:p>
            <a:pPr defTabSz="914400"/>
            <a:r>
              <a:rPr lang="en-US" sz="1600" kern="0" dirty="0">
                <a:solidFill>
                  <a:schemeClr val="tx1"/>
                </a:solidFill>
                <a:highlight>
                  <a:srgbClr val="FFFF00"/>
                </a:highlight>
              </a:rPr>
              <a:t>Use Machine Learning (ML) and other predictive tools</a:t>
            </a:r>
          </a:p>
          <a:p>
            <a:pPr defTabSz="914400"/>
            <a:endParaRPr lang="en-US" sz="1600" kern="0" dirty="0">
              <a:solidFill>
                <a:schemeClr val="tx1"/>
              </a:solidFill>
            </a:endParaRPr>
          </a:p>
        </p:txBody>
      </p:sp>
      <p:sp>
        <p:nvSpPr>
          <p:cNvPr id="16" name="Text Placeholder">
            <a:extLst>
              <a:ext uri="{FF2B5EF4-FFF2-40B4-BE49-F238E27FC236}">
                <a16:creationId xmlns:a16="http://schemas.microsoft.com/office/drawing/2014/main" id="{7C8CD687-744C-E231-6C10-FD4199DA6307}"/>
              </a:ext>
            </a:extLst>
          </p:cNvPr>
          <p:cNvSpPr txBox="1">
            <a:spLocks/>
          </p:cNvSpPr>
          <p:nvPr/>
        </p:nvSpPr>
        <p:spPr>
          <a:xfrm>
            <a:off x="739252" y="1981212"/>
            <a:ext cx="4757421" cy="184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Optimize network operability</a:t>
            </a:r>
          </a:p>
        </p:txBody>
      </p:sp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E25DB23-83D2-02B9-6180-AD3269ED96DA}"/>
              </a:ext>
            </a:extLst>
          </p:cNvPr>
          <p:cNvSpPr txBox="1">
            <a:spLocks/>
          </p:cNvSpPr>
          <p:nvPr/>
        </p:nvSpPr>
        <p:spPr>
          <a:xfrm>
            <a:off x="739251" y="2274431"/>
            <a:ext cx="4757421" cy="263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Reach 5G QoS/</a:t>
            </a:r>
            <a:r>
              <a:rPr lang="en-US" sz="1600" kern="0" dirty="0" err="1">
                <a:solidFill>
                  <a:schemeClr val="tx1"/>
                </a:solidFill>
              </a:rPr>
              <a:t>QoE</a:t>
            </a:r>
            <a:r>
              <a:rPr lang="en-US" sz="1600" kern="0" dirty="0">
                <a:solidFill>
                  <a:schemeClr val="tx1"/>
                </a:solidFill>
              </a:rPr>
              <a:t> metrics</a:t>
            </a:r>
            <a:r>
              <a:rPr lang="en-US" sz="1600" kern="0" baseline="30000" dirty="0">
                <a:solidFill>
                  <a:schemeClr val="tx1"/>
                </a:solidFill>
              </a:rPr>
              <a:t>1</a:t>
            </a:r>
            <a:endParaRPr lang="en-US" sz="1600" kern="0" dirty="0">
              <a:solidFill>
                <a:schemeClr val="tx1"/>
              </a:solidFill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2DB5D33C-FE6C-B48A-CD2D-32A724B0ACA0}"/>
              </a:ext>
            </a:extLst>
          </p:cNvPr>
          <p:cNvSpPr txBox="1">
            <a:spLocks/>
          </p:cNvSpPr>
          <p:nvPr/>
        </p:nvSpPr>
        <p:spPr>
          <a:xfrm>
            <a:off x="1074685" y="2537608"/>
            <a:ext cx="4133088" cy="610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b="1" kern="0" dirty="0">
                <a:solidFill>
                  <a:schemeClr val="tx1"/>
                </a:solidFill>
              </a:rPr>
              <a:t>1ms latency</a:t>
            </a:r>
          </a:p>
          <a:p>
            <a:pPr defTabSz="914400"/>
            <a:r>
              <a:rPr lang="en-US" sz="1200" b="1" kern="0" dirty="0">
                <a:solidFill>
                  <a:schemeClr val="tx1"/>
                </a:solidFill>
              </a:rPr>
              <a:t>low energy consumption</a:t>
            </a:r>
          </a:p>
          <a:p>
            <a:pPr defTabSz="914400"/>
            <a:r>
              <a:rPr lang="en-US" sz="1200" b="1" kern="0" dirty="0">
                <a:solidFill>
                  <a:schemeClr val="tx1"/>
                </a:solidFill>
              </a:rPr>
              <a:t>High coverage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44DE63-77EA-941B-0C64-E2B91AC638DE}"/>
              </a:ext>
            </a:extLst>
          </p:cNvPr>
          <p:cNvSpPr txBox="1"/>
          <p:nvPr/>
        </p:nvSpPr>
        <p:spPr>
          <a:xfrm>
            <a:off x="6096000" y="4636548"/>
            <a:ext cx="5257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[1]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 AGIWAL, M.; ROY, A.; SAXENA, N. Next generation 5g wireless networks: A comprehensive survey. IEEE Communications Surveys Tutorials, v. 18, n. 3, p. 1617–1655, 2016.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[2] Sun, Y. et al. Application of machine learning in wireless networks: Key techniques and open issues. IEEE Communications Surveys Tutorials, v. 21, n. 4, p. 3072–3108, 2019.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[3] ALAWE, I. et al. Improving traffic forecasting for 5g core network scalability: A machine learning approach. IEEE Network, v. 32, n. 6, p. 42–49, 2018. </a:t>
            </a:r>
          </a:p>
          <a:p>
            <a:endParaRPr lang="pt-BR" sz="1100" dirty="0">
              <a:solidFill>
                <a:srgbClr val="898989"/>
              </a:solidFill>
              <a:latin typeface="IBM Plex Sans" panose="020B0503050203000203" pitchFamily="34" charset="0"/>
            </a:endParaRP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BCF4C3E0-9132-32DD-6C6E-45E764D6C940}"/>
              </a:ext>
            </a:extLst>
          </p:cNvPr>
          <p:cNvSpPr txBox="1">
            <a:spLocks/>
          </p:cNvSpPr>
          <p:nvPr/>
        </p:nvSpPr>
        <p:spPr>
          <a:xfrm>
            <a:off x="7399135" y="3333672"/>
            <a:ext cx="4133088" cy="610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kern="0" dirty="0">
                <a:solidFill>
                  <a:schemeClr val="tx1"/>
                </a:solidFill>
              </a:rPr>
              <a:t>Intelligent caching in network edge</a:t>
            </a:r>
          </a:p>
          <a:p>
            <a:pPr defTabSz="914400"/>
            <a:r>
              <a:rPr lang="en-US" sz="1200" kern="0" dirty="0">
                <a:solidFill>
                  <a:schemeClr val="tx1"/>
                </a:solidFill>
                <a:highlight>
                  <a:srgbClr val="FFFF00"/>
                </a:highlight>
              </a:rPr>
              <a:t>Cloud computing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7633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BB99-6713-EE89-3895-F3148FA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latin typeface="IBM Plex Sans" panose="020B0503050203000203" pitchFamily="34" charset="0"/>
              </a:rPr>
              <a:t>A Mobile Traffic Predictor Enhanced by Neighboring Transportation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7978-95DF-1BFB-E341-3759F47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>
                <a:latin typeface="IBM Plex Sans" panose="020B0503050203000203" pitchFamily="34" charset="0"/>
              </a:rPr>
              <a:t>5</a:t>
            </a:fld>
            <a:endParaRPr lang="pt-BR">
              <a:latin typeface="IBM Plex Sans" panose="020B0503050203000203" pitchFamily="34" charset="0"/>
            </a:endParaRP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5079F3F-D2E5-FBC2-1747-119744FDBF1D}"/>
              </a:ext>
            </a:extLst>
          </p:cNvPr>
          <p:cNvSpPr txBox="1">
            <a:spLocks/>
          </p:cNvSpPr>
          <p:nvPr/>
        </p:nvSpPr>
        <p:spPr>
          <a:xfrm>
            <a:off x="739253" y="1694456"/>
            <a:ext cx="4757421" cy="8431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AI models advantages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D1EB361-A84D-E1BA-5887-29346BE14147}"/>
              </a:ext>
            </a:extLst>
          </p:cNvPr>
          <p:cNvSpPr txBox="1">
            <a:spLocks/>
          </p:cNvSpPr>
          <p:nvPr/>
        </p:nvSpPr>
        <p:spPr>
          <a:xfrm>
            <a:off x="0" y="104751"/>
            <a:ext cx="420624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15" name="Text Placeholder">
            <a:extLst>
              <a:ext uri="{FF2B5EF4-FFF2-40B4-BE49-F238E27FC236}">
                <a16:creationId xmlns:a16="http://schemas.microsoft.com/office/drawing/2014/main" id="{7E35D6A1-7422-B3CC-CFAB-0ABF8CEB7BE4}"/>
              </a:ext>
            </a:extLst>
          </p:cNvPr>
          <p:cNvSpPr txBox="1">
            <a:spLocks/>
          </p:cNvSpPr>
          <p:nvPr/>
        </p:nvSpPr>
        <p:spPr>
          <a:xfrm>
            <a:off x="6984228" y="1694456"/>
            <a:ext cx="4757421" cy="2106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 err="1">
                <a:solidFill>
                  <a:schemeClr val="tx1"/>
                </a:solidFill>
              </a:rPr>
              <a:t>Limitants</a:t>
            </a:r>
            <a:endParaRPr lang="en-US" sz="1600" kern="0" dirty="0">
              <a:solidFill>
                <a:schemeClr val="tx1"/>
              </a:solidFill>
            </a:endParaRP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>
                <a:solidFill>
                  <a:schemeClr val="tx1"/>
                </a:solidFill>
              </a:rPr>
              <a:t>Enough data?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>
                <a:solidFill>
                  <a:schemeClr val="tx1"/>
                </a:solidFill>
              </a:rPr>
              <a:t>Pertinent information?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>
                <a:solidFill>
                  <a:schemeClr val="tx1"/>
                </a:solidFill>
              </a:rPr>
              <a:t>Response time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>
                <a:solidFill>
                  <a:schemeClr val="tx1"/>
                </a:solidFill>
              </a:rPr>
              <a:t>Return Over </a:t>
            </a:r>
            <a:r>
              <a:rPr lang="en-US" sz="1600" kern="0" dirty="0" err="1">
                <a:solidFill>
                  <a:schemeClr val="tx1"/>
                </a:solidFill>
              </a:rPr>
              <a:t>Investiment</a:t>
            </a:r>
            <a:r>
              <a:rPr lang="en-US" sz="1600" kern="0" dirty="0">
                <a:solidFill>
                  <a:schemeClr val="tx1"/>
                </a:solidFill>
              </a:rPr>
              <a:t> – ROI</a:t>
            </a:r>
          </a:p>
          <a:p>
            <a:pPr defTabSz="914400"/>
            <a:endParaRPr lang="en-US" sz="1600" kern="0" dirty="0">
              <a:solidFill>
                <a:schemeClr val="tx1"/>
              </a:solidFill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2DB5D33C-FE6C-B48A-CD2D-32A724B0ACA0}"/>
              </a:ext>
            </a:extLst>
          </p:cNvPr>
          <p:cNvSpPr txBox="1">
            <a:spLocks/>
          </p:cNvSpPr>
          <p:nvPr/>
        </p:nvSpPr>
        <p:spPr>
          <a:xfrm>
            <a:off x="1002764" y="2050216"/>
            <a:ext cx="4421989" cy="183341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b="1" kern="0" dirty="0">
                <a:solidFill>
                  <a:schemeClr val="tx1"/>
                </a:solidFill>
              </a:rPr>
              <a:t>Rely on historical data</a:t>
            </a:r>
            <a:r>
              <a:rPr lang="en-US" b="1" kern="0" baseline="30000" dirty="0">
                <a:solidFill>
                  <a:schemeClr val="tx1"/>
                </a:solidFill>
              </a:rPr>
              <a:t>123</a:t>
            </a:r>
          </a:p>
          <a:p>
            <a:pPr defTabSz="914400">
              <a:lnSpc>
                <a:spcPct val="100000"/>
              </a:lnSpc>
            </a:pPr>
            <a:endParaRPr lang="en-US" b="1" kern="0" baseline="30000" dirty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</a:pPr>
            <a:r>
              <a:rPr lang="en-US" b="1" kern="0" dirty="0">
                <a:solidFill>
                  <a:schemeClr val="tx1"/>
                </a:solidFill>
              </a:rPr>
              <a:t>Can be less complex than conventional approaches</a:t>
            </a:r>
            <a:r>
              <a:rPr lang="en-US" b="1" kern="0" baseline="30000" dirty="0">
                <a:solidFill>
                  <a:schemeClr val="tx1"/>
                </a:solidFill>
              </a:rPr>
              <a:t>4</a:t>
            </a:r>
          </a:p>
          <a:p>
            <a:pPr defTabSz="914400">
              <a:lnSpc>
                <a:spcPct val="100000"/>
              </a:lnSpc>
            </a:pPr>
            <a:endParaRPr lang="en-US" b="1" kern="0" dirty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</a:pPr>
            <a:r>
              <a:rPr lang="en-US" b="1" kern="0" dirty="0">
                <a:solidFill>
                  <a:schemeClr val="tx1"/>
                </a:solidFill>
              </a:rPr>
              <a:t>Robust patterns and best overall performance</a:t>
            </a:r>
            <a:r>
              <a:rPr lang="en-US" b="1" kern="0" baseline="30000" dirty="0">
                <a:solidFill>
                  <a:schemeClr val="tx1"/>
                </a:solidFill>
              </a:rPr>
              <a:t>5</a:t>
            </a:r>
            <a:endParaRPr lang="en-US" b="1" kern="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44DE63-77EA-941B-0C64-E2B91AC638DE}"/>
              </a:ext>
            </a:extLst>
          </p:cNvPr>
          <p:cNvSpPr txBox="1"/>
          <p:nvPr/>
        </p:nvSpPr>
        <p:spPr>
          <a:xfrm>
            <a:off x="5034337" y="3760887"/>
            <a:ext cx="63194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[1]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 Wang, X. et al. </a:t>
            </a:r>
            <a:r>
              <a:rPr lang="en-US" sz="1100" b="0" i="0" dirty="0" err="1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Spatio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-temporal analysis and prediction of cellular traffic in metropolis. In: 2017 IEEE 25th International Conference on Network Protocols (ICNP). [</a:t>
            </a:r>
            <a:r>
              <a:rPr lang="en-US" sz="1100" b="0" i="0" dirty="0" err="1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S.l.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: </a:t>
            </a:r>
            <a:r>
              <a:rPr lang="en-US" sz="1100" b="0" i="0" dirty="0" err="1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s.n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.], 2017. p. 1–10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[2] Wang, J. et al. Spatiotemporal modeling and prediction in cellular networks: A big data enabled deep learning approach. In: IEEE INFOCOM 2017 - IEEE Conference on Computer Communications. [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S.l.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: 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s.n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.], 2017. p. 1–9.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[3] CHEN, X. et al. Analyzing and modeling 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spatio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-temporal dependence of cellular traffic at city scale. In: 2015 IEEE International Conference on Communications (ICC). [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S.l.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: 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s.n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.], 2015. p. 3585–3591.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[4] SUN, H. et al. Learning to optimize: Training deep neural networks for wireless resource management. In: 2017 IEEE 18th International Workshop on Signal Processing Advances in Wireless Communications (SPAWC). [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S.l.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: 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s.n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.], 2017. p. 1–6.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[5] Sun, Y. et al. Application of machine learning in wireless networks: Key techniques and open issues. IEEE Communications Surveys Tutorials, v. 21, n. 4, p. 3072–3108, 2019. </a:t>
            </a:r>
          </a:p>
          <a:p>
            <a:endParaRPr lang="pt-BR" sz="1100" dirty="0">
              <a:solidFill>
                <a:srgbClr val="898989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0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BB99-6713-EE89-3895-F3148FA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latin typeface="IBM Plex Sans" panose="020B0503050203000203" pitchFamily="34" charset="0"/>
              </a:rPr>
              <a:t>A Mobile Traffic Predictor Enhanced by Neighboring Transportation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7978-95DF-1BFB-E341-3759F47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>
                <a:latin typeface="IBM Plex Sans" panose="020B0503050203000203" pitchFamily="34" charset="0"/>
              </a:rPr>
              <a:t>6</a:t>
            </a:fld>
            <a:endParaRPr lang="pt-BR">
              <a:latin typeface="IBM Plex Sans" panose="020B0503050203000203" pitchFamily="34" charset="0"/>
            </a:endParaRP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5079F3F-D2E5-FBC2-1747-119744FDBF1D}"/>
              </a:ext>
            </a:extLst>
          </p:cNvPr>
          <p:cNvSpPr txBox="1">
            <a:spLocks/>
          </p:cNvSpPr>
          <p:nvPr/>
        </p:nvSpPr>
        <p:spPr>
          <a:xfrm>
            <a:off x="739253" y="1694456"/>
            <a:ext cx="4757421" cy="8431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Opportunities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D1EB361-A84D-E1BA-5887-29346BE14147}"/>
              </a:ext>
            </a:extLst>
          </p:cNvPr>
          <p:cNvSpPr txBox="1">
            <a:spLocks/>
          </p:cNvSpPr>
          <p:nvPr/>
        </p:nvSpPr>
        <p:spPr>
          <a:xfrm>
            <a:off x="0" y="104751"/>
            <a:ext cx="420624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15" name="Text Placeholder">
            <a:extLst>
              <a:ext uri="{FF2B5EF4-FFF2-40B4-BE49-F238E27FC236}">
                <a16:creationId xmlns:a16="http://schemas.microsoft.com/office/drawing/2014/main" id="{7E35D6A1-7422-B3CC-CFAB-0ABF8CEB7BE4}"/>
              </a:ext>
            </a:extLst>
          </p:cNvPr>
          <p:cNvSpPr txBox="1">
            <a:spLocks/>
          </p:cNvSpPr>
          <p:nvPr/>
        </p:nvSpPr>
        <p:spPr>
          <a:xfrm>
            <a:off x="6984228" y="1694456"/>
            <a:ext cx="4757421" cy="2106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 err="1">
                <a:solidFill>
                  <a:schemeClr val="tx1"/>
                </a:solidFill>
              </a:rPr>
              <a:t>Limitants</a:t>
            </a:r>
            <a:endParaRPr lang="en-US" sz="1600" kern="0" dirty="0">
              <a:solidFill>
                <a:schemeClr val="tx1"/>
              </a:solidFill>
            </a:endParaRP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>
                <a:solidFill>
                  <a:schemeClr val="tx1"/>
                </a:solidFill>
              </a:rPr>
              <a:t>Enough data?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>
                <a:solidFill>
                  <a:schemeClr val="tx1"/>
                </a:solidFill>
              </a:rPr>
              <a:t>Pertinent information?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>
                <a:solidFill>
                  <a:schemeClr val="tx1"/>
                </a:solidFill>
              </a:rPr>
              <a:t>Response time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>
                <a:solidFill>
                  <a:schemeClr val="tx1"/>
                </a:solidFill>
              </a:rPr>
              <a:t>Return Over </a:t>
            </a:r>
            <a:r>
              <a:rPr lang="en-US" sz="1600" kern="0" dirty="0" err="1">
                <a:solidFill>
                  <a:schemeClr val="tx1"/>
                </a:solidFill>
              </a:rPr>
              <a:t>Investiment</a:t>
            </a:r>
            <a:r>
              <a:rPr lang="en-US" sz="1600" kern="0" dirty="0">
                <a:solidFill>
                  <a:schemeClr val="tx1"/>
                </a:solidFill>
              </a:rPr>
              <a:t> – ROI</a:t>
            </a:r>
          </a:p>
          <a:p>
            <a:pPr defTabSz="914400"/>
            <a:endParaRPr lang="en-US" sz="1600" kern="0" dirty="0">
              <a:solidFill>
                <a:schemeClr val="tx1"/>
              </a:solidFill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2DB5D33C-FE6C-B48A-CD2D-32A724B0ACA0}"/>
              </a:ext>
            </a:extLst>
          </p:cNvPr>
          <p:cNvSpPr txBox="1">
            <a:spLocks/>
          </p:cNvSpPr>
          <p:nvPr/>
        </p:nvSpPr>
        <p:spPr>
          <a:xfrm>
            <a:off x="1002764" y="2050216"/>
            <a:ext cx="4421989" cy="183341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b="1" kern="0" dirty="0">
                <a:solidFill>
                  <a:schemeClr val="tx1"/>
                </a:solidFill>
              </a:rPr>
              <a:t>Rely on historical data</a:t>
            </a:r>
            <a:r>
              <a:rPr lang="en-US" b="1" kern="0" baseline="30000" dirty="0">
                <a:solidFill>
                  <a:schemeClr val="tx1"/>
                </a:solidFill>
              </a:rPr>
              <a:t>123</a:t>
            </a:r>
          </a:p>
          <a:p>
            <a:pPr defTabSz="914400">
              <a:lnSpc>
                <a:spcPct val="100000"/>
              </a:lnSpc>
            </a:pPr>
            <a:endParaRPr lang="en-US" b="1" kern="0" baseline="30000" dirty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</a:pPr>
            <a:r>
              <a:rPr lang="en-US" b="1" kern="0" dirty="0">
                <a:solidFill>
                  <a:schemeClr val="tx1"/>
                </a:solidFill>
              </a:rPr>
              <a:t>Can be less complex than conventional approaches</a:t>
            </a:r>
            <a:r>
              <a:rPr lang="en-US" b="1" kern="0" baseline="30000" dirty="0">
                <a:solidFill>
                  <a:schemeClr val="tx1"/>
                </a:solidFill>
              </a:rPr>
              <a:t>4</a:t>
            </a:r>
          </a:p>
          <a:p>
            <a:pPr defTabSz="914400">
              <a:lnSpc>
                <a:spcPct val="100000"/>
              </a:lnSpc>
            </a:pPr>
            <a:endParaRPr lang="en-US" b="1" kern="0" dirty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</a:pPr>
            <a:r>
              <a:rPr lang="en-US" b="1" kern="0" dirty="0">
                <a:solidFill>
                  <a:schemeClr val="tx1"/>
                </a:solidFill>
              </a:rPr>
              <a:t>Robust patterns and best overall performance</a:t>
            </a:r>
            <a:r>
              <a:rPr lang="en-US" b="1" kern="0" baseline="30000" dirty="0">
                <a:solidFill>
                  <a:schemeClr val="tx1"/>
                </a:solidFill>
              </a:rPr>
              <a:t>5</a:t>
            </a:r>
            <a:endParaRPr lang="en-US" b="1" kern="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44DE63-77EA-941B-0C64-E2B91AC638DE}"/>
              </a:ext>
            </a:extLst>
          </p:cNvPr>
          <p:cNvSpPr txBox="1"/>
          <p:nvPr/>
        </p:nvSpPr>
        <p:spPr>
          <a:xfrm>
            <a:off x="5034337" y="3760887"/>
            <a:ext cx="63194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[1]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 Wang, X. et al. </a:t>
            </a:r>
            <a:r>
              <a:rPr lang="en-US" sz="1100" b="0" i="0" dirty="0" err="1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Spatio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-temporal analysis and prediction of cellular traffic in metropolis. In: 2017 IEEE 25th International Conference on Network Protocols (ICNP). [</a:t>
            </a:r>
            <a:r>
              <a:rPr lang="en-US" sz="1100" b="0" i="0" dirty="0" err="1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S.l.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: </a:t>
            </a:r>
            <a:r>
              <a:rPr lang="en-US" sz="1100" b="0" i="0" dirty="0" err="1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s.n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.], 2017. p. 1–10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[2] Wang, J. et al. Spatiotemporal modeling and prediction in cellular networks: A big data enabled deep learning approach. In: IEEE INFOCOM 2017 - IEEE Conference on Computer Communications. [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S.l.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: 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s.n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.], 2017. p. 1–9.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[3] CHEN, X. et al. Analyzing and modeling 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spatio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-temporal dependence of cellular traffic at city scale. In: 2015 IEEE International Conference on Communications (ICC). [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S.l.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: 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s.n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.], 2015. p. 3585–3591.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[4] SUN, H. et al. Learning to optimize: Training deep neural networks for wireless resource management. In: 2017 IEEE 18th International Workshop on Signal Processing Advances in Wireless Communications (SPAWC). [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S.l.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: 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s.n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.], 2017. p. 1–6.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[5] Sun, Y. et al. Application of machine learning in wireless networks: Key techniques and open issues. IEEE Communications Surveys Tutorials, v. 21, n. 4, p. 3072–3108, 2019. </a:t>
            </a:r>
          </a:p>
          <a:p>
            <a:endParaRPr lang="pt-BR" sz="1100" dirty="0">
              <a:solidFill>
                <a:srgbClr val="898989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IBM Plex Sans" panose="020B0503050203000203" pitchFamily="34" charset="0"/>
              </a:rPr>
              <a:t>tl;dr</a:t>
            </a:r>
            <a:endParaRPr lang="en-US" b="1" dirty="0">
              <a:latin typeface="IBM Plex Sans" panose="020B0503050203000203" pitchFamily="34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Enough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9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Innovation</a:t>
            </a:r>
          </a:p>
        </p:txBody>
      </p:sp>
      <p:sp>
        <p:nvSpPr>
          <p:cNvPr id="2" name="Content Placeholder 3"/>
          <p:cNvSpPr>
            <a:spLocks noGrp="1"/>
          </p:cNvSpPr>
          <p:nvPr>
            <p:ph sz="quarter" idx="17"/>
          </p:nvPr>
        </p:nvSpPr>
        <p:spPr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Compatible responsiveness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Performance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latin typeface="IBM Plex Sans" panose="020B0503050203000203" pitchFamily="34" charset="0"/>
              </a:rPr>
              <a:pPr/>
              <a:t>7</a:t>
            </a:fld>
            <a:endParaRPr lang="en-US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3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IBM Plex Sans" panose="020B0503050203000203" pitchFamily="34" charset="0"/>
              </a:rPr>
              <a:t>Mobile Traffic Predictor Enhanced by Neighboring Transportation Data </a:t>
            </a:r>
            <a:r>
              <a:rPr lang="en-US" b="1" dirty="0">
                <a:solidFill>
                  <a:schemeClr val="accent1"/>
                </a:solidFill>
                <a:latin typeface="IBM Plex Sans" panose="020B0503050203000203" pitchFamily="34" charset="0"/>
              </a:rPr>
              <a:t>MTP-NT</a:t>
            </a:r>
            <a:endParaRPr lang="en-US" b="1" dirty="0">
              <a:latin typeface="IBM Plex Sans" panose="020B0503050203000203" pitchFamily="34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City of Milan Dataset</a:t>
            </a:r>
            <a:r>
              <a:rPr lang="en-US" b="1" baseline="30000" dirty="0">
                <a:latin typeface="IBM Plex Sans" panose="020B0503050203000203" pitchFamily="34" charset="0"/>
              </a:rPr>
              <a:t>1</a:t>
            </a:r>
            <a:endParaRPr lang="en-US" b="1" dirty="0">
              <a:latin typeface="IBM Plex Sans" panose="020B0503050203000203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9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Scalable public transport and neighboring data</a:t>
            </a:r>
          </a:p>
          <a:p>
            <a:pPr marL="0" indent="0">
              <a:buNone/>
            </a:pPr>
            <a:endParaRPr lang="en-US" b="1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Open source</a:t>
            </a:r>
          </a:p>
        </p:txBody>
      </p:sp>
      <p:sp>
        <p:nvSpPr>
          <p:cNvPr id="2" name="Content Placeholder 3"/>
          <p:cNvSpPr>
            <a:spLocks noGrp="1"/>
          </p:cNvSpPr>
          <p:nvPr>
            <p:ph sz="quarter" idx="17"/>
          </p:nvPr>
        </p:nvSpPr>
        <p:spPr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Lightweight, adaptable and highly performant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State-of-art performance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latin typeface="IBM Plex Sans" panose="020B0503050203000203" pitchFamily="34" charset="0"/>
              </a:rPr>
              <a:pPr/>
              <a:t>8</a:t>
            </a:fld>
            <a:endParaRPr lang="en-US" dirty="0">
              <a:latin typeface="IBM Plex Sans" panose="020B0503050203000203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14FFA5D-2314-C9F4-29F1-D455883F659E}"/>
              </a:ext>
            </a:extLst>
          </p:cNvPr>
          <p:cNvSpPr txBox="1">
            <a:spLocks/>
          </p:cNvSpPr>
          <p:nvPr/>
        </p:nvSpPr>
        <p:spPr>
          <a:xfrm>
            <a:off x="533401" y="4542698"/>
            <a:ext cx="2514599" cy="15396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b="1" kern="0" dirty="0"/>
              <a:t>Network usage</a:t>
            </a:r>
          </a:p>
          <a:p>
            <a:pPr defTabSz="914400"/>
            <a:endParaRPr lang="en-US" sz="1200" b="1" kern="0" dirty="0"/>
          </a:p>
          <a:p>
            <a:pPr defTabSz="914400"/>
            <a:r>
              <a:rPr lang="en-US" sz="1200" b="1" kern="0" dirty="0" err="1"/>
              <a:t>Geolocalized</a:t>
            </a:r>
            <a:r>
              <a:rPr lang="en-US" sz="1200" b="1" kern="0" dirty="0"/>
              <a:t> tweets</a:t>
            </a:r>
          </a:p>
          <a:p>
            <a:pPr defTabSz="914400"/>
            <a:endParaRPr lang="en-US" sz="1200" b="1" kern="0" dirty="0"/>
          </a:p>
          <a:p>
            <a:pPr defTabSz="914400"/>
            <a:r>
              <a:rPr lang="en-US" sz="1200" b="1" kern="0" dirty="0"/>
              <a:t>Weather</a:t>
            </a:r>
          </a:p>
          <a:p>
            <a:pPr defTabSz="914400"/>
            <a:endParaRPr lang="en-US" sz="1200" b="1" kern="0" dirty="0"/>
          </a:p>
          <a:p>
            <a:pPr defTabSz="914400"/>
            <a:r>
              <a:rPr lang="en-US" sz="1200" b="1" kern="0" dirty="0"/>
              <a:t>Electricity</a:t>
            </a:r>
          </a:p>
          <a:p>
            <a:pPr defTabSz="914400"/>
            <a:endParaRPr lang="en-US" sz="1200" b="1" kern="0" dirty="0"/>
          </a:p>
          <a:p>
            <a:pPr defTabSz="914400"/>
            <a:r>
              <a:rPr lang="en-US" sz="1200" b="1" kern="0" dirty="0"/>
              <a:t>News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ED445-8FF3-F549-069E-9EE3720EAEE9}"/>
              </a:ext>
            </a:extLst>
          </p:cNvPr>
          <p:cNvSpPr txBox="1"/>
          <p:nvPr/>
        </p:nvSpPr>
        <p:spPr>
          <a:xfrm>
            <a:off x="9144000" y="5755253"/>
            <a:ext cx="304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IBM Plex Sans" panose="020B0503050203000203" pitchFamily="34" charset="0"/>
              </a:rPr>
              <a:t>[1] </a:t>
            </a:r>
            <a:r>
              <a:rPr lang="pt-BR" sz="1100" dirty="0" err="1">
                <a:latin typeface="IBM Plex Sans" panose="020B0503050203000203" pitchFamily="34" charset="0"/>
              </a:rPr>
              <a:t>Barlacchi</a:t>
            </a:r>
            <a:r>
              <a:rPr lang="pt-BR" sz="1100" dirty="0">
                <a:latin typeface="IBM Plex Sans" panose="020B0503050203000203" pitchFamily="34" charset="0"/>
              </a:rPr>
              <a:t>, G. et al. A </a:t>
            </a:r>
            <a:r>
              <a:rPr lang="pt-BR" sz="1100" dirty="0" err="1">
                <a:latin typeface="IBM Plex Sans" panose="020B0503050203000203" pitchFamily="34" charset="0"/>
              </a:rPr>
              <a:t>multi-source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dataset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of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urban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life</a:t>
            </a:r>
            <a:r>
              <a:rPr lang="pt-BR" sz="1100" dirty="0">
                <a:latin typeface="IBM Plex Sans" panose="020B0503050203000203" pitchFamily="34" charset="0"/>
              </a:rPr>
              <a:t> in </a:t>
            </a:r>
            <a:r>
              <a:rPr lang="pt-BR" sz="1100" dirty="0" err="1">
                <a:latin typeface="IBM Plex Sans" panose="020B0503050203000203" pitchFamily="34" charset="0"/>
              </a:rPr>
              <a:t>the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city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of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milan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and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the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province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of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trentino</a:t>
            </a:r>
            <a:r>
              <a:rPr lang="pt-BR" sz="1100" dirty="0">
                <a:latin typeface="IBM Plex Sans" panose="020B0503050203000203" pitchFamily="34" charset="0"/>
              </a:rPr>
              <a:t>. </a:t>
            </a:r>
            <a:r>
              <a:rPr lang="pt-BR" sz="1100" dirty="0" err="1">
                <a:latin typeface="IBM Plex Sans" panose="020B0503050203000203" pitchFamily="34" charset="0"/>
              </a:rPr>
              <a:t>Sci</a:t>
            </a:r>
            <a:r>
              <a:rPr lang="pt-BR" sz="1100" dirty="0">
                <a:latin typeface="IBM Plex Sans" panose="020B0503050203000203" pitchFamily="34" charset="0"/>
              </a:rPr>
              <a:t> Data 2, 2015. </a:t>
            </a:r>
          </a:p>
        </p:txBody>
      </p:sp>
    </p:spTree>
    <p:extLst>
      <p:ext uri="{BB962C8B-B14F-4D97-AF65-F5344CB8AC3E}">
        <p14:creationId xmlns:p14="http://schemas.microsoft.com/office/powerpoint/2010/main" val="2248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F00A-1E98-87D1-4D8D-2603FC51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 err="1">
                <a:latin typeface="IBM Plex Sans" panose="020B0503050203000203" pitchFamily="34" charset="0"/>
              </a:rPr>
              <a:t>Contents</a:t>
            </a:r>
            <a:endParaRPr lang="pt-BR" sz="4800" b="1" dirty="0">
              <a:latin typeface="IBM Plex Sans" panose="020B0503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BE7E-BBDD-73E9-E46F-0185B0BA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>
                <a:latin typeface="IBM Plex Sans" panose="020B0503050203000203" pitchFamily="34" charset="0"/>
              </a:rPr>
              <a:t>Introduction</a:t>
            </a:r>
            <a:endParaRPr lang="pt-BR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u="sng" dirty="0" err="1">
                <a:latin typeface="IBM Plex Sans" panose="020B0503050203000203" pitchFamily="34" charset="0"/>
              </a:rPr>
              <a:t>Related</a:t>
            </a:r>
            <a:r>
              <a:rPr lang="pt-BR" u="sng" dirty="0">
                <a:latin typeface="IBM Plex Sans" panose="020B0503050203000203" pitchFamily="34" charset="0"/>
              </a:rPr>
              <a:t> </a:t>
            </a:r>
            <a:r>
              <a:rPr lang="pt-BR" u="sng" dirty="0" err="1">
                <a:latin typeface="IBM Plex Sans" panose="020B0503050203000203" pitchFamily="34" charset="0"/>
              </a:rPr>
              <a:t>Work</a:t>
            </a:r>
            <a:endParaRPr lang="pt-BR" u="sng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 err="1">
                <a:latin typeface="IBM Plex Sans" panose="020B0503050203000203" pitchFamily="34" charset="0"/>
              </a:rPr>
              <a:t>Preliminaries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on</a:t>
            </a:r>
            <a:r>
              <a:rPr lang="pt-BR" dirty="0">
                <a:latin typeface="IBM Plex Sans" panose="020B0503050203000203" pitchFamily="34" charset="0"/>
              </a:rPr>
              <a:t> data </a:t>
            </a:r>
            <a:r>
              <a:rPr lang="pt-BR" dirty="0" err="1">
                <a:latin typeface="IBM Plex Sans" panose="020B0503050203000203" pitchFamily="34" charset="0"/>
              </a:rPr>
              <a:t>collection</a:t>
            </a:r>
            <a:r>
              <a:rPr lang="pt-BR" dirty="0">
                <a:latin typeface="IBM Plex Sans" panose="020B0503050203000203" pitchFamily="34" charset="0"/>
              </a:rPr>
              <a:t> for MTP-NT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IBM Plex Sans" panose="020B0503050203000203" pitchFamily="34" charset="0"/>
              </a:rPr>
              <a:t>Framework </a:t>
            </a:r>
            <a:r>
              <a:rPr lang="pt-BR" dirty="0" err="1">
                <a:latin typeface="IBM Plex Sans" panose="020B0503050203000203" pitchFamily="34" charset="0"/>
              </a:rPr>
              <a:t>structure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and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fundamentation</a:t>
            </a:r>
            <a:endParaRPr lang="pt-BR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IBM Plex Sans" panose="020B0503050203000203" pitchFamily="34" charset="0"/>
              </a:rPr>
              <a:t>Experimental </a:t>
            </a:r>
            <a:r>
              <a:rPr lang="pt-BR" dirty="0" err="1">
                <a:latin typeface="IBM Plex Sans" panose="020B0503050203000203" pitchFamily="34" charset="0"/>
              </a:rPr>
              <a:t>results</a:t>
            </a:r>
            <a:endParaRPr lang="pt-BR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IBM Plex Sans" panose="020B0503050203000203" pitchFamily="34" charset="0"/>
              </a:rPr>
              <a:t>Final </a:t>
            </a:r>
            <a:r>
              <a:rPr lang="pt-BR" dirty="0" err="1">
                <a:latin typeface="IBM Plex Sans" panose="020B0503050203000203" pitchFamily="34" charset="0"/>
              </a:rPr>
              <a:t>considerations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and</a:t>
            </a:r>
            <a:r>
              <a:rPr lang="pt-BR" dirty="0">
                <a:latin typeface="IBM Plex Sans" panose="020B0503050203000203" pitchFamily="34" charset="0"/>
              </a:rPr>
              <a:t> future </a:t>
            </a:r>
            <a:r>
              <a:rPr lang="pt-BR" dirty="0" err="1">
                <a:latin typeface="IBM Plex Sans" panose="020B0503050203000203" pitchFamily="34" charset="0"/>
              </a:rPr>
              <a:t>work</a:t>
            </a:r>
            <a:endParaRPr lang="pt-BR" dirty="0">
              <a:latin typeface="IBM Plex Sans" panose="020B0503050203000203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D6A0A-E745-679D-60FF-B7C463A9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45A6A-468F-0755-DC86-F673816E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79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8412</TotalTime>
  <Words>1523</Words>
  <Application>Microsoft Macintosh PowerPoint</Application>
  <PresentationFormat>Widescreen</PresentationFormat>
  <Paragraphs>191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IBM Plex Sans</vt:lpstr>
      <vt:lpstr>Office Theme</vt:lpstr>
      <vt:lpstr>A Mobile Traffic Predictor Enhanced by Neighboring Transportation Data (MTP-NT)</vt:lpstr>
      <vt:lpstr>Contents</vt:lpstr>
      <vt:lpstr>Data per month, per smartphone in 2028</vt:lpstr>
      <vt:lpstr>PowerPoint Presentation</vt:lpstr>
      <vt:lpstr>PowerPoint Presentation</vt:lpstr>
      <vt:lpstr>PowerPoint Presentation</vt:lpstr>
      <vt:lpstr>tl;dr</vt:lpstr>
      <vt:lpstr>Mobile Traffic Predictor Enhanced by Neighboring Transportation Data MTP-NT</vt:lpstr>
      <vt:lpstr>Contents</vt:lpstr>
      <vt:lpstr>Metrics and mathematical characteristics of network usage</vt:lpstr>
      <vt:lpstr>[1] Regions of the city grouped based on network usage patterns  [2] Composition of trimodal distributions to describe the network traffic Sand temporal distribution of the network traffic results into extremely insufficient utilization of network resources  [3] Traffic was concentrated in some regions (city center) and in peak hours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Mobile Traffic Predictor Enhanced by Neighboring Transportation Data (MTP-NT)</dc:title>
  <dc:creator>Patrick Luiz de Araujo</dc:creator>
  <cp:lastModifiedBy>Patrick Luiz de Araujo</cp:lastModifiedBy>
  <cp:revision>6</cp:revision>
  <dcterms:created xsi:type="dcterms:W3CDTF">2023-06-29T10:33:55Z</dcterms:created>
  <dcterms:modified xsi:type="dcterms:W3CDTF">2023-07-18T03:08:09Z</dcterms:modified>
</cp:coreProperties>
</file>