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56" r:id="rId2"/>
    <p:sldId id="258" r:id="rId3"/>
    <p:sldId id="259" r:id="rId4"/>
    <p:sldId id="260" r:id="rId5"/>
    <p:sldId id="261" r:id="rId6"/>
    <p:sldId id="372" r:id="rId7"/>
    <p:sldId id="369" r:id="rId8"/>
    <p:sldId id="370" r:id="rId9"/>
    <p:sldId id="371" r:id="rId10"/>
    <p:sldId id="375" r:id="rId11"/>
    <p:sldId id="373" r:id="rId12"/>
    <p:sldId id="374" r:id="rId13"/>
    <p:sldId id="376" r:id="rId14"/>
    <p:sldId id="379" r:id="rId15"/>
    <p:sldId id="377" r:id="rId16"/>
    <p:sldId id="378" r:id="rId17"/>
    <p:sldId id="380" r:id="rId18"/>
    <p:sldId id="381" r:id="rId19"/>
    <p:sldId id="382" r:id="rId20"/>
    <p:sldId id="383" r:id="rId21"/>
    <p:sldId id="385" r:id="rId22"/>
    <p:sldId id="384" r:id="rId23"/>
    <p:sldId id="386" r:id="rId24"/>
    <p:sldId id="387" r:id="rId25"/>
    <p:sldId id="389" r:id="rId26"/>
    <p:sldId id="390" r:id="rId27"/>
    <p:sldId id="396" r:id="rId28"/>
    <p:sldId id="397" r:id="rId29"/>
    <p:sldId id="398" r:id="rId30"/>
    <p:sldId id="399" r:id="rId31"/>
    <p:sldId id="400" r:id="rId32"/>
    <p:sldId id="401" r:id="rId33"/>
    <p:sldId id="402" r:id="rId34"/>
    <p:sldId id="403" r:id="rId35"/>
    <p:sldId id="404" r:id="rId36"/>
    <p:sldId id="257" r:id="rId37"/>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6"/>
    <p:restoredTop sz="82442"/>
  </p:normalViewPr>
  <p:slideViewPr>
    <p:cSldViewPr snapToGrid="0">
      <p:cViewPr>
        <p:scale>
          <a:sx n="131" d="100"/>
          <a:sy n="131" d="100"/>
        </p:scale>
        <p:origin x="7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16/08/2023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413660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16</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17</a:t>
            </a:fld>
            <a:endParaRPr lang="pt-BR"/>
          </a:p>
        </p:txBody>
      </p:sp>
    </p:spTree>
    <p:extLst>
      <p:ext uri="{BB962C8B-B14F-4D97-AF65-F5344CB8AC3E}">
        <p14:creationId xmlns:p14="http://schemas.microsoft.com/office/powerpoint/2010/main" val="417927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18</a:t>
            </a:fld>
            <a:endParaRPr lang="pt-BR"/>
          </a:p>
        </p:txBody>
      </p:sp>
    </p:spTree>
    <p:extLst>
      <p:ext uri="{BB962C8B-B14F-4D97-AF65-F5344CB8AC3E}">
        <p14:creationId xmlns:p14="http://schemas.microsoft.com/office/powerpoint/2010/main" val="183707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a:p>
            <a:pPr marL="171450" indent="-171450">
              <a:buFontTx/>
              <a:buChar char="-"/>
            </a:pPr>
            <a:r>
              <a:rPr lang="pt-BR" dirty="0"/>
              <a:t>Dependente do fornecedor</a:t>
            </a:r>
          </a:p>
          <a:p>
            <a:pPr marL="171450" indent="-171450">
              <a:buFontTx/>
              <a:buChar char="-"/>
            </a:pPr>
            <a:r>
              <a:rPr lang="pt-BR" dirty="0"/>
              <a:t>Padrões fechados</a:t>
            </a:r>
          </a:p>
        </p:txBody>
      </p:sp>
      <p:sp>
        <p:nvSpPr>
          <p:cNvPr id="4" name="Slide Number Placeholder 3"/>
          <p:cNvSpPr>
            <a:spLocks noGrp="1"/>
          </p:cNvSpPr>
          <p:nvPr>
            <p:ph type="sldNum" sz="quarter" idx="5"/>
          </p:nvPr>
        </p:nvSpPr>
        <p:spPr/>
        <p:txBody>
          <a:bodyPr/>
          <a:lstStyle/>
          <a:p>
            <a:fld id="{11A34663-90A1-D846-8898-3C9F8D7E3213}" type="slidenum">
              <a:rPr lang="pt-BR" smtClean="0"/>
              <a:t>20</a:t>
            </a:fld>
            <a:endParaRPr lang="pt-BR"/>
          </a:p>
        </p:txBody>
      </p:sp>
    </p:spTree>
    <p:extLst>
      <p:ext uri="{BB962C8B-B14F-4D97-AF65-F5344CB8AC3E}">
        <p14:creationId xmlns:p14="http://schemas.microsoft.com/office/powerpoint/2010/main" val="398615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Serviços baseados em hardware proprietário, tais como:</a:t>
            </a:r>
          </a:p>
          <a:p>
            <a:pPr marL="171450" indent="-171450">
              <a:buFontTx/>
              <a:buChar char="-"/>
            </a:pPr>
            <a:r>
              <a:rPr lang="pt-BR" dirty="0"/>
              <a:t>IDS</a:t>
            </a:r>
          </a:p>
          <a:p>
            <a:pPr marL="171450" indent="-171450">
              <a:buFontTx/>
              <a:buChar char="-"/>
            </a:pPr>
            <a:r>
              <a:rPr lang="pt-BR" dirty="0"/>
              <a:t>Proxy</a:t>
            </a:r>
          </a:p>
          <a:p>
            <a:pPr marL="171450" indent="-171450">
              <a:buFontTx/>
              <a:buChar char="-"/>
            </a:pPr>
            <a:r>
              <a:rPr lang="pt-BR" dirty="0"/>
              <a:t>Criptografia</a:t>
            </a:r>
          </a:p>
          <a:p>
            <a:pPr marL="171450" indent="-171450">
              <a:buFontTx/>
              <a:buChar char="-"/>
            </a:pPr>
            <a:r>
              <a:rPr lang="pt-BR" dirty="0"/>
              <a:t>Monitoramento de rede</a:t>
            </a:r>
          </a:p>
          <a:p>
            <a:pPr marL="171450" indent="-171450">
              <a:buFontTx/>
              <a:buChar char="-"/>
            </a:pPr>
            <a:endParaRPr lang="pt-BR" dirty="0"/>
          </a:p>
          <a:p>
            <a:pPr marL="0" indent="0">
              <a:buFontTx/>
              <a:buNone/>
            </a:pPr>
            <a:r>
              <a:rPr lang="pt-BR" dirty="0"/>
              <a:t>Desvantagens</a:t>
            </a:r>
          </a:p>
          <a:p>
            <a:pPr marL="171450" indent="-171450">
              <a:buFontTx/>
              <a:buChar char="-"/>
            </a:pPr>
            <a:r>
              <a:rPr lang="pt-BR" dirty="0"/>
              <a:t>Ciclo de aquisição -&gt; treinamento -&gt; </a:t>
            </a:r>
            <a:r>
              <a:rPr lang="pt-BR" dirty="0" err="1"/>
              <a:t>deploy</a:t>
            </a:r>
            <a:r>
              <a:rPr lang="pt-BR" dirty="0"/>
              <a:t> custosos e rápidos</a:t>
            </a:r>
          </a:p>
          <a:p>
            <a:pPr marL="171450" indent="-171450">
              <a:buFontTx/>
              <a:buChar char="-"/>
            </a:pPr>
            <a:r>
              <a:rPr lang="pt-BR" dirty="0"/>
              <a:t>Sistema estático</a:t>
            </a:r>
          </a:p>
          <a:p>
            <a:pPr marL="171450" indent="-171450">
              <a:buFontTx/>
              <a:buChar char="-"/>
            </a:pPr>
            <a:r>
              <a:rPr lang="pt-BR" dirty="0"/>
              <a:t>Não escalável</a:t>
            </a:r>
          </a:p>
        </p:txBody>
      </p:sp>
      <p:sp>
        <p:nvSpPr>
          <p:cNvPr id="4" name="Slide Number Placeholder 3"/>
          <p:cNvSpPr>
            <a:spLocks noGrp="1"/>
          </p:cNvSpPr>
          <p:nvPr>
            <p:ph type="sldNum" sz="quarter" idx="5"/>
          </p:nvPr>
        </p:nvSpPr>
        <p:spPr/>
        <p:txBody>
          <a:bodyPr/>
          <a:lstStyle/>
          <a:p>
            <a:fld id="{11A34663-90A1-D846-8898-3C9F8D7E3213}" type="slidenum">
              <a:rPr lang="pt-BR" smtClean="0"/>
              <a:t>21</a:t>
            </a:fld>
            <a:endParaRPr lang="pt-BR"/>
          </a:p>
        </p:txBody>
      </p:sp>
    </p:spTree>
    <p:extLst>
      <p:ext uri="{BB962C8B-B14F-4D97-AF65-F5344CB8AC3E}">
        <p14:creationId xmlns:p14="http://schemas.microsoft.com/office/powerpoint/2010/main" val="696950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22</a:t>
            </a:fld>
            <a:endParaRPr lang="pt-BR"/>
          </a:p>
        </p:txBody>
      </p:sp>
    </p:spTree>
    <p:extLst>
      <p:ext uri="{BB962C8B-B14F-4D97-AF65-F5344CB8AC3E}">
        <p14:creationId xmlns:p14="http://schemas.microsoft.com/office/powerpoint/2010/main" val="101447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23</a:t>
            </a:fld>
            <a:endParaRPr lang="pt-BR"/>
          </a:p>
        </p:txBody>
      </p:sp>
    </p:spTree>
    <p:extLst>
      <p:ext uri="{BB962C8B-B14F-4D97-AF65-F5344CB8AC3E}">
        <p14:creationId xmlns:p14="http://schemas.microsoft.com/office/powerpoint/2010/main" val="3624675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24</a:t>
            </a:fld>
            <a:endParaRPr lang="pt-BR"/>
          </a:p>
        </p:txBody>
      </p:sp>
    </p:spTree>
    <p:extLst>
      <p:ext uri="{BB962C8B-B14F-4D97-AF65-F5344CB8AC3E}">
        <p14:creationId xmlns:p14="http://schemas.microsoft.com/office/powerpoint/2010/main" val="373835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Nessa nova infraestrutura, um novo recurso passa a ser valioso: os recursos computacionais</a:t>
            </a:r>
          </a:p>
          <a:p>
            <a:endParaRPr lang="pt-BR" dirty="0"/>
          </a:p>
          <a:p>
            <a:r>
              <a:rPr lang="pt-BR" dirty="0"/>
              <a:t>Orquestrador</a:t>
            </a:r>
          </a:p>
          <a:p>
            <a:pPr marL="171450" indent="-171450">
              <a:buFontTx/>
              <a:buChar char="-"/>
            </a:pPr>
            <a:r>
              <a:rPr lang="pt-BR" dirty="0"/>
              <a:t>Encontra o melhor arranjo com base em métricas</a:t>
            </a:r>
          </a:p>
          <a:p>
            <a:pPr marL="171450" indent="-171450">
              <a:buFontTx/>
              <a:buChar char="-"/>
            </a:pPr>
            <a:endParaRPr lang="pt-BR" dirty="0"/>
          </a:p>
          <a:p>
            <a:pPr marL="0" indent="0">
              <a:buFontTx/>
              <a:buNone/>
            </a:pPr>
            <a:r>
              <a:rPr lang="pt-BR" dirty="0"/>
              <a:t>Network </a:t>
            </a:r>
            <a:r>
              <a:rPr lang="pt-BR" dirty="0" err="1"/>
              <a:t>Traffic</a:t>
            </a:r>
            <a:r>
              <a:rPr lang="pt-BR" dirty="0"/>
              <a:t> </a:t>
            </a:r>
            <a:r>
              <a:rPr lang="pt-BR" dirty="0" err="1"/>
              <a:t>Monitoring</a:t>
            </a:r>
            <a:r>
              <a:rPr lang="pt-BR" dirty="0"/>
              <a:t> </a:t>
            </a:r>
            <a:r>
              <a:rPr lang="pt-BR" dirty="0" err="1"/>
              <a:t>and</a:t>
            </a:r>
            <a:r>
              <a:rPr lang="pt-BR" dirty="0"/>
              <a:t> </a:t>
            </a:r>
            <a:r>
              <a:rPr lang="pt-BR" dirty="0" err="1"/>
              <a:t>Analysis</a:t>
            </a:r>
            <a:r>
              <a:rPr lang="pt-BR" dirty="0"/>
              <a:t> (NTMA)</a:t>
            </a:r>
          </a:p>
          <a:p>
            <a:pPr marL="171450" indent="-171450">
              <a:buFontTx/>
              <a:buChar char="-"/>
            </a:pPr>
            <a:r>
              <a:rPr lang="pt-BR" dirty="0"/>
              <a:t>VNF</a:t>
            </a:r>
          </a:p>
          <a:p>
            <a:pPr marL="171450" indent="-171450">
              <a:buFontTx/>
              <a:buChar char="-"/>
            </a:pPr>
            <a:r>
              <a:rPr lang="pt-BR" dirty="0"/>
              <a:t>Previsão de tráfego de rede</a:t>
            </a:r>
          </a:p>
        </p:txBody>
      </p:sp>
      <p:sp>
        <p:nvSpPr>
          <p:cNvPr id="4" name="Slide Number Placeholder 3"/>
          <p:cNvSpPr>
            <a:spLocks noGrp="1"/>
          </p:cNvSpPr>
          <p:nvPr>
            <p:ph type="sldNum" sz="quarter" idx="5"/>
          </p:nvPr>
        </p:nvSpPr>
        <p:spPr/>
        <p:txBody>
          <a:bodyPr/>
          <a:lstStyle/>
          <a:p>
            <a:fld id="{11A34663-90A1-D846-8898-3C9F8D7E3213}" type="slidenum">
              <a:rPr lang="pt-BR" smtClean="0"/>
              <a:t>25</a:t>
            </a:fld>
            <a:endParaRPr lang="pt-BR"/>
          </a:p>
        </p:txBody>
      </p:sp>
    </p:spTree>
    <p:extLst>
      <p:ext uri="{BB962C8B-B14F-4D97-AF65-F5344CB8AC3E}">
        <p14:creationId xmlns:p14="http://schemas.microsoft.com/office/powerpoint/2010/main" val="4044769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Alguns pontos de atenção</a:t>
            </a:r>
          </a:p>
          <a:p>
            <a:r>
              <a:rPr lang="pt-BR" dirty="0"/>
              <a:t>- </a:t>
            </a:r>
            <a:r>
              <a:rPr lang="pt-BR" dirty="0" err="1"/>
              <a:t>Latêcia</a:t>
            </a:r>
            <a:r>
              <a:rPr lang="pt-BR" dirty="0"/>
              <a:t> geral de uma cadeia de </a:t>
            </a:r>
            <a:r>
              <a:rPr lang="pt-BR" dirty="0" err="1"/>
              <a:t>middleboxes</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26</a:t>
            </a:fld>
            <a:endParaRPr lang="pt-BR"/>
          </a:p>
        </p:txBody>
      </p:sp>
    </p:spTree>
    <p:extLst>
      <p:ext uri="{BB962C8B-B14F-4D97-AF65-F5344CB8AC3E}">
        <p14:creationId xmlns:p14="http://schemas.microsoft.com/office/powerpoint/2010/main" val="16747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NWDAF é uma interface padrão do 5G</a:t>
            </a:r>
          </a:p>
          <a:p>
            <a:pPr marL="171450" indent="-171450">
              <a:buFontTx/>
              <a:buChar char="-"/>
            </a:pPr>
            <a:r>
              <a:rPr lang="pt-BR" dirty="0"/>
              <a:t>Pode se comunicar com a camada </a:t>
            </a:r>
            <a:r>
              <a:rPr lang="pt-BR" dirty="0" err="1"/>
              <a:t>Policy</a:t>
            </a:r>
            <a:r>
              <a:rPr lang="pt-BR" dirty="0"/>
              <a:t> </a:t>
            </a:r>
            <a:r>
              <a:rPr lang="pt-BR" dirty="0" err="1"/>
              <a:t>Control</a:t>
            </a:r>
            <a:r>
              <a:rPr lang="pt-BR" dirty="0"/>
              <a:t> </a:t>
            </a:r>
            <a:r>
              <a:rPr lang="pt-BR" dirty="0" err="1"/>
              <a:t>Function</a:t>
            </a:r>
            <a:r>
              <a:rPr lang="pt-BR" dirty="0"/>
              <a:t> (PCF)</a:t>
            </a:r>
          </a:p>
          <a:p>
            <a:pPr marL="171450" indent="-171450">
              <a:buFontTx/>
              <a:buChar char="-"/>
            </a:pPr>
            <a:r>
              <a:rPr lang="pt-BR" dirty="0"/>
              <a:t>PCF: camada de gestão de políticas de fatiamento</a:t>
            </a:r>
          </a:p>
          <a:p>
            <a:pPr marL="171450" indent="-171450">
              <a:buFontTx/>
              <a:buChar char="-"/>
            </a:pPr>
            <a:r>
              <a:rPr lang="pt-BR" dirty="0"/>
              <a:t>Podem se comunicar por uma interface N23</a:t>
            </a:r>
          </a:p>
          <a:p>
            <a:pPr marL="171450" indent="-171450">
              <a:buFontTx/>
              <a:buChar char="-"/>
            </a:pPr>
            <a:endParaRPr lang="pt-BR" dirty="0"/>
          </a:p>
          <a:p>
            <a:pPr marL="171450" indent="-171450">
              <a:buFontTx/>
              <a:buChar char="-"/>
            </a:pPr>
            <a:r>
              <a:rPr lang="pt-BR" dirty="0"/>
              <a:t>Também pode se comunicar com uma função Network </a:t>
            </a:r>
            <a:r>
              <a:rPr lang="pt-BR" dirty="0" err="1"/>
              <a:t>Slice</a:t>
            </a:r>
            <a:r>
              <a:rPr lang="pt-BR" dirty="0"/>
              <a:t> </a:t>
            </a:r>
            <a:r>
              <a:rPr lang="pt-BR" dirty="0" err="1"/>
              <a:t>Selection</a:t>
            </a:r>
            <a:r>
              <a:rPr lang="pt-BR" dirty="0"/>
              <a:t> </a:t>
            </a:r>
            <a:r>
              <a:rPr lang="pt-BR" dirty="0" err="1"/>
              <a:t>Function</a:t>
            </a:r>
            <a:r>
              <a:rPr lang="pt-BR" dirty="0"/>
              <a:t> (NSSF)</a:t>
            </a:r>
          </a:p>
          <a:p>
            <a:pPr marL="171450" indent="-171450">
              <a:buFontTx/>
              <a:buChar char="-"/>
            </a:pPr>
            <a:r>
              <a:rPr lang="pt-BR" dirty="0"/>
              <a:t>Pode se comunicar por uma interface N34</a:t>
            </a:r>
          </a:p>
        </p:txBody>
      </p:sp>
      <p:sp>
        <p:nvSpPr>
          <p:cNvPr id="4" name="Slide Number Placeholder 3"/>
          <p:cNvSpPr>
            <a:spLocks noGrp="1"/>
          </p:cNvSpPr>
          <p:nvPr>
            <p:ph type="sldNum" sz="quarter" idx="5"/>
          </p:nvPr>
        </p:nvSpPr>
        <p:spPr/>
        <p:txBody>
          <a:bodyPr/>
          <a:lstStyle/>
          <a:p>
            <a:fld id="{11A34663-90A1-D846-8898-3C9F8D7E3213}" type="slidenum">
              <a:rPr lang="pt-BR" smtClean="0"/>
              <a:t>27</a:t>
            </a:fld>
            <a:endParaRPr lang="pt-BR"/>
          </a:p>
        </p:txBody>
      </p:sp>
    </p:spTree>
    <p:extLst>
      <p:ext uri="{BB962C8B-B14F-4D97-AF65-F5344CB8AC3E}">
        <p14:creationId xmlns:p14="http://schemas.microsoft.com/office/powerpoint/2010/main" val="380901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Armazenado para análises futuras</a:t>
            </a:r>
          </a:p>
        </p:txBody>
      </p:sp>
      <p:sp>
        <p:nvSpPr>
          <p:cNvPr id="4" name="Slide Number Placeholder 3"/>
          <p:cNvSpPr>
            <a:spLocks noGrp="1"/>
          </p:cNvSpPr>
          <p:nvPr>
            <p:ph type="sldNum" sz="quarter" idx="5"/>
          </p:nvPr>
        </p:nvSpPr>
        <p:spPr/>
        <p:txBody>
          <a:bodyPr/>
          <a:lstStyle/>
          <a:p>
            <a:fld id="{11A34663-90A1-D846-8898-3C9F8D7E3213}" type="slidenum">
              <a:rPr lang="pt-BR" smtClean="0"/>
              <a:t>28</a:t>
            </a:fld>
            <a:endParaRPr lang="pt-BR"/>
          </a:p>
        </p:txBody>
      </p:sp>
    </p:spTree>
    <p:extLst>
      <p:ext uri="{BB962C8B-B14F-4D97-AF65-F5344CB8AC3E}">
        <p14:creationId xmlns:p14="http://schemas.microsoft.com/office/powerpoint/2010/main" val="1073332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29</a:t>
            </a:fld>
            <a:endParaRPr lang="pt-BR"/>
          </a:p>
        </p:txBody>
      </p:sp>
    </p:spTree>
    <p:extLst>
      <p:ext uri="{BB962C8B-B14F-4D97-AF65-F5344CB8AC3E}">
        <p14:creationId xmlns:p14="http://schemas.microsoft.com/office/powerpoint/2010/main" val="941013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Bases para registro das predições</a:t>
            </a:r>
          </a:p>
          <a:p>
            <a:endParaRPr lang="pt-BR" dirty="0"/>
          </a:p>
          <a:p>
            <a:r>
              <a:rPr lang="pt-BR" dirty="0" err="1"/>
              <a:t>Nnwdaf_AnalyticsSubscription</a:t>
            </a:r>
            <a:r>
              <a:rPr lang="pt-BR" dirty="0"/>
              <a:t> </a:t>
            </a:r>
            <a:r>
              <a:rPr lang="pt-BR" dirty="0" err="1"/>
              <a:t>service</a:t>
            </a:r>
            <a:endParaRPr lang="pt-BR" dirty="0"/>
          </a:p>
          <a:p>
            <a:r>
              <a:rPr lang="pt-BR" dirty="0"/>
              <a:t>- Serviço Publisher-</a:t>
            </a:r>
            <a:r>
              <a:rPr lang="pt-BR" dirty="0" err="1"/>
              <a:t>subscriber</a:t>
            </a:r>
            <a:endParaRPr lang="pt-BR" dirty="0"/>
          </a:p>
          <a:p>
            <a:r>
              <a:rPr lang="pt-BR" dirty="0"/>
              <a:t>- Uso interno no core 5G</a:t>
            </a:r>
          </a:p>
        </p:txBody>
      </p:sp>
      <p:sp>
        <p:nvSpPr>
          <p:cNvPr id="4" name="Slide Number Placeholder 3"/>
          <p:cNvSpPr>
            <a:spLocks noGrp="1"/>
          </p:cNvSpPr>
          <p:nvPr>
            <p:ph type="sldNum" sz="quarter" idx="5"/>
          </p:nvPr>
        </p:nvSpPr>
        <p:spPr/>
        <p:txBody>
          <a:bodyPr/>
          <a:lstStyle/>
          <a:p>
            <a:fld id="{11A34663-90A1-D846-8898-3C9F8D7E3213}" type="slidenum">
              <a:rPr lang="pt-BR" smtClean="0"/>
              <a:t>30</a:t>
            </a:fld>
            <a:endParaRPr lang="pt-BR"/>
          </a:p>
        </p:txBody>
      </p:sp>
    </p:spTree>
    <p:extLst>
      <p:ext uri="{BB962C8B-B14F-4D97-AF65-F5344CB8AC3E}">
        <p14:creationId xmlns:p14="http://schemas.microsoft.com/office/powerpoint/2010/main" val="2181297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Nem todas as bases de dados foram exploradas</a:t>
            </a:r>
          </a:p>
          <a:p>
            <a:endParaRPr lang="pt-BR" dirty="0"/>
          </a:p>
          <a:p>
            <a:r>
              <a:rPr lang="pt-BR" dirty="0"/>
              <a:t>Escolheu-se a cidade de Milão</a:t>
            </a:r>
          </a:p>
          <a:p>
            <a:endParaRPr lang="pt-BR" dirty="0"/>
          </a:p>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31</a:t>
            </a:fld>
            <a:endParaRPr lang="pt-BR"/>
          </a:p>
        </p:txBody>
      </p:sp>
    </p:spTree>
    <p:extLst>
      <p:ext uri="{BB962C8B-B14F-4D97-AF65-F5344CB8AC3E}">
        <p14:creationId xmlns:p14="http://schemas.microsoft.com/office/powerpoint/2010/main" val="1907012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grids são regulares apesar da cobertura das torres não ser</a:t>
            </a:r>
          </a:p>
          <a:p>
            <a:r>
              <a:rPr lang="pt-BR" dirty="0"/>
              <a:t>- Anonimização dos dados que será explorada mais adiante</a:t>
            </a:r>
          </a:p>
        </p:txBody>
      </p:sp>
      <p:sp>
        <p:nvSpPr>
          <p:cNvPr id="4" name="Slide Number Placeholder 3"/>
          <p:cNvSpPr>
            <a:spLocks noGrp="1"/>
          </p:cNvSpPr>
          <p:nvPr>
            <p:ph type="sldNum" sz="quarter" idx="5"/>
          </p:nvPr>
        </p:nvSpPr>
        <p:spPr/>
        <p:txBody>
          <a:bodyPr/>
          <a:lstStyle/>
          <a:p>
            <a:fld id="{11A34663-90A1-D846-8898-3C9F8D7E3213}" type="slidenum">
              <a:rPr lang="pt-BR" smtClean="0"/>
              <a:t>32</a:t>
            </a:fld>
            <a:endParaRPr lang="pt-BR"/>
          </a:p>
        </p:txBody>
      </p:sp>
    </p:spTree>
    <p:extLst>
      <p:ext uri="{BB962C8B-B14F-4D97-AF65-F5344CB8AC3E}">
        <p14:creationId xmlns:p14="http://schemas.microsoft.com/office/powerpoint/2010/main" val="1292190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33</a:t>
            </a:fld>
            <a:endParaRPr lang="pt-BR"/>
          </a:p>
        </p:txBody>
      </p:sp>
    </p:spTree>
    <p:extLst>
      <p:ext uri="{BB962C8B-B14F-4D97-AF65-F5344CB8AC3E}">
        <p14:creationId xmlns:p14="http://schemas.microsoft.com/office/powerpoint/2010/main" val="3082326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34</a:t>
            </a:fld>
            <a:endParaRPr lang="pt-BR"/>
          </a:p>
        </p:txBody>
      </p:sp>
    </p:spTree>
    <p:extLst>
      <p:ext uri="{BB962C8B-B14F-4D97-AF65-F5344CB8AC3E}">
        <p14:creationId xmlns:p14="http://schemas.microsoft.com/office/powerpoint/2010/main" val="296702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6</a:t>
            </a:fld>
            <a:endParaRPr lang="pt-BR"/>
          </a:p>
        </p:txBody>
      </p:sp>
    </p:spTree>
    <p:extLst>
      <p:ext uri="{BB962C8B-B14F-4D97-AF65-F5344CB8AC3E}">
        <p14:creationId xmlns:p14="http://schemas.microsoft.com/office/powerpoint/2010/main" val="353044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acordo com a GDPR: não possibilita rastreamento de um único usuário</a:t>
            </a:r>
          </a:p>
          <a:p>
            <a:endParaRPr lang="pt-BR" dirty="0"/>
          </a:p>
          <a:p>
            <a:r>
              <a:rPr lang="pt-BR" dirty="0"/>
              <a:t>Também mantém reservado a capacidade real da infraestrutura da Telecom </a:t>
            </a:r>
            <a:r>
              <a:rPr lang="pt-BR" dirty="0" err="1"/>
              <a:t>Italia</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35</a:t>
            </a:fld>
            <a:endParaRPr lang="pt-BR"/>
          </a:p>
        </p:txBody>
      </p:sp>
    </p:spTree>
    <p:extLst>
      <p:ext uri="{BB962C8B-B14F-4D97-AF65-F5344CB8AC3E}">
        <p14:creationId xmlns:p14="http://schemas.microsoft.com/office/powerpoint/2010/main" val="31336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25078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8/16/23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8/16/23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8/16/23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8/16/23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8/16/23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8/16/23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8/16/23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8/16/23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8/16/23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8/16/23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8/16/23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8/16/23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5905500" y="4288680"/>
            <a:ext cx="6001578" cy="1954381"/>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F. et al. Understanding mobile traffic patterns of large scale cellular towers in urban environment. IEEE/ACM Transactions on Networking, v. 25, n. 2, p. 1147–1161, 2017.</a:t>
            </a:r>
          </a:p>
          <a:p>
            <a:r>
              <a:rPr lang="en-US" sz="1100" dirty="0">
                <a:solidFill>
                  <a:srgbClr val="898989"/>
                </a:solidFill>
                <a:latin typeface="IBM Plex Sans" panose="020B0503050203000203" pitchFamily="34" charset="0"/>
              </a:rPr>
              <a:t>[2] WANG, H. et al. Characterizing the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inhomogeneity of mobile traffic in large-scale cellular data networks. In: Proceedings of the 7th International Workshop on Hot Topics in Planet-Scale </a:t>
            </a:r>
            <a:r>
              <a:rPr lang="en-US" sz="1100" dirty="0" err="1">
                <a:solidFill>
                  <a:srgbClr val="898989"/>
                </a:solidFill>
                <a:latin typeface="IBM Plex Sans" panose="020B0503050203000203" pitchFamily="34" charset="0"/>
              </a:rPr>
              <a:t>MObile</a:t>
            </a:r>
            <a:r>
              <a:rPr lang="en-US" sz="1100" dirty="0">
                <a:solidFill>
                  <a:srgbClr val="898989"/>
                </a:solidFill>
                <a:latin typeface="IBM Plex Sans" panose="020B0503050203000203" pitchFamily="34" charset="0"/>
              </a:rPr>
              <a:t> Computing and</a:t>
            </a:r>
          </a:p>
          <a:p>
            <a:r>
              <a:rPr lang="en-US" sz="1100" dirty="0">
                <a:solidFill>
                  <a:srgbClr val="898989"/>
                </a:solidFill>
                <a:latin typeface="IBM Plex Sans" panose="020B0503050203000203" pitchFamily="34" charset="0"/>
              </a:rPr>
              <a:t>Online Social </a:t>
            </a:r>
            <a:r>
              <a:rPr lang="en-US" sz="1100" dirty="0" err="1">
                <a:solidFill>
                  <a:srgbClr val="898989"/>
                </a:solidFill>
                <a:latin typeface="IBM Plex Sans" panose="020B0503050203000203" pitchFamily="34" charset="0"/>
              </a:rPr>
              <a:t>NeTworking</a:t>
            </a:r>
            <a:r>
              <a:rPr lang="en-US" sz="1100" dirty="0">
                <a:solidFill>
                  <a:srgbClr val="898989"/>
                </a:solidFill>
                <a:latin typeface="IBM Plex Sans" panose="020B0503050203000203" pitchFamily="34" charset="0"/>
              </a:rPr>
              <a:t>. New York, NY, USA: Association for Computing</a:t>
            </a:r>
          </a:p>
          <a:p>
            <a:r>
              <a:rPr lang="en-US" sz="1100" dirty="0">
                <a:solidFill>
                  <a:srgbClr val="898989"/>
                </a:solidFill>
                <a:latin typeface="IBM Plex Sans" panose="020B0503050203000203" pitchFamily="34" charset="0"/>
              </a:rPr>
              <a:t>Machinery, 2015. (HOTPOST ’15), p. 19–24. ISBN 9781450335171. </a:t>
            </a:r>
            <a:r>
              <a:rPr lang="en-US" sz="1100" dirty="0" err="1">
                <a:solidFill>
                  <a:srgbClr val="898989"/>
                </a:solidFill>
                <a:latin typeface="IBM Plex Sans" panose="020B0503050203000203" pitchFamily="34" charset="0"/>
              </a:rPr>
              <a:t>Disponível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em</a:t>
            </a:r>
            <a:r>
              <a:rPr lang="en-US" sz="1100" dirty="0">
                <a:solidFill>
                  <a:srgbClr val="898989"/>
                </a:solidFill>
                <a:latin typeface="IBM Plex Sans" panose="020B0503050203000203" pitchFamily="34" charset="0"/>
              </a:rPr>
              <a:t>: &lt;https://</a:t>
            </a:r>
            <a:r>
              <a:rPr lang="en-US" sz="1100" dirty="0" err="1">
                <a:solidFill>
                  <a:srgbClr val="898989"/>
                </a:solidFill>
                <a:latin typeface="IBM Plex Sans" panose="020B0503050203000203" pitchFamily="34" charset="0"/>
              </a:rPr>
              <a:t>doi.org</a:t>
            </a:r>
            <a:r>
              <a:rPr lang="en-US" sz="1100" dirty="0">
                <a:solidFill>
                  <a:srgbClr val="898989"/>
                </a:solidFill>
                <a:latin typeface="IBM Plex Sans" panose="020B0503050203000203" pitchFamily="34" charset="0"/>
              </a:rPr>
              <a:t>/10.1145/2757513.2757518&gt;.</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r>
              <a:rPr lang="en-US" sz="1100" b="0" i="0" dirty="0">
                <a:solidFill>
                  <a:srgbClr val="898989"/>
                </a:solidFill>
                <a:effectLst/>
                <a:latin typeface="IBM Plex Sans" panose="020B0503050203000203" pitchFamily="34" charset="0"/>
              </a:rPr>
              <a:t>, U.; Rathgeber, R. Spatial traffic distribution in cellular networks. In: VTC</a:t>
            </a:r>
          </a:p>
          <a:p>
            <a:r>
              <a:rPr lang="en-US" sz="1100" b="0" i="0" dirty="0">
                <a:solidFill>
                  <a:srgbClr val="898989"/>
                </a:solidFill>
                <a:effectLst/>
                <a:latin typeface="IBM Plex Sans" panose="020B0503050203000203" pitchFamily="34" charset="0"/>
              </a:rPr>
              <a:t>’98. 48th IEEE Vehicular Technology Conference. Pathway to Global Wireless</a:t>
            </a:r>
          </a:p>
          <a:p>
            <a:r>
              <a:rPr lang="en-US" sz="1100" b="0" i="0" dirty="0">
                <a:solidFill>
                  <a:srgbClr val="898989"/>
                </a:solidFill>
                <a:effectLst/>
                <a:latin typeface="IBM Plex Sans" panose="020B0503050203000203" pitchFamily="34" charset="0"/>
              </a:rPr>
              <a:t>Revolution (Cat. No.98CH36151).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1998. v. 3, p. 1994–1998 vol.3.</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526329"/>
            <a:ext cx="5257800" cy="1754326"/>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BOUTABA, R. et al. A comprehensive survey on machine learning for networking: evolution, applications and research opportunities. Journal of Internet Services and Applications, Springer, v. 9, n. 1, p. 1–99, 2018.</a:t>
            </a:r>
          </a:p>
          <a:p>
            <a:r>
              <a:rPr lang="en-US" sz="900" dirty="0">
                <a:solidFill>
                  <a:srgbClr val="898989"/>
                </a:solidFill>
                <a:latin typeface="IBM Plex Sans" panose="020B0503050203000203" pitchFamily="34" charset="0"/>
              </a:rPr>
              <a:t>[2] CYBENKO, G. Approximation by superpositions of a sigmoidal function. Mathematics of control, signals and systems, Springer, v. 2, n. 4, p. 303–314, 1989.</a:t>
            </a:r>
            <a:r>
              <a:rPr lang="en-US" sz="900" b="0" i="0" dirty="0">
                <a:solidFill>
                  <a:srgbClr val="898989"/>
                </a:solidFill>
                <a:effectLst/>
                <a:latin typeface="IBM Plex Sans" panose="020B0503050203000203" pitchFamily="34" charset="0"/>
              </a:rPr>
              <a:t>[3] </a:t>
            </a:r>
            <a:r>
              <a:rPr lang="en-US" sz="900" b="0" i="0" dirty="0" err="1">
                <a:solidFill>
                  <a:srgbClr val="898989"/>
                </a:solidFill>
                <a:effectLst/>
                <a:latin typeface="IBM Plex Sans" panose="020B0503050203000203" pitchFamily="34" charset="0"/>
              </a:rPr>
              <a:t>Funahashi</a:t>
            </a:r>
            <a:r>
              <a:rPr lang="en-US" sz="900" b="0" i="0" dirty="0">
                <a:solidFill>
                  <a:srgbClr val="898989"/>
                </a:solidFill>
                <a:effectLst/>
                <a:latin typeface="IBM Plex Sans" panose="020B0503050203000203" pitchFamily="34" charset="0"/>
              </a:rPr>
              <a:t>, 1989</a:t>
            </a:r>
          </a:p>
          <a:p>
            <a:r>
              <a:rPr lang="en-US" sz="900" b="0" i="0" dirty="0">
                <a:solidFill>
                  <a:srgbClr val="898989"/>
                </a:solidFill>
                <a:effectLst/>
                <a:latin typeface="IBM Plex Sans" panose="020B0503050203000203" pitchFamily="34" charset="0"/>
              </a:rPr>
              <a:t>[4] HORNIK, K. Approximation capabilities of multilayer feedforward networks. Neural networks, Elsevier, v. 4, n. 2, p. 251–257, 1991.</a:t>
            </a:r>
            <a:r>
              <a:rPr lang="en-US" sz="900" dirty="0">
                <a:solidFill>
                  <a:srgbClr val="898989"/>
                </a:solidFill>
                <a:latin typeface="IBM Plex Sans" panose="020B0503050203000203" pitchFamily="34" charset="0"/>
              </a:rPr>
              <a:t>[5] Wang, 2017a</a:t>
            </a:r>
          </a:p>
          <a:p>
            <a:r>
              <a:rPr lang="en-US" sz="900" b="0" i="0" dirty="0">
                <a:solidFill>
                  <a:srgbClr val="898989"/>
                </a:solidFill>
                <a:effectLst/>
                <a:latin typeface="IBM Plex Sans" panose="020B0503050203000203" pitchFamily="34" charset="0"/>
              </a:rPr>
              <a:t>[6] Wang, X. et al. </a:t>
            </a:r>
            <a:r>
              <a:rPr lang="en-US" sz="900" b="0" i="0" dirty="0" err="1">
                <a:solidFill>
                  <a:srgbClr val="898989"/>
                </a:solidFill>
                <a:effectLst/>
                <a:latin typeface="IBM Plex Sans" panose="020B0503050203000203" pitchFamily="34" charset="0"/>
              </a:rPr>
              <a:t>Spatio</a:t>
            </a:r>
            <a:r>
              <a:rPr lang="en-US" sz="9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900" b="0" i="0" dirty="0" err="1">
                <a:solidFill>
                  <a:srgbClr val="898989"/>
                </a:solidFill>
                <a:effectLst/>
                <a:latin typeface="IBM Plex Sans" panose="020B0503050203000203" pitchFamily="34" charset="0"/>
              </a:rPr>
              <a:t>S.l.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s.n</a:t>
            </a:r>
            <a:r>
              <a:rPr lang="en-US" sz="900" b="0" i="0" dirty="0">
                <a:solidFill>
                  <a:srgbClr val="898989"/>
                </a:solidFill>
                <a:effectLst/>
                <a:latin typeface="IBM Plex Sans" panose="020B0503050203000203" pitchFamily="34" charset="0"/>
              </a:rPr>
              <a:t>.], 2017. p. 1–10.</a:t>
            </a:r>
          </a:p>
          <a:p>
            <a:r>
              <a:rPr lang="en-US" sz="900" b="0" i="0" dirty="0">
                <a:solidFill>
                  <a:srgbClr val="898989"/>
                </a:solidFill>
                <a:effectLst/>
                <a:latin typeface="IBM Plex Sans" panose="020B0503050203000203" pitchFamily="34" charset="0"/>
              </a:rPr>
              <a:t>[7] YANG, H. et al. A network traffic forecasting method based on </a:t>
            </a:r>
            <a:r>
              <a:rPr lang="en-US" sz="900" b="0" i="0" dirty="0" err="1">
                <a:solidFill>
                  <a:srgbClr val="898989"/>
                </a:solidFill>
                <a:effectLst/>
                <a:latin typeface="IBM Plex Sans" panose="020B0503050203000203" pitchFamily="34" charset="0"/>
              </a:rPr>
              <a:t>sa</a:t>
            </a:r>
            <a:r>
              <a:rPr lang="en-US" sz="900" b="0" i="0" dirty="0">
                <a:solidFill>
                  <a:srgbClr val="898989"/>
                </a:solidFill>
                <a:effectLst/>
                <a:latin typeface="IBM Plex Sans" panose="020B0503050203000203" pitchFamily="34" charset="0"/>
              </a:rPr>
              <a:t> optimized </a:t>
            </a:r>
            <a:r>
              <a:rPr lang="en-US" sz="900" b="0" i="0" dirty="0" err="1">
                <a:solidFill>
                  <a:srgbClr val="898989"/>
                </a:solidFill>
                <a:effectLst/>
                <a:latin typeface="IBM Plex Sans" panose="020B0503050203000203" pitchFamily="34" charset="0"/>
              </a:rPr>
              <a:t>arima</a:t>
            </a:r>
            <a:r>
              <a:rPr lang="en-US" sz="900" b="0" i="0" dirty="0">
                <a:solidFill>
                  <a:srgbClr val="898989"/>
                </a:solidFill>
                <a:effectLst/>
                <a:latin typeface="IBM Plex Sans" panose="020B0503050203000203" pitchFamily="34" charset="0"/>
              </a:rPr>
              <a:t>–bp neural network. Computer Networks, v. 193, p. 108102, 2021. ISSN 1389-1286. </a:t>
            </a:r>
            <a:r>
              <a:rPr lang="en-US" sz="900" b="0" i="0" dirty="0" err="1">
                <a:solidFill>
                  <a:srgbClr val="898989"/>
                </a:solidFill>
                <a:effectLst/>
                <a:latin typeface="IBM Plex Sans" panose="020B0503050203000203" pitchFamily="34" charset="0"/>
              </a:rPr>
              <a:t>Disponível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em</a:t>
            </a:r>
            <a:r>
              <a:rPr lang="en-US" sz="900" b="0" i="0" dirty="0">
                <a:solidFill>
                  <a:srgbClr val="898989"/>
                </a:solidFill>
                <a:effectLst/>
                <a:latin typeface="IBM Plex Sans" panose="020B0503050203000203" pitchFamily="34" charset="0"/>
              </a:rPr>
              <a:t>: &lt;https://</a:t>
            </a:r>
            <a:r>
              <a:rPr lang="en-US" sz="900" b="0" i="0" dirty="0" err="1">
                <a:solidFill>
                  <a:srgbClr val="898989"/>
                </a:solidFill>
                <a:effectLst/>
                <a:latin typeface="IBM Plex Sans" panose="020B0503050203000203" pitchFamily="34" charset="0"/>
              </a:rPr>
              <a:t>www.sciencedirect.com</a:t>
            </a:r>
            <a:r>
              <a:rPr lang="en-US" sz="900" b="0" i="0" dirty="0">
                <a:solidFill>
                  <a:srgbClr val="898989"/>
                </a:solidFill>
                <a:effectLst/>
                <a:latin typeface="IBM Plex Sans" panose="020B0503050203000203" pitchFamily="34" charset="0"/>
              </a:rPr>
              <a:t>/science/article/</a:t>
            </a:r>
            <a:r>
              <a:rPr lang="en-US" sz="900" b="0" i="0" dirty="0" err="1">
                <a:solidFill>
                  <a:srgbClr val="898989"/>
                </a:solidFill>
                <a:effectLst/>
                <a:latin typeface="IBM Plex Sans" panose="020B0503050203000203" pitchFamily="34" charset="0"/>
              </a:rPr>
              <a:t>pii</a:t>
            </a:r>
            <a:r>
              <a:rPr lang="en-US" sz="900" b="0" i="0" dirty="0">
                <a:solidFill>
                  <a:srgbClr val="898989"/>
                </a:solidFill>
                <a:effectLst/>
                <a:latin typeface="IBM Plex Sans" panose="020B0503050203000203" pitchFamily="34" charset="0"/>
              </a:rPr>
              <a:t>/ S1389128621001821&gt;.</a:t>
            </a:r>
            <a:endParaRPr lang="pt-BR" sz="9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 paired with Global and Local Autoencoders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2017a</a:t>
            </a:r>
          </a:p>
        </p:txBody>
      </p:sp>
      <p:pic>
        <p:nvPicPr>
          <p:cNvPr id="8" name="Picture 7">
            <a:extLst>
              <a:ext uri="{FF2B5EF4-FFF2-40B4-BE49-F238E27FC236}">
                <a16:creationId xmlns:a16="http://schemas.microsoft.com/office/drawing/2014/main" id="{8973D6C8-A9D4-8407-ACD7-20C351BB7427}"/>
              </a:ext>
            </a:extLst>
          </p:cNvPr>
          <p:cNvPicPr>
            <a:picLocks noChangeAspect="1"/>
          </p:cNvPicPr>
          <p:nvPr/>
        </p:nvPicPr>
        <p:blipFill>
          <a:blip r:embed="rId3"/>
          <a:stretch>
            <a:fillRect/>
          </a:stretch>
        </p:blipFill>
        <p:spPr>
          <a:xfrm>
            <a:off x="1986894" y="1078695"/>
            <a:ext cx="7772400" cy="4345858"/>
          </a:xfrm>
          <a:prstGeom prst="rect">
            <a:avLst/>
          </a:prstGeom>
        </p:spPr>
      </p:pic>
    </p:spTree>
    <p:extLst>
      <p:ext uri="{BB962C8B-B14F-4D97-AF65-F5344CB8AC3E}">
        <p14:creationId xmlns:p14="http://schemas.microsoft.com/office/powerpoint/2010/main" val="419417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Graph Neural Network (GNN) architecture</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16</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154393" y="5798109"/>
            <a:ext cx="12037607"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17</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324273680"/>
              </p:ext>
            </p:extLst>
          </p:nvPr>
        </p:nvGraphicFramePr>
        <p:xfrm>
          <a:off x="1653208" y="1912620"/>
          <a:ext cx="8885583" cy="3032760"/>
        </p:xfrm>
        <a:graphic>
          <a:graphicData uri="http://schemas.openxmlformats.org/drawingml/2006/table">
            <a:tbl>
              <a:tblPr firstRow="1" bandRow="1">
                <a:tableStyleId>{5C22544A-7EE6-4342-B048-85BDC9FD1C3A}</a:tableStyleId>
              </a:tblPr>
              <a:tblGrid>
                <a:gridCol w="2221396">
                  <a:extLst>
                    <a:ext uri="{9D8B030D-6E8A-4147-A177-3AD203B41FA5}">
                      <a16:colId xmlns:a16="http://schemas.microsoft.com/office/drawing/2014/main" val="328373290"/>
                    </a:ext>
                  </a:extLst>
                </a:gridCol>
                <a:gridCol w="2221396">
                  <a:extLst>
                    <a:ext uri="{9D8B030D-6E8A-4147-A177-3AD203B41FA5}">
                      <a16:colId xmlns:a16="http://schemas.microsoft.com/office/drawing/2014/main" val="1329037241"/>
                    </a:ext>
                  </a:extLst>
                </a:gridCol>
                <a:gridCol w="2006500">
                  <a:extLst>
                    <a:ext uri="{9D8B030D-6E8A-4147-A177-3AD203B41FA5}">
                      <a16:colId xmlns:a16="http://schemas.microsoft.com/office/drawing/2014/main" val="898198900"/>
                    </a:ext>
                  </a:extLst>
                </a:gridCol>
                <a:gridCol w="2436291">
                  <a:extLst>
                    <a:ext uri="{9D8B030D-6E8A-4147-A177-3AD203B41FA5}">
                      <a16:colId xmlns:a16="http://schemas.microsoft.com/office/drawing/2014/main" val="697380308"/>
                    </a:ext>
                  </a:extLst>
                </a:gridCol>
              </a:tblGrid>
              <a:tr h="370840">
                <a:tc>
                  <a:txBody>
                    <a:bodyPr/>
                    <a:lstStyle/>
                    <a:p>
                      <a:pPr algn="ctr"/>
                      <a:r>
                        <a:rPr lang="pt-BR" dirty="0"/>
                        <a:t>Ref.</a:t>
                      </a:r>
                    </a:p>
                  </a:txBody>
                  <a:tcPr>
                    <a:solidFill>
                      <a:srgbClr val="0F62FF"/>
                    </a:solidFill>
                  </a:tcPr>
                </a:tc>
                <a:tc>
                  <a:txBody>
                    <a:bodyPr/>
                    <a:lstStyle/>
                    <a:p>
                      <a:pPr algn="ctr"/>
                      <a:r>
                        <a:rPr lang="pt-BR" dirty="0" err="1"/>
                        <a:t>Method</a:t>
                      </a:r>
                      <a:endParaRPr lang="pt-BR" dirty="0"/>
                    </a:p>
                  </a:txBody>
                  <a:tcPr>
                    <a:solidFill>
                      <a:srgbClr val="0F62FF"/>
                    </a:solidFill>
                  </a:tcPr>
                </a:tc>
                <a:tc>
                  <a:txBody>
                    <a:bodyPr/>
                    <a:lstStyle/>
                    <a:p>
                      <a:pPr algn="ctr"/>
                      <a:r>
                        <a:rPr lang="pt-BR" dirty="0" err="1"/>
                        <a:t>Dataset</a:t>
                      </a:r>
                      <a:r>
                        <a:rPr lang="pt-BR" dirty="0"/>
                        <a:t> </a:t>
                      </a:r>
                      <a:r>
                        <a:rPr lang="pt-BR" dirty="0" err="1"/>
                        <a:t>availability</a:t>
                      </a:r>
                      <a:endParaRPr lang="pt-BR" dirty="0"/>
                    </a:p>
                  </a:txBody>
                  <a:tcPr>
                    <a:solidFill>
                      <a:srgbClr val="0F62FF"/>
                    </a:solidFill>
                  </a:tcPr>
                </a:tc>
                <a:tc>
                  <a:txBody>
                    <a:bodyPr/>
                    <a:lstStyle/>
                    <a:p>
                      <a:pPr algn="ctr"/>
                      <a:r>
                        <a:rPr lang="pt-BR" dirty="0" err="1"/>
                        <a:t>Source</a:t>
                      </a:r>
                      <a:r>
                        <a:rPr lang="pt-BR"/>
                        <a:t> code</a:t>
                      </a:r>
                      <a:r>
                        <a:rPr lang="pt-BR" dirty="0"/>
                        <a:t> </a:t>
                      </a:r>
                      <a:r>
                        <a:rPr lang="pt-BR" dirty="0" err="1"/>
                        <a:t>available</a:t>
                      </a:r>
                      <a:endParaRPr lang="pt-BR"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dirty="0"/>
                        <a:t>(Wang et al., 2017a)</a:t>
                      </a:r>
                    </a:p>
                  </a:txBody>
                  <a:tcPr/>
                </a:tc>
                <a:tc>
                  <a:txBody>
                    <a:bodyPr/>
                    <a:lstStyle/>
                    <a:p>
                      <a:pPr algn="ctr"/>
                      <a:r>
                        <a:rPr lang="pt-BR" dirty="0" err="1"/>
                        <a:t>Autoencoders</a:t>
                      </a:r>
                      <a:endParaRPr lang="pt-BR" dirty="0"/>
                    </a:p>
                  </a:txBody>
                  <a:tcPr/>
                </a:tc>
                <a:tc>
                  <a:txBody>
                    <a:bodyPr/>
                    <a:lstStyle/>
                    <a:p>
                      <a:pPr algn="ctr"/>
                      <a:r>
                        <a:rPr lang="pt-BR" dirty="0" err="1"/>
                        <a:t>X</a:t>
                      </a:r>
                      <a:endParaRPr lang="pt-BR" dirty="0"/>
                    </a:p>
                  </a:txBody>
                  <a:tcPr/>
                </a:tc>
                <a:tc>
                  <a:txBody>
                    <a:bodyPr/>
                    <a:lstStyle/>
                    <a:p>
                      <a:pPr algn="ctr"/>
                      <a:r>
                        <a:rPr lang="en-BR" sz="1800" b="0" i="0" kern="1200" dirty="0">
                          <a:solidFill>
                            <a:schemeClr val="dk1"/>
                          </a:solidFill>
                          <a:effectLst/>
                          <a:latin typeface="+mn-lt"/>
                          <a:ea typeface="+mn-ea"/>
                          <a:cs typeface="+mn-cs"/>
                        </a:rPr>
                        <a:t>X</a:t>
                      </a:r>
                      <a:endParaRPr lang="pt-BR" dirty="0"/>
                    </a:p>
                  </a:txBody>
                  <a:tcPr/>
                </a:tc>
                <a:extLst>
                  <a:ext uri="{0D108BD9-81ED-4DB2-BD59-A6C34878D82A}">
                    <a16:rowId xmlns:a16="http://schemas.microsoft.com/office/drawing/2014/main" val="495963213"/>
                  </a:ext>
                </a:extLst>
              </a:tr>
              <a:tr h="370840">
                <a:tc>
                  <a:txBody>
                    <a:bodyPr/>
                    <a:lstStyle/>
                    <a:p>
                      <a:pPr algn="ctr"/>
                      <a:r>
                        <a:rPr lang="pt-BR" dirty="0"/>
                        <a:t>(Wang et al., 2017b)</a:t>
                      </a:r>
                    </a:p>
                  </a:txBody>
                  <a:tcPr/>
                </a:tc>
                <a:tc>
                  <a:txBody>
                    <a:bodyPr/>
                    <a:lstStyle/>
                    <a:p>
                      <a:pPr algn="ctr"/>
                      <a:r>
                        <a:rPr lang="pt-BR" dirty="0" err="1"/>
                        <a:t>Graph</a:t>
                      </a:r>
                      <a:r>
                        <a:rPr lang="pt-BR" dirty="0"/>
                        <a:t> Neural Networks</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82428735"/>
                  </a:ext>
                </a:extLst>
              </a:tr>
              <a:tr h="370840">
                <a:tc>
                  <a:txBody>
                    <a:bodyPr/>
                    <a:lstStyle/>
                    <a:p>
                      <a:pPr algn="ctr"/>
                      <a:r>
                        <a:rPr lang="pt-BR" dirty="0"/>
                        <a:t>(</a:t>
                      </a:r>
                      <a:r>
                        <a:rPr lang="pt-BR" dirty="0" err="1"/>
                        <a:t>Sciancalepore</a:t>
                      </a:r>
                      <a:r>
                        <a:rPr lang="pt-BR" dirty="0"/>
                        <a:t> et al., 2017)</a:t>
                      </a:r>
                    </a:p>
                  </a:txBody>
                  <a:tcPr/>
                </a:tc>
                <a:tc>
                  <a:txBody>
                    <a:bodyPr/>
                    <a:lstStyle/>
                    <a:p>
                      <a:pPr algn="ctr"/>
                      <a:r>
                        <a:rPr lang="pt-BR" dirty="0"/>
                        <a:t>Holt Winters</a:t>
                      </a:r>
                    </a:p>
                  </a:txBody>
                  <a:tcPr/>
                </a:tc>
                <a:tc>
                  <a:txBody>
                    <a:bodyPr/>
                    <a:lstStyle/>
                    <a:p>
                      <a:pPr algn="ctr"/>
                      <a:r>
                        <a:rPr lang="pt-BR" dirty="0"/>
                        <a:t>No </a:t>
                      </a:r>
                      <a:r>
                        <a:rPr lang="pt-BR" dirty="0" err="1"/>
                        <a:t>information</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60080645"/>
                  </a:ext>
                </a:extLst>
              </a:tr>
              <a:tr h="370840">
                <a:tc>
                  <a:txBody>
                    <a:bodyPr/>
                    <a:lstStyle/>
                    <a:p>
                      <a:pPr algn="ctr"/>
                      <a:r>
                        <a:rPr lang="pt-BR" dirty="0"/>
                        <a:t>(ALAWE et al., 2018)</a:t>
                      </a:r>
                    </a:p>
                  </a:txBody>
                  <a:tcPr/>
                </a:tc>
                <a:tc>
                  <a:txBody>
                    <a:bodyPr/>
                    <a:lstStyle/>
                    <a:p>
                      <a:pPr algn="ctr"/>
                      <a:r>
                        <a:rPr lang="pt-BR" dirty="0" err="1"/>
                        <a:t>Deep</a:t>
                      </a:r>
                      <a:r>
                        <a:rPr lang="pt-BR" dirty="0"/>
                        <a:t> Learning</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2246637107"/>
                  </a:ext>
                </a:extLst>
              </a:tr>
              <a:tr h="370840">
                <a:tc>
                  <a:txBody>
                    <a:bodyPr/>
                    <a:lstStyle/>
                    <a:p>
                      <a:pPr algn="ctr"/>
                      <a:r>
                        <a:rPr lang="pt-BR" dirty="0"/>
                        <a:t>(YANG et al., 2021)</a:t>
                      </a:r>
                    </a:p>
                  </a:txBody>
                  <a:tcPr/>
                </a:tc>
                <a:tc>
                  <a:txBody>
                    <a:bodyPr/>
                    <a:lstStyle/>
                    <a:p>
                      <a:pPr algn="ctr"/>
                      <a:r>
                        <a:rPr lang="pt-BR" dirty="0"/>
                        <a:t>ARIMA </a:t>
                      </a:r>
                      <a:r>
                        <a:rPr lang="pt-BR" dirty="0" err="1"/>
                        <a:t>and</a:t>
                      </a:r>
                      <a:r>
                        <a:rPr lang="pt-BR" dirty="0"/>
                        <a:t>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r>
                        <a:rPr lang="pt-BR" dirty="0" err="1"/>
                        <a:t>X</a:t>
                      </a:r>
                      <a:endParaRPr lang="pt-BR" dirty="0"/>
                    </a:p>
                  </a:txBody>
                  <a:tcPr/>
                </a:tc>
                <a:extLst>
                  <a:ext uri="{0D108BD9-81ED-4DB2-BD59-A6C34878D82A}">
                    <a16:rowId xmlns:a16="http://schemas.microsoft.com/office/drawing/2014/main" val="1041310258"/>
                  </a:ext>
                </a:extLst>
              </a:tr>
            </a:tbl>
          </a:graphicData>
        </a:graphic>
      </p:graphicFrame>
    </p:spTree>
    <p:extLst>
      <p:ext uri="{BB962C8B-B14F-4D97-AF65-F5344CB8AC3E}">
        <p14:creationId xmlns:p14="http://schemas.microsoft.com/office/powerpoint/2010/main" val="4426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18</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282401013"/>
              </p:ext>
            </p:extLst>
          </p:nvPr>
        </p:nvGraphicFramePr>
        <p:xfrm>
          <a:off x="296474" y="1656080"/>
          <a:ext cx="11599052" cy="3545840"/>
        </p:xfrm>
        <a:graphic>
          <a:graphicData uri="http://schemas.openxmlformats.org/drawingml/2006/table">
            <a:tbl>
              <a:tblPr firstRow="1" bandRow="1">
                <a:tableStyleId>{5C22544A-7EE6-4342-B048-85BDC9FD1C3A}</a:tableStyleId>
              </a:tblPr>
              <a:tblGrid>
                <a:gridCol w="1515427">
                  <a:extLst>
                    <a:ext uri="{9D8B030D-6E8A-4147-A177-3AD203B41FA5}">
                      <a16:colId xmlns:a16="http://schemas.microsoft.com/office/drawing/2014/main" val="328373290"/>
                    </a:ext>
                  </a:extLst>
                </a:gridCol>
                <a:gridCol w="675738">
                  <a:extLst>
                    <a:ext uri="{9D8B030D-6E8A-4147-A177-3AD203B41FA5}">
                      <a16:colId xmlns:a16="http://schemas.microsoft.com/office/drawing/2014/main" val="1329037241"/>
                    </a:ext>
                  </a:extLst>
                </a:gridCol>
                <a:gridCol w="1056005">
                  <a:extLst>
                    <a:ext uri="{9D8B030D-6E8A-4147-A177-3AD203B41FA5}">
                      <a16:colId xmlns:a16="http://schemas.microsoft.com/office/drawing/2014/main" val="898198900"/>
                    </a:ext>
                  </a:extLst>
                </a:gridCol>
                <a:gridCol w="1142238">
                  <a:extLst>
                    <a:ext uri="{9D8B030D-6E8A-4147-A177-3AD203B41FA5}">
                      <a16:colId xmlns:a16="http://schemas.microsoft.com/office/drawing/2014/main" val="697380308"/>
                    </a:ext>
                  </a:extLst>
                </a:gridCol>
                <a:gridCol w="1911668">
                  <a:extLst>
                    <a:ext uri="{9D8B030D-6E8A-4147-A177-3AD203B41FA5}">
                      <a16:colId xmlns:a16="http://schemas.microsoft.com/office/drawing/2014/main" val="577563443"/>
                    </a:ext>
                  </a:extLst>
                </a:gridCol>
                <a:gridCol w="1502029">
                  <a:extLst>
                    <a:ext uri="{9D8B030D-6E8A-4147-A177-3AD203B41FA5}">
                      <a16:colId xmlns:a16="http://schemas.microsoft.com/office/drawing/2014/main" val="1413890513"/>
                    </a:ext>
                  </a:extLst>
                </a:gridCol>
                <a:gridCol w="1579434">
                  <a:extLst>
                    <a:ext uri="{9D8B030D-6E8A-4147-A177-3AD203B41FA5}">
                      <a16:colId xmlns:a16="http://schemas.microsoft.com/office/drawing/2014/main" val="760251775"/>
                    </a:ext>
                  </a:extLst>
                </a:gridCol>
                <a:gridCol w="2216513">
                  <a:extLst>
                    <a:ext uri="{9D8B030D-6E8A-4147-A177-3AD203B41FA5}">
                      <a16:colId xmlns:a16="http://schemas.microsoft.com/office/drawing/2014/main" val="4144141750"/>
                    </a:ext>
                  </a:extLst>
                </a:gridCol>
              </a:tblGrid>
              <a:tr h="370840">
                <a:tc>
                  <a:txBody>
                    <a:bodyPr/>
                    <a:lstStyle/>
                    <a:p>
                      <a:pPr algn="ctr"/>
                      <a:r>
                        <a:rPr lang="pt-BR" sz="1400" dirty="0"/>
                        <a:t>Ref.</a:t>
                      </a:r>
                    </a:p>
                  </a:txBody>
                  <a:tcPr>
                    <a:solidFill>
                      <a:srgbClr val="0F62FF"/>
                    </a:solidFill>
                  </a:tcPr>
                </a:tc>
                <a:tc>
                  <a:txBody>
                    <a:bodyPr/>
                    <a:lstStyle/>
                    <a:p>
                      <a:pPr algn="ctr"/>
                      <a:r>
                        <a:rPr lang="pt-BR" sz="1400" dirty="0"/>
                        <a:t>LSTM</a:t>
                      </a:r>
                    </a:p>
                  </a:txBody>
                  <a:tcPr>
                    <a:solidFill>
                      <a:srgbClr val="0F62FF"/>
                    </a:solidFill>
                  </a:tcPr>
                </a:tc>
                <a:tc>
                  <a:txBody>
                    <a:bodyPr/>
                    <a:lstStyle/>
                    <a:p>
                      <a:pPr algn="ctr"/>
                      <a:r>
                        <a:rPr lang="pt-BR" sz="1400" dirty="0"/>
                        <a:t>Time series</a:t>
                      </a:r>
                    </a:p>
                  </a:txBody>
                  <a:tcPr>
                    <a:solidFill>
                      <a:srgbClr val="0F62FF"/>
                    </a:solidFill>
                  </a:tcPr>
                </a:tc>
                <a:tc>
                  <a:txBody>
                    <a:bodyPr/>
                    <a:lstStyle/>
                    <a:p>
                      <a:pPr algn="ctr"/>
                      <a:r>
                        <a:rPr lang="pt-BR" sz="1400" dirty="0"/>
                        <a:t>Grid </a:t>
                      </a:r>
                      <a:r>
                        <a:rPr lang="pt-BR" sz="1400" dirty="0" err="1"/>
                        <a:t>arrange</a:t>
                      </a:r>
                      <a:endParaRPr lang="pt-BR" sz="1400" dirty="0"/>
                    </a:p>
                  </a:txBody>
                  <a:tcPr>
                    <a:solidFill>
                      <a:srgbClr val="0F62FF"/>
                    </a:solidFill>
                  </a:tcPr>
                </a:tc>
                <a:tc>
                  <a:txBody>
                    <a:bodyPr/>
                    <a:lstStyle/>
                    <a:p>
                      <a:pPr algn="ctr"/>
                      <a:r>
                        <a:rPr lang="pt-BR" sz="1400" dirty="0" err="1"/>
                        <a:t>Neighborhood</a:t>
                      </a:r>
                      <a:r>
                        <a:rPr lang="pt-BR" sz="1400" dirty="0"/>
                        <a:t> </a:t>
                      </a:r>
                      <a:r>
                        <a:rPr lang="pt-BR" sz="1400" dirty="0" err="1"/>
                        <a:t>concept</a:t>
                      </a:r>
                      <a:endParaRPr lang="pt-BR" sz="1400" dirty="0"/>
                    </a:p>
                  </a:txBody>
                  <a:tcPr>
                    <a:solidFill>
                      <a:srgbClr val="0F62FF"/>
                    </a:solidFill>
                  </a:tcPr>
                </a:tc>
                <a:tc>
                  <a:txBody>
                    <a:bodyPr/>
                    <a:lstStyle/>
                    <a:p>
                      <a:pPr algn="ctr"/>
                      <a:r>
                        <a:rPr lang="pt-BR" sz="1400" dirty="0" err="1"/>
                        <a:t>Spatial</a:t>
                      </a:r>
                      <a:r>
                        <a:rPr lang="pt-BR" sz="1400" dirty="0"/>
                        <a:t> </a:t>
                      </a:r>
                      <a:r>
                        <a:rPr lang="pt-BR" sz="1400" dirty="0" err="1"/>
                        <a:t>modelling</a:t>
                      </a:r>
                      <a:endParaRPr lang="pt-BR" sz="1400" dirty="0"/>
                    </a:p>
                  </a:txBody>
                  <a:tcPr>
                    <a:solidFill>
                      <a:srgbClr val="0F62FF"/>
                    </a:solidFill>
                  </a:tcPr>
                </a:tc>
                <a:tc>
                  <a:txBody>
                    <a:bodyPr/>
                    <a:lstStyle/>
                    <a:p>
                      <a:pPr algn="ctr"/>
                      <a:r>
                        <a:rPr lang="pt-BR" sz="1400" dirty="0"/>
                        <a:t>Residual/</a:t>
                      </a:r>
                      <a:r>
                        <a:rPr lang="pt-BR" sz="1400" dirty="0" err="1"/>
                        <a:t>aperiodic</a:t>
                      </a:r>
                      <a:r>
                        <a:rPr lang="pt-BR" sz="1400" dirty="0"/>
                        <a:t> </a:t>
                      </a:r>
                      <a:r>
                        <a:rPr lang="pt-BR" sz="1400" dirty="0" err="1"/>
                        <a:t>events</a:t>
                      </a:r>
                      <a:endParaRPr lang="pt-BR" sz="1400" dirty="0"/>
                    </a:p>
                  </a:txBody>
                  <a:tcPr>
                    <a:solidFill>
                      <a:srgbClr val="0F62FF"/>
                    </a:solidFill>
                  </a:tcPr>
                </a:tc>
                <a:tc>
                  <a:txBody>
                    <a:bodyPr/>
                    <a:lstStyle/>
                    <a:p>
                      <a:pPr algn="ctr"/>
                      <a:r>
                        <a:rPr lang="pt-BR" sz="1400" dirty="0"/>
                        <a:t>Network </a:t>
                      </a:r>
                      <a:r>
                        <a:rPr lang="pt-BR" sz="1400" dirty="0" err="1"/>
                        <a:t>traffic</a:t>
                      </a:r>
                      <a:r>
                        <a:rPr lang="pt-BR" sz="1400" dirty="0"/>
                        <a:t> </a:t>
                      </a:r>
                      <a:r>
                        <a:rPr lang="pt-BR" sz="1400" dirty="0" err="1"/>
                        <a:t>consumption</a:t>
                      </a:r>
                      <a:r>
                        <a:rPr lang="pt-BR" sz="1400" dirty="0"/>
                        <a:t> </a:t>
                      </a:r>
                      <a:r>
                        <a:rPr lang="pt-BR" sz="1400" dirty="0" err="1"/>
                        <a:t>characterization</a:t>
                      </a:r>
                      <a:endParaRPr lang="pt-BR" sz="1400"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sz="1400" dirty="0"/>
                        <a:t>Wang et al.,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BR" sz="1800" b="1" i="0" kern="1200" dirty="0">
                        <a:solidFill>
                          <a:srgbClr val="0F62FF"/>
                        </a:solidFill>
                        <a:effectLst/>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697459592"/>
                  </a:ext>
                </a:extLst>
              </a:tr>
              <a:tr h="370840">
                <a:tc>
                  <a:txBody>
                    <a:bodyPr/>
                    <a:lstStyle/>
                    <a:p>
                      <a:pPr algn="ctr"/>
                      <a:r>
                        <a:rPr lang="pt-BR" sz="1400" dirty="0"/>
                        <a:t>Wang et al., 2017a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495963213"/>
                  </a:ext>
                </a:extLst>
              </a:tr>
              <a:tr h="370840">
                <a:tc>
                  <a:txBody>
                    <a:bodyPr/>
                    <a:lstStyle/>
                    <a:p>
                      <a:pPr algn="ctr"/>
                      <a:r>
                        <a:rPr lang="pt-BR" sz="1400" dirty="0"/>
                        <a:t>Wang et al., 2017b</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extLst>
                  <a:ext uri="{0D108BD9-81ED-4DB2-BD59-A6C34878D82A}">
                    <a16:rowId xmlns:a16="http://schemas.microsoft.com/office/drawing/2014/main" val="1882428735"/>
                  </a:ext>
                </a:extLst>
              </a:tr>
              <a:tr h="370840">
                <a:tc>
                  <a:txBody>
                    <a:bodyPr/>
                    <a:lstStyle/>
                    <a:p>
                      <a:pPr algn="ctr"/>
                      <a:r>
                        <a:rPr lang="pt-BR" sz="1400" dirty="0"/>
                        <a:t>YANG et al., 2021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1041310258"/>
                  </a:ext>
                </a:extLst>
              </a:tr>
              <a:tr h="370840">
                <a:tc>
                  <a:txBody>
                    <a:bodyPr/>
                    <a:lstStyle/>
                    <a:p>
                      <a:pPr algn="ctr"/>
                      <a:r>
                        <a:rPr lang="pt-BR" sz="1400" dirty="0" err="1"/>
                        <a:t>Gotzner</a:t>
                      </a:r>
                      <a:r>
                        <a:rPr lang="pt-BR" sz="1400" dirty="0"/>
                        <a:t>;</a:t>
                      </a:r>
                    </a:p>
                    <a:p>
                      <a:pPr algn="ctr"/>
                      <a:r>
                        <a:rPr lang="pt-BR" sz="1400" dirty="0" err="1"/>
                        <a:t>Rathgeber</a:t>
                      </a:r>
                      <a:r>
                        <a:rPr lang="pt-BR" sz="1400" dirty="0"/>
                        <a:t>, 1998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726508334"/>
                  </a:ext>
                </a:extLst>
              </a:tr>
              <a:tr h="370840">
                <a:tc>
                  <a:txBody>
                    <a:bodyPr/>
                    <a:lstStyle/>
                    <a:p>
                      <a:pPr algn="ctr"/>
                      <a:r>
                        <a:rPr lang="pt-BR" sz="1400" dirty="0"/>
                        <a:t>BOUTABA et al.,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933493343"/>
                  </a:ext>
                </a:extLst>
              </a:tr>
            </a:tbl>
          </a:graphicData>
        </a:graphic>
      </p:graphicFrame>
    </p:spTree>
    <p:extLst>
      <p:ext uri="{BB962C8B-B14F-4D97-AF65-F5344CB8AC3E}">
        <p14:creationId xmlns:p14="http://schemas.microsoft.com/office/powerpoint/2010/main" val="94301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noAutofit/>
          </a:bodyPr>
          <a:lstStyle/>
          <a:p>
            <a:pPr marL="514350" indent="-514350">
              <a:buFont typeface="+mj-lt"/>
              <a:buAutoNum type="arabicPeriod"/>
            </a:pPr>
            <a:r>
              <a:rPr lang="pt-BR" sz="2000" dirty="0" err="1">
                <a:latin typeface="IBM Plex Sans" panose="020B0503050203000203" pitchFamily="34" charset="0"/>
              </a:rPr>
              <a:t>Introduction</a:t>
            </a:r>
            <a:endParaRPr lang="pt-BR" sz="2000" dirty="0">
              <a:latin typeface="IBM Plex Sans" panose="020B0503050203000203" pitchFamily="34" charset="0"/>
            </a:endParaRPr>
          </a:p>
          <a:p>
            <a:pPr marL="514350" indent="-514350">
              <a:buFont typeface="+mj-lt"/>
              <a:buAutoNum type="arabicPeriod"/>
            </a:pPr>
            <a:r>
              <a:rPr lang="pt-BR" sz="2000" dirty="0" err="1">
                <a:latin typeface="IBM Plex Sans" panose="020B0503050203000203" pitchFamily="34" charset="0"/>
              </a:rPr>
              <a:t>Related</a:t>
            </a:r>
            <a:r>
              <a:rPr lang="pt-BR" sz="2000" dirty="0">
                <a:latin typeface="IBM Plex Sans" panose="020B0503050203000203" pitchFamily="34" charset="0"/>
              </a:rPr>
              <a:t> </a:t>
            </a:r>
            <a:r>
              <a:rPr lang="pt-BR" sz="2000" dirty="0" err="1">
                <a:latin typeface="IBM Plex Sans" panose="020B0503050203000203" pitchFamily="34" charset="0"/>
              </a:rPr>
              <a:t>Work</a:t>
            </a:r>
            <a:endParaRPr lang="pt-BR" sz="2000" dirty="0">
              <a:latin typeface="IBM Plex Sans" panose="020B0503050203000203" pitchFamily="34" charset="0"/>
            </a:endParaRPr>
          </a:p>
          <a:p>
            <a:pPr marL="514350" indent="-514350">
              <a:buFont typeface="+mj-lt"/>
              <a:buAutoNum type="arabicPeriod"/>
            </a:pPr>
            <a:r>
              <a:rPr lang="pt-BR" sz="2000" dirty="0" err="1">
                <a:solidFill>
                  <a:srgbClr val="0F62FF"/>
                </a:solidFill>
                <a:latin typeface="IBM Plex Sans" panose="020B0503050203000203" pitchFamily="34" charset="0"/>
              </a:rPr>
              <a:t>Preliminaries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on</a:t>
            </a:r>
            <a:r>
              <a:rPr lang="pt-BR" sz="2000" dirty="0">
                <a:solidFill>
                  <a:srgbClr val="0F62FF"/>
                </a:solidFill>
                <a:latin typeface="IBM Plex Sans" panose="020B0503050203000203" pitchFamily="34" charset="0"/>
              </a:rPr>
              <a:t> data </a:t>
            </a:r>
            <a:r>
              <a:rPr lang="pt-BR" sz="2000" dirty="0" err="1">
                <a:solidFill>
                  <a:srgbClr val="0F62FF"/>
                </a:solidFill>
                <a:latin typeface="IBM Plex Sans" panose="020B0503050203000203" pitchFamily="34" charset="0"/>
              </a:rPr>
              <a:t>collection</a:t>
            </a:r>
            <a:r>
              <a:rPr lang="pt-BR" sz="2000" dirty="0">
                <a:solidFill>
                  <a:srgbClr val="0F62FF"/>
                </a:solidFill>
                <a:latin typeface="IBM Plex Sans" panose="020B0503050203000203" pitchFamily="34" charset="0"/>
              </a:rPr>
              <a:t> for MTP-NT</a:t>
            </a:r>
          </a:p>
          <a:p>
            <a:pPr marL="971550" lvl="1" indent="-514350">
              <a:buFont typeface="+mj-lt"/>
              <a:buAutoNum type="arabicPeriod"/>
            </a:pPr>
            <a:r>
              <a:rPr lang="pt-BR" sz="2000" dirty="0" err="1">
                <a:solidFill>
                  <a:srgbClr val="0F62FF"/>
                </a:solidFill>
                <a:latin typeface="IBM Plex Sans" panose="020B0503050203000203" pitchFamily="34" charset="0"/>
              </a:rPr>
              <a:t>Preliminaries</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The </a:t>
            </a:r>
            <a:r>
              <a:rPr lang="pt-BR" sz="2000" dirty="0" err="1">
                <a:solidFill>
                  <a:srgbClr val="0F62FF"/>
                </a:solidFill>
                <a:latin typeface="IBM Plex Sans" panose="020B0503050203000203" pitchFamily="34" charset="0"/>
              </a:rPr>
              <a:t>predictive</a:t>
            </a:r>
            <a:r>
              <a:rPr lang="pt-BR" sz="2000" dirty="0">
                <a:solidFill>
                  <a:srgbClr val="0F62FF"/>
                </a:solidFill>
                <a:latin typeface="IBM Plex Sans" panose="020B0503050203000203" pitchFamily="34" charset="0"/>
              </a:rPr>
              <a:t> model in </a:t>
            </a:r>
            <a:r>
              <a:rPr lang="pt-BR" sz="2000" dirty="0" err="1">
                <a:solidFill>
                  <a:srgbClr val="0F62FF"/>
                </a:solidFill>
                <a:latin typeface="IBM Plex Sans" panose="020B0503050203000203" pitchFamily="34" charset="0"/>
              </a:rPr>
              <a:t>the</a:t>
            </a:r>
            <a:r>
              <a:rPr lang="pt-BR" sz="2000" dirty="0">
                <a:solidFill>
                  <a:srgbClr val="0F62FF"/>
                </a:solidFill>
                <a:latin typeface="IBM Plex Sans" panose="020B0503050203000203" pitchFamily="34" charset="0"/>
              </a:rPr>
              <a:t> 5G </a:t>
            </a:r>
            <a:r>
              <a:rPr lang="pt-BR" sz="2000" dirty="0" err="1">
                <a:solidFill>
                  <a:srgbClr val="0F62FF"/>
                </a:solidFill>
                <a:latin typeface="IBM Plex Sans" panose="020B0503050203000203" pitchFamily="34" charset="0"/>
              </a:rPr>
              <a:t>infrastructure</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Data </a:t>
            </a:r>
            <a:r>
              <a:rPr lang="pt-BR" sz="2000" dirty="0" err="1">
                <a:solidFill>
                  <a:srgbClr val="0F62FF"/>
                </a:solidFill>
                <a:latin typeface="IBM Plex Sans" panose="020B0503050203000203" pitchFamily="34" charset="0"/>
              </a:rPr>
              <a:t>Flow</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Dataset</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used</a:t>
            </a:r>
            <a:r>
              <a:rPr lang="pt-BR" sz="2000" dirty="0">
                <a:solidFill>
                  <a:srgbClr val="0F62FF"/>
                </a:solidFill>
                <a:latin typeface="IBM Plex Sans" panose="020B0503050203000203" pitchFamily="34" charset="0"/>
              </a:rPr>
              <a:t> in </a:t>
            </a:r>
            <a:r>
              <a:rPr lang="pt-BR" sz="2000" dirty="0" err="1">
                <a:solidFill>
                  <a:srgbClr val="0F62FF"/>
                </a:solidFill>
                <a:latin typeface="IBM Plex Sans" panose="020B0503050203000203" pitchFamily="34" charset="0"/>
              </a:rPr>
              <a:t>this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work</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Mathematical</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formalization</a:t>
            </a:r>
            <a:endParaRPr lang="pt-BR" sz="2000" dirty="0">
              <a:solidFill>
                <a:srgbClr val="0F62FF"/>
              </a:solidFill>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Framework </a:t>
            </a:r>
            <a:r>
              <a:rPr lang="pt-BR" sz="2000" dirty="0" err="1">
                <a:latin typeface="IBM Plex Sans" panose="020B0503050203000203" pitchFamily="34" charset="0"/>
              </a:rPr>
              <a:t>structure</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a:t>
            </a:r>
            <a:r>
              <a:rPr lang="pt-BR" sz="2000" dirty="0" err="1">
                <a:latin typeface="IBM Plex Sans" panose="020B0503050203000203" pitchFamily="34" charset="0"/>
              </a:rPr>
              <a:t>fundamentation</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Experimental </a:t>
            </a:r>
            <a:r>
              <a:rPr lang="pt-BR" sz="2000" dirty="0" err="1">
                <a:latin typeface="IBM Plex Sans" panose="020B0503050203000203" pitchFamily="34" charset="0"/>
              </a:rPr>
              <a:t>results</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Final </a:t>
            </a:r>
            <a:r>
              <a:rPr lang="pt-BR" sz="2000" dirty="0" err="1">
                <a:latin typeface="IBM Plex Sans" panose="020B0503050203000203" pitchFamily="34" charset="0"/>
              </a:rPr>
              <a:t>considerations</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future </a:t>
            </a:r>
            <a:r>
              <a:rPr lang="pt-BR" sz="2000" dirty="0" err="1">
                <a:latin typeface="IBM Plex Sans" panose="020B0503050203000203" pitchFamily="34" charset="0"/>
              </a:rPr>
              <a:t>work</a:t>
            </a:r>
            <a:endParaRPr lang="pt-BR" sz="2000"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19</a:t>
            </a:fld>
            <a:endParaRPr lang="pt-BR"/>
          </a:p>
        </p:txBody>
      </p:sp>
    </p:spTree>
    <p:extLst>
      <p:ext uri="{BB962C8B-B14F-4D97-AF65-F5344CB8AC3E}">
        <p14:creationId xmlns:p14="http://schemas.microsoft.com/office/powerpoint/2010/main" val="38633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7" name="Picture 6" descr="A diagram of a computer network&#10;&#10;Description automatically generated">
            <a:extLst>
              <a:ext uri="{FF2B5EF4-FFF2-40B4-BE49-F238E27FC236}">
                <a16:creationId xmlns:a16="http://schemas.microsoft.com/office/drawing/2014/main" id="{7FC00FEF-B681-B804-286E-6110AD809622}"/>
              </a:ext>
            </a:extLst>
          </p:cNvPr>
          <p:cNvPicPr>
            <a:picLocks noChangeAspect="1"/>
          </p:cNvPicPr>
          <p:nvPr/>
        </p:nvPicPr>
        <p:blipFill>
          <a:blip r:embed="rId3"/>
          <a:stretch>
            <a:fillRect/>
          </a:stretch>
        </p:blipFill>
        <p:spPr>
          <a:xfrm>
            <a:off x="2832652" y="1784768"/>
            <a:ext cx="6526696" cy="3929266"/>
          </a:xfrm>
          <a:prstGeom prst="rect">
            <a:avLst/>
          </a:prstGeom>
        </p:spPr>
      </p:pic>
      <p:sp>
        <p:nvSpPr>
          <p:cNvPr id="9" name="Title">
            <a:extLst>
              <a:ext uri="{FF2B5EF4-FFF2-40B4-BE49-F238E27FC236}">
                <a16:creationId xmlns:a16="http://schemas.microsoft.com/office/drawing/2014/main" id="{D6C95485-1D57-EF62-FBA5-AE0493DB6C88}"/>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38608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2" name="AutoShape 4" descr="Open Source Hardware Vector Logo - Download Free SVG Icon | Worldvectorlogo">
            <a:extLst>
              <a:ext uri="{FF2B5EF4-FFF2-40B4-BE49-F238E27FC236}">
                <a16:creationId xmlns:a16="http://schemas.microsoft.com/office/drawing/2014/main" id="{59C10DDC-2CD3-A083-8A41-015517136C10}"/>
              </a:ext>
            </a:extLst>
          </p:cNvPr>
          <p:cNvSpPr>
            <a:spLocks noChangeAspect="1" noChangeArrowheads="1"/>
          </p:cNvSpPr>
          <p:nvPr/>
        </p:nvSpPr>
        <p:spPr bwMode="auto">
          <a:xfrm>
            <a:off x="5943600" y="1371600"/>
            <a:ext cx="2209800" cy="220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Server icon vector logo template 10754503 Vector Art at Vecteezy">
            <a:extLst>
              <a:ext uri="{FF2B5EF4-FFF2-40B4-BE49-F238E27FC236}">
                <a16:creationId xmlns:a16="http://schemas.microsoft.com/office/drawing/2014/main" id="{A4A3ED6C-A9D0-31AB-C25A-9A0EF39D08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24" t="13986" r="15491" b="15409"/>
          <a:stretch/>
        </p:blipFill>
        <p:spPr bwMode="auto">
          <a:xfrm>
            <a:off x="2468037" y="2261207"/>
            <a:ext cx="1699591" cy="15902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de Logo Graphic by Friendesigns · Creative Fabrica">
            <a:extLst>
              <a:ext uri="{FF2B5EF4-FFF2-40B4-BE49-F238E27FC236}">
                <a16:creationId xmlns:a16="http://schemas.microsoft.com/office/drawing/2014/main" id="{31310A10-0974-8544-EB61-2E915B9F17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59" r="25137"/>
          <a:stretch/>
        </p:blipFill>
        <p:spPr bwMode="auto">
          <a:xfrm>
            <a:off x="8382019" y="1687062"/>
            <a:ext cx="2209800" cy="273855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a:extLst>
              <a:ext uri="{FF2B5EF4-FFF2-40B4-BE49-F238E27FC236}">
                <a16:creationId xmlns:a16="http://schemas.microsoft.com/office/drawing/2014/main" id="{7C225443-A9A3-C0AE-520C-3A0EB7F0CAB0}"/>
              </a:ext>
            </a:extLst>
          </p:cNvPr>
          <p:cNvSpPr>
            <a:spLocks noGrp="1"/>
          </p:cNvSpPr>
          <p:nvPr>
            <p:ph type="title"/>
          </p:nvPr>
        </p:nvSpPr>
        <p:spPr>
          <a:xfrm>
            <a:off x="3098324" y="4067641"/>
            <a:ext cx="5690551" cy="2387708"/>
          </a:xfrm>
        </p:spPr>
        <p:txBody>
          <a:bodyPr anchor="t">
            <a:normAutofit/>
          </a:bodyPr>
          <a:lstStyle/>
          <a:p>
            <a:pPr algn="ctr"/>
            <a:r>
              <a:rPr lang="en-US" sz="1600" b="1" dirty="0">
                <a:latin typeface="IBM Plex Sans" panose="020B0503050203000203" pitchFamily="34" charset="0"/>
              </a:rPr>
              <a:t>Hardware middleboxes become </a:t>
            </a:r>
            <a:r>
              <a:rPr lang="en-US" sz="1600" b="1" dirty="0">
                <a:solidFill>
                  <a:srgbClr val="0F62FF"/>
                </a:solidFill>
                <a:latin typeface="IBM Plex Sans" panose="020B0503050203000203" pitchFamily="34" charset="0"/>
              </a:rPr>
              <a:t>software functions</a:t>
            </a:r>
            <a:br>
              <a:rPr lang="en-US" sz="1600" b="1" dirty="0">
                <a:solidFill>
                  <a:srgbClr val="0F62FF"/>
                </a:solidFill>
                <a:latin typeface="IBM Plex Sans" panose="020B0503050203000203" pitchFamily="34" charset="0"/>
              </a:rPr>
            </a:br>
            <a:br>
              <a:rPr lang="en-US" sz="1600" b="1" dirty="0">
                <a:solidFill>
                  <a:srgbClr val="0F62FF"/>
                </a:solidFill>
                <a:latin typeface="IBM Plex Sans" panose="020B0503050203000203" pitchFamily="34" charset="0"/>
              </a:rPr>
            </a:br>
            <a:r>
              <a:rPr lang="en-US" sz="1600" b="1" dirty="0">
                <a:latin typeface="IBM Plex Sans" panose="020B0503050203000203" pitchFamily="34" charset="0"/>
              </a:rPr>
              <a:t>Rely on dedicated hardware or </a:t>
            </a:r>
            <a:r>
              <a:rPr lang="en-US" sz="1600" b="1" dirty="0">
                <a:solidFill>
                  <a:srgbClr val="0F62FF"/>
                </a:solidFill>
                <a:latin typeface="IBM Plex Sans" panose="020B0503050203000203" pitchFamily="34" charset="0"/>
              </a:rPr>
              <a:t>cloud</a:t>
            </a:r>
          </a:p>
        </p:txBody>
      </p:sp>
      <p:cxnSp>
        <p:nvCxnSpPr>
          <p:cNvPr id="11" name="Straight Arrow Connector 10">
            <a:extLst>
              <a:ext uri="{FF2B5EF4-FFF2-40B4-BE49-F238E27FC236}">
                <a16:creationId xmlns:a16="http://schemas.microsoft.com/office/drawing/2014/main" id="{69800359-0CF5-CC0B-F4BD-6A6957098C6B}"/>
              </a:ext>
            </a:extLst>
          </p:cNvPr>
          <p:cNvCxnSpPr>
            <a:stCxn id="1032" idx="3"/>
            <a:endCxn id="1034" idx="1"/>
          </p:cNvCxnSpPr>
          <p:nvPr/>
        </p:nvCxnSpPr>
        <p:spPr>
          <a:xfrm>
            <a:off x="4167628" y="3056338"/>
            <a:ext cx="421439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a:extLst>
              <a:ext uri="{FF2B5EF4-FFF2-40B4-BE49-F238E27FC236}">
                <a16:creationId xmlns:a16="http://schemas.microsoft.com/office/drawing/2014/main" id="{97E55E9E-1E0A-3BA2-0DA1-99A35DE0872D}"/>
              </a:ext>
            </a:extLst>
          </p:cNvPr>
          <p:cNvSpPr txBox="1">
            <a:spLocks/>
          </p:cNvSpPr>
          <p:nvPr/>
        </p:nvSpPr>
        <p:spPr>
          <a:xfrm>
            <a:off x="4325114" y="2684376"/>
            <a:ext cx="3899417" cy="3495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Network Function Virtualization (NFV)</a:t>
            </a:r>
          </a:p>
        </p:txBody>
      </p:sp>
    </p:spTree>
    <p:extLst>
      <p:ext uri="{BB962C8B-B14F-4D97-AF65-F5344CB8AC3E}">
        <p14:creationId xmlns:p14="http://schemas.microsoft.com/office/powerpoint/2010/main" val="216064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22</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pic>
        <p:nvPicPr>
          <p:cNvPr id="3" name="Picture 2" descr="A diagram of a network&#10;&#10;Description automatically generated">
            <a:extLst>
              <a:ext uri="{FF2B5EF4-FFF2-40B4-BE49-F238E27FC236}">
                <a16:creationId xmlns:a16="http://schemas.microsoft.com/office/drawing/2014/main" id="{BC19144E-2A5A-5731-9960-016E72ACBEB0}"/>
              </a:ext>
            </a:extLst>
          </p:cNvPr>
          <p:cNvPicPr>
            <a:picLocks noChangeAspect="1"/>
          </p:cNvPicPr>
          <p:nvPr/>
        </p:nvPicPr>
        <p:blipFill>
          <a:blip r:embed="rId3"/>
          <a:stretch>
            <a:fillRect/>
          </a:stretch>
        </p:blipFill>
        <p:spPr>
          <a:xfrm>
            <a:off x="3658798" y="1691994"/>
            <a:ext cx="4874403" cy="4378296"/>
          </a:xfrm>
          <a:prstGeom prst="rect">
            <a:avLst/>
          </a:prstGeom>
        </p:spPr>
      </p:pic>
      <p:sp>
        <p:nvSpPr>
          <p:cNvPr id="6" name="Title">
            <a:extLst>
              <a:ext uri="{FF2B5EF4-FFF2-40B4-BE49-F238E27FC236}">
                <a16:creationId xmlns:a16="http://schemas.microsoft.com/office/drawing/2014/main" id="{23DCB8CB-97A8-6B19-2264-53D911AB8E32}"/>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the author</a:t>
            </a:r>
          </a:p>
        </p:txBody>
      </p:sp>
    </p:spTree>
    <p:extLst>
      <p:ext uri="{BB962C8B-B14F-4D97-AF65-F5344CB8AC3E}">
        <p14:creationId xmlns:p14="http://schemas.microsoft.com/office/powerpoint/2010/main" val="236533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23</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Main advantages according to European Telecommunications Standards (ETSI)</a:t>
            </a:r>
            <a:r>
              <a:rPr lang="en-US" sz="1600" b="1" baseline="30000" dirty="0">
                <a:latin typeface="IBM Plex Sans" panose="020B0503050203000203" pitchFamily="34" charset="0"/>
              </a:rPr>
              <a:t>1</a:t>
            </a:r>
            <a:br>
              <a:rPr lang="en-US" sz="1600" b="1" dirty="0">
                <a:latin typeface="IBM Plex Sans" panose="020B0503050203000203" pitchFamily="34" charset="0"/>
              </a:rPr>
            </a:b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923330"/>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ETSI</a:t>
            </a:r>
          </a:p>
          <a:p>
            <a:r>
              <a:rPr lang="en-US" sz="900" dirty="0">
                <a:solidFill>
                  <a:srgbClr val="898989"/>
                </a:solidFill>
                <a:latin typeface="IBM Plex Sans" panose="020B0503050203000203" pitchFamily="34" charset="0"/>
              </a:rPr>
              <a:t>[2] </a:t>
            </a:r>
            <a:r>
              <a:rPr lang="en-US" sz="900" dirty="0" err="1">
                <a:solidFill>
                  <a:srgbClr val="898989"/>
                </a:solidFill>
                <a:latin typeface="IBM Plex Sans" panose="020B0503050203000203" pitchFamily="34" charset="0"/>
              </a:rPr>
              <a:t>Rankothge</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[3] Basta</a:t>
            </a:r>
          </a:p>
          <a:p>
            <a:r>
              <a:rPr lang="en-US" sz="900" dirty="0">
                <a:solidFill>
                  <a:srgbClr val="898989"/>
                </a:solidFill>
                <a:latin typeface="IBM Plex Sans" panose="020B0503050203000203" pitchFamily="34" charset="0"/>
              </a:rPr>
              <a:t>[4] Bronstein</a:t>
            </a:r>
          </a:p>
          <a:p>
            <a:r>
              <a:rPr lang="en-US" sz="900" dirty="0">
                <a:solidFill>
                  <a:srgbClr val="898989"/>
                </a:solidFill>
                <a:latin typeface="IBM Plex Sans" panose="020B0503050203000203" pitchFamily="34" charset="0"/>
              </a:rPr>
              <a:t>[5] </a:t>
            </a:r>
            <a:r>
              <a:rPr lang="en-US" sz="900" dirty="0" err="1">
                <a:solidFill>
                  <a:srgbClr val="898989"/>
                </a:solidFill>
                <a:latin typeface="IBM Plex Sans" panose="020B0503050203000203" pitchFamily="34" charset="0"/>
              </a:rPr>
              <a:t>Manglini</a:t>
            </a:r>
            <a:endParaRPr lang="en-US" sz="900" dirty="0">
              <a:solidFill>
                <a:srgbClr val="898989"/>
              </a:solidFill>
              <a:latin typeface="IBM Plex Sans" panose="020B0503050203000203" pitchFamily="34" charset="0"/>
            </a:endParaRPr>
          </a:p>
          <a:p>
            <a:r>
              <a:rPr lang="en-US" sz="900" dirty="0">
                <a:solidFill>
                  <a:srgbClr val="898989"/>
                </a:solidFill>
                <a:latin typeface="IBM Plex Sans" panose="020B0503050203000203" pitchFamily="34" charset="0"/>
              </a:rPr>
              <a:t>[6] Kim, Lee</a:t>
            </a:r>
            <a:endParaRPr lang="pt-BR" sz="900" dirty="0">
              <a:solidFill>
                <a:srgbClr val="898989"/>
              </a:solidFill>
              <a:latin typeface="IBM Plex Sans" panose="020B0503050203000203" pitchFamily="34" charset="0"/>
            </a:endParaRP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225714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mj-lt"/>
              <a:buAutoNum type="arabicPeriod"/>
            </a:pPr>
            <a:r>
              <a:rPr lang="en-US" sz="1600" b="1" dirty="0">
                <a:latin typeface="IBM Plex Sans" panose="020B0503050203000203" pitchFamily="34" charset="0"/>
              </a:rPr>
              <a:t>NFV as a service</a:t>
            </a:r>
            <a:r>
              <a:rPr lang="en-US" sz="1600" b="1" baseline="30000" dirty="0">
                <a:latin typeface="IBM Plex Sans" panose="020B0503050203000203" pitchFamily="34" charset="0"/>
              </a:rPr>
              <a:t>2</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Core Network (CN) and Base Stations (BSs)</a:t>
            </a:r>
            <a:r>
              <a:rPr lang="en-US" sz="1600" b="1" baseline="30000" dirty="0">
                <a:latin typeface="IBM Plex Sans" panose="020B0503050203000203" pitchFamily="34" charset="0"/>
              </a:rPr>
              <a:t>3</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home environment</a:t>
            </a:r>
            <a:r>
              <a:rPr lang="en-US" sz="1600" b="1" baseline="30000" dirty="0">
                <a:latin typeface="IBM Plex Sans" panose="020B0503050203000203" pitchFamily="34" charset="0"/>
              </a:rPr>
              <a:t>4</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Virtualization of CDNs</a:t>
            </a:r>
            <a:r>
              <a:rPr lang="en-US" sz="1600" b="1" baseline="30000" dirty="0">
                <a:latin typeface="IBM Plex Sans" panose="020B0503050203000203" pitchFamily="34" charset="0"/>
              </a:rPr>
              <a:t>5,6</a:t>
            </a: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Tree>
    <p:extLst>
      <p:ext uri="{BB962C8B-B14F-4D97-AF65-F5344CB8AC3E}">
        <p14:creationId xmlns:p14="http://schemas.microsoft.com/office/powerpoint/2010/main" val="416932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5128594" y="3168099"/>
            <a:ext cx="3985590" cy="1453598"/>
          </a:xfrm>
        </p:spPr>
        <p:txBody>
          <a:bodyPr anchor="t">
            <a:normAutofit/>
          </a:bodyPr>
          <a:lstStyle/>
          <a:p>
            <a:r>
              <a:rPr lang="en-US" sz="1600" b="1" dirty="0">
                <a:latin typeface="IBM Plex Sans" panose="020B0503050203000203" pitchFamily="34" charset="0"/>
              </a:rPr>
              <a:t>Network Traffic Monitoring and Analysis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Also a NFV</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Problems</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IBM Plex Sans" panose="020B0503050203000203" pitchFamily="34" charset="0"/>
              </a:rPr>
              <a:t>Volume</a:t>
            </a:r>
          </a:p>
          <a:p>
            <a:endParaRPr lang="en-US" sz="1200" dirty="0">
              <a:latin typeface="IBM Plex Sans" panose="020B0503050203000203" pitchFamily="34" charset="0"/>
            </a:endParaRPr>
          </a:p>
          <a:p>
            <a:r>
              <a:rPr lang="en-US" sz="1200" dirty="0">
                <a:latin typeface="IBM Plex Sans" panose="020B0503050203000203" pitchFamily="34" charset="0"/>
              </a:rPr>
              <a:t>Velocity</a:t>
            </a: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rgbClr val="0F62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a:endCxn id="12" idx="1"/>
          </p:cNvCxnSpPr>
          <p:nvPr/>
        </p:nvCxnSpPr>
        <p:spPr>
          <a:xfrm>
            <a:off x="2584177" y="2517085"/>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p:cNvCxnSpPr>
          <p:nvPr/>
        </p:nvCxnSpPr>
        <p:spPr>
          <a:xfrm>
            <a:off x="4442791" y="2517085"/>
            <a:ext cx="6858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039139" y="2029651"/>
            <a:ext cx="42837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a:extLst>
              <a:ext uri="{FF2B5EF4-FFF2-40B4-BE49-F238E27FC236}">
                <a16:creationId xmlns:a16="http://schemas.microsoft.com/office/drawing/2014/main" id="{A1D69956-4CCF-0B52-51FC-3EC300CD2C2F}"/>
              </a:ext>
            </a:extLst>
          </p:cNvPr>
          <p:cNvSpPr txBox="1">
            <a:spLocks/>
          </p:cNvSpPr>
          <p:nvPr/>
        </p:nvSpPr>
        <p:spPr>
          <a:xfrm>
            <a:off x="9382537" y="2969592"/>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Problems</a:t>
            </a:r>
          </a:p>
        </p:txBody>
      </p:sp>
      <p:sp>
        <p:nvSpPr>
          <p:cNvPr id="30" name="Title">
            <a:extLst>
              <a:ext uri="{FF2B5EF4-FFF2-40B4-BE49-F238E27FC236}">
                <a16:creationId xmlns:a16="http://schemas.microsoft.com/office/drawing/2014/main" id="{E69F9CB8-CEF0-720F-54DC-6C12D9BC254D}"/>
              </a:ext>
            </a:extLst>
          </p:cNvPr>
          <p:cNvSpPr txBox="1">
            <a:spLocks/>
          </p:cNvSpPr>
          <p:nvPr/>
        </p:nvSpPr>
        <p:spPr>
          <a:xfrm>
            <a:off x="10250553" y="3389247"/>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IBM Plex Sans" panose="020B0503050203000203" pitchFamily="34" charset="0"/>
              </a:rPr>
              <a:t>Volume</a:t>
            </a:r>
          </a:p>
          <a:p>
            <a:endParaRPr lang="en-US" sz="1200" dirty="0">
              <a:latin typeface="IBM Plex Sans" panose="020B0503050203000203" pitchFamily="34" charset="0"/>
            </a:endParaRPr>
          </a:p>
          <a:p>
            <a:r>
              <a:rPr lang="en-US" sz="1200" dirty="0">
                <a:latin typeface="IBM Plex Sans" panose="020B0503050203000203" pitchFamily="34" charset="0"/>
              </a:rPr>
              <a:t>Velocity</a:t>
            </a:r>
          </a:p>
        </p:txBody>
      </p:sp>
      <p:cxnSp>
        <p:nvCxnSpPr>
          <p:cNvPr id="31" name="Straight Connector 30">
            <a:extLst>
              <a:ext uri="{FF2B5EF4-FFF2-40B4-BE49-F238E27FC236}">
                <a16:creationId xmlns:a16="http://schemas.microsoft.com/office/drawing/2014/main" id="{C90328DF-8101-D4D2-9791-B8459861AE93}"/>
              </a:ext>
            </a:extLst>
          </p:cNvPr>
          <p:cNvCxnSpPr>
            <a:cxnSpLocks/>
          </p:cNvCxnSpPr>
          <p:nvPr/>
        </p:nvCxnSpPr>
        <p:spPr>
          <a:xfrm>
            <a:off x="2637187" y="2023443"/>
            <a:ext cx="2544417"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711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25</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The predictive model in the 5G Infrastructure</a:t>
            </a:r>
          </a:p>
        </p:txBody>
      </p:sp>
      <p:sp>
        <p:nvSpPr>
          <p:cNvPr id="10" name="Rounded Rectangle 9">
            <a:extLst>
              <a:ext uri="{FF2B5EF4-FFF2-40B4-BE49-F238E27FC236}">
                <a16:creationId xmlns:a16="http://schemas.microsoft.com/office/drawing/2014/main" id="{EC5CB9B9-6D52-4359-7655-C0B16422E482}"/>
              </a:ext>
            </a:extLst>
          </p:cNvPr>
          <p:cNvSpPr/>
          <p:nvPr/>
        </p:nvSpPr>
        <p:spPr>
          <a:xfrm>
            <a:off x="9322904"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err="1">
                <a:latin typeface="IBM Plex Sans" panose="020B0503050203000203" pitchFamily="34" charset="0"/>
              </a:rPr>
              <a:t>Orchestrator</a:t>
            </a:r>
            <a:endParaRPr lang="pt-BR" b="1" dirty="0">
              <a:latin typeface="IBM Plex Sans" panose="020B0503050203000203" pitchFamily="34" charset="0"/>
            </a:endParaRPr>
          </a:p>
        </p:txBody>
      </p:sp>
      <p:sp>
        <p:nvSpPr>
          <p:cNvPr id="12" name="Rounded Rectangle 11">
            <a:extLst>
              <a:ext uri="{FF2B5EF4-FFF2-40B4-BE49-F238E27FC236}">
                <a16:creationId xmlns:a16="http://schemas.microsoft.com/office/drawing/2014/main" id="{0E310695-AA31-615A-8570-8DD8A6B5A6A4}"/>
              </a:ext>
            </a:extLst>
          </p:cNvPr>
          <p:cNvSpPr/>
          <p:nvPr/>
        </p:nvSpPr>
        <p:spPr>
          <a:xfrm>
            <a:off x="5128594" y="2201518"/>
            <a:ext cx="2173356" cy="63113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NTMA</a:t>
            </a:r>
          </a:p>
        </p:txBody>
      </p:sp>
      <p:sp>
        <p:nvSpPr>
          <p:cNvPr id="13" name="Title">
            <a:extLst>
              <a:ext uri="{FF2B5EF4-FFF2-40B4-BE49-F238E27FC236}">
                <a16:creationId xmlns:a16="http://schemas.microsoft.com/office/drawing/2014/main" id="{31114510-B7BB-EC89-95A7-C3BE0833F23A}"/>
              </a:ext>
            </a:extLst>
          </p:cNvPr>
          <p:cNvSpPr>
            <a:spLocks noGrp="1"/>
          </p:cNvSpPr>
          <p:nvPr>
            <p:ph type="title"/>
          </p:nvPr>
        </p:nvSpPr>
        <p:spPr>
          <a:xfrm>
            <a:off x="2792897" y="3068847"/>
            <a:ext cx="3985590" cy="1453598"/>
          </a:xfrm>
        </p:spPr>
        <p:txBody>
          <a:bodyPr anchor="t">
            <a:normAutofit/>
          </a:bodyPr>
          <a:lstStyle/>
          <a:p>
            <a:r>
              <a:rPr lang="en-US" sz="1600" b="1" dirty="0">
                <a:latin typeface="IBM Plex Sans" panose="020B0503050203000203" pitchFamily="34" charset="0"/>
              </a:rPr>
              <a:t>How does it </a:t>
            </a:r>
            <a:r>
              <a:rPr lang="en-US" sz="1600" b="1" dirty="0">
                <a:solidFill>
                  <a:srgbClr val="0F62FF"/>
                </a:solidFill>
                <a:latin typeface="IBM Plex Sans" panose="020B0503050203000203" pitchFamily="34" charset="0"/>
              </a:rPr>
              <a:t>flow</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How to </a:t>
            </a:r>
            <a:r>
              <a:rPr lang="en-US" sz="1600" b="1" dirty="0">
                <a:solidFill>
                  <a:srgbClr val="0F62FF"/>
                </a:solidFill>
                <a:latin typeface="IBM Plex Sans" panose="020B0503050203000203" pitchFamily="34" charset="0"/>
              </a:rPr>
              <a:t>store</a:t>
            </a:r>
            <a:r>
              <a:rPr lang="en-US" sz="1600" b="1" dirty="0">
                <a:latin typeface="IBM Plex Sans" panose="020B0503050203000203" pitchFamily="34" charset="0"/>
              </a:rPr>
              <a: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Is there a open </a:t>
            </a:r>
            <a:r>
              <a:rPr lang="en-US" sz="1600" b="1" dirty="0">
                <a:solidFill>
                  <a:srgbClr val="0F62FF"/>
                </a:solidFill>
                <a:latin typeface="IBM Plex Sans" panose="020B0503050203000203" pitchFamily="34" charset="0"/>
              </a:rPr>
              <a:t>standard</a:t>
            </a:r>
            <a:r>
              <a:rPr lang="en-US" sz="1600" b="1" dirty="0">
                <a:latin typeface="IBM Plex Sans" panose="020B0503050203000203" pitchFamily="34" charset="0"/>
              </a:rPr>
              <a:t>?</a:t>
            </a:r>
          </a:p>
        </p:txBody>
      </p:sp>
      <p:sp>
        <p:nvSpPr>
          <p:cNvPr id="14" name="Title">
            <a:extLst>
              <a:ext uri="{FF2B5EF4-FFF2-40B4-BE49-F238E27FC236}">
                <a16:creationId xmlns:a16="http://schemas.microsoft.com/office/drawing/2014/main" id="{3D51ED54-4F4D-7428-A93E-8242B49296BB}"/>
              </a:ext>
            </a:extLst>
          </p:cNvPr>
          <p:cNvSpPr txBox="1">
            <a:spLocks/>
          </p:cNvSpPr>
          <p:nvPr/>
        </p:nvSpPr>
        <p:spPr>
          <a:xfrm>
            <a:off x="5400264" y="4642405"/>
            <a:ext cx="3985590" cy="14535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200" dirty="0">
              <a:latin typeface="IBM Plex Sans" panose="020B0503050203000203" pitchFamily="34" charset="0"/>
            </a:endParaRPr>
          </a:p>
        </p:txBody>
      </p:sp>
      <p:cxnSp>
        <p:nvCxnSpPr>
          <p:cNvPr id="15" name="Straight Arrow Connector 14">
            <a:extLst>
              <a:ext uri="{FF2B5EF4-FFF2-40B4-BE49-F238E27FC236}">
                <a16:creationId xmlns:a16="http://schemas.microsoft.com/office/drawing/2014/main" id="{A8EAE0E1-65D8-9AF3-DB02-8A6DE848A463}"/>
              </a:ext>
            </a:extLst>
          </p:cNvPr>
          <p:cNvCxnSpPr>
            <a:cxnSpLocks/>
            <a:stCxn id="12" idx="3"/>
          </p:cNvCxnSpPr>
          <p:nvPr/>
        </p:nvCxnSpPr>
        <p:spPr>
          <a:xfrm flipV="1">
            <a:off x="7301950" y="2517084"/>
            <a:ext cx="2020954" cy="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88D28F5-1E32-0826-E5D2-EAECC722A87E}"/>
              </a:ext>
            </a:extLst>
          </p:cNvPr>
          <p:cNvSpPr/>
          <p:nvPr/>
        </p:nvSpPr>
        <p:spPr>
          <a:xfrm>
            <a:off x="410821" y="1848678"/>
            <a:ext cx="2173356" cy="983974"/>
          </a:xfrm>
          <a:prstGeom prst="roundRect">
            <a:avLst/>
          </a:prstGeom>
          <a:solidFill>
            <a:schemeClr val="tx1">
              <a:lumMod val="50000"/>
              <a:lumOff val="50000"/>
            </a:schemeClr>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latin typeface="IBM Plex Sans" panose="020B0503050203000203" pitchFamily="34" charset="0"/>
              </a:rPr>
              <a:t>Network </a:t>
            </a:r>
            <a:r>
              <a:rPr lang="pt-BR" b="1" dirty="0" err="1">
                <a:latin typeface="IBM Plex Sans" panose="020B0503050203000203" pitchFamily="34" charset="0"/>
              </a:rPr>
              <a:t>usage</a:t>
            </a:r>
            <a:endParaRPr lang="pt-BR" b="1" dirty="0">
              <a:latin typeface="IBM Plex Sans" panose="020B0503050203000203" pitchFamily="34" charset="0"/>
            </a:endParaRPr>
          </a:p>
        </p:txBody>
      </p:sp>
      <p:cxnSp>
        <p:nvCxnSpPr>
          <p:cNvPr id="19" name="Straight Connector 18">
            <a:extLst>
              <a:ext uri="{FF2B5EF4-FFF2-40B4-BE49-F238E27FC236}">
                <a16:creationId xmlns:a16="http://schemas.microsoft.com/office/drawing/2014/main" id="{9AB26A38-13EB-7349-6D62-EFB70EDBE683}"/>
              </a:ext>
            </a:extLst>
          </p:cNvPr>
          <p:cNvCxnSpPr>
            <a:cxnSpLocks/>
          </p:cNvCxnSpPr>
          <p:nvPr/>
        </p:nvCxnSpPr>
        <p:spPr>
          <a:xfrm>
            <a:off x="2584177" y="2517085"/>
            <a:ext cx="193812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9262278-1A5B-5D34-7E9C-D8FB18020CAA}"/>
              </a:ext>
            </a:extLst>
          </p:cNvPr>
          <p:cNvCxnSpPr>
            <a:cxnSpLocks/>
            <a:endCxn id="12" idx="1"/>
          </p:cNvCxnSpPr>
          <p:nvPr/>
        </p:nvCxnSpPr>
        <p:spPr>
          <a:xfrm>
            <a:off x="4442791" y="2517085"/>
            <a:ext cx="685803"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5CF37F-8283-D660-92D5-F4F34C304803}"/>
              </a:ext>
            </a:extLst>
          </p:cNvPr>
          <p:cNvCxnSpPr>
            <a:cxnSpLocks/>
          </p:cNvCxnSpPr>
          <p:nvPr/>
        </p:nvCxnSpPr>
        <p:spPr>
          <a:xfrm>
            <a:off x="5128594" y="2029651"/>
            <a:ext cx="4194310"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6FF5690-65AD-882D-6B67-43034F672789}"/>
              </a:ext>
            </a:extLst>
          </p:cNvPr>
          <p:cNvCxnSpPr>
            <a:cxnSpLocks/>
          </p:cNvCxnSpPr>
          <p:nvPr/>
        </p:nvCxnSpPr>
        <p:spPr>
          <a:xfrm>
            <a:off x="2657064" y="2025926"/>
            <a:ext cx="2544417" cy="0"/>
          </a:xfrm>
          <a:prstGeom prst="line">
            <a:avLst/>
          </a:prstGeom>
          <a:ln w="38100" cap="flat" cmpd="sng" algn="ctr">
            <a:solidFill>
              <a:srgbClr val="0F62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310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26</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401417"/>
            <a:ext cx="10864328" cy="2782956"/>
          </a:xfrm>
          <a:prstGeom prst="rect">
            <a:avLst/>
          </a:prstGeom>
        </p:spPr>
      </p:pic>
    </p:spTree>
    <p:extLst>
      <p:ext uri="{BB962C8B-B14F-4D97-AF65-F5344CB8AC3E}">
        <p14:creationId xmlns:p14="http://schemas.microsoft.com/office/powerpoint/2010/main" val="234104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27</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3031434" y="1212640"/>
            <a:ext cx="8637104"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Flow collectors/Network exporters and collectors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Radio Access Network (RAN) layer</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Network Data Analytics Function (NWDAF)</a:t>
            </a:r>
            <a:r>
              <a:rPr lang="en-US" sz="1600" b="1" baseline="30000" dirty="0">
                <a:latin typeface="IBM Plex Sans" panose="020B0503050203000203" pitchFamily="34" charset="0"/>
              </a:rPr>
              <a:t>1</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25767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28</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5764696" y="1212640"/>
            <a:ext cx="5903842"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NoSQL</a:t>
            </a:r>
            <a:r>
              <a:rPr lang="en-US" sz="1600" b="1" baseline="30000" dirty="0">
                <a:latin typeface="IBM Plex Sans" panose="020B0503050203000203" pitchFamily="34" charset="0"/>
              </a:rPr>
              <a:t>12</a:t>
            </a:r>
            <a:br>
              <a:rPr lang="en-US" sz="1600" b="1" baseline="30000" dirty="0">
                <a:latin typeface="IBM Plex Sans" panose="020B0503050203000203" pitchFamily="34" charset="0"/>
              </a:rPr>
            </a:br>
            <a:br>
              <a:rPr lang="en-US" sz="1600" b="1" baseline="30000" dirty="0">
                <a:latin typeface="IBM Plex Sans" panose="020B0503050203000203" pitchFamily="34" charset="0"/>
              </a:rPr>
            </a:br>
            <a:r>
              <a:rPr lang="en-US" sz="1600" b="1" dirty="0">
                <a:latin typeface="IBM Plex Sans" panose="020B0503050203000203" pitchFamily="34" charset="0"/>
              </a:rPr>
              <a:t>Less performance penalties with large datasets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Popular open source solutions</a:t>
            </a: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3693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Han</a:t>
            </a:r>
            <a:r>
              <a:rPr lang="pt-BR" sz="900" b="0" i="0" dirty="0">
                <a:solidFill>
                  <a:srgbClr val="898989"/>
                </a:solidFill>
                <a:effectLst/>
                <a:latin typeface="IBM Plex Sans" panose="020B0503050203000203" pitchFamily="34" charset="0"/>
              </a:rPr>
              <a:t> 2011</a:t>
            </a:r>
          </a:p>
          <a:p>
            <a:r>
              <a:rPr lang="pt-BR" sz="900" dirty="0">
                <a:solidFill>
                  <a:srgbClr val="898989"/>
                </a:solidFill>
                <a:latin typeface="IBM Plex Sans" panose="020B0503050203000203" pitchFamily="34" charset="0"/>
              </a:rPr>
              <a:t>[2] </a:t>
            </a:r>
            <a:r>
              <a:rPr lang="pt-BR" sz="900" dirty="0" err="1">
                <a:solidFill>
                  <a:srgbClr val="898989"/>
                </a:solidFill>
                <a:latin typeface="IBM Plex Sans" panose="020B0503050203000203" pitchFamily="34" charset="0"/>
              </a:rPr>
              <a:t>D</a:t>
            </a:r>
            <a:r>
              <a:rPr lang="pt-BR" sz="900" dirty="0">
                <a:solidFill>
                  <a:srgbClr val="898989"/>
                </a:solidFill>
                <a:latin typeface="IBM Plex Sans" panose="020B0503050203000203" pitchFamily="34" charset="0"/>
              </a:rPr>
              <a:t> </a:t>
            </a:r>
            <a:r>
              <a:rPr lang="pt-BR" sz="900" dirty="0" err="1">
                <a:solidFill>
                  <a:srgbClr val="898989"/>
                </a:solidFill>
                <a:latin typeface="IBM Plex Sans" panose="020B0503050203000203" pitchFamily="34" charset="0"/>
              </a:rPr>
              <a:t>Alconzo</a:t>
            </a:r>
            <a:r>
              <a:rPr lang="pt-BR" sz="900" dirty="0">
                <a:solidFill>
                  <a:srgbClr val="898989"/>
                </a:solidFill>
                <a:latin typeface="IBM Plex Sans" panose="020B0503050203000203" pitchFamily="34" charset="0"/>
              </a:rPr>
              <a:t> 2019a</a:t>
            </a:r>
            <a:endParaRPr lang="en-US" sz="900" b="0" i="0" dirty="0">
              <a:solidFill>
                <a:srgbClr val="898989"/>
              </a:solidFill>
              <a:effectLst/>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5"/>
            <a:ext cx="2367598" cy="2915671"/>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1519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29</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2" name="Rectangle 1">
            <a:extLst>
              <a:ext uri="{FF2B5EF4-FFF2-40B4-BE49-F238E27FC236}">
                <a16:creationId xmlns:a16="http://schemas.microsoft.com/office/drawing/2014/main" id="{49BD43EF-4AB1-B5A0-D393-2EA168950E49}"/>
              </a:ext>
            </a:extLst>
          </p:cNvPr>
          <p:cNvSpPr/>
          <p:nvPr/>
        </p:nvSpPr>
        <p:spPr>
          <a:xfrm>
            <a:off x="9044608" y="1212640"/>
            <a:ext cx="2623929"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le">
            <a:extLst>
              <a:ext uri="{FF2B5EF4-FFF2-40B4-BE49-F238E27FC236}">
                <a16:creationId xmlns:a16="http://schemas.microsoft.com/office/drawing/2014/main" id="{2170016D-54DD-5008-2F36-6AC29276D5E4}"/>
              </a:ext>
            </a:extLst>
          </p:cNvPr>
          <p:cNvSpPr>
            <a:spLocks noGrp="1"/>
          </p:cNvSpPr>
          <p:nvPr>
            <p:ph type="title"/>
          </p:nvPr>
        </p:nvSpPr>
        <p:spPr>
          <a:xfrm>
            <a:off x="748749" y="4267362"/>
            <a:ext cx="3985590" cy="2485887"/>
          </a:xfrm>
        </p:spPr>
        <p:txBody>
          <a:bodyPr anchor="t">
            <a:normAutofit/>
          </a:bodyPr>
          <a:lstStyle/>
          <a:p>
            <a:r>
              <a:rPr lang="en-US" sz="1600" b="1" dirty="0">
                <a:latin typeface="IBM Plex Sans" panose="020B0503050203000203" pitchFamily="34" charset="0"/>
              </a:rPr>
              <a:t>The data is pulled by the MTP-NT, which can be seen as </a:t>
            </a:r>
            <a:r>
              <a:rPr lang="en-US" sz="1600" b="1" dirty="0">
                <a:solidFill>
                  <a:srgbClr val="0F62FF"/>
                </a:solidFill>
                <a:latin typeface="IBM Plex Sans" panose="020B0503050203000203" pitchFamily="34" charset="0"/>
              </a:rPr>
              <a:t>a NTMA</a:t>
            </a:r>
          </a:p>
        </p:txBody>
      </p:sp>
      <p:sp>
        <p:nvSpPr>
          <p:cNvPr id="6" name="TextBox 5">
            <a:extLst>
              <a:ext uri="{FF2B5EF4-FFF2-40B4-BE49-F238E27FC236}">
                <a16:creationId xmlns:a16="http://schemas.microsoft.com/office/drawing/2014/main" id="{4E338357-CE59-7DCB-2624-633E69BEF748}"/>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3GPP, 2022</a:t>
            </a:r>
            <a:endParaRPr lang="pt-BR" sz="900" dirty="0">
              <a:solidFill>
                <a:srgbClr val="898989"/>
              </a:solidFill>
              <a:latin typeface="IBM Plex Sans" panose="020B0503050203000203" pitchFamily="34" charset="0"/>
            </a:endParaRPr>
          </a:p>
        </p:txBody>
      </p:sp>
      <p:sp>
        <p:nvSpPr>
          <p:cNvPr id="7" name="Rectangle 6">
            <a:extLst>
              <a:ext uri="{FF2B5EF4-FFF2-40B4-BE49-F238E27FC236}">
                <a16:creationId xmlns:a16="http://schemas.microsoft.com/office/drawing/2014/main" id="{F275480B-7CEE-3A4E-D5F4-493E998F3D78}"/>
              </a:ext>
            </a:extLst>
          </p:cNvPr>
          <p:cNvSpPr/>
          <p:nvPr/>
        </p:nvSpPr>
        <p:spPr>
          <a:xfrm>
            <a:off x="523462" y="1238886"/>
            <a:ext cx="5191538"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8031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30</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 flow</a:t>
            </a:r>
          </a:p>
        </p:txBody>
      </p:sp>
      <p:pic>
        <p:nvPicPr>
          <p:cNvPr id="11" name="Picture 10" descr="A close-up of a cloud&#10;&#10;Description automatically generated">
            <a:extLst>
              <a:ext uri="{FF2B5EF4-FFF2-40B4-BE49-F238E27FC236}">
                <a16:creationId xmlns:a16="http://schemas.microsoft.com/office/drawing/2014/main" id="{35A4F2E1-0C3F-70C8-C5ED-C1D447DB379D}"/>
              </a:ext>
            </a:extLst>
          </p:cNvPr>
          <p:cNvPicPr>
            <a:picLocks noChangeAspect="1"/>
          </p:cNvPicPr>
          <p:nvPr/>
        </p:nvPicPr>
        <p:blipFill rotWithShape="1">
          <a:blip r:embed="rId3"/>
          <a:srcRect t="9663"/>
          <a:stretch/>
        </p:blipFill>
        <p:spPr>
          <a:xfrm>
            <a:off x="663836" y="1252332"/>
            <a:ext cx="10864328" cy="2782956"/>
          </a:xfrm>
          <a:prstGeom prst="rect">
            <a:avLst/>
          </a:prstGeom>
        </p:spPr>
      </p:pic>
      <p:sp>
        <p:nvSpPr>
          <p:cNvPr id="7" name="Rectangle 6">
            <a:extLst>
              <a:ext uri="{FF2B5EF4-FFF2-40B4-BE49-F238E27FC236}">
                <a16:creationId xmlns:a16="http://schemas.microsoft.com/office/drawing/2014/main" id="{F275480B-7CEE-3A4E-D5F4-493E998F3D78}"/>
              </a:ext>
            </a:extLst>
          </p:cNvPr>
          <p:cNvSpPr/>
          <p:nvPr/>
        </p:nvSpPr>
        <p:spPr>
          <a:xfrm>
            <a:off x="523462" y="1238886"/>
            <a:ext cx="8461512" cy="2782956"/>
          </a:xfrm>
          <a:prstGeom prst="rect">
            <a:avLst/>
          </a:prstGeom>
          <a:solidFill>
            <a:schemeClr val="bg1">
              <a:alpha val="9292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8200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31</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Database to </a:t>
            </a:r>
            <a:r>
              <a:rPr lang="en-US" sz="1600" b="1" dirty="0">
                <a:solidFill>
                  <a:srgbClr val="0F62FF"/>
                </a:solidFill>
                <a:latin typeface="IBM Plex Sans" panose="020B0503050203000203" pitchFamily="34" charset="0"/>
              </a:rPr>
              <a:t>Milan</a:t>
            </a:r>
            <a:r>
              <a:rPr lang="en-US" sz="1600" b="1" dirty="0">
                <a:latin typeface="IBM Plex Sans" panose="020B0503050203000203" pitchFamily="34" charset="0"/>
              </a:rPr>
              <a:t> and Trento from November 1</a:t>
            </a:r>
            <a:r>
              <a:rPr lang="en-US" sz="1600" b="1" baseline="30000" dirty="0">
                <a:latin typeface="IBM Plex Sans" panose="020B0503050203000203" pitchFamily="34" charset="0"/>
              </a:rPr>
              <a:t>st</a:t>
            </a:r>
            <a:r>
              <a:rPr lang="en-US" sz="1600" b="1" dirty="0">
                <a:latin typeface="IBM Plex Sans" panose="020B0503050203000203" pitchFamily="34" charset="0"/>
              </a:rPr>
              <a:t> to December 31</a:t>
            </a:r>
            <a:r>
              <a:rPr lang="en-US" sz="1600" b="1" baseline="30000" dirty="0">
                <a:latin typeface="IBM Plex Sans" panose="020B0503050203000203" pitchFamily="34" charset="0"/>
              </a:rPr>
              <a:t>st</a:t>
            </a:r>
            <a:r>
              <a:rPr lang="en-US" sz="1600" b="1" dirty="0">
                <a:latin typeface="IBM Plex Sans" panose="020B0503050203000203" pitchFamily="34" charset="0"/>
              </a:rPr>
              <a:t> of 2013</a:t>
            </a:r>
            <a:r>
              <a:rPr lang="en-US" sz="1600" b="1" baseline="30000" dirty="0">
                <a:latin typeface="IBM Plex Sans" panose="020B0503050203000203" pitchFamily="34" charset="0"/>
              </a:rPr>
              <a:t>1</a:t>
            </a:r>
            <a:endParaRPr lang="en-US" sz="1600" b="1" dirty="0">
              <a:latin typeface="IBM Plex Sans" panose="020B0503050203000203" pitchFamily="34" charset="0"/>
            </a:endParaRPr>
          </a:p>
        </p:txBody>
      </p:sp>
      <p:sp>
        <p:nvSpPr>
          <p:cNvPr id="6" name="TextBox 5">
            <a:extLst>
              <a:ext uri="{FF2B5EF4-FFF2-40B4-BE49-F238E27FC236}">
                <a16:creationId xmlns:a16="http://schemas.microsoft.com/office/drawing/2014/main" id="{D4CFAE64-9E07-DC8F-0875-D5BA61C8EC87}"/>
              </a:ext>
            </a:extLst>
          </p:cNvPr>
          <p:cNvSpPr txBox="1"/>
          <p:nvPr/>
        </p:nvSpPr>
        <p:spPr>
          <a:xfrm>
            <a:off x="6096000" y="4526329"/>
            <a:ext cx="5257800" cy="230832"/>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Dataset</a:t>
            </a:r>
            <a:endParaRPr lang="pt-BR" sz="900" dirty="0">
              <a:solidFill>
                <a:srgbClr val="898989"/>
              </a:solidFill>
              <a:latin typeface="IBM Plex Sans" panose="020B0503050203000203" pitchFamily="34" charset="0"/>
            </a:endParaRP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mj-lt"/>
              <a:buAutoNum type="arabicPeriod"/>
            </a:pPr>
            <a:r>
              <a:rPr lang="en-US" sz="1600" b="1" dirty="0">
                <a:latin typeface="IBM Plex Sans" panose="020B0503050203000203" pitchFamily="34" charset="0"/>
              </a:rPr>
              <a:t>Grid (Telecom Italia)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Social Pulse (</a:t>
            </a:r>
            <a:r>
              <a:rPr lang="en-US" sz="1600" b="1" dirty="0" err="1">
                <a:latin typeface="IBM Plex Sans" panose="020B0503050203000203" pitchFamily="34" charset="0"/>
              </a:rPr>
              <a:t>Spazio</a:t>
            </a:r>
            <a:r>
              <a:rPr lang="en-US" sz="1600" b="1" dirty="0">
                <a:latin typeface="IBM Plex Sans" panose="020B0503050203000203" pitchFamily="34" charset="0"/>
              </a:rPr>
              <a:t> </a:t>
            </a:r>
            <a:r>
              <a:rPr lang="en-US" sz="1600" b="1" dirty="0" err="1">
                <a:latin typeface="IBM Plex Sans" panose="020B0503050203000203" pitchFamily="34" charset="0"/>
              </a:rPr>
              <a:t>Dati</a:t>
            </a:r>
            <a:r>
              <a:rPr lang="en-US" sz="1600" b="1" dirty="0">
                <a:latin typeface="IBM Plex Sans" panose="020B0503050203000203" pitchFamily="34" charset="0"/>
              </a:rPr>
              <a:t>, DEIB)</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solidFill>
                  <a:srgbClr val="0F62FF"/>
                </a:solidFill>
                <a:latin typeface="IBM Plex Sans" panose="020B0503050203000203" pitchFamily="34" charset="0"/>
              </a:rPr>
              <a:t>Telecommunications</a:t>
            </a:r>
            <a:r>
              <a:rPr lang="en-US" sz="1600" b="1" dirty="0">
                <a:latin typeface="IBM Plex Sans" panose="020B0503050203000203" pitchFamily="34" charset="0"/>
              </a:rPr>
              <a:t> (Telecom Italia)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Precipitations (</a:t>
            </a:r>
            <a:r>
              <a:rPr lang="en-US" sz="1600" b="1" dirty="0" err="1">
                <a:latin typeface="IBM Plex Sans" panose="020B0503050203000203" pitchFamily="34" charset="0"/>
              </a:rPr>
              <a:t>Metereotrentino</a:t>
            </a:r>
            <a:r>
              <a:rPr lang="en-US" sz="1600" b="1" dirty="0">
                <a:latin typeface="IBM Plex Sans" panose="020B0503050203000203" pitchFamily="34" charset="0"/>
              </a:rPr>
              <a:t>, ARPA)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Weather (ARPA)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Electricity (SET </a:t>
            </a:r>
            <a:r>
              <a:rPr lang="en-US" sz="1600" b="1" dirty="0" err="1">
                <a:latin typeface="IBM Plex Sans" panose="020B0503050203000203" pitchFamily="34" charset="0"/>
              </a:rPr>
              <a:t>Distribuizione</a:t>
            </a:r>
            <a:r>
              <a:rPr lang="en-US" sz="1600" b="1" dirty="0">
                <a:latin typeface="IBM Plex Sans" panose="020B0503050203000203" pitchFamily="34" charset="0"/>
              </a:rPr>
              <a:t> SPA)</a:t>
            </a:r>
          </a:p>
          <a:p>
            <a:pPr marL="342900" indent="-342900">
              <a:buFont typeface="+mj-lt"/>
              <a:buAutoNum type="arabicPeriod"/>
            </a:pPr>
            <a:endParaRPr lang="en-US" sz="1600" b="1" dirty="0">
              <a:latin typeface="IBM Plex Sans" panose="020B0503050203000203" pitchFamily="34" charset="0"/>
            </a:endParaRPr>
          </a:p>
          <a:p>
            <a:pPr marL="342900" indent="-342900">
              <a:buFont typeface="+mj-lt"/>
              <a:buAutoNum type="arabicPeriod"/>
            </a:pPr>
            <a:r>
              <a:rPr lang="en-US" sz="1600" b="1" dirty="0">
                <a:latin typeface="IBM Plex Sans" panose="020B0503050203000203" pitchFamily="34" charset="0"/>
              </a:rPr>
              <a:t>News (</a:t>
            </a:r>
            <a:r>
              <a:rPr lang="en-US" sz="1600" b="1" dirty="0" err="1">
                <a:latin typeface="IBM Plex Sans" panose="020B0503050203000203" pitchFamily="34" charset="0"/>
              </a:rPr>
              <a:t>Citynews</a:t>
            </a:r>
            <a:r>
              <a:rPr lang="en-US" sz="1600" b="1" dirty="0">
                <a:latin typeface="IBM Plex Sans" panose="020B0503050203000203" pitchFamily="34" charset="0"/>
              </a:rPr>
              <a:t>)</a:t>
            </a:r>
          </a:p>
          <a:p>
            <a:pPr marL="342900" indent="-342900">
              <a:buFont typeface="+mj-lt"/>
              <a:buAutoNum type="arabicPeriod"/>
            </a:pP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853662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32</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Telecommunications dataset from Milan</a:t>
            </a:r>
          </a:p>
        </p:txBody>
      </p:sp>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600" b="1" dirty="0">
                <a:solidFill>
                  <a:srgbClr val="0F62FF"/>
                </a:solidFill>
                <a:latin typeface="IBM Plex Sans" panose="020B0503050203000203" pitchFamily="34" charset="0"/>
              </a:rPr>
              <a:t>10,000 zonal regions </a:t>
            </a:r>
            <a:r>
              <a:rPr lang="en-US" sz="1600" b="1" dirty="0">
                <a:latin typeface="IBM Plex Sans" panose="020B0503050203000203" pitchFamily="34" charset="0"/>
              </a:rPr>
              <a:t>in a 100x100 </a:t>
            </a:r>
            <a:r>
              <a:rPr lang="en-US" sz="1600" b="1" dirty="0">
                <a:solidFill>
                  <a:srgbClr val="0F62FF"/>
                </a:solidFill>
                <a:latin typeface="IBM Plex Sans" panose="020B0503050203000203" pitchFamily="34" charset="0"/>
              </a:rPr>
              <a:t>regular</a:t>
            </a:r>
            <a:r>
              <a:rPr lang="en-US" sz="1600" b="1" dirty="0">
                <a:latin typeface="IBM Plex Sans" panose="020B0503050203000203" pitchFamily="34" charset="0"/>
              </a:rPr>
              <a:t> grid</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Each regions is a square of 0.06km</a:t>
            </a:r>
            <a:r>
              <a:rPr lang="en-US" sz="1600" b="1" baseline="30000" dirty="0">
                <a:latin typeface="IBM Plex Sans" panose="020B0503050203000203" pitchFamily="34" charset="0"/>
              </a:rPr>
              <a:t>2</a:t>
            </a:r>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One log at every </a:t>
            </a:r>
            <a:r>
              <a:rPr lang="en-US" sz="1600" b="1" dirty="0">
                <a:solidFill>
                  <a:srgbClr val="0F62FF"/>
                </a:solidFill>
                <a:latin typeface="IBM Plex Sans" panose="020B0503050203000203" pitchFamily="34" charset="0"/>
              </a:rPr>
              <a:t>10 minutes </a:t>
            </a:r>
            <a:r>
              <a:rPr lang="en-US" sz="1600" b="1" dirty="0">
                <a:latin typeface="IBM Plex Sans" panose="020B0503050203000203" pitchFamily="34" charset="0"/>
              </a:rPr>
              <a:t>in every region</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solidFill>
                  <a:srgbClr val="0F62FF"/>
                </a:solidFill>
                <a:latin typeface="IBM Plex Sans" panose="020B0503050203000203" pitchFamily="34" charset="0"/>
              </a:rPr>
              <a:t>Call Detail Records (CDRs)</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351990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33</a:t>
            </a:fld>
            <a:endParaRPr lang="pt-BR">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546903"/>
          </a:xfrm>
        </p:spPr>
        <p:txBody>
          <a:bodyPr anchor="t">
            <a:normAutofit/>
          </a:bodyPr>
          <a:lstStyle/>
          <a:p>
            <a:r>
              <a:rPr lang="en-US" sz="1600" b="1" dirty="0">
                <a:latin typeface="IBM Plex Sans" panose="020B0503050203000203" pitchFamily="34" charset="0"/>
              </a:rPr>
              <a:t>Anonymization of data</a:t>
            </a:r>
          </a:p>
        </p:txBody>
      </p:sp>
      <mc:AlternateContent xmlns:mc="http://schemas.openxmlformats.org/markup-compatibility/2006">
        <mc:Choice xmlns:a14="http://schemas.microsoft.com/office/drawing/2010/main" Requires="a14">
          <p:sp>
            <p:nvSpPr>
              <p:cNvPr id="7" name="Title">
                <a:extLst>
                  <a:ext uri="{FF2B5EF4-FFF2-40B4-BE49-F238E27FC236}">
                    <a16:creationId xmlns:a16="http://schemas.microsoft.com/office/drawing/2014/main" id="{48CFCC32-A6C6-4CD1-E85B-A358EE513708}"/>
                  </a:ext>
                </a:extLst>
              </p:cNvPr>
              <p:cNvSpPr txBox="1">
                <a:spLocks/>
              </p:cNvSpPr>
              <p:nvPr/>
            </p:nvSpPr>
            <p:spPr>
              <a:xfrm>
                <a:off x="531344" y="2249894"/>
                <a:ext cx="10683501" cy="382112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600" b="1" dirty="0">
                    <a:latin typeface="IBM Plex Sans" panose="020B0503050203000203" pitchFamily="34" charset="0"/>
                  </a:rPr>
                  <a:t>GDPR compliant</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Protects the real infrastructure capabilities</a:t>
                </a:r>
              </a:p>
              <a:p>
                <a:pPr marL="342900" indent="-342900">
                  <a:buFont typeface="Arial" panose="020B0604020202020204" pitchFamily="34" charset="0"/>
                  <a:buChar char="•"/>
                </a:pPr>
                <a:endParaRPr lang="en-US" sz="1600" b="1" dirty="0">
                  <a:latin typeface="IBM Plex Sans" panose="020B0503050203000203" pitchFamily="34" charset="0"/>
                </a:endParaRPr>
              </a:p>
              <a:p>
                <a:pPr marL="342900" indent="-342900">
                  <a:buFont typeface="Arial" panose="020B0604020202020204" pitchFamily="34" charset="0"/>
                  <a:buChar char="•"/>
                </a:pPr>
                <a:r>
                  <a:rPr lang="en-US" sz="1600" b="1" dirty="0">
                    <a:latin typeface="IBM Plex Sans" panose="020B0503050203000203" pitchFamily="34" charset="0"/>
                  </a:rPr>
                  <a:t>Each parameter </a:t>
                </a:r>
                <a14:m>
                  <m:oMath xmlns:m="http://schemas.openxmlformats.org/officeDocument/2006/math">
                    <m:r>
                      <a:rPr lang="pt-BR" sz="1600" b="1" i="1" smtClean="0">
                        <a:latin typeface="Cambria Math" panose="02040503050406030204" pitchFamily="18" charset="0"/>
                      </a:rPr>
                      <m:t>𝒇</m:t>
                    </m:r>
                  </m:oMath>
                </a14:m>
                <a:r>
                  <a:rPr lang="en-US" sz="1600" b="1" dirty="0">
                    <a:latin typeface="IBM Plex Sans" panose="020B0503050203000203" pitchFamily="34" charset="0"/>
                  </a:rPr>
                  <a:t> is multiplied by a anonymization constant </a:t>
                </a:r>
                <a14:m>
                  <m:oMath xmlns:m="http://schemas.openxmlformats.org/officeDocument/2006/math">
                    <m:sSub>
                      <m:sSubPr>
                        <m:ctrlPr>
                          <a:rPr lang="pt-BR" sz="1600" b="1" i="1" smtClean="0">
                            <a:latin typeface="Cambria Math" panose="02040503050406030204" pitchFamily="18" charset="0"/>
                          </a:rPr>
                        </m:ctrlPr>
                      </m:sSubPr>
                      <m:e>
                        <m:r>
                          <a:rPr lang="pt-BR" sz="1600" b="1" i="1" smtClean="0">
                            <a:latin typeface="Cambria Math" panose="02040503050406030204" pitchFamily="18" charset="0"/>
                          </a:rPr>
                          <m:t>𝒌</m:t>
                        </m:r>
                      </m:e>
                      <m:sub>
                        <m:r>
                          <a:rPr lang="pt-BR" sz="1600" b="1" i="1" smtClean="0">
                            <a:latin typeface="Cambria Math" panose="02040503050406030204" pitchFamily="18" charset="0"/>
                          </a:rPr>
                          <m:t>𝒇</m:t>
                        </m:r>
                      </m:sub>
                    </m:sSub>
                  </m:oMath>
                </a14:m>
                <a:endParaRPr lang="en-US" sz="1600" b="1" dirty="0">
                  <a:latin typeface="IBM Plex Sans" panose="020B0503050203000203" pitchFamily="34" charset="0"/>
                </a:endParaRPr>
              </a:p>
              <a:p>
                <a:pPr marL="342900" indent="-342900">
                  <a:buFont typeface="Arial" panose="020B0604020202020204" pitchFamily="34" charset="0"/>
                  <a:buChar char="•"/>
                </a:pPr>
                <a:endParaRPr lang="en-US" sz="1600" b="1" dirty="0">
                  <a:latin typeface="IBM Plex Sans" panose="020B0503050203000203" pitchFamily="34" charset="0"/>
                </a:endParaRPr>
              </a:p>
            </p:txBody>
          </p:sp>
        </mc:Choice>
        <mc:Fallback>
          <p:sp>
            <p:nvSpPr>
              <p:cNvPr id="7" name="Title">
                <a:extLst>
                  <a:ext uri="{FF2B5EF4-FFF2-40B4-BE49-F238E27FC236}">
                    <a16:creationId xmlns:a16="http://schemas.microsoft.com/office/drawing/2014/main" id="{48CFCC32-A6C6-4CD1-E85B-A358EE513708}"/>
                  </a:ext>
                </a:extLst>
              </p:cNvPr>
              <p:cNvSpPr txBox="1">
                <a:spLocks noRot="1" noChangeAspect="1" noMove="1" noResize="1" noEditPoints="1" noAdjustHandles="1" noChangeArrowheads="1" noChangeShapeType="1" noTextEdit="1"/>
              </p:cNvSpPr>
              <p:nvPr/>
            </p:nvSpPr>
            <p:spPr>
              <a:xfrm>
                <a:off x="531344" y="2249894"/>
                <a:ext cx="10683501" cy="3821122"/>
              </a:xfrm>
              <a:prstGeom prst="rect">
                <a:avLst/>
              </a:prstGeom>
              <a:blipFill>
                <a:blip r:embed="rId3"/>
                <a:stretch>
                  <a:fillRect l="-237" t="-1325"/>
                </a:stretch>
              </a:blipFill>
            </p:spPr>
            <p:txBody>
              <a:bodyPr/>
              <a:lstStyle/>
              <a:p>
                <a:r>
                  <a:rPr lang="pt-BR">
                    <a:noFill/>
                  </a:rPr>
                  <a:t> </a:t>
                </a:r>
              </a:p>
            </p:txBody>
          </p:sp>
        </mc:Fallback>
      </mc:AlternateContent>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spTree>
    <p:extLst>
      <p:ext uri="{BB962C8B-B14F-4D97-AF65-F5344CB8AC3E}">
        <p14:creationId xmlns:p14="http://schemas.microsoft.com/office/powerpoint/2010/main" val="260219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34</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pic>
        <p:nvPicPr>
          <p:cNvPr id="11" name="Picture 10">
            <a:extLst>
              <a:ext uri="{FF2B5EF4-FFF2-40B4-BE49-F238E27FC236}">
                <a16:creationId xmlns:a16="http://schemas.microsoft.com/office/drawing/2014/main" id="{C5FB7649-6E4B-A202-D16A-CBB9C4A7CDE9}"/>
              </a:ext>
            </a:extLst>
          </p:cNvPr>
          <p:cNvPicPr>
            <a:picLocks noChangeAspect="1"/>
          </p:cNvPicPr>
          <p:nvPr/>
        </p:nvPicPr>
        <p:blipFill>
          <a:blip r:embed="rId3"/>
          <a:stretch>
            <a:fillRect/>
          </a:stretch>
        </p:blipFill>
        <p:spPr>
          <a:xfrm>
            <a:off x="250698" y="1645271"/>
            <a:ext cx="11690604" cy="1442703"/>
          </a:xfrm>
          <a:prstGeom prst="rect">
            <a:avLst/>
          </a:prstGeom>
        </p:spPr>
      </p:pic>
      <p:pic>
        <p:nvPicPr>
          <p:cNvPr id="12" name="Picture 11">
            <a:extLst>
              <a:ext uri="{FF2B5EF4-FFF2-40B4-BE49-F238E27FC236}">
                <a16:creationId xmlns:a16="http://schemas.microsoft.com/office/drawing/2014/main" id="{FCC07A38-602C-671F-20E9-1108086CF923}"/>
              </a:ext>
            </a:extLst>
          </p:cNvPr>
          <p:cNvPicPr>
            <a:picLocks noChangeAspect="1"/>
          </p:cNvPicPr>
          <p:nvPr/>
        </p:nvPicPr>
        <p:blipFill>
          <a:blip r:embed="rId4"/>
          <a:stretch>
            <a:fillRect/>
          </a:stretch>
        </p:blipFill>
        <p:spPr>
          <a:xfrm>
            <a:off x="261883" y="4225893"/>
            <a:ext cx="11668234" cy="887800"/>
          </a:xfrm>
          <a:prstGeom prst="rect">
            <a:avLst/>
          </a:prstGeom>
        </p:spPr>
      </p:pic>
      <p:sp>
        <p:nvSpPr>
          <p:cNvPr id="13" name="Rounded Rectangle 12">
            <a:extLst>
              <a:ext uri="{FF2B5EF4-FFF2-40B4-BE49-F238E27FC236}">
                <a16:creationId xmlns:a16="http://schemas.microsoft.com/office/drawing/2014/main" id="{1168861E-3F37-99D2-8CF4-2F71803DA5C6}"/>
              </a:ext>
            </a:extLst>
          </p:cNvPr>
          <p:cNvSpPr/>
          <p:nvPr/>
        </p:nvSpPr>
        <p:spPr>
          <a:xfrm>
            <a:off x="1304360" y="1984507"/>
            <a:ext cx="1050562" cy="659567"/>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Straight Arrow Connector 16">
            <a:extLst>
              <a:ext uri="{FF2B5EF4-FFF2-40B4-BE49-F238E27FC236}">
                <a16:creationId xmlns:a16="http://schemas.microsoft.com/office/drawing/2014/main" id="{CB74092D-6E7E-6021-F86A-23ADDD1B2F90}"/>
              </a:ext>
            </a:extLst>
          </p:cNvPr>
          <p:cNvCxnSpPr>
            <a:cxnSpLocks/>
          </p:cNvCxnSpPr>
          <p:nvPr/>
        </p:nvCxnSpPr>
        <p:spPr>
          <a:xfrm>
            <a:off x="1304360" y="2441643"/>
            <a:ext cx="0" cy="2191317"/>
          </a:xfrm>
          <a:prstGeom prst="straightConnector1">
            <a:avLst/>
          </a:prstGeom>
          <a:ln w="38100">
            <a:solidFill>
              <a:srgbClr val="0F6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2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35</a:t>
            </a:fld>
            <a:endParaRPr lang="pt-BR">
              <a:latin typeface="IBM Plex Sans" panose="020B0503050203000203" pitchFamily="34" charset="0"/>
            </a:endParaRPr>
          </a:p>
        </p:txBody>
      </p:sp>
      <p:sp>
        <p:nvSpPr>
          <p:cNvPr id="8" name="Text Placeholder">
            <a:extLst>
              <a:ext uri="{FF2B5EF4-FFF2-40B4-BE49-F238E27FC236}">
                <a16:creationId xmlns:a16="http://schemas.microsoft.com/office/drawing/2014/main" id="{5EA019E9-4BFE-FD86-7DD4-328DEB414A44}"/>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chemeClr val="tx1"/>
                </a:solidFill>
                <a:latin typeface="IBM Plex Sans" panose="020B0503050203000203" pitchFamily="34" charset="0"/>
              </a:rPr>
              <a:t>Preliminaries on data Collection for MTP-NT – Dataset used in this work</a:t>
            </a:r>
          </a:p>
        </p:txBody>
      </p:sp>
      <p:pic>
        <p:nvPicPr>
          <p:cNvPr id="11" name="Picture 10">
            <a:extLst>
              <a:ext uri="{FF2B5EF4-FFF2-40B4-BE49-F238E27FC236}">
                <a16:creationId xmlns:a16="http://schemas.microsoft.com/office/drawing/2014/main" id="{C5FB7649-6E4B-A202-D16A-CBB9C4A7CDE9}"/>
              </a:ext>
            </a:extLst>
          </p:cNvPr>
          <p:cNvPicPr>
            <a:picLocks noChangeAspect="1"/>
          </p:cNvPicPr>
          <p:nvPr/>
        </p:nvPicPr>
        <p:blipFill>
          <a:blip r:embed="rId3"/>
          <a:stretch>
            <a:fillRect/>
          </a:stretch>
        </p:blipFill>
        <p:spPr>
          <a:xfrm>
            <a:off x="250698" y="1645271"/>
            <a:ext cx="11690604" cy="1442703"/>
          </a:xfrm>
          <a:prstGeom prst="rect">
            <a:avLst/>
          </a:prstGeom>
        </p:spPr>
      </p:pic>
      <p:pic>
        <p:nvPicPr>
          <p:cNvPr id="12" name="Picture 11">
            <a:extLst>
              <a:ext uri="{FF2B5EF4-FFF2-40B4-BE49-F238E27FC236}">
                <a16:creationId xmlns:a16="http://schemas.microsoft.com/office/drawing/2014/main" id="{FCC07A38-602C-671F-20E9-1108086CF923}"/>
              </a:ext>
            </a:extLst>
          </p:cNvPr>
          <p:cNvPicPr>
            <a:picLocks noChangeAspect="1"/>
          </p:cNvPicPr>
          <p:nvPr/>
        </p:nvPicPr>
        <p:blipFill>
          <a:blip r:embed="rId4"/>
          <a:stretch>
            <a:fillRect/>
          </a:stretch>
        </p:blipFill>
        <p:spPr>
          <a:xfrm>
            <a:off x="261883" y="4225893"/>
            <a:ext cx="11668234" cy="887800"/>
          </a:xfrm>
          <a:prstGeom prst="rect">
            <a:avLst/>
          </a:prstGeom>
        </p:spPr>
      </p:pic>
      <p:sp>
        <p:nvSpPr>
          <p:cNvPr id="13" name="Rounded Rectangle 12">
            <a:extLst>
              <a:ext uri="{FF2B5EF4-FFF2-40B4-BE49-F238E27FC236}">
                <a16:creationId xmlns:a16="http://schemas.microsoft.com/office/drawing/2014/main" id="{1168861E-3F37-99D2-8CF4-2F71803DA5C6}"/>
              </a:ext>
            </a:extLst>
          </p:cNvPr>
          <p:cNvSpPr/>
          <p:nvPr/>
        </p:nvSpPr>
        <p:spPr>
          <a:xfrm>
            <a:off x="9607445" y="1984507"/>
            <a:ext cx="1050562" cy="659567"/>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ounded Rectangle 13">
            <a:extLst>
              <a:ext uri="{FF2B5EF4-FFF2-40B4-BE49-F238E27FC236}">
                <a16:creationId xmlns:a16="http://schemas.microsoft.com/office/drawing/2014/main" id="{841DBCB3-2E19-454F-B09C-5941DEB89FA9}"/>
              </a:ext>
            </a:extLst>
          </p:cNvPr>
          <p:cNvSpPr/>
          <p:nvPr/>
        </p:nvSpPr>
        <p:spPr>
          <a:xfrm>
            <a:off x="9849785" y="4610282"/>
            <a:ext cx="613349" cy="216552"/>
          </a:xfrm>
          <a:prstGeom prst="roundRect">
            <a:avLst/>
          </a:prstGeom>
          <a:noFill/>
          <a:ln w="38100">
            <a:solidFill>
              <a:srgbClr val="0F6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5883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36</a:t>
            </a:fld>
            <a:endParaRPr lang="pt-BR"/>
          </a:p>
        </p:txBody>
      </p:sp>
    </p:spTree>
    <p:extLst>
      <p:ext uri="{BB962C8B-B14F-4D97-AF65-F5344CB8AC3E}">
        <p14:creationId xmlns:p14="http://schemas.microsoft.com/office/powerpoint/2010/main" val="428097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rgbClr val="0F62FF"/>
                </a:solidFill>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Intelligent caching in network edge</a:t>
            </a:r>
          </a:p>
          <a:p>
            <a:pPr defTabSz="914400"/>
            <a:r>
              <a:rPr lang="en-US" sz="1200" b="1" kern="0" dirty="0">
                <a:solidFill>
                  <a:srgbClr val="0F62FF"/>
                </a:solidFill>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6</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Opportunities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967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8</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sz="2400" dirty="0" err="1">
                <a:latin typeface="IBM Plex Sans" panose="020B0503050203000203" pitchFamily="34" charset="0"/>
              </a:rPr>
              <a:t>Introduction</a:t>
            </a:r>
            <a:endParaRPr lang="pt-BR" sz="2400"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9</a:t>
            </a:fld>
            <a:endParaRPr lang="pt-BR"/>
          </a:p>
        </p:txBody>
      </p:sp>
    </p:spTree>
    <p:extLst>
      <p:ext uri="{BB962C8B-B14F-4D97-AF65-F5344CB8AC3E}">
        <p14:creationId xmlns:p14="http://schemas.microsoft.com/office/powerpoint/2010/main" val="423779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13864</TotalTime>
  <Words>3512</Words>
  <Application>Microsoft Macintosh PowerPoint</Application>
  <PresentationFormat>Widescreen</PresentationFormat>
  <Paragraphs>516</Paragraphs>
  <Slides>36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 paired with Global and Local Autoencoders</vt:lpstr>
      <vt:lpstr>PowerPoint Presentation</vt:lpstr>
      <vt:lpstr>5929 Base Stations (BSs), 1.5 million users  In-tower and inter-tower traffic  Temporal correlations between physically distant towers  Graph Neural Network (GNN) architecture</vt:lpstr>
      <vt:lpstr>PowerPoint Presentation</vt:lpstr>
      <vt:lpstr>PowerPoint Presentation</vt:lpstr>
      <vt:lpstr>PowerPoint Presentation</vt:lpstr>
      <vt:lpstr>Contents</vt:lpstr>
      <vt:lpstr>PowerPoint Presentation</vt:lpstr>
      <vt:lpstr>Hardware middleboxes become software functions  Rely on dedicated hardware or cloud</vt:lpstr>
      <vt:lpstr>PowerPoint Presentation</vt:lpstr>
      <vt:lpstr>Main advantages according to European Telecommunications Standards (ETSI)1 </vt:lpstr>
      <vt:lpstr>Network Traffic Monitoring and Analysis  Also a NFV  Problems</vt:lpstr>
      <vt:lpstr>How does it flow?  How to store?  Is there a open standard?</vt:lpstr>
      <vt:lpstr>PowerPoint Presentation</vt:lpstr>
      <vt:lpstr>Flow collectors/Network exporters and collectors  Radio Access Network (RAN) layer  Network Data Analytics Function (NWDAF)1</vt:lpstr>
      <vt:lpstr>NoSQL12  Less performance penalties with large datasets  Popular open source solutions</vt:lpstr>
      <vt:lpstr>The data is pulled by the MTP-NT, which can be seen as a NTMA</vt:lpstr>
      <vt:lpstr>PowerPoint Presentation</vt:lpstr>
      <vt:lpstr>Database to Milan and Trento from November 1st to December 31st of 20131</vt:lpstr>
      <vt:lpstr>Telecommunications dataset from Milan</vt:lpstr>
      <vt:lpstr>Anonymization of data</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15</cp:revision>
  <dcterms:created xsi:type="dcterms:W3CDTF">2023-06-29T10:33:55Z</dcterms:created>
  <dcterms:modified xsi:type="dcterms:W3CDTF">2023-08-18T23:33:57Z</dcterms:modified>
</cp:coreProperties>
</file>