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5"/>
    <p:restoredTop sz="96327"/>
  </p:normalViewPr>
  <p:slideViewPr>
    <p:cSldViewPr snapToGrid="0">
      <p:cViewPr>
        <p:scale>
          <a:sx n="124" d="100"/>
          <a:sy n="124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12C11-4C9D-1F4A-951A-CE97512F563C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34663-90A1-D846-8898-3C9F8D7E32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48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2475-C0F1-30D1-AC17-D44F0BC7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29E1B-F2DA-CD96-4787-D5E1F0272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5C5D1-5D5A-F27C-05F5-22016ADC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292B-FE83-8149-80C4-91AAECDA12E5}" type="datetime1">
              <a:rPr lang="en-US" smtClean="0"/>
              <a:t>7/3/23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CDD15-8C4F-701E-455E-86ED5681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FB97F-33B3-5ED5-5879-E6F5606A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66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9E4C-2ADF-10F3-739A-FBA0E878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8F71D-F6EF-2683-313F-5128E202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B140-3CCF-72BF-858B-D41218C6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921A-E0AD-844D-AD8F-CAC84CE426DD}" type="datetime1">
              <a:rPr lang="en-US" smtClean="0"/>
              <a:t>7/3/23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99AC-7733-768D-702B-3C38B09A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5F29-3D92-AE1F-44C2-74B537FD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1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998E0-8302-20DF-A7C1-84B2DAEF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2A88A-35C8-6CF4-F8B5-16E0A585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9A6AA-F401-25A9-F01D-CF9639DB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CF61-6AC0-B04A-8A79-63823834CBEC}" type="datetime1">
              <a:rPr lang="en-US" smtClean="0"/>
              <a:t>7/3/23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41B89-92B9-C455-F4CC-3AAB462E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66C92-9909-71E0-1A59-9276B29C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22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5CBB-049B-798E-1728-5E268514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57A0-51C0-9FE7-32DE-1DBFE21B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92E91-38BC-0CB0-5DDB-3013C95D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1FFB-6350-8C44-9E91-19D97611BEA9}" type="datetime1">
              <a:rPr lang="en-US" smtClean="0"/>
              <a:t>7/3/23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DDA1-481A-982A-DEEC-6A1CF4D2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D68C-801E-C521-6657-E919A0F7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3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995C-7C39-844F-03ED-CE3890EC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6F38-C287-AB55-49FA-ACA53A913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A202-9444-A0DE-357C-F7E9CBFA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644-9B79-9F49-B469-1DC73161FED8}" type="datetime1">
              <a:rPr lang="en-US" smtClean="0"/>
              <a:t>7/3/23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608C-7DAF-86D0-7950-29190E3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D7817-B4BD-F958-4973-95B5340F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17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9B7B-AFE0-23BF-67A5-9BD5F344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48AF-9DF7-652B-17A0-1C6FF5DE8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D78BE-E27E-AF45-5926-7CC58F6CA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222C4-FB3B-8DBB-9897-BED397F4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312-EAA7-7D48-88BA-9918EFBF56FA}" type="datetime1">
              <a:rPr lang="en-US" smtClean="0"/>
              <a:t>7/3/23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72361-FC53-90B5-BD6A-49FC26F4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2A992-A958-6654-70DB-BD1FCA02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96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5124-0FE4-4B8C-87F0-9BF93A02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0B540-C6CB-47A7-EBD9-48AF3E3B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C001F-1E63-B377-F2D7-8732EF7C5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CC3A5-9B8A-A4A5-573F-48D3A231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69433-9C2E-DD95-DD6F-D944CCF18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1BA7C-EEF5-81FE-F7FA-92B0A476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8BB-BB23-6E49-9BDB-7472C1355587}" type="datetime1">
              <a:rPr lang="en-US" smtClean="0"/>
              <a:t>7/3/23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35A0D-0389-AE63-B37A-A212802D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17A5A-9268-3D9E-0D55-10BAEBCE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15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1E37-B40E-F2D3-1AE5-0A5DDDB5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0E1BE-A034-CCFC-BF5E-B7453534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3EEC-C7DD-1B40-8728-972E1C9136C0}" type="datetime1">
              <a:rPr lang="en-US" smtClean="0"/>
              <a:t>7/3/23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6D67B-6FF5-BFD0-4E33-E6E52D52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E3A06-9449-A391-F1E9-60B55298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12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F1097-0DA0-1B48-1D84-7682F60E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B19E-60F9-E347-B916-E0C6BA076179}" type="datetime1">
              <a:rPr lang="en-US" smtClean="0"/>
              <a:t>7/3/23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5AD5C-D14B-7AE5-3811-6C0296E2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582B3-D5A4-044E-A4AB-3B7EE7BD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4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D8CB-684F-7BFF-A7AC-4E74D0E0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1E6B-8AE8-6F88-98FB-371DC430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AF0EC-5093-94A1-FE2D-622DD369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F375-431A-2F67-A67A-9F0C511B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D956-4AC8-404F-A7CF-EC008BDE51B6}" type="datetime1">
              <a:rPr lang="en-US" smtClean="0"/>
              <a:t>7/3/23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32438-5206-4E2C-6525-48C0889D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FDD81-024A-9ECB-9A06-391882D8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69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AAB7-1D48-B0BC-96D3-50164830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40C50-D9FE-23CC-1888-C703CECCD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03638-5C6C-D2C5-32C0-88C4AAA50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B434B-2458-ACBD-0EAA-0E200A95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31F-1418-9A44-976B-E0F4BFB8DF25}" type="datetime1">
              <a:rPr lang="en-US" smtClean="0"/>
              <a:t>7/3/23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236AB-2040-A881-8E92-00CF1A07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DF572-5C6E-08DA-7485-9D3490AE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28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8E66B-F051-8D5F-4751-28238DC0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2820F-5065-2F17-7E89-D3FE6D1AF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6C9B6-2E7A-1D9A-B76B-5347B6094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104F5-6E01-7F45-A19D-27FA7BCF2A7A}" type="datetime1">
              <a:rPr lang="en-US" smtClean="0"/>
              <a:t>7/3/23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64619-F92E-5DE2-50F2-DFB4211DD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6B35-025B-5248-2B8F-2A9DE2C90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19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icsson.com/en/reports-and-papers/mobility-report/reports/november-20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afael.pasquini@ufu.br" TargetMode="External"/><Relationship Id="rId2" Type="http://schemas.openxmlformats.org/officeDocument/2006/relationships/hyperlink" Target="mailto:patrick@ufu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gcarneiro@ufu.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F1AC-1603-3561-0ED9-5CBD91C56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44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</a:rPr>
              <a:t>A Mobile Traffic Predictor Enhanced by Neighboring Transportation Data (MTP-NT)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B6FD2-5DA0-9C1B-E2BB-16590B91A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170"/>
            <a:ext cx="9144000" cy="1655762"/>
          </a:xfrm>
        </p:spPr>
        <p:txBody>
          <a:bodyPr/>
          <a:lstStyle/>
          <a:p>
            <a:r>
              <a:rPr lang="pt-BR" dirty="0"/>
              <a:t>Patrick Luiz de Araújo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C0EB770-2759-E4AB-3876-15EBF6060BE1}"/>
              </a:ext>
            </a:extLst>
          </p:cNvPr>
          <p:cNvSpPr txBox="1">
            <a:spLocks/>
          </p:cNvSpPr>
          <p:nvPr/>
        </p:nvSpPr>
        <p:spPr>
          <a:xfrm>
            <a:off x="2860734" y="231962"/>
            <a:ext cx="6281111" cy="894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latin typeface="+mj-lt"/>
              </a:rPr>
              <a:t>Programa de Pós-Graduação em Ciência da Computação</a:t>
            </a:r>
          </a:p>
        </p:txBody>
      </p:sp>
      <p:pic>
        <p:nvPicPr>
          <p:cNvPr id="5" name="Picture 6" descr="Resultado de imagem para ufu">
            <a:extLst>
              <a:ext uri="{FF2B5EF4-FFF2-40B4-BE49-F238E27FC236}">
                <a16:creationId xmlns:a16="http://schemas.microsoft.com/office/drawing/2014/main" id="{6C4FE774-7310-6AFD-B3E7-A239ECBCB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701" y="115875"/>
            <a:ext cx="2660073" cy="77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996D29F-02A4-D715-4753-7420084CC492}"/>
              </a:ext>
            </a:extLst>
          </p:cNvPr>
          <p:cNvSpPr txBox="1">
            <a:spLocks/>
          </p:cNvSpPr>
          <p:nvPr/>
        </p:nvSpPr>
        <p:spPr>
          <a:xfrm>
            <a:off x="6001289" y="6341215"/>
            <a:ext cx="6186245" cy="5137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/>
              <a:t>Defesa de dissertação de mestrado em  ??/??/????  </a:t>
            </a:r>
          </a:p>
        </p:txBody>
      </p:sp>
      <p:pic>
        <p:nvPicPr>
          <p:cNvPr id="7" name="Picture 4" descr="Resultado de imagem para facom ufu">
            <a:extLst>
              <a:ext uri="{FF2B5EF4-FFF2-40B4-BE49-F238E27FC236}">
                <a16:creationId xmlns:a16="http://schemas.microsoft.com/office/drawing/2014/main" id="{2E1600F8-BDD7-FC7C-70C1-1ACC0E47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" y="5163"/>
            <a:ext cx="3018912" cy="10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43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F00A-1E98-87D1-4D8D-2603FC51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Contents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BE7E-BBDD-73E9-E46F-0185B0BA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err="1"/>
              <a:t>Introduction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Related</a:t>
            </a:r>
            <a:r>
              <a:rPr lang="pt-BR" dirty="0"/>
              <a:t> </a:t>
            </a:r>
            <a:r>
              <a:rPr lang="pt-BR" dirty="0" err="1"/>
              <a:t>Work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Preliminaries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data </a:t>
            </a:r>
            <a:r>
              <a:rPr lang="pt-BR" dirty="0" err="1"/>
              <a:t>collection</a:t>
            </a:r>
            <a:r>
              <a:rPr lang="pt-BR" dirty="0"/>
              <a:t> for MTP-NT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Framework </a:t>
            </a:r>
            <a:r>
              <a:rPr lang="pt-BR" dirty="0" err="1"/>
              <a:t>structure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fundamentation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Experimental </a:t>
            </a:r>
            <a:r>
              <a:rPr lang="pt-BR" dirty="0" err="1"/>
              <a:t>results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Final </a:t>
            </a:r>
            <a:r>
              <a:rPr lang="pt-BR" dirty="0" err="1"/>
              <a:t>considerations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future </a:t>
            </a:r>
            <a:r>
              <a:rPr lang="pt-BR" dirty="0" err="1"/>
              <a:t>work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D6A0A-E745-679D-60FF-B7C463A9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45A6A-468F-0755-DC86-F673816E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39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5BB99-6713-EE89-3895-F3148FA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 Mobile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Predictor</a:t>
            </a:r>
            <a:r>
              <a:rPr lang="pt-BR" dirty="0"/>
              <a:t> </a:t>
            </a:r>
            <a:r>
              <a:rPr lang="pt-BR" dirty="0" err="1"/>
              <a:t>Enhanced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Neighboring</a:t>
            </a:r>
            <a:r>
              <a:rPr lang="pt-BR" dirty="0"/>
              <a:t> </a:t>
            </a:r>
            <a:r>
              <a:rPr lang="pt-BR" dirty="0" err="1"/>
              <a:t>Transportation</a:t>
            </a:r>
            <a:r>
              <a:rPr lang="pt-BR" dirty="0"/>
              <a:t> Data (MTP-NT)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7978-95DF-1BFB-E341-3759F47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3</a:t>
            </a:fld>
            <a:endParaRPr lang="pt-BR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53BFD3D-F48D-9BE9-BD7B-4F0F45E1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52" y="2777130"/>
            <a:ext cx="4133088" cy="804672"/>
          </a:xfrm>
        </p:spPr>
        <p:txBody>
          <a:bodyPr>
            <a:normAutofit/>
          </a:bodyPr>
          <a:lstStyle/>
          <a:p>
            <a:r>
              <a:rPr lang="en-US" sz="1400" dirty="0"/>
              <a:t>Data per month, per smartphone in 2028</a:t>
            </a:r>
          </a:p>
        </p:txBody>
      </p:sp>
      <p:sp>
        <p:nvSpPr>
          <p:cNvPr id="7" name="Text Placeholder">
            <a:extLst>
              <a:ext uri="{FF2B5EF4-FFF2-40B4-BE49-F238E27FC236}">
                <a16:creationId xmlns:a16="http://schemas.microsoft.com/office/drawing/2014/main" id="{577D8326-2FE1-C9E1-B2ED-80788CD0224C}"/>
              </a:ext>
            </a:extLst>
          </p:cNvPr>
          <p:cNvSpPr txBox="1">
            <a:spLocks/>
          </p:cNvSpPr>
          <p:nvPr/>
        </p:nvSpPr>
        <p:spPr>
          <a:xfrm>
            <a:off x="491646" y="2441858"/>
            <a:ext cx="4206240" cy="633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chemeClr val="tx1"/>
                </a:solidFill>
              </a:rPr>
              <a:t>19 GB/month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AFA5BBFE-E212-360B-180C-B1B626851FF8}"/>
              </a:ext>
            </a:extLst>
          </p:cNvPr>
          <p:cNvSpPr txBox="1">
            <a:spLocks/>
          </p:cNvSpPr>
          <p:nvPr/>
        </p:nvSpPr>
        <p:spPr>
          <a:xfrm>
            <a:off x="7176529" y="1837460"/>
            <a:ext cx="4133088" cy="8046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400" kern="0" dirty="0">
                <a:solidFill>
                  <a:schemeClr val="tx1"/>
                </a:solidFill>
              </a:rPr>
              <a:t>5G subscribers in 2028</a:t>
            </a:r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36CACADF-AFC4-3E06-C1B5-D73BE58CA672}"/>
              </a:ext>
            </a:extLst>
          </p:cNvPr>
          <p:cNvSpPr txBox="1">
            <a:spLocks/>
          </p:cNvSpPr>
          <p:nvPr/>
        </p:nvSpPr>
        <p:spPr>
          <a:xfrm>
            <a:off x="7176529" y="1204238"/>
            <a:ext cx="4206240" cy="633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5400" kern="0" dirty="0">
                <a:solidFill>
                  <a:schemeClr val="tx1"/>
                </a:solidFill>
              </a:rPr>
              <a:t>5 billion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24406B87-64CF-B67A-544C-E1706CF773D2}"/>
              </a:ext>
            </a:extLst>
          </p:cNvPr>
          <p:cNvSpPr txBox="1">
            <a:spLocks/>
          </p:cNvSpPr>
          <p:nvPr/>
        </p:nvSpPr>
        <p:spPr>
          <a:xfrm>
            <a:off x="6071541" y="5037800"/>
            <a:ext cx="4133088" cy="8046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200" kern="0" dirty="0">
                <a:solidFill>
                  <a:schemeClr val="tx1"/>
                </a:solidFill>
              </a:rPr>
              <a:t>Data per quarter in 2028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5079F3F-D2E5-FBC2-1747-119744FDBF1D}"/>
              </a:ext>
            </a:extLst>
          </p:cNvPr>
          <p:cNvSpPr txBox="1">
            <a:spLocks/>
          </p:cNvSpPr>
          <p:nvPr/>
        </p:nvSpPr>
        <p:spPr>
          <a:xfrm>
            <a:off x="6071540" y="4404578"/>
            <a:ext cx="4757421" cy="633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5400" kern="0" dirty="0">
                <a:solidFill>
                  <a:schemeClr val="tx1"/>
                </a:solidFill>
              </a:rPr>
              <a:t>100 exabytes</a:t>
            </a: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E9224679-6319-2434-203B-77D3CEB54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781" y="0"/>
            <a:ext cx="1914219" cy="48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4529" rIns="91440" bIns="34529" anchor="t" anchorCtr="0"/>
          <a:lstStyle>
            <a:lvl1pPr marL="400050" indent="-4000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8929" indent="-288929"/>
            <a:endParaRPr lang="en-US" altLang="en-US" sz="6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4D1EB361-A84D-E1BA-5887-29346BE14147}"/>
              </a:ext>
            </a:extLst>
          </p:cNvPr>
          <p:cNvSpPr txBox="1">
            <a:spLocks/>
          </p:cNvSpPr>
          <p:nvPr/>
        </p:nvSpPr>
        <p:spPr>
          <a:xfrm>
            <a:off x="0" y="104751"/>
            <a:ext cx="4206240" cy="633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28230-3133-5772-AAB1-1AB360BE24B2}"/>
              </a:ext>
            </a:extLst>
          </p:cNvPr>
          <p:cNvSpPr txBox="1"/>
          <p:nvPr/>
        </p:nvSpPr>
        <p:spPr>
          <a:xfrm>
            <a:off x="6096000" y="5515500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9" indent="-288929"/>
            <a:r>
              <a:rPr lang="en-US" altLang="en-US" sz="1200" dirty="0">
                <a:solidFill>
                  <a:srgbClr val="898989"/>
                </a:solidFill>
                <a:ea typeface="IBM Plex Sans" charset="0"/>
                <a:cs typeface="IBM Plex Sans" charset="0"/>
              </a:rPr>
              <a:t>Fonte: </a:t>
            </a:r>
            <a:r>
              <a:rPr lang="en-US" altLang="en-US" sz="1200" dirty="0">
                <a:solidFill>
                  <a:srgbClr val="898989"/>
                </a:solidFill>
                <a:ea typeface="IBM Plex Sans" charset="0"/>
                <a:cs typeface="IBM Plex Sans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Ericsson Mobility Report, November 2022</a:t>
            </a:r>
            <a:endParaRPr lang="en-US" altLang="en-US" sz="1200" dirty="0">
              <a:solidFill>
                <a:srgbClr val="898989"/>
              </a:solidFill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9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5BB99-6713-EE89-3895-F3148FA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7978-95DF-1BFB-E341-3759F47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4</a:t>
            </a:fld>
            <a:endParaRPr lang="pt-BR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24406B87-64CF-B67A-544C-E1706CF773D2}"/>
              </a:ext>
            </a:extLst>
          </p:cNvPr>
          <p:cNvSpPr txBox="1">
            <a:spLocks/>
          </p:cNvSpPr>
          <p:nvPr/>
        </p:nvSpPr>
        <p:spPr>
          <a:xfrm>
            <a:off x="739253" y="1401237"/>
            <a:ext cx="4133088" cy="2631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200" kern="0" dirty="0">
                <a:solidFill>
                  <a:schemeClr val="tx1"/>
                </a:solidFill>
              </a:rPr>
              <a:t>To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5079F3F-D2E5-FBC2-1747-119744FDBF1D}"/>
              </a:ext>
            </a:extLst>
          </p:cNvPr>
          <p:cNvSpPr txBox="1">
            <a:spLocks/>
          </p:cNvSpPr>
          <p:nvPr/>
        </p:nvSpPr>
        <p:spPr>
          <a:xfrm>
            <a:off x="739253" y="1694456"/>
            <a:ext cx="4757421" cy="263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1600" kern="0" dirty="0">
                <a:solidFill>
                  <a:schemeClr val="tx1"/>
                </a:solidFill>
              </a:rPr>
              <a:t>Allocate the maximum amount of users</a:t>
            </a: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4D1EB361-A84D-E1BA-5887-29346BE14147}"/>
              </a:ext>
            </a:extLst>
          </p:cNvPr>
          <p:cNvSpPr txBox="1">
            <a:spLocks/>
          </p:cNvSpPr>
          <p:nvPr/>
        </p:nvSpPr>
        <p:spPr>
          <a:xfrm>
            <a:off x="0" y="104751"/>
            <a:ext cx="4206240" cy="633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50DDFA4D-4E9F-7C03-2EB6-9F109AB7D976}"/>
              </a:ext>
            </a:extLst>
          </p:cNvPr>
          <p:cNvSpPr txBox="1">
            <a:spLocks/>
          </p:cNvSpPr>
          <p:nvPr/>
        </p:nvSpPr>
        <p:spPr>
          <a:xfrm>
            <a:off x="6984228" y="1401237"/>
            <a:ext cx="4133088" cy="2631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200" kern="0" dirty="0">
                <a:solidFill>
                  <a:schemeClr val="tx1"/>
                </a:solidFill>
              </a:rPr>
              <a:t>New 5G networks will have to</a:t>
            </a:r>
          </a:p>
        </p:txBody>
      </p:sp>
      <p:sp>
        <p:nvSpPr>
          <p:cNvPr id="15" name="Text Placeholder">
            <a:extLst>
              <a:ext uri="{FF2B5EF4-FFF2-40B4-BE49-F238E27FC236}">
                <a16:creationId xmlns:a16="http://schemas.microsoft.com/office/drawing/2014/main" id="{7E35D6A1-7422-B3CC-CFAB-0ABF8CEB7BE4}"/>
              </a:ext>
            </a:extLst>
          </p:cNvPr>
          <p:cNvSpPr txBox="1">
            <a:spLocks/>
          </p:cNvSpPr>
          <p:nvPr/>
        </p:nvSpPr>
        <p:spPr>
          <a:xfrm>
            <a:off x="6984228" y="1694456"/>
            <a:ext cx="4757421" cy="21069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1600" kern="0" dirty="0">
                <a:solidFill>
                  <a:schemeClr val="tx1"/>
                </a:solidFill>
              </a:rPr>
              <a:t>Be based on Virtual Network Functions (VNF)</a:t>
            </a:r>
            <a:r>
              <a:rPr lang="en-US" sz="1600" kern="0" baseline="30000" dirty="0">
                <a:solidFill>
                  <a:schemeClr val="tx1"/>
                </a:solidFill>
              </a:rPr>
              <a:t>2</a:t>
            </a:r>
            <a:r>
              <a:rPr lang="en-US" sz="1600" kern="0" dirty="0">
                <a:solidFill>
                  <a:schemeClr val="tx1"/>
                </a:solidFill>
              </a:rPr>
              <a:t> over a Network Function Virtualization (NFV)</a:t>
            </a:r>
            <a:r>
              <a:rPr lang="en-US" sz="1600" kern="0" baseline="30000" dirty="0">
                <a:solidFill>
                  <a:schemeClr val="tx1"/>
                </a:solidFill>
              </a:rPr>
              <a:t>3</a:t>
            </a:r>
            <a:r>
              <a:rPr lang="en-US" sz="1600" kern="0" dirty="0">
                <a:solidFill>
                  <a:schemeClr val="tx1"/>
                </a:solidFill>
              </a:rPr>
              <a:t> topology </a:t>
            </a:r>
          </a:p>
          <a:p>
            <a:pPr defTabSz="914400"/>
            <a:r>
              <a:rPr lang="en-US" sz="1600" kern="0" dirty="0">
                <a:solidFill>
                  <a:schemeClr val="tx1"/>
                </a:solidFill>
              </a:rPr>
              <a:t>Use Machine Learning (ML) and other predictive tools</a:t>
            </a:r>
          </a:p>
          <a:p>
            <a:pPr defTabSz="914400"/>
            <a:endParaRPr lang="en-US" sz="1600" kern="0" dirty="0">
              <a:solidFill>
                <a:schemeClr val="tx1"/>
              </a:solidFill>
            </a:endParaRPr>
          </a:p>
        </p:txBody>
      </p:sp>
      <p:sp>
        <p:nvSpPr>
          <p:cNvPr id="16" name="Text Placeholder">
            <a:extLst>
              <a:ext uri="{FF2B5EF4-FFF2-40B4-BE49-F238E27FC236}">
                <a16:creationId xmlns:a16="http://schemas.microsoft.com/office/drawing/2014/main" id="{7C8CD687-744C-E231-6C10-FD4199DA6307}"/>
              </a:ext>
            </a:extLst>
          </p:cNvPr>
          <p:cNvSpPr txBox="1">
            <a:spLocks/>
          </p:cNvSpPr>
          <p:nvPr/>
        </p:nvSpPr>
        <p:spPr>
          <a:xfrm>
            <a:off x="739252" y="1981212"/>
            <a:ext cx="4757421" cy="184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1600" kern="0" dirty="0">
                <a:solidFill>
                  <a:schemeClr val="tx1"/>
                </a:solidFill>
              </a:rPr>
              <a:t>Optimize network operability</a:t>
            </a:r>
          </a:p>
        </p:txBody>
      </p:sp>
      <p:sp>
        <p:nvSpPr>
          <p:cNvPr id="17" name="Text Placeholder">
            <a:extLst>
              <a:ext uri="{FF2B5EF4-FFF2-40B4-BE49-F238E27FC236}">
                <a16:creationId xmlns:a16="http://schemas.microsoft.com/office/drawing/2014/main" id="{6E25DB23-83D2-02B9-6180-AD3269ED96DA}"/>
              </a:ext>
            </a:extLst>
          </p:cNvPr>
          <p:cNvSpPr txBox="1">
            <a:spLocks/>
          </p:cNvSpPr>
          <p:nvPr/>
        </p:nvSpPr>
        <p:spPr>
          <a:xfrm>
            <a:off x="739251" y="2274431"/>
            <a:ext cx="4757421" cy="263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1600" kern="0" dirty="0">
                <a:solidFill>
                  <a:schemeClr val="tx1"/>
                </a:solidFill>
              </a:rPr>
              <a:t>Reach 5G QoS/</a:t>
            </a:r>
            <a:r>
              <a:rPr lang="en-US" sz="1600" kern="0" dirty="0" err="1">
                <a:solidFill>
                  <a:schemeClr val="tx1"/>
                </a:solidFill>
              </a:rPr>
              <a:t>QoE</a:t>
            </a:r>
            <a:r>
              <a:rPr lang="en-US" sz="1600" kern="0" dirty="0">
                <a:solidFill>
                  <a:schemeClr val="tx1"/>
                </a:solidFill>
              </a:rPr>
              <a:t> metrics</a:t>
            </a:r>
            <a:r>
              <a:rPr lang="en-US" sz="1600" kern="0" baseline="30000" dirty="0">
                <a:solidFill>
                  <a:schemeClr val="tx1"/>
                </a:solidFill>
              </a:rPr>
              <a:t>1</a:t>
            </a:r>
            <a:endParaRPr lang="en-US" sz="1600" kern="0" dirty="0">
              <a:solidFill>
                <a:schemeClr val="tx1"/>
              </a:solidFill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2DB5D33C-FE6C-B48A-CD2D-32A724B0ACA0}"/>
              </a:ext>
            </a:extLst>
          </p:cNvPr>
          <p:cNvSpPr txBox="1">
            <a:spLocks/>
          </p:cNvSpPr>
          <p:nvPr/>
        </p:nvSpPr>
        <p:spPr>
          <a:xfrm>
            <a:off x="739253" y="2537608"/>
            <a:ext cx="4133088" cy="6100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200" kern="0" dirty="0">
                <a:solidFill>
                  <a:schemeClr val="tx1"/>
                </a:solidFill>
              </a:rPr>
              <a:t>1ms latency</a:t>
            </a:r>
          </a:p>
          <a:p>
            <a:pPr defTabSz="914400"/>
            <a:r>
              <a:rPr lang="en-US" sz="1200" kern="0" dirty="0">
                <a:solidFill>
                  <a:schemeClr val="tx1"/>
                </a:solidFill>
              </a:rPr>
              <a:t>low energy consumption</a:t>
            </a:r>
          </a:p>
          <a:p>
            <a:pPr defTabSz="914400"/>
            <a:r>
              <a:rPr lang="en-US" sz="1200" kern="0" dirty="0">
                <a:solidFill>
                  <a:schemeClr val="tx1"/>
                </a:solidFill>
              </a:rPr>
              <a:t>High coverage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44DE63-77EA-941B-0C64-E2B91AC638DE}"/>
              </a:ext>
            </a:extLst>
          </p:cNvPr>
          <p:cNvSpPr txBox="1"/>
          <p:nvPr/>
        </p:nvSpPr>
        <p:spPr>
          <a:xfrm>
            <a:off x="6096000" y="4790658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898989"/>
                </a:solidFill>
              </a:rPr>
              <a:t>[1]</a:t>
            </a:r>
            <a:r>
              <a:rPr lang="en-US" sz="1200" b="0" i="0" dirty="0">
                <a:solidFill>
                  <a:srgbClr val="898989"/>
                </a:solidFill>
                <a:effectLst/>
              </a:rPr>
              <a:t> AGIWAL, M.; ROY, A.; SAXENA, N. Next generation 5g wireless networks: A comprehensive survey. IEEE Communications Surveys Tutorials, v. 18, n. 3, p. 1617–1655, 2016.</a:t>
            </a:r>
          </a:p>
          <a:p>
            <a:r>
              <a:rPr lang="en-US" sz="1200" dirty="0">
                <a:solidFill>
                  <a:srgbClr val="898989"/>
                </a:solidFill>
              </a:rPr>
              <a:t>[2] Sun, Y. et al. Application of machine learning in wireless networks: Key techniques and open issues. IEEE Communications Surveys Tutorials, v. 21, n. 4, p. 3072–3108, 2019. </a:t>
            </a:r>
          </a:p>
          <a:p>
            <a:endParaRPr lang="pt-BR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3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093AA27-F3BD-1820-3163-CF62B9DF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ts val="2400"/>
              </a:lnSpc>
              <a:spcBef>
                <a:spcPct val="20000"/>
              </a:spcBef>
            </a:pPr>
            <a:r>
              <a:rPr lang="pt-BR" sz="4000" b="1" dirty="0">
                <a:ea typeface="+mn-ea"/>
                <a:cs typeface="+mn-cs"/>
              </a:rPr>
              <a:t>Obrigado</a:t>
            </a:r>
            <a:r>
              <a:rPr lang="pt-BR" sz="4000" b="1" dirty="0">
                <a:latin typeface="+mn-lt"/>
                <a:ea typeface="+mn-ea"/>
                <a:cs typeface="+mn-cs"/>
              </a:rPr>
              <a:t>!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D04AA28-7C76-CB8E-7EA3-A9E15B100E85}"/>
              </a:ext>
            </a:extLst>
          </p:cNvPr>
          <p:cNvSpPr txBox="1">
            <a:spLocks/>
          </p:cNvSpPr>
          <p:nvPr/>
        </p:nvSpPr>
        <p:spPr>
          <a:xfrm>
            <a:off x="3689968" y="3454401"/>
            <a:ext cx="7873140" cy="3033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Patrick Luiz de Araújo</a:t>
            </a:r>
          </a:p>
          <a:p>
            <a:pPr marL="0" indent="0" algn="r">
              <a:buNone/>
            </a:pP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patrick@ufu.br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r">
              <a:buNone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r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Orientador: Prof. Dr. Rafael Pasquini</a:t>
            </a:r>
          </a:p>
          <a:p>
            <a:pPr marL="0" indent="0" algn="r">
              <a:buNone/>
            </a:pP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rafael.pasquini@ufu.br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r"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r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Coorientador: Prof. Dr. Murillo Guimarães Carneiro</a:t>
            </a:r>
          </a:p>
          <a:p>
            <a:pPr marL="0" indent="0" algn="r">
              <a:buNone/>
            </a:pP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mgcarneiro@ufu.br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r"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r"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F5869F0-7AB5-C3CD-7AA5-73BAFA20B1CD}"/>
              </a:ext>
            </a:extLst>
          </p:cNvPr>
          <p:cNvSpPr txBox="1">
            <a:spLocks/>
          </p:cNvSpPr>
          <p:nvPr/>
        </p:nvSpPr>
        <p:spPr>
          <a:xfrm>
            <a:off x="794658" y="1959846"/>
            <a:ext cx="10681366" cy="1494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0" dirty="0">
                <a:effectLst/>
              </a:rPr>
              <a:t>A Mobile Traffic Predictor Enhanced by Neighboring Transportation Data (MTP-NT)</a:t>
            </a:r>
            <a:endParaRPr lang="pt-BR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1D4C2-A873-78C4-5BB9-10481FBE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97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324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IBM Plex Sans</vt:lpstr>
      <vt:lpstr>Office Theme</vt:lpstr>
      <vt:lpstr>A Mobile Traffic Predictor Enhanced by Neighboring Transportation Data (MTP-NT)</vt:lpstr>
      <vt:lpstr>Contents</vt:lpstr>
      <vt:lpstr>Data per month, per smartphone in 2028</vt:lpstr>
      <vt:lpstr>PowerPoint Presentation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Mobile Traffic Predictor Enhanced by Neighboring Transportation Data (MTP-NT)</dc:title>
  <dc:creator>Patrick Luiz de Araujo</dc:creator>
  <cp:lastModifiedBy>Patrick Luiz de Araujo</cp:lastModifiedBy>
  <cp:revision>2</cp:revision>
  <dcterms:created xsi:type="dcterms:W3CDTF">2023-06-29T10:33:55Z</dcterms:created>
  <dcterms:modified xsi:type="dcterms:W3CDTF">2023-07-04T02:10:35Z</dcterms:modified>
</cp:coreProperties>
</file>