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sldIdLst>
    <p:sldId id="256" r:id="rId2"/>
    <p:sldId id="258" r:id="rId3"/>
    <p:sldId id="259" r:id="rId4"/>
    <p:sldId id="260" r:id="rId5"/>
    <p:sldId id="261" r:id="rId6"/>
    <p:sldId id="372" r:id="rId7"/>
    <p:sldId id="369" r:id="rId8"/>
    <p:sldId id="370" r:id="rId9"/>
    <p:sldId id="371" r:id="rId10"/>
    <p:sldId id="375" r:id="rId11"/>
    <p:sldId id="373" r:id="rId12"/>
    <p:sldId id="374" r:id="rId13"/>
    <p:sldId id="376" r:id="rId14"/>
    <p:sldId id="379" r:id="rId15"/>
    <p:sldId id="377" r:id="rId16"/>
    <p:sldId id="378" r:id="rId17"/>
    <p:sldId id="380" r:id="rId18"/>
    <p:sldId id="381" r:id="rId19"/>
    <p:sldId id="382" r:id="rId20"/>
    <p:sldId id="383" r:id="rId21"/>
    <p:sldId id="385" r:id="rId22"/>
    <p:sldId id="384" r:id="rId23"/>
    <p:sldId id="386" r:id="rId24"/>
    <p:sldId id="387" r:id="rId25"/>
    <p:sldId id="389" r:id="rId26"/>
    <p:sldId id="390" r:id="rId27"/>
    <p:sldId id="396" r:id="rId28"/>
    <p:sldId id="397" r:id="rId29"/>
    <p:sldId id="398" r:id="rId30"/>
    <p:sldId id="399" r:id="rId31"/>
    <p:sldId id="257" r:id="rId32"/>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2FF"/>
    <a:srgbClr val="051F80"/>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82472"/>
  </p:normalViewPr>
  <p:slideViewPr>
    <p:cSldViewPr snapToGrid="0">
      <p:cViewPr varScale="1">
        <p:scale>
          <a:sx n="128" d="100"/>
          <a:sy n="128"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12C11-4C9D-1F4A-951A-CE97512F563C}" type="datetimeFigureOut">
              <a:rPr lang="pt-BR" smtClean="0"/>
              <a:t>16/08/2023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34663-90A1-D846-8898-3C9F8D7E3213}" type="slidenum">
              <a:rPr lang="pt-BR" smtClean="0"/>
              <a:t>‹#›</a:t>
            </a:fld>
            <a:endParaRPr lang="pt-BR"/>
          </a:p>
        </p:txBody>
      </p:sp>
    </p:spTree>
    <p:extLst>
      <p:ext uri="{BB962C8B-B14F-4D97-AF65-F5344CB8AC3E}">
        <p14:creationId xmlns:p14="http://schemas.microsoft.com/office/powerpoint/2010/main" val="108048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NFV: topologia usando cloud e/ou </a:t>
            </a:r>
            <a:r>
              <a:rPr lang="pt-BR" dirty="0" err="1"/>
              <a:t>edge</a:t>
            </a:r>
            <a:endParaRPr lang="pt-BR" dirty="0"/>
          </a:p>
          <a:p>
            <a:r>
              <a:rPr lang="pt-BR" dirty="0"/>
              <a:t>Estruturas com a capacidade que necessitam, economizando recursos</a:t>
            </a:r>
          </a:p>
          <a:p>
            <a:r>
              <a:rPr lang="pt-BR" dirty="0"/>
              <a:t>Vai passar a ter gerenciamento de rede unificado</a:t>
            </a:r>
          </a:p>
        </p:txBody>
      </p:sp>
      <p:sp>
        <p:nvSpPr>
          <p:cNvPr id="4" name="Slide Number Placeholder 3"/>
          <p:cNvSpPr>
            <a:spLocks noGrp="1"/>
          </p:cNvSpPr>
          <p:nvPr>
            <p:ph type="sldNum" sz="quarter" idx="5"/>
          </p:nvPr>
        </p:nvSpPr>
        <p:spPr/>
        <p:txBody>
          <a:bodyPr/>
          <a:lstStyle/>
          <a:p>
            <a:fld id="{11A34663-90A1-D846-8898-3C9F8D7E3213}" type="slidenum">
              <a:rPr lang="pt-BR" smtClean="0"/>
              <a:t>4</a:t>
            </a:fld>
            <a:endParaRPr lang="pt-BR"/>
          </a:p>
        </p:txBody>
      </p:sp>
    </p:spTree>
    <p:extLst>
      <p:ext uri="{BB962C8B-B14F-4D97-AF65-F5344CB8AC3E}">
        <p14:creationId xmlns:p14="http://schemas.microsoft.com/office/powerpoint/2010/main" val="312310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14</a:t>
            </a:fld>
            <a:endParaRPr lang="pt-BR"/>
          </a:p>
        </p:txBody>
      </p:sp>
    </p:spTree>
    <p:extLst>
      <p:ext uri="{BB962C8B-B14F-4D97-AF65-F5344CB8AC3E}">
        <p14:creationId xmlns:p14="http://schemas.microsoft.com/office/powerpoint/2010/main" val="4136605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15</a:t>
            </a:fld>
            <a:endParaRPr lang="pt-BR"/>
          </a:p>
        </p:txBody>
      </p:sp>
    </p:spTree>
    <p:extLst>
      <p:ext uri="{BB962C8B-B14F-4D97-AF65-F5344CB8AC3E}">
        <p14:creationId xmlns:p14="http://schemas.microsoft.com/office/powerpoint/2010/main" val="300355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16</a:t>
            </a:fld>
            <a:endParaRPr lang="pt-BR"/>
          </a:p>
        </p:txBody>
      </p:sp>
    </p:spTree>
    <p:extLst>
      <p:ext uri="{BB962C8B-B14F-4D97-AF65-F5344CB8AC3E}">
        <p14:creationId xmlns:p14="http://schemas.microsoft.com/office/powerpoint/2010/main" val="335229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17</a:t>
            </a:fld>
            <a:endParaRPr lang="pt-BR"/>
          </a:p>
        </p:txBody>
      </p:sp>
    </p:spTree>
    <p:extLst>
      <p:ext uri="{BB962C8B-B14F-4D97-AF65-F5344CB8AC3E}">
        <p14:creationId xmlns:p14="http://schemas.microsoft.com/office/powerpoint/2010/main" val="417927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18</a:t>
            </a:fld>
            <a:endParaRPr lang="pt-BR"/>
          </a:p>
        </p:txBody>
      </p:sp>
    </p:spTree>
    <p:extLst>
      <p:ext uri="{BB962C8B-B14F-4D97-AF65-F5344CB8AC3E}">
        <p14:creationId xmlns:p14="http://schemas.microsoft.com/office/powerpoint/2010/main" val="183707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Serviços baseados em hardware proprietário, tais como:</a:t>
            </a:r>
          </a:p>
          <a:p>
            <a:pPr marL="171450" indent="-171450">
              <a:buFontTx/>
              <a:buChar char="-"/>
            </a:pPr>
            <a:r>
              <a:rPr lang="pt-BR" dirty="0"/>
              <a:t>IDS</a:t>
            </a:r>
          </a:p>
          <a:p>
            <a:pPr marL="171450" indent="-171450">
              <a:buFontTx/>
              <a:buChar char="-"/>
            </a:pPr>
            <a:r>
              <a:rPr lang="pt-BR" dirty="0"/>
              <a:t>Proxy</a:t>
            </a:r>
          </a:p>
          <a:p>
            <a:pPr marL="171450" indent="-171450">
              <a:buFontTx/>
              <a:buChar char="-"/>
            </a:pPr>
            <a:r>
              <a:rPr lang="pt-BR" dirty="0"/>
              <a:t>Criptografia</a:t>
            </a:r>
          </a:p>
          <a:p>
            <a:pPr marL="171450" indent="-171450">
              <a:buFontTx/>
              <a:buChar char="-"/>
            </a:pPr>
            <a:r>
              <a:rPr lang="pt-BR" dirty="0"/>
              <a:t>Monitoramento de rede</a:t>
            </a:r>
          </a:p>
          <a:p>
            <a:pPr marL="171450" indent="-171450">
              <a:buFontTx/>
              <a:buChar char="-"/>
            </a:pPr>
            <a:endParaRPr lang="pt-BR" dirty="0"/>
          </a:p>
          <a:p>
            <a:pPr marL="0" indent="0">
              <a:buFontTx/>
              <a:buNone/>
            </a:pPr>
            <a:r>
              <a:rPr lang="pt-BR" dirty="0"/>
              <a:t>Desvantagens</a:t>
            </a:r>
          </a:p>
          <a:p>
            <a:pPr marL="171450" indent="-171450">
              <a:buFontTx/>
              <a:buChar char="-"/>
            </a:pPr>
            <a:r>
              <a:rPr lang="pt-BR" dirty="0"/>
              <a:t>Ciclo de aquisição -&gt; treinamento -&gt; </a:t>
            </a:r>
            <a:r>
              <a:rPr lang="pt-BR" dirty="0" err="1"/>
              <a:t>deploy</a:t>
            </a:r>
            <a:r>
              <a:rPr lang="pt-BR" dirty="0"/>
              <a:t> custosos e rápidos</a:t>
            </a:r>
          </a:p>
          <a:p>
            <a:pPr marL="171450" indent="-171450">
              <a:buFontTx/>
              <a:buChar char="-"/>
            </a:pPr>
            <a:r>
              <a:rPr lang="pt-BR" dirty="0"/>
              <a:t>Sistema estático</a:t>
            </a:r>
          </a:p>
          <a:p>
            <a:pPr marL="171450" indent="-171450">
              <a:buFontTx/>
              <a:buChar char="-"/>
            </a:pPr>
            <a:r>
              <a:rPr lang="pt-BR" dirty="0"/>
              <a:t>Não escalável</a:t>
            </a:r>
          </a:p>
          <a:p>
            <a:pPr marL="171450" indent="-171450">
              <a:buFontTx/>
              <a:buChar char="-"/>
            </a:pPr>
            <a:r>
              <a:rPr lang="pt-BR" dirty="0"/>
              <a:t>Dependente do fornecedor</a:t>
            </a:r>
          </a:p>
          <a:p>
            <a:pPr marL="171450" indent="-171450">
              <a:buFontTx/>
              <a:buChar char="-"/>
            </a:pPr>
            <a:r>
              <a:rPr lang="pt-BR" dirty="0"/>
              <a:t>Padrões fechados</a:t>
            </a:r>
          </a:p>
        </p:txBody>
      </p:sp>
      <p:sp>
        <p:nvSpPr>
          <p:cNvPr id="4" name="Slide Number Placeholder 3"/>
          <p:cNvSpPr>
            <a:spLocks noGrp="1"/>
          </p:cNvSpPr>
          <p:nvPr>
            <p:ph type="sldNum" sz="quarter" idx="5"/>
          </p:nvPr>
        </p:nvSpPr>
        <p:spPr/>
        <p:txBody>
          <a:bodyPr/>
          <a:lstStyle/>
          <a:p>
            <a:fld id="{11A34663-90A1-D846-8898-3C9F8D7E3213}" type="slidenum">
              <a:rPr lang="pt-BR" smtClean="0"/>
              <a:t>20</a:t>
            </a:fld>
            <a:endParaRPr lang="pt-BR"/>
          </a:p>
        </p:txBody>
      </p:sp>
    </p:spTree>
    <p:extLst>
      <p:ext uri="{BB962C8B-B14F-4D97-AF65-F5344CB8AC3E}">
        <p14:creationId xmlns:p14="http://schemas.microsoft.com/office/powerpoint/2010/main" val="3986155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Serviços baseados em hardware proprietário, tais como:</a:t>
            </a:r>
          </a:p>
          <a:p>
            <a:pPr marL="171450" indent="-171450">
              <a:buFontTx/>
              <a:buChar char="-"/>
            </a:pPr>
            <a:r>
              <a:rPr lang="pt-BR" dirty="0"/>
              <a:t>IDS</a:t>
            </a:r>
          </a:p>
          <a:p>
            <a:pPr marL="171450" indent="-171450">
              <a:buFontTx/>
              <a:buChar char="-"/>
            </a:pPr>
            <a:r>
              <a:rPr lang="pt-BR" dirty="0"/>
              <a:t>Proxy</a:t>
            </a:r>
          </a:p>
          <a:p>
            <a:pPr marL="171450" indent="-171450">
              <a:buFontTx/>
              <a:buChar char="-"/>
            </a:pPr>
            <a:r>
              <a:rPr lang="pt-BR" dirty="0"/>
              <a:t>Criptografia</a:t>
            </a:r>
          </a:p>
          <a:p>
            <a:pPr marL="171450" indent="-171450">
              <a:buFontTx/>
              <a:buChar char="-"/>
            </a:pPr>
            <a:r>
              <a:rPr lang="pt-BR" dirty="0"/>
              <a:t>Monitoramento de rede</a:t>
            </a:r>
          </a:p>
          <a:p>
            <a:pPr marL="171450" indent="-171450">
              <a:buFontTx/>
              <a:buChar char="-"/>
            </a:pPr>
            <a:endParaRPr lang="pt-BR" dirty="0"/>
          </a:p>
          <a:p>
            <a:pPr marL="0" indent="0">
              <a:buFontTx/>
              <a:buNone/>
            </a:pPr>
            <a:r>
              <a:rPr lang="pt-BR" dirty="0"/>
              <a:t>Desvantagens</a:t>
            </a:r>
          </a:p>
          <a:p>
            <a:pPr marL="171450" indent="-171450">
              <a:buFontTx/>
              <a:buChar char="-"/>
            </a:pPr>
            <a:r>
              <a:rPr lang="pt-BR" dirty="0"/>
              <a:t>Ciclo de aquisição -&gt; treinamento -&gt; </a:t>
            </a:r>
            <a:r>
              <a:rPr lang="pt-BR" dirty="0" err="1"/>
              <a:t>deploy</a:t>
            </a:r>
            <a:r>
              <a:rPr lang="pt-BR" dirty="0"/>
              <a:t> custosos e rápidos</a:t>
            </a:r>
          </a:p>
          <a:p>
            <a:pPr marL="171450" indent="-171450">
              <a:buFontTx/>
              <a:buChar char="-"/>
            </a:pPr>
            <a:r>
              <a:rPr lang="pt-BR" dirty="0"/>
              <a:t>Sistema estático</a:t>
            </a:r>
          </a:p>
          <a:p>
            <a:pPr marL="171450" indent="-171450">
              <a:buFontTx/>
              <a:buChar char="-"/>
            </a:pPr>
            <a:r>
              <a:rPr lang="pt-BR" dirty="0"/>
              <a:t>Não escalável</a:t>
            </a:r>
          </a:p>
        </p:txBody>
      </p:sp>
      <p:sp>
        <p:nvSpPr>
          <p:cNvPr id="4" name="Slide Number Placeholder 3"/>
          <p:cNvSpPr>
            <a:spLocks noGrp="1"/>
          </p:cNvSpPr>
          <p:nvPr>
            <p:ph type="sldNum" sz="quarter" idx="5"/>
          </p:nvPr>
        </p:nvSpPr>
        <p:spPr/>
        <p:txBody>
          <a:bodyPr/>
          <a:lstStyle/>
          <a:p>
            <a:fld id="{11A34663-90A1-D846-8898-3C9F8D7E3213}" type="slidenum">
              <a:rPr lang="pt-BR" smtClean="0"/>
              <a:t>21</a:t>
            </a:fld>
            <a:endParaRPr lang="pt-BR"/>
          </a:p>
        </p:txBody>
      </p:sp>
    </p:spTree>
    <p:extLst>
      <p:ext uri="{BB962C8B-B14F-4D97-AF65-F5344CB8AC3E}">
        <p14:creationId xmlns:p14="http://schemas.microsoft.com/office/powerpoint/2010/main" val="696950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Nessa nova infraestrutura, um novo recurso passa a ser valioso: os recursos computacionais</a:t>
            </a:r>
          </a:p>
          <a:p>
            <a:endParaRPr lang="pt-BR" dirty="0"/>
          </a:p>
          <a:p>
            <a:r>
              <a:rPr lang="pt-BR" dirty="0"/>
              <a:t>Orquestrador</a:t>
            </a:r>
          </a:p>
          <a:p>
            <a:pPr marL="171450" indent="-171450">
              <a:buFontTx/>
              <a:buChar char="-"/>
            </a:pPr>
            <a:r>
              <a:rPr lang="pt-BR" dirty="0"/>
              <a:t>Encontra o melhor arranjo com base em métricas</a:t>
            </a:r>
          </a:p>
          <a:p>
            <a:pPr marL="171450" indent="-171450">
              <a:buFontTx/>
              <a:buChar char="-"/>
            </a:pPr>
            <a:endParaRPr lang="pt-BR" dirty="0"/>
          </a:p>
          <a:p>
            <a:pPr marL="0" indent="0">
              <a:buFontTx/>
              <a:buNone/>
            </a:pPr>
            <a:r>
              <a:rPr lang="pt-BR" dirty="0"/>
              <a:t>Network </a:t>
            </a:r>
            <a:r>
              <a:rPr lang="pt-BR" dirty="0" err="1"/>
              <a:t>Traffic</a:t>
            </a:r>
            <a:r>
              <a:rPr lang="pt-BR" dirty="0"/>
              <a:t> </a:t>
            </a:r>
            <a:r>
              <a:rPr lang="pt-BR" dirty="0" err="1"/>
              <a:t>Monitoring</a:t>
            </a:r>
            <a:r>
              <a:rPr lang="pt-BR" dirty="0"/>
              <a:t> </a:t>
            </a:r>
            <a:r>
              <a:rPr lang="pt-BR" dirty="0" err="1"/>
              <a:t>and</a:t>
            </a:r>
            <a:r>
              <a:rPr lang="pt-BR" dirty="0"/>
              <a:t> </a:t>
            </a:r>
            <a:r>
              <a:rPr lang="pt-BR" dirty="0" err="1"/>
              <a:t>Analysis</a:t>
            </a:r>
            <a:r>
              <a:rPr lang="pt-BR" dirty="0"/>
              <a:t> (NTMA)</a:t>
            </a:r>
          </a:p>
          <a:p>
            <a:pPr marL="171450" indent="-171450">
              <a:buFontTx/>
              <a:buChar char="-"/>
            </a:pPr>
            <a:r>
              <a:rPr lang="pt-BR" dirty="0"/>
              <a:t>VNF</a:t>
            </a:r>
          </a:p>
          <a:p>
            <a:pPr marL="171450" indent="-171450">
              <a:buFontTx/>
              <a:buChar char="-"/>
            </a:pPr>
            <a:r>
              <a:rPr lang="pt-BR" dirty="0"/>
              <a:t>Previsão de tráfego de rede</a:t>
            </a:r>
          </a:p>
        </p:txBody>
      </p:sp>
      <p:sp>
        <p:nvSpPr>
          <p:cNvPr id="4" name="Slide Number Placeholder 3"/>
          <p:cNvSpPr>
            <a:spLocks noGrp="1"/>
          </p:cNvSpPr>
          <p:nvPr>
            <p:ph type="sldNum" sz="quarter" idx="5"/>
          </p:nvPr>
        </p:nvSpPr>
        <p:spPr/>
        <p:txBody>
          <a:bodyPr/>
          <a:lstStyle/>
          <a:p>
            <a:fld id="{11A34663-90A1-D846-8898-3C9F8D7E3213}" type="slidenum">
              <a:rPr lang="pt-BR" smtClean="0"/>
              <a:t>22</a:t>
            </a:fld>
            <a:endParaRPr lang="pt-BR"/>
          </a:p>
        </p:txBody>
      </p:sp>
    </p:spTree>
    <p:extLst>
      <p:ext uri="{BB962C8B-B14F-4D97-AF65-F5344CB8AC3E}">
        <p14:creationId xmlns:p14="http://schemas.microsoft.com/office/powerpoint/2010/main" val="101447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Alguns pontos de atenção</a:t>
            </a:r>
          </a:p>
          <a:p>
            <a:r>
              <a:rPr lang="pt-BR" dirty="0"/>
              <a:t>- </a:t>
            </a:r>
            <a:r>
              <a:rPr lang="pt-BR" dirty="0" err="1"/>
              <a:t>Latêcia</a:t>
            </a:r>
            <a:r>
              <a:rPr lang="pt-BR" dirty="0"/>
              <a:t> geral de uma cadeia de </a:t>
            </a:r>
            <a:r>
              <a:rPr lang="pt-BR" dirty="0" err="1"/>
              <a:t>middleboxes</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23</a:t>
            </a:fld>
            <a:endParaRPr lang="pt-BR"/>
          </a:p>
        </p:txBody>
      </p:sp>
    </p:spTree>
    <p:extLst>
      <p:ext uri="{BB962C8B-B14F-4D97-AF65-F5344CB8AC3E}">
        <p14:creationId xmlns:p14="http://schemas.microsoft.com/office/powerpoint/2010/main" val="3624675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Nessa nova infraestrutura, um novo recurso passa a ser valioso: os recursos computacionais</a:t>
            </a:r>
          </a:p>
          <a:p>
            <a:endParaRPr lang="pt-BR" dirty="0"/>
          </a:p>
          <a:p>
            <a:r>
              <a:rPr lang="pt-BR" dirty="0"/>
              <a:t>Orquestrador</a:t>
            </a:r>
          </a:p>
          <a:p>
            <a:pPr marL="171450" indent="-171450">
              <a:buFontTx/>
              <a:buChar char="-"/>
            </a:pPr>
            <a:r>
              <a:rPr lang="pt-BR" dirty="0"/>
              <a:t>Encontra o melhor arranjo com base em métricas</a:t>
            </a:r>
          </a:p>
          <a:p>
            <a:pPr marL="171450" indent="-171450">
              <a:buFontTx/>
              <a:buChar char="-"/>
            </a:pPr>
            <a:endParaRPr lang="pt-BR" dirty="0"/>
          </a:p>
          <a:p>
            <a:pPr marL="0" indent="0">
              <a:buFontTx/>
              <a:buNone/>
            </a:pPr>
            <a:r>
              <a:rPr lang="pt-BR" dirty="0"/>
              <a:t>Network </a:t>
            </a:r>
            <a:r>
              <a:rPr lang="pt-BR" dirty="0" err="1"/>
              <a:t>Traffic</a:t>
            </a:r>
            <a:r>
              <a:rPr lang="pt-BR" dirty="0"/>
              <a:t> </a:t>
            </a:r>
            <a:r>
              <a:rPr lang="pt-BR" dirty="0" err="1"/>
              <a:t>Monitoring</a:t>
            </a:r>
            <a:r>
              <a:rPr lang="pt-BR" dirty="0"/>
              <a:t> </a:t>
            </a:r>
            <a:r>
              <a:rPr lang="pt-BR" dirty="0" err="1"/>
              <a:t>and</a:t>
            </a:r>
            <a:r>
              <a:rPr lang="pt-BR" dirty="0"/>
              <a:t> </a:t>
            </a:r>
            <a:r>
              <a:rPr lang="pt-BR" dirty="0" err="1"/>
              <a:t>Analysis</a:t>
            </a:r>
            <a:r>
              <a:rPr lang="pt-BR" dirty="0"/>
              <a:t> (NTMA)</a:t>
            </a:r>
          </a:p>
          <a:p>
            <a:pPr marL="171450" indent="-171450">
              <a:buFontTx/>
              <a:buChar char="-"/>
            </a:pPr>
            <a:r>
              <a:rPr lang="pt-BR" dirty="0"/>
              <a:t>VNF</a:t>
            </a:r>
          </a:p>
          <a:p>
            <a:pPr marL="171450" indent="-171450">
              <a:buFontTx/>
              <a:buChar char="-"/>
            </a:pPr>
            <a:r>
              <a:rPr lang="pt-BR" dirty="0"/>
              <a:t>Previsão de tráfego de rede</a:t>
            </a:r>
          </a:p>
        </p:txBody>
      </p:sp>
      <p:sp>
        <p:nvSpPr>
          <p:cNvPr id="4" name="Slide Number Placeholder 3"/>
          <p:cNvSpPr>
            <a:spLocks noGrp="1"/>
          </p:cNvSpPr>
          <p:nvPr>
            <p:ph type="sldNum" sz="quarter" idx="5"/>
          </p:nvPr>
        </p:nvSpPr>
        <p:spPr/>
        <p:txBody>
          <a:bodyPr/>
          <a:lstStyle/>
          <a:p>
            <a:fld id="{11A34663-90A1-D846-8898-3C9F8D7E3213}" type="slidenum">
              <a:rPr lang="pt-BR" smtClean="0"/>
              <a:t>24</a:t>
            </a:fld>
            <a:endParaRPr lang="pt-BR"/>
          </a:p>
        </p:txBody>
      </p:sp>
    </p:spTree>
    <p:extLst>
      <p:ext uri="{BB962C8B-B14F-4D97-AF65-F5344CB8AC3E}">
        <p14:creationId xmlns:p14="http://schemas.microsoft.com/office/powerpoint/2010/main" val="373835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5</a:t>
            </a:fld>
            <a:endParaRPr lang="pt-BR"/>
          </a:p>
        </p:txBody>
      </p:sp>
    </p:spTree>
    <p:extLst>
      <p:ext uri="{BB962C8B-B14F-4D97-AF65-F5344CB8AC3E}">
        <p14:creationId xmlns:p14="http://schemas.microsoft.com/office/powerpoint/2010/main" val="1797925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Nessa nova infraestrutura, um novo recurso passa a ser valioso: os recursos computacionais</a:t>
            </a:r>
          </a:p>
          <a:p>
            <a:endParaRPr lang="pt-BR" dirty="0"/>
          </a:p>
          <a:p>
            <a:r>
              <a:rPr lang="pt-BR" dirty="0"/>
              <a:t>Orquestrador</a:t>
            </a:r>
          </a:p>
          <a:p>
            <a:pPr marL="171450" indent="-171450">
              <a:buFontTx/>
              <a:buChar char="-"/>
            </a:pPr>
            <a:r>
              <a:rPr lang="pt-BR" dirty="0"/>
              <a:t>Encontra o melhor arranjo com base em métricas</a:t>
            </a:r>
          </a:p>
          <a:p>
            <a:pPr marL="171450" indent="-171450">
              <a:buFontTx/>
              <a:buChar char="-"/>
            </a:pPr>
            <a:endParaRPr lang="pt-BR" dirty="0"/>
          </a:p>
          <a:p>
            <a:pPr marL="0" indent="0">
              <a:buFontTx/>
              <a:buNone/>
            </a:pPr>
            <a:r>
              <a:rPr lang="pt-BR" dirty="0"/>
              <a:t>Network </a:t>
            </a:r>
            <a:r>
              <a:rPr lang="pt-BR" dirty="0" err="1"/>
              <a:t>Traffic</a:t>
            </a:r>
            <a:r>
              <a:rPr lang="pt-BR" dirty="0"/>
              <a:t> </a:t>
            </a:r>
            <a:r>
              <a:rPr lang="pt-BR" dirty="0" err="1"/>
              <a:t>Monitoring</a:t>
            </a:r>
            <a:r>
              <a:rPr lang="pt-BR" dirty="0"/>
              <a:t> </a:t>
            </a:r>
            <a:r>
              <a:rPr lang="pt-BR" dirty="0" err="1"/>
              <a:t>and</a:t>
            </a:r>
            <a:r>
              <a:rPr lang="pt-BR" dirty="0"/>
              <a:t> </a:t>
            </a:r>
            <a:r>
              <a:rPr lang="pt-BR" dirty="0" err="1"/>
              <a:t>Analysis</a:t>
            </a:r>
            <a:r>
              <a:rPr lang="pt-BR" dirty="0"/>
              <a:t> (NTMA)</a:t>
            </a:r>
          </a:p>
          <a:p>
            <a:pPr marL="171450" indent="-171450">
              <a:buFontTx/>
              <a:buChar char="-"/>
            </a:pPr>
            <a:r>
              <a:rPr lang="pt-BR" dirty="0"/>
              <a:t>VNF</a:t>
            </a:r>
          </a:p>
          <a:p>
            <a:pPr marL="171450" indent="-171450">
              <a:buFontTx/>
              <a:buChar char="-"/>
            </a:pPr>
            <a:r>
              <a:rPr lang="pt-BR" dirty="0"/>
              <a:t>Previsão de tráfego de rede</a:t>
            </a:r>
          </a:p>
        </p:txBody>
      </p:sp>
      <p:sp>
        <p:nvSpPr>
          <p:cNvPr id="4" name="Slide Number Placeholder 3"/>
          <p:cNvSpPr>
            <a:spLocks noGrp="1"/>
          </p:cNvSpPr>
          <p:nvPr>
            <p:ph type="sldNum" sz="quarter" idx="5"/>
          </p:nvPr>
        </p:nvSpPr>
        <p:spPr/>
        <p:txBody>
          <a:bodyPr/>
          <a:lstStyle/>
          <a:p>
            <a:fld id="{11A34663-90A1-D846-8898-3C9F8D7E3213}" type="slidenum">
              <a:rPr lang="pt-BR" smtClean="0"/>
              <a:t>25</a:t>
            </a:fld>
            <a:endParaRPr lang="pt-BR"/>
          </a:p>
        </p:txBody>
      </p:sp>
    </p:spTree>
    <p:extLst>
      <p:ext uri="{BB962C8B-B14F-4D97-AF65-F5344CB8AC3E}">
        <p14:creationId xmlns:p14="http://schemas.microsoft.com/office/powerpoint/2010/main" val="4044769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Alguns pontos de atenção</a:t>
            </a:r>
          </a:p>
          <a:p>
            <a:r>
              <a:rPr lang="pt-BR" dirty="0"/>
              <a:t>- </a:t>
            </a:r>
            <a:r>
              <a:rPr lang="pt-BR" dirty="0" err="1"/>
              <a:t>Latêcia</a:t>
            </a:r>
            <a:r>
              <a:rPr lang="pt-BR" dirty="0"/>
              <a:t> geral de uma cadeia de </a:t>
            </a:r>
            <a:r>
              <a:rPr lang="pt-BR" dirty="0" err="1"/>
              <a:t>middleboxes</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26</a:t>
            </a:fld>
            <a:endParaRPr lang="pt-BR"/>
          </a:p>
        </p:txBody>
      </p:sp>
    </p:spTree>
    <p:extLst>
      <p:ext uri="{BB962C8B-B14F-4D97-AF65-F5344CB8AC3E}">
        <p14:creationId xmlns:p14="http://schemas.microsoft.com/office/powerpoint/2010/main" val="167473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NWDAF é uma interface padrão do 5G</a:t>
            </a:r>
          </a:p>
          <a:p>
            <a:pPr marL="171450" indent="-171450">
              <a:buFontTx/>
              <a:buChar char="-"/>
            </a:pPr>
            <a:r>
              <a:rPr lang="pt-BR" dirty="0"/>
              <a:t>Pode se comunicar com a camada </a:t>
            </a:r>
            <a:r>
              <a:rPr lang="pt-BR" dirty="0" err="1"/>
              <a:t>Policy</a:t>
            </a:r>
            <a:r>
              <a:rPr lang="pt-BR" dirty="0"/>
              <a:t> </a:t>
            </a:r>
            <a:r>
              <a:rPr lang="pt-BR" dirty="0" err="1"/>
              <a:t>Control</a:t>
            </a:r>
            <a:r>
              <a:rPr lang="pt-BR" dirty="0"/>
              <a:t> </a:t>
            </a:r>
            <a:r>
              <a:rPr lang="pt-BR" dirty="0" err="1"/>
              <a:t>Function</a:t>
            </a:r>
            <a:r>
              <a:rPr lang="pt-BR" dirty="0"/>
              <a:t> (PCF)</a:t>
            </a:r>
          </a:p>
          <a:p>
            <a:pPr marL="171450" indent="-171450">
              <a:buFontTx/>
              <a:buChar char="-"/>
            </a:pPr>
            <a:r>
              <a:rPr lang="pt-BR" dirty="0"/>
              <a:t>PCF: camada de gestão de políticas de fatiamento</a:t>
            </a:r>
          </a:p>
          <a:p>
            <a:pPr marL="171450" indent="-171450">
              <a:buFontTx/>
              <a:buChar char="-"/>
            </a:pPr>
            <a:r>
              <a:rPr lang="pt-BR" dirty="0"/>
              <a:t>Podem se comunicar por uma interface N23</a:t>
            </a:r>
          </a:p>
          <a:p>
            <a:pPr marL="171450" indent="-171450">
              <a:buFontTx/>
              <a:buChar char="-"/>
            </a:pPr>
            <a:endParaRPr lang="pt-BR" dirty="0"/>
          </a:p>
          <a:p>
            <a:pPr marL="171450" indent="-171450">
              <a:buFontTx/>
              <a:buChar char="-"/>
            </a:pPr>
            <a:r>
              <a:rPr lang="pt-BR" dirty="0"/>
              <a:t>Também pode se comunicar com uma função Network </a:t>
            </a:r>
            <a:r>
              <a:rPr lang="pt-BR" dirty="0" err="1"/>
              <a:t>Slice</a:t>
            </a:r>
            <a:r>
              <a:rPr lang="pt-BR" dirty="0"/>
              <a:t> </a:t>
            </a:r>
            <a:r>
              <a:rPr lang="pt-BR" dirty="0" err="1"/>
              <a:t>Selection</a:t>
            </a:r>
            <a:r>
              <a:rPr lang="pt-BR" dirty="0"/>
              <a:t> </a:t>
            </a:r>
            <a:r>
              <a:rPr lang="pt-BR" dirty="0" err="1"/>
              <a:t>Function</a:t>
            </a:r>
            <a:r>
              <a:rPr lang="pt-BR" dirty="0"/>
              <a:t> (NSSF)</a:t>
            </a:r>
          </a:p>
          <a:p>
            <a:pPr marL="171450" indent="-171450">
              <a:buFontTx/>
              <a:buChar char="-"/>
            </a:pPr>
            <a:r>
              <a:rPr lang="pt-BR" dirty="0"/>
              <a:t>Pode se comunicar por uma interface N34</a:t>
            </a:r>
          </a:p>
        </p:txBody>
      </p:sp>
      <p:sp>
        <p:nvSpPr>
          <p:cNvPr id="4" name="Slide Number Placeholder 3"/>
          <p:cNvSpPr>
            <a:spLocks noGrp="1"/>
          </p:cNvSpPr>
          <p:nvPr>
            <p:ph type="sldNum" sz="quarter" idx="5"/>
          </p:nvPr>
        </p:nvSpPr>
        <p:spPr/>
        <p:txBody>
          <a:bodyPr/>
          <a:lstStyle/>
          <a:p>
            <a:fld id="{11A34663-90A1-D846-8898-3C9F8D7E3213}" type="slidenum">
              <a:rPr lang="pt-BR" smtClean="0"/>
              <a:t>27</a:t>
            </a:fld>
            <a:endParaRPr lang="pt-BR"/>
          </a:p>
        </p:txBody>
      </p:sp>
    </p:spTree>
    <p:extLst>
      <p:ext uri="{BB962C8B-B14F-4D97-AF65-F5344CB8AC3E}">
        <p14:creationId xmlns:p14="http://schemas.microsoft.com/office/powerpoint/2010/main" val="3809013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Armazenado para </a:t>
            </a:r>
            <a:r>
              <a:rPr lang="pt-BR"/>
              <a:t>análises futuras</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28</a:t>
            </a:fld>
            <a:endParaRPr lang="pt-BR"/>
          </a:p>
        </p:txBody>
      </p:sp>
    </p:spTree>
    <p:extLst>
      <p:ext uri="{BB962C8B-B14F-4D97-AF65-F5344CB8AC3E}">
        <p14:creationId xmlns:p14="http://schemas.microsoft.com/office/powerpoint/2010/main" val="1073332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NWDAF é uma interface padrão do 5G</a:t>
            </a:r>
          </a:p>
          <a:p>
            <a:pPr marL="171450" indent="-171450">
              <a:buFontTx/>
              <a:buChar char="-"/>
            </a:pPr>
            <a:r>
              <a:rPr lang="pt-BR" dirty="0"/>
              <a:t>Pode se comunicar com a camada </a:t>
            </a:r>
            <a:r>
              <a:rPr lang="pt-BR" dirty="0" err="1"/>
              <a:t>Policy</a:t>
            </a:r>
            <a:r>
              <a:rPr lang="pt-BR" dirty="0"/>
              <a:t> </a:t>
            </a:r>
            <a:r>
              <a:rPr lang="pt-BR" dirty="0" err="1"/>
              <a:t>Control</a:t>
            </a:r>
            <a:r>
              <a:rPr lang="pt-BR" dirty="0"/>
              <a:t> </a:t>
            </a:r>
            <a:r>
              <a:rPr lang="pt-BR" dirty="0" err="1"/>
              <a:t>Function</a:t>
            </a:r>
            <a:r>
              <a:rPr lang="pt-BR" dirty="0"/>
              <a:t> (PCF)</a:t>
            </a:r>
          </a:p>
          <a:p>
            <a:pPr marL="171450" indent="-171450">
              <a:buFontTx/>
              <a:buChar char="-"/>
            </a:pPr>
            <a:r>
              <a:rPr lang="pt-BR" dirty="0"/>
              <a:t>PCF: camada de gestão de políticas de fatiamento</a:t>
            </a:r>
          </a:p>
          <a:p>
            <a:pPr marL="171450" indent="-171450">
              <a:buFontTx/>
              <a:buChar char="-"/>
            </a:pPr>
            <a:r>
              <a:rPr lang="pt-BR" dirty="0"/>
              <a:t>Podem se comunicar por uma interface N23</a:t>
            </a:r>
          </a:p>
          <a:p>
            <a:pPr marL="171450" indent="-171450">
              <a:buFontTx/>
              <a:buChar char="-"/>
            </a:pPr>
            <a:endParaRPr lang="pt-BR" dirty="0"/>
          </a:p>
          <a:p>
            <a:pPr marL="171450" indent="-171450">
              <a:buFontTx/>
              <a:buChar char="-"/>
            </a:pPr>
            <a:r>
              <a:rPr lang="pt-BR" dirty="0"/>
              <a:t>Também pode se comunicar com uma função Network </a:t>
            </a:r>
            <a:r>
              <a:rPr lang="pt-BR" dirty="0" err="1"/>
              <a:t>Slice</a:t>
            </a:r>
            <a:r>
              <a:rPr lang="pt-BR" dirty="0"/>
              <a:t> </a:t>
            </a:r>
            <a:r>
              <a:rPr lang="pt-BR" dirty="0" err="1"/>
              <a:t>Selection</a:t>
            </a:r>
            <a:r>
              <a:rPr lang="pt-BR" dirty="0"/>
              <a:t> </a:t>
            </a:r>
            <a:r>
              <a:rPr lang="pt-BR" dirty="0" err="1"/>
              <a:t>Function</a:t>
            </a:r>
            <a:r>
              <a:rPr lang="pt-BR" dirty="0"/>
              <a:t> (NSSF)</a:t>
            </a:r>
          </a:p>
          <a:p>
            <a:pPr marL="171450" indent="-171450">
              <a:buFontTx/>
              <a:buChar char="-"/>
            </a:pPr>
            <a:r>
              <a:rPr lang="pt-BR" dirty="0"/>
              <a:t>Pode se comunicar por uma interface N34</a:t>
            </a:r>
          </a:p>
        </p:txBody>
      </p:sp>
      <p:sp>
        <p:nvSpPr>
          <p:cNvPr id="4" name="Slide Number Placeholder 3"/>
          <p:cNvSpPr>
            <a:spLocks noGrp="1"/>
          </p:cNvSpPr>
          <p:nvPr>
            <p:ph type="sldNum" sz="quarter" idx="5"/>
          </p:nvPr>
        </p:nvSpPr>
        <p:spPr/>
        <p:txBody>
          <a:bodyPr/>
          <a:lstStyle/>
          <a:p>
            <a:fld id="{11A34663-90A1-D846-8898-3C9F8D7E3213}" type="slidenum">
              <a:rPr lang="pt-BR" smtClean="0"/>
              <a:t>29</a:t>
            </a:fld>
            <a:endParaRPr lang="pt-BR"/>
          </a:p>
        </p:txBody>
      </p:sp>
    </p:spTree>
    <p:extLst>
      <p:ext uri="{BB962C8B-B14F-4D97-AF65-F5344CB8AC3E}">
        <p14:creationId xmlns:p14="http://schemas.microsoft.com/office/powerpoint/2010/main" val="941013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NWDAF é uma interface padrão do 5G</a:t>
            </a:r>
          </a:p>
          <a:p>
            <a:pPr marL="171450" indent="-171450">
              <a:buFontTx/>
              <a:buChar char="-"/>
            </a:pPr>
            <a:r>
              <a:rPr lang="pt-BR" dirty="0"/>
              <a:t>Pode se comunicar com a camada </a:t>
            </a:r>
            <a:r>
              <a:rPr lang="pt-BR" dirty="0" err="1"/>
              <a:t>Policy</a:t>
            </a:r>
            <a:r>
              <a:rPr lang="pt-BR" dirty="0"/>
              <a:t> </a:t>
            </a:r>
            <a:r>
              <a:rPr lang="pt-BR" dirty="0" err="1"/>
              <a:t>Control</a:t>
            </a:r>
            <a:r>
              <a:rPr lang="pt-BR" dirty="0"/>
              <a:t> </a:t>
            </a:r>
            <a:r>
              <a:rPr lang="pt-BR" dirty="0" err="1"/>
              <a:t>Function</a:t>
            </a:r>
            <a:r>
              <a:rPr lang="pt-BR" dirty="0"/>
              <a:t> (PCF)</a:t>
            </a:r>
          </a:p>
          <a:p>
            <a:pPr marL="171450" indent="-171450">
              <a:buFontTx/>
              <a:buChar char="-"/>
            </a:pPr>
            <a:r>
              <a:rPr lang="pt-BR" dirty="0"/>
              <a:t>PCF: camada de gestão de políticas de fatiamento</a:t>
            </a:r>
          </a:p>
          <a:p>
            <a:pPr marL="171450" indent="-171450">
              <a:buFontTx/>
              <a:buChar char="-"/>
            </a:pPr>
            <a:r>
              <a:rPr lang="pt-BR" dirty="0"/>
              <a:t>Podem se comunicar por uma interface N23</a:t>
            </a:r>
          </a:p>
          <a:p>
            <a:pPr marL="171450" indent="-171450">
              <a:buFontTx/>
              <a:buChar char="-"/>
            </a:pPr>
            <a:endParaRPr lang="pt-BR" dirty="0"/>
          </a:p>
          <a:p>
            <a:pPr marL="171450" indent="-171450">
              <a:buFontTx/>
              <a:buChar char="-"/>
            </a:pPr>
            <a:r>
              <a:rPr lang="pt-BR" dirty="0"/>
              <a:t>Também pode se comunicar com uma função Network </a:t>
            </a:r>
            <a:r>
              <a:rPr lang="pt-BR" dirty="0" err="1"/>
              <a:t>Slice</a:t>
            </a:r>
            <a:r>
              <a:rPr lang="pt-BR" dirty="0"/>
              <a:t> </a:t>
            </a:r>
            <a:r>
              <a:rPr lang="pt-BR" dirty="0" err="1"/>
              <a:t>Selection</a:t>
            </a:r>
            <a:r>
              <a:rPr lang="pt-BR" dirty="0"/>
              <a:t> </a:t>
            </a:r>
            <a:r>
              <a:rPr lang="pt-BR" dirty="0" err="1"/>
              <a:t>Function</a:t>
            </a:r>
            <a:r>
              <a:rPr lang="pt-BR" dirty="0"/>
              <a:t> (NSSF)</a:t>
            </a:r>
          </a:p>
          <a:p>
            <a:pPr marL="171450" indent="-171450">
              <a:buFontTx/>
              <a:buChar char="-"/>
            </a:pPr>
            <a:r>
              <a:rPr lang="pt-BR" dirty="0"/>
              <a:t>Pode se comunicar por uma interface N34</a:t>
            </a:r>
          </a:p>
        </p:txBody>
      </p:sp>
      <p:sp>
        <p:nvSpPr>
          <p:cNvPr id="4" name="Slide Number Placeholder 3"/>
          <p:cNvSpPr>
            <a:spLocks noGrp="1"/>
          </p:cNvSpPr>
          <p:nvPr>
            <p:ph type="sldNum" sz="quarter" idx="5"/>
          </p:nvPr>
        </p:nvSpPr>
        <p:spPr/>
        <p:txBody>
          <a:bodyPr/>
          <a:lstStyle/>
          <a:p>
            <a:fld id="{11A34663-90A1-D846-8898-3C9F8D7E3213}" type="slidenum">
              <a:rPr lang="pt-BR" smtClean="0"/>
              <a:t>30</a:t>
            </a:fld>
            <a:endParaRPr lang="pt-BR"/>
          </a:p>
        </p:txBody>
      </p:sp>
    </p:spTree>
    <p:extLst>
      <p:ext uri="{BB962C8B-B14F-4D97-AF65-F5344CB8AC3E}">
        <p14:creationId xmlns:p14="http://schemas.microsoft.com/office/powerpoint/2010/main" val="2181297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6</a:t>
            </a:fld>
            <a:endParaRPr lang="pt-BR"/>
          </a:p>
        </p:txBody>
      </p:sp>
    </p:spTree>
    <p:extLst>
      <p:ext uri="{BB962C8B-B14F-4D97-AF65-F5344CB8AC3E}">
        <p14:creationId xmlns:p14="http://schemas.microsoft.com/office/powerpoint/2010/main" val="353044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r>
              <a:rPr lang="pt-BR" dirty="0"/>
              <a:t>Estes são os desafios a atentar-se em uma implementação de ML em 5G</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94609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GDPR: politica de dados robusta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Dados de 1/</a:t>
            </a:r>
            <a:r>
              <a:rPr lang="pt-BR" dirty="0" err="1"/>
              <a:t>nov</a:t>
            </a:r>
            <a:r>
              <a:rPr lang="pt-BR" dirty="0"/>
              <a:t>/2013 até 31/dez/2013</a:t>
            </a:r>
          </a:p>
          <a:p>
            <a:endParaRPr lang="pt-BR" dirty="0"/>
          </a:p>
          <a:p>
            <a:r>
              <a:rPr lang="pt-BR" dirty="0"/>
              <a:t>Inovação</a:t>
            </a:r>
          </a:p>
          <a:p>
            <a:r>
              <a:rPr lang="pt-BR" dirty="0"/>
              <a:t>	Uso pioneiro de dados de transporte público</a:t>
            </a:r>
          </a:p>
          <a:p>
            <a:r>
              <a:rPr lang="pt-BR" dirty="0"/>
              <a:t>	Dados e modelagem abertas</a:t>
            </a:r>
          </a:p>
          <a:p>
            <a:endParaRPr lang="pt-BR" dirty="0"/>
          </a:p>
          <a:p>
            <a:r>
              <a:rPr lang="pt-BR" dirty="0"/>
              <a:t>Leve</a:t>
            </a:r>
          </a:p>
          <a:p>
            <a:r>
              <a:rPr lang="pt-BR" dirty="0"/>
              <a:t>	Escalável através do volume de dados ingeridos</a:t>
            </a:r>
          </a:p>
          <a:p>
            <a:r>
              <a:rPr lang="pt-BR" dirty="0"/>
              <a:t>	Vários volumes validados</a:t>
            </a:r>
          </a:p>
          <a:p>
            <a:endParaRPr lang="pt-BR" dirty="0"/>
          </a:p>
          <a:p>
            <a:r>
              <a:rPr lang="pt-BR" dirty="0"/>
              <a:t>Performático</a:t>
            </a:r>
          </a:p>
          <a:p>
            <a:r>
              <a:rPr lang="pt-BR" dirty="0"/>
              <a:t>	Performance</a:t>
            </a:r>
          </a:p>
          <a:p>
            <a:r>
              <a:rPr lang="pt-BR" dirty="0"/>
              <a:t>	Mas também oportunidade</a:t>
            </a:r>
          </a:p>
          <a:p>
            <a:r>
              <a:rPr lang="pt-BR" dirty="0"/>
              <a:t>		80% das torres carregam 20% do tráfego; </a:t>
            </a:r>
          </a:p>
          <a:p>
            <a:r>
              <a:rPr lang="pt-BR" dirty="0"/>
              <a:t>		50% carregam 5%;</a:t>
            </a:r>
          </a:p>
          <a:p>
            <a:r>
              <a:rPr lang="pt-BR" dirty="0"/>
              <a:t>		0,35% carregam 50% de todo o volume</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119263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10</a:t>
            </a:fld>
            <a:endParaRPr lang="pt-BR"/>
          </a:p>
        </p:txBody>
      </p:sp>
    </p:spTree>
    <p:extLst>
      <p:ext uri="{BB962C8B-B14F-4D97-AF65-F5344CB8AC3E}">
        <p14:creationId xmlns:p14="http://schemas.microsoft.com/office/powerpoint/2010/main" val="380182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(1)</a:t>
            </a:r>
          </a:p>
          <a:p>
            <a:r>
              <a:rPr lang="pt-BR" dirty="0"/>
              <a:t>	Regiões da cidade são agrupadas com base no seu padrão de uso</a:t>
            </a:r>
          </a:p>
          <a:p>
            <a:r>
              <a:rPr lang="pt-BR" dirty="0"/>
              <a:t>	Padrão de uso evidenciam a natureza organizacional da cidade</a:t>
            </a:r>
          </a:p>
          <a:p>
            <a:r>
              <a:rPr lang="pt-BR" dirty="0"/>
              <a:t>	Indicando correlação e </a:t>
            </a:r>
            <a:r>
              <a:rPr lang="pt-BR" dirty="0" err="1"/>
              <a:t>causualidade</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11</a:t>
            </a:fld>
            <a:endParaRPr lang="pt-BR"/>
          </a:p>
        </p:txBody>
      </p:sp>
    </p:spTree>
    <p:extLst>
      <p:ext uri="{BB962C8B-B14F-4D97-AF65-F5344CB8AC3E}">
        <p14:creationId xmlns:p14="http://schemas.microsoft.com/office/powerpoint/2010/main" val="269133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12</a:t>
            </a:fld>
            <a:endParaRPr lang="pt-BR"/>
          </a:p>
        </p:txBody>
      </p:sp>
    </p:spTree>
    <p:extLst>
      <p:ext uri="{BB962C8B-B14F-4D97-AF65-F5344CB8AC3E}">
        <p14:creationId xmlns:p14="http://schemas.microsoft.com/office/powerpoint/2010/main" val="1250736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13</a:t>
            </a:fld>
            <a:endParaRPr lang="pt-BR"/>
          </a:p>
        </p:txBody>
      </p:sp>
    </p:spTree>
    <p:extLst>
      <p:ext uri="{BB962C8B-B14F-4D97-AF65-F5344CB8AC3E}">
        <p14:creationId xmlns:p14="http://schemas.microsoft.com/office/powerpoint/2010/main" val="250783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2475-C0F1-30D1-AC17-D44F0BC77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B029E1B-F2DA-CD96-4787-D5E1F027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B815C5D1-5D5A-F27C-05F5-22016ADC7046}"/>
              </a:ext>
            </a:extLst>
          </p:cNvPr>
          <p:cNvSpPr>
            <a:spLocks noGrp="1"/>
          </p:cNvSpPr>
          <p:nvPr>
            <p:ph type="dt" sz="half" idx="10"/>
          </p:nvPr>
        </p:nvSpPr>
        <p:spPr/>
        <p:txBody>
          <a:bodyPr/>
          <a:lstStyle/>
          <a:p>
            <a:fld id="{B7D7292B-FE83-8149-80C4-91AAECDA12E5}" type="datetime1">
              <a:rPr lang="en-US" smtClean="0"/>
              <a:t>8/16/23</a:t>
            </a:fld>
            <a:endParaRPr lang="pt-BR"/>
          </a:p>
        </p:txBody>
      </p:sp>
      <p:sp>
        <p:nvSpPr>
          <p:cNvPr id="5" name="Footer Placeholder 4">
            <a:extLst>
              <a:ext uri="{FF2B5EF4-FFF2-40B4-BE49-F238E27FC236}">
                <a16:creationId xmlns:a16="http://schemas.microsoft.com/office/drawing/2014/main" id="{C6FCDD15-8C4F-701E-455E-86ED56817662}"/>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F12FB97F-33B3-5ED5-5879-E6F5606AB053}"/>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2266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9E4C-2ADF-10F3-739A-FBA0E8788611}"/>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BCE8F71D-F6EF-2683-313F-5128E202A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09AAB140-3CCF-72BF-858B-D41218C6EA65}"/>
              </a:ext>
            </a:extLst>
          </p:cNvPr>
          <p:cNvSpPr>
            <a:spLocks noGrp="1"/>
          </p:cNvSpPr>
          <p:nvPr>
            <p:ph type="dt" sz="half" idx="10"/>
          </p:nvPr>
        </p:nvSpPr>
        <p:spPr/>
        <p:txBody>
          <a:bodyPr/>
          <a:lstStyle/>
          <a:p>
            <a:fld id="{F727921A-E0AD-844D-AD8F-CAC84CE426DD}" type="datetime1">
              <a:rPr lang="en-US" smtClean="0"/>
              <a:t>8/16/23</a:t>
            </a:fld>
            <a:endParaRPr lang="pt-BR"/>
          </a:p>
        </p:txBody>
      </p:sp>
      <p:sp>
        <p:nvSpPr>
          <p:cNvPr id="5" name="Footer Placeholder 4">
            <a:extLst>
              <a:ext uri="{FF2B5EF4-FFF2-40B4-BE49-F238E27FC236}">
                <a16:creationId xmlns:a16="http://schemas.microsoft.com/office/drawing/2014/main" id="{E52599AC-7733-768D-702B-3C38B09A396E}"/>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C0AC5F29-3D92-AE1F-44C2-74B537FDA41A}"/>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7871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998E0-8302-20DF-A7C1-84B2DAEF0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062A88A-35C8-6CF4-F8B5-16E0A585B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2E79A6AA-F401-25A9-F01D-CF9639DBE09F}"/>
              </a:ext>
            </a:extLst>
          </p:cNvPr>
          <p:cNvSpPr>
            <a:spLocks noGrp="1"/>
          </p:cNvSpPr>
          <p:nvPr>
            <p:ph type="dt" sz="half" idx="10"/>
          </p:nvPr>
        </p:nvSpPr>
        <p:spPr/>
        <p:txBody>
          <a:bodyPr/>
          <a:lstStyle/>
          <a:p>
            <a:fld id="{9CD9CF61-6AC0-B04A-8A79-63823834CBEC}" type="datetime1">
              <a:rPr lang="en-US" smtClean="0"/>
              <a:t>8/16/23</a:t>
            </a:fld>
            <a:endParaRPr lang="pt-BR"/>
          </a:p>
        </p:txBody>
      </p:sp>
      <p:sp>
        <p:nvSpPr>
          <p:cNvPr id="5" name="Footer Placeholder 4">
            <a:extLst>
              <a:ext uri="{FF2B5EF4-FFF2-40B4-BE49-F238E27FC236}">
                <a16:creationId xmlns:a16="http://schemas.microsoft.com/office/drawing/2014/main" id="{0B241B89-92B9-C455-F4CC-3AAB462EA21D}"/>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BE566C92-9909-71E0-1A59-9276B29C2DB7}"/>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67227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607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5CBB-049B-798E-1728-5E2685147F77}"/>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FA4557A0-51C0-9FE7-32DE-1DBFE21B8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3592E91-38BC-0CB0-5DDB-3013C95D88FC}"/>
              </a:ext>
            </a:extLst>
          </p:cNvPr>
          <p:cNvSpPr>
            <a:spLocks noGrp="1"/>
          </p:cNvSpPr>
          <p:nvPr>
            <p:ph type="dt" sz="half" idx="10"/>
          </p:nvPr>
        </p:nvSpPr>
        <p:spPr/>
        <p:txBody>
          <a:bodyPr/>
          <a:lstStyle/>
          <a:p>
            <a:fld id="{CC831FFB-6350-8C44-9E91-19D97611BEA9}" type="datetime1">
              <a:rPr lang="en-US" smtClean="0"/>
              <a:t>8/16/23</a:t>
            </a:fld>
            <a:endParaRPr lang="pt-BR"/>
          </a:p>
        </p:txBody>
      </p:sp>
      <p:sp>
        <p:nvSpPr>
          <p:cNvPr id="5" name="Footer Placeholder 4">
            <a:extLst>
              <a:ext uri="{FF2B5EF4-FFF2-40B4-BE49-F238E27FC236}">
                <a16:creationId xmlns:a16="http://schemas.microsoft.com/office/drawing/2014/main" id="{8595DDA1-481A-982A-DEEC-6A1CF4D24323}"/>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6DAAD68C-801E-C521-6657-E919A0F7789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5873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995C-7C39-844F-03ED-CE3890ECB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5AA36F38-C287-AB55-49FA-ACA53A913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A202-9444-A0DE-357C-F7E9CBFA9F1E}"/>
              </a:ext>
            </a:extLst>
          </p:cNvPr>
          <p:cNvSpPr>
            <a:spLocks noGrp="1"/>
          </p:cNvSpPr>
          <p:nvPr>
            <p:ph type="dt" sz="half" idx="10"/>
          </p:nvPr>
        </p:nvSpPr>
        <p:spPr/>
        <p:txBody>
          <a:bodyPr/>
          <a:lstStyle/>
          <a:p>
            <a:fld id="{4EF76644-9B79-9F49-B469-1DC73161FED8}" type="datetime1">
              <a:rPr lang="en-US" smtClean="0"/>
              <a:t>8/16/23</a:t>
            </a:fld>
            <a:endParaRPr lang="pt-BR"/>
          </a:p>
        </p:txBody>
      </p:sp>
      <p:sp>
        <p:nvSpPr>
          <p:cNvPr id="5" name="Footer Placeholder 4">
            <a:extLst>
              <a:ext uri="{FF2B5EF4-FFF2-40B4-BE49-F238E27FC236}">
                <a16:creationId xmlns:a16="http://schemas.microsoft.com/office/drawing/2014/main" id="{7C15608C-7DAF-86D0-7950-29190E3F13BF}"/>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DB1D7817-B4BD-F958-4973-95B5340F195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4641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9B7B-AFE0-23BF-67A5-9BD5F3447D2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4EEB48AF-9DF7-652B-17A0-1C6FF5DE86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291D78BE-E27E-AF45-5926-7CC58F6CA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2E9222C4-FB3B-8DBB-9897-BED397F48F02}"/>
              </a:ext>
            </a:extLst>
          </p:cNvPr>
          <p:cNvSpPr>
            <a:spLocks noGrp="1"/>
          </p:cNvSpPr>
          <p:nvPr>
            <p:ph type="dt" sz="half" idx="10"/>
          </p:nvPr>
        </p:nvSpPr>
        <p:spPr/>
        <p:txBody>
          <a:bodyPr/>
          <a:lstStyle/>
          <a:p>
            <a:fld id="{A6A5F312-EAA7-7D48-88BA-9918EFBF56FA}" type="datetime1">
              <a:rPr lang="en-US" smtClean="0"/>
              <a:t>8/16/23</a:t>
            </a:fld>
            <a:endParaRPr lang="pt-BR"/>
          </a:p>
        </p:txBody>
      </p:sp>
      <p:sp>
        <p:nvSpPr>
          <p:cNvPr id="6" name="Footer Placeholder 5">
            <a:extLst>
              <a:ext uri="{FF2B5EF4-FFF2-40B4-BE49-F238E27FC236}">
                <a16:creationId xmlns:a16="http://schemas.microsoft.com/office/drawing/2014/main" id="{62072361-FC53-90B5-BD6A-49FC26F4492D}"/>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392A992-A958-6654-70DB-BD1FCA020DB0}"/>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7696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5124-0FE4-4B8C-87F0-9BF93A026AF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100B540-C6CB-47A7-EBD9-48AF3E3B5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C001F-1E63-B377-F2D7-8732EF7C5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50FCC3A5-9B8A-A4A5-573F-48D3A231E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69433-9C2E-DD95-DD6F-D944CCF18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CB71BA7C-EEF5-81FE-F7FA-92B0A47691E1}"/>
              </a:ext>
            </a:extLst>
          </p:cNvPr>
          <p:cNvSpPr>
            <a:spLocks noGrp="1"/>
          </p:cNvSpPr>
          <p:nvPr>
            <p:ph type="dt" sz="half" idx="10"/>
          </p:nvPr>
        </p:nvSpPr>
        <p:spPr/>
        <p:txBody>
          <a:bodyPr/>
          <a:lstStyle/>
          <a:p>
            <a:fld id="{619E78BB-BB23-6E49-9BDB-7472C1355587}" type="datetime1">
              <a:rPr lang="en-US" smtClean="0"/>
              <a:t>8/16/23</a:t>
            </a:fld>
            <a:endParaRPr lang="pt-BR"/>
          </a:p>
        </p:txBody>
      </p:sp>
      <p:sp>
        <p:nvSpPr>
          <p:cNvPr id="8" name="Footer Placeholder 7">
            <a:extLst>
              <a:ext uri="{FF2B5EF4-FFF2-40B4-BE49-F238E27FC236}">
                <a16:creationId xmlns:a16="http://schemas.microsoft.com/office/drawing/2014/main" id="{4BA35A0D-0389-AE63-B37A-A212802DC281}"/>
              </a:ext>
            </a:extLst>
          </p:cNvPr>
          <p:cNvSpPr>
            <a:spLocks noGrp="1"/>
          </p:cNvSpPr>
          <p:nvPr>
            <p:ph type="ftr" sz="quarter" idx="11"/>
          </p:nvPr>
        </p:nvSpPr>
        <p:spPr/>
        <p:txBody>
          <a:bodyPr/>
          <a:lstStyle/>
          <a:p>
            <a:r>
              <a:rPr lang="pt-BR"/>
              <a:t>A Mobile Traffic Predictor Enhanced by Neighboring Transportation Data (MTP-NT)</a:t>
            </a:r>
          </a:p>
        </p:txBody>
      </p:sp>
      <p:sp>
        <p:nvSpPr>
          <p:cNvPr id="9" name="Slide Number Placeholder 8">
            <a:extLst>
              <a:ext uri="{FF2B5EF4-FFF2-40B4-BE49-F238E27FC236}">
                <a16:creationId xmlns:a16="http://schemas.microsoft.com/office/drawing/2014/main" id="{08A17A5A-9268-3D9E-0D55-10BAEBCE23DD}"/>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33915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1E37-B40E-F2D3-1AE5-0A5DDDB5A226}"/>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2F0E1BE-A034-CCFC-BF5E-B74535347CFE}"/>
              </a:ext>
            </a:extLst>
          </p:cNvPr>
          <p:cNvSpPr>
            <a:spLocks noGrp="1"/>
          </p:cNvSpPr>
          <p:nvPr>
            <p:ph type="dt" sz="half" idx="10"/>
          </p:nvPr>
        </p:nvSpPr>
        <p:spPr/>
        <p:txBody>
          <a:bodyPr/>
          <a:lstStyle/>
          <a:p>
            <a:fld id="{6ABA3EEC-C7DD-1B40-8728-972E1C9136C0}" type="datetime1">
              <a:rPr lang="en-US" smtClean="0"/>
              <a:t>8/16/23</a:t>
            </a:fld>
            <a:endParaRPr lang="pt-BR"/>
          </a:p>
        </p:txBody>
      </p:sp>
      <p:sp>
        <p:nvSpPr>
          <p:cNvPr id="4" name="Footer Placeholder 3">
            <a:extLst>
              <a:ext uri="{FF2B5EF4-FFF2-40B4-BE49-F238E27FC236}">
                <a16:creationId xmlns:a16="http://schemas.microsoft.com/office/drawing/2014/main" id="{7C66D67B-6FF5-BFD0-4E33-E6E52D52CB9D}"/>
              </a:ext>
            </a:extLst>
          </p:cNvPr>
          <p:cNvSpPr>
            <a:spLocks noGrp="1"/>
          </p:cNvSpPr>
          <p:nvPr>
            <p:ph type="ftr" sz="quarter" idx="11"/>
          </p:nvPr>
        </p:nvSpPr>
        <p:spPr/>
        <p:txBody>
          <a:bodyPr/>
          <a:lstStyle/>
          <a:p>
            <a:r>
              <a:rPr lang="pt-BR"/>
              <a:t>A Mobile Traffic Predictor Enhanced by Neighboring Transportation Data (MTP-NT)</a:t>
            </a:r>
          </a:p>
        </p:txBody>
      </p:sp>
      <p:sp>
        <p:nvSpPr>
          <p:cNvPr id="5" name="Slide Number Placeholder 4">
            <a:extLst>
              <a:ext uri="{FF2B5EF4-FFF2-40B4-BE49-F238E27FC236}">
                <a16:creationId xmlns:a16="http://schemas.microsoft.com/office/drawing/2014/main" id="{699E3A06-9449-A391-F1E9-60B55298CF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10812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F1097-0DA0-1B48-1D84-7682F60E1A3A}"/>
              </a:ext>
            </a:extLst>
          </p:cNvPr>
          <p:cNvSpPr>
            <a:spLocks noGrp="1"/>
          </p:cNvSpPr>
          <p:nvPr>
            <p:ph type="dt" sz="half" idx="10"/>
          </p:nvPr>
        </p:nvSpPr>
        <p:spPr/>
        <p:txBody>
          <a:bodyPr/>
          <a:lstStyle/>
          <a:p>
            <a:fld id="{728EB19E-60F9-E347-B916-E0C6BA076179}" type="datetime1">
              <a:rPr lang="en-US" smtClean="0"/>
              <a:t>8/16/23</a:t>
            </a:fld>
            <a:endParaRPr lang="pt-BR"/>
          </a:p>
        </p:txBody>
      </p:sp>
      <p:sp>
        <p:nvSpPr>
          <p:cNvPr id="3" name="Footer Placeholder 2">
            <a:extLst>
              <a:ext uri="{FF2B5EF4-FFF2-40B4-BE49-F238E27FC236}">
                <a16:creationId xmlns:a16="http://schemas.microsoft.com/office/drawing/2014/main" id="{1AF5AD5C-D14B-7AE5-3811-6C0296E22651}"/>
              </a:ext>
            </a:extLst>
          </p:cNvPr>
          <p:cNvSpPr>
            <a:spLocks noGrp="1"/>
          </p:cNvSpPr>
          <p:nvPr>
            <p:ph type="ftr" sz="quarter" idx="11"/>
          </p:nvPr>
        </p:nvSpPr>
        <p:spPr/>
        <p:txBody>
          <a:bodyPr/>
          <a:lstStyle/>
          <a:p>
            <a:r>
              <a:rPr lang="pt-BR"/>
              <a:t>A Mobile Traffic Predictor Enhanced by Neighboring Transportation Data (MTP-NT)</a:t>
            </a:r>
          </a:p>
        </p:txBody>
      </p:sp>
      <p:sp>
        <p:nvSpPr>
          <p:cNvPr id="4" name="Slide Number Placeholder 3">
            <a:extLst>
              <a:ext uri="{FF2B5EF4-FFF2-40B4-BE49-F238E27FC236}">
                <a16:creationId xmlns:a16="http://schemas.microsoft.com/office/drawing/2014/main" id="{D2E582B3-D5A4-044E-A4AB-3B7EE7BDD35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374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D8CB-684F-7BFF-A7AC-4E74D0E03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B74B1E6B-8AE8-6F88-98FB-371DC4301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12AF0EC-5093-94A1-FE2D-622DD369F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4F375-431A-2F67-A67A-9F0C511B3FF8}"/>
              </a:ext>
            </a:extLst>
          </p:cNvPr>
          <p:cNvSpPr>
            <a:spLocks noGrp="1"/>
          </p:cNvSpPr>
          <p:nvPr>
            <p:ph type="dt" sz="half" idx="10"/>
          </p:nvPr>
        </p:nvSpPr>
        <p:spPr/>
        <p:txBody>
          <a:bodyPr/>
          <a:lstStyle/>
          <a:p>
            <a:fld id="{15B4D956-4AC8-404F-A7CF-EC008BDE51B6}" type="datetime1">
              <a:rPr lang="en-US" smtClean="0"/>
              <a:t>8/16/23</a:t>
            </a:fld>
            <a:endParaRPr lang="pt-BR"/>
          </a:p>
        </p:txBody>
      </p:sp>
      <p:sp>
        <p:nvSpPr>
          <p:cNvPr id="6" name="Footer Placeholder 5">
            <a:extLst>
              <a:ext uri="{FF2B5EF4-FFF2-40B4-BE49-F238E27FC236}">
                <a16:creationId xmlns:a16="http://schemas.microsoft.com/office/drawing/2014/main" id="{BC232438-5206-4E2C-6525-48C0889D35F9}"/>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D60FDD81-024A-9ECB-9A06-391882D868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8106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AAB7-1D48-B0BC-96D3-501648303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DA040C50-D9FE-23CC-1888-C703CECCD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27303638-5C6C-D2C5-32C0-88C4AAA50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B434B-2458-ACBD-0EAA-0E200A95BDAC}"/>
              </a:ext>
            </a:extLst>
          </p:cNvPr>
          <p:cNvSpPr>
            <a:spLocks noGrp="1"/>
          </p:cNvSpPr>
          <p:nvPr>
            <p:ph type="dt" sz="half" idx="10"/>
          </p:nvPr>
        </p:nvSpPr>
        <p:spPr/>
        <p:txBody>
          <a:bodyPr/>
          <a:lstStyle/>
          <a:p>
            <a:fld id="{0939231F-1418-9A44-976B-E0F4BFB8DF25}" type="datetime1">
              <a:rPr lang="en-US" smtClean="0"/>
              <a:t>8/16/23</a:t>
            </a:fld>
            <a:endParaRPr lang="pt-BR"/>
          </a:p>
        </p:txBody>
      </p:sp>
      <p:sp>
        <p:nvSpPr>
          <p:cNvPr id="6" name="Footer Placeholder 5">
            <a:extLst>
              <a:ext uri="{FF2B5EF4-FFF2-40B4-BE49-F238E27FC236}">
                <a16:creationId xmlns:a16="http://schemas.microsoft.com/office/drawing/2014/main" id="{BCF236AB-2040-A881-8E92-00CF1A073EF0}"/>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4DDF572-5C6E-08DA-7485-9D3490AE7BA5}"/>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1028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8E66B-F051-8D5F-4751-28238DC0D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A142820F-5065-2F17-7E89-D3FE6D1AF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326C9B6-2E7A-1D9A-B76B-5347B6094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104F5-6E01-7F45-A19D-27FA7BCF2A7A}" type="datetime1">
              <a:rPr lang="en-US" smtClean="0"/>
              <a:t>8/16/23</a:t>
            </a:fld>
            <a:endParaRPr lang="pt-BR"/>
          </a:p>
        </p:txBody>
      </p:sp>
      <p:sp>
        <p:nvSpPr>
          <p:cNvPr id="5" name="Footer Placeholder 4">
            <a:extLst>
              <a:ext uri="{FF2B5EF4-FFF2-40B4-BE49-F238E27FC236}">
                <a16:creationId xmlns:a16="http://schemas.microsoft.com/office/drawing/2014/main" id="{5F864619-F92E-5DE2-50F2-DFB4211DD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02EA6B35-025B-5248-2B8F-2A9DE2C90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1434-241F-3E4A-8778-0F70095E40C3}" type="slidenum">
              <a:rPr lang="pt-BR" smtClean="0"/>
              <a:t>‹#›</a:t>
            </a:fld>
            <a:endParaRPr lang="pt-BR"/>
          </a:p>
        </p:txBody>
      </p:sp>
    </p:spTree>
    <p:extLst>
      <p:ext uri="{BB962C8B-B14F-4D97-AF65-F5344CB8AC3E}">
        <p14:creationId xmlns:p14="http://schemas.microsoft.com/office/powerpoint/2010/main" val="329019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ricsson.com/en/reports-and-papers/mobility-report/reports/november-202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rafael.pasquini@ufu.br" TargetMode="External"/><Relationship Id="rId2" Type="http://schemas.openxmlformats.org/officeDocument/2006/relationships/hyperlink" Target="mailto:patrick@ufu.br" TargetMode="External"/><Relationship Id="rId1" Type="http://schemas.openxmlformats.org/officeDocument/2006/relationships/slideLayout" Target="../slideLayouts/slideLayout2.xml"/><Relationship Id="rId4" Type="http://schemas.openxmlformats.org/officeDocument/2006/relationships/hyperlink" Target="mailto:mgcarneiro@ufu.b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F1AC-1603-3561-0ED9-5CBD91C56A89}"/>
              </a:ext>
            </a:extLst>
          </p:cNvPr>
          <p:cNvSpPr>
            <a:spLocks noGrp="1"/>
          </p:cNvSpPr>
          <p:nvPr>
            <p:ph type="ctrTitle"/>
          </p:nvPr>
        </p:nvSpPr>
        <p:spPr>
          <a:xfrm>
            <a:off x="1524000" y="1714495"/>
            <a:ext cx="9144000" cy="2387600"/>
          </a:xfrm>
        </p:spPr>
        <p:txBody>
          <a:bodyPr>
            <a:normAutofit/>
          </a:bodyPr>
          <a:lstStyle/>
          <a:p>
            <a:r>
              <a:rPr lang="en-US" sz="4800" b="1" i="0" dirty="0">
                <a:effectLst/>
                <a:latin typeface="IBM Plex Sans" panose="020B0503050203000203" pitchFamily="34" charset="0"/>
              </a:rPr>
              <a:t>A Mobile Traffic Predictor Enhanced by Neighboring Transportation Data (MTP-NT)</a:t>
            </a:r>
            <a:endParaRPr lang="pt-BR" sz="4800" dirty="0">
              <a:latin typeface="IBM Plex Sans" panose="020B0503050203000203" pitchFamily="34" charset="0"/>
            </a:endParaRPr>
          </a:p>
        </p:txBody>
      </p:sp>
      <p:sp>
        <p:nvSpPr>
          <p:cNvPr id="3" name="Subtitle 2">
            <a:extLst>
              <a:ext uri="{FF2B5EF4-FFF2-40B4-BE49-F238E27FC236}">
                <a16:creationId xmlns:a16="http://schemas.microsoft.com/office/drawing/2014/main" id="{1BFB6FD2-5DA0-9C1B-E2BB-16590B91ACBA}"/>
              </a:ext>
            </a:extLst>
          </p:cNvPr>
          <p:cNvSpPr>
            <a:spLocks noGrp="1"/>
          </p:cNvSpPr>
          <p:nvPr>
            <p:ph type="subTitle" idx="1"/>
          </p:nvPr>
        </p:nvSpPr>
        <p:spPr>
          <a:xfrm>
            <a:off x="1524000" y="4194170"/>
            <a:ext cx="9144000" cy="1655762"/>
          </a:xfrm>
        </p:spPr>
        <p:txBody>
          <a:bodyPr>
            <a:normAutofit/>
          </a:bodyPr>
          <a:lstStyle/>
          <a:p>
            <a:r>
              <a:rPr lang="pt-BR" sz="2000" dirty="0">
                <a:latin typeface="IBM Plex Sans" panose="020B0503050203000203" pitchFamily="34" charset="0"/>
              </a:rPr>
              <a:t>Patrick Luiz de Araújo</a:t>
            </a:r>
          </a:p>
        </p:txBody>
      </p:sp>
      <p:sp>
        <p:nvSpPr>
          <p:cNvPr id="4" name="Subtitle 2">
            <a:extLst>
              <a:ext uri="{FF2B5EF4-FFF2-40B4-BE49-F238E27FC236}">
                <a16:creationId xmlns:a16="http://schemas.microsoft.com/office/drawing/2014/main" id="{6C0EB770-2759-E4AB-3876-15EBF6060BE1}"/>
              </a:ext>
            </a:extLst>
          </p:cNvPr>
          <p:cNvSpPr txBox="1">
            <a:spLocks/>
          </p:cNvSpPr>
          <p:nvPr/>
        </p:nvSpPr>
        <p:spPr>
          <a:xfrm>
            <a:off x="2860734" y="231962"/>
            <a:ext cx="6281111" cy="8940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b="1" dirty="0">
                <a:latin typeface="IBM Plex Sans" panose="020B0503050203000203" pitchFamily="34" charset="0"/>
              </a:rPr>
              <a:t>Programa de Pós-Graduação em Ciência da Computação</a:t>
            </a:r>
          </a:p>
        </p:txBody>
      </p:sp>
      <p:pic>
        <p:nvPicPr>
          <p:cNvPr id="5" name="Picture 6" descr="Resultado de imagem para ufu">
            <a:extLst>
              <a:ext uri="{FF2B5EF4-FFF2-40B4-BE49-F238E27FC236}">
                <a16:creationId xmlns:a16="http://schemas.microsoft.com/office/drawing/2014/main" id="{6C4FE774-7310-6AFD-B3E7-A239ECBCB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4701" y="115875"/>
            <a:ext cx="2660073" cy="77807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996D29F-02A4-D715-4753-7420084CC492}"/>
              </a:ext>
            </a:extLst>
          </p:cNvPr>
          <p:cNvSpPr txBox="1">
            <a:spLocks/>
          </p:cNvSpPr>
          <p:nvPr/>
        </p:nvSpPr>
        <p:spPr>
          <a:xfrm>
            <a:off x="6001289" y="6341215"/>
            <a:ext cx="6186245" cy="513726"/>
          </a:xfrm>
          <a:prstGeom prst="rect">
            <a:avLst/>
          </a:prstGeom>
          <a:solidFill>
            <a:schemeClr val="accent3">
              <a:lumMod val="20000"/>
              <a:lumOff val="80000"/>
            </a:schemeClr>
          </a:solidFill>
          <a:ln>
            <a:solidFill>
              <a:schemeClr val="bg1">
                <a:lumMod val="75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dirty="0">
                <a:latin typeface="IBM Plex Sans" panose="020B0503050203000203" pitchFamily="34" charset="0"/>
              </a:rPr>
              <a:t>Defesa de dissertação de mestrado em  ??/??/????  </a:t>
            </a:r>
          </a:p>
        </p:txBody>
      </p:sp>
      <p:pic>
        <p:nvPicPr>
          <p:cNvPr id="7" name="Picture 4" descr="Resultado de imagem para facom ufu">
            <a:extLst>
              <a:ext uri="{FF2B5EF4-FFF2-40B4-BE49-F238E27FC236}">
                <a16:creationId xmlns:a16="http://schemas.microsoft.com/office/drawing/2014/main" id="{2E1600F8-BDD7-FC7C-70C1-1ACC0E47BA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44" y="5163"/>
            <a:ext cx="3018912" cy="10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43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a:t>
            </a:r>
          </a:p>
        </p:txBody>
      </p:sp>
      <p:sp>
        <p:nvSpPr>
          <p:cNvPr id="3" name="Text Placeholder">
            <a:extLst>
              <a:ext uri="{FF2B5EF4-FFF2-40B4-BE49-F238E27FC236}">
                <a16:creationId xmlns:a16="http://schemas.microsoft.com/office/drawing/2014/main" id="{A672BC3C-1547-4ABC-32DE-207B50131A32}"/>
              </a:ext>
            </a:extLst>
          </p:cNvPr>
          <p:cNvSpPr txBox="1">
            <a:spLocks/>
          </p:cNvSpPr>
          <p:nvPr/>
        </p:nvSpPr>
        <p:spPr>
          <a:xfrm>
            <a:off x="531346" y="1215522"/>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Characterization</a:t>
            </a:r>
          </a:p>
        </p:txBody>
      </p:sp>
      <p:sp>
        <p:nvSpPr>
          <p:cNvPr id="6" name="Text Placeholder">
            <a:extLst>
              <a:ext uri="{FF2B5EF4-FFF2-40B4-BE49-F238E27FC236}">
                <a16:creationId xmlns:a16="http://schemas.microsoft.com/office/drawing/2014/main" id="{8CB44D67-C82B-060B-C614-45807F93950C}"/>
              </a:ext>
            </a:extLst>
          </p:cNvPr>
          <p:cNvSpPr txBox="1">
            <a:spLocks/>
          </p:cNvSpPr>
          <p:nvPr/>
        </p:nvSpPr>
        <p:spPr>
          <a:xfrm>
            <a:off x="6096000" y="3296174"/>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Prediction</a:t>
            </a:r>
          </a:p>
        </p:txBody>
      </p:sp>
      <p:sp>
        <p:nvSpPr>
          <p:cNvPr id="9" name="Title">
            <a:extLst>
              <a:ext uri="{FF2B5EF4-FFF2-40B4-BE49-F238E27FC236}">
                <a16:creationId xmlns:a16="http://schemas.microsoft.com/office/drawing/2014/main" id="{FEB6994C-159D-4F85-A1B7-8D40B9C2785F}"/>
              </a:ext>
            </a:extLst>
          </p:cNvPr>
          <p:cNvSpPr>
            <a:spLocks noGrp="1"/>
          </p:cNvSpPr>
          <p:nvPr>
            <p:ph type="title"/>
          </p:nvPr>
        </p:nvSpPr>
        <p:spPr>
          <a:xfrm>
            <a:off x="531346" y="1923957"/>
            <a:ext cx="4133088" cy="804672"/>
          </a:xfrm>
        </p:spPr>
        <p:txBody>
          <a:bodyPr>
            <a:normAutofit/>
          </a:bodyPr>
          <a:lstStyle/>
          <a:p>
            <a:r>
              <a:rPr lang="en-US" sz="1200" b="1" dirty="0">
                <a:latin typeface="IBM Plex Sans" panose="020B0503050203000203" pitchFamily="34" charset="0"/>
              </a:rPr>
              <a:t>Metrics and mathematical characteristics of network usage</a:t>
            </a:r>
          </a:p>
        </p:txBody>
      </p:sp>
      <p:sp>
        <p:nvSpPr>
          <p:cNvPr id="10" name="Title">
            <a:extLst>
              <a:ext uri="{FF2B5EF4-FFF2-40B4-BE49-F238E27FC236}">
                <a16:creationId xmlns:a16="http://schemas.microsoft.com/office/drawing/2014/main" id="{1BDF527A-BA92-D08F-EAAF-AF9204368BB6}"/>
              </a:ext>
            </a:extLst>
          </p:cNvPr>
          <p:cNvSpPr txBox="1">
            <a:spLocks/>
          </p:cNvSpPr>
          <p:nvPr/>
        </p:nvSpPr>
        <p:spPr>
          <a:xfrm>
            <a:off x="6096000" y="3929396"/>
            <a:ext cx="4133088"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a:latin typeface="IBM Plex Sans" panose="020B0503050203000203" pitchFamily="34" charset="0"/>
              </a:rPr>
              <a:t>Mathematical models to predict network traffic</a:t>
            </a:r>
          </a:p>
        </p:txBody>
      </p:sp>
    </p:spTree>
    <p:extLst>
      <p:ext uri="{BB962C8B-B14F-4D97-AF65-F5344CB8AC3E}">
        <p14:creationId xmlns:p14="http://schemas.microsoft.com/office/powerpoint/2010/main" val="370366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11</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 - Characterization</a:t>
            </a:r>
          </a:p>
        </p:txBody>
      </p:sp>
      <p:sp>
        <p:nvSpPr>
          <p:cNvPr id="19" name="TextBox 18">
            <a:extLst>
              <a:ext uri="{FF2B5EF4-FFF2-40B4-BE49-F238E27FC236}">
                <a16:creationId xmlns:a16="http://schemas.microsoft.com/office/drawing/2014/main" id="{FF44DE63-77EA-941B-0C64-E2B91AC638DE}"/>
              </a:ext>
            </a:extLst>
          </p:cNvPr>
          <p:cNvSpPr txBox="1"/>
          <p:nvPr/>
        </p:nvSpPr>
        <p:spPr>
          <a:xfrm>
            <a:off x="5905500" y="4288680"/>
            <a:ext cx="6001578" cy="1954381"/>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Xu, F. et al. Understanding mobile traffic patterns of large scale cellular towers in urban environment. IEEE/ACM Transactions on Networking, v. 25, n. 2, p. 1147–1161, 2017.</a:t>
            </a:r>
          </a:p>
          <a:p>
            <a:r>
              <a:rPr lang="en-US" sz="1100" dirty="0">
                <a:solidFill>
                  <a:srgbClr val="898989"/>
                </a:solidFill>
                <a:latin typeface="IBM Plex Sans" panose="020B0503050203000203" pitchFamily="34" charset="0"/>
              </a:rPr>
              <a:t>[2] WANG, H. et al. Characterizing the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inhomogeneity of mobile traffic in large-scale cellular data networks. In: Proceedings of the 7th International Workshop on Hot Topics in Planet-Scale </a:t>
            </a:r>
            <a:r>
              <a:rPr lang="en-US" sz="1100" dirty="0" err="1">
                <a:solidFill>
                  <a:srgbClr val="898989"/>
                </a:solidFill>
                <a:latin typeface="IBM Plex Sans" panose="020B0503050203000203" pitchFamily="34" charset="0"/>
              </a:rPr>
              <a:t>MObile</a:t>
            </a:r>
            <a:r>
              <a:rPr lang="en-US" sz="1100" dirty="0">
                <a:solidFill>
                  <a:srgbClr val="898989"/>
                </a:solidFill>
                <a:latin typeface="IBM Plex Sans" panose="020B0503050203000203" pitchFamily="34" charset="0"/>
              </a:rPr>
              <a:t> Computing and</a:t>
            </a:r>
          </a:p>
          <a:p>
            <a:r>
              <a:rPr lang="en-US" sz="1100" dirty="0">
                <a:solidFill>
                  <a:srgbClr val="898989"/>
                </a:solidFill>
                <a:latin typeface="IBM Plex Sans" panose="020B0503050203000203" pitchFamily="34" charset="0"/>
              </a:rPr>
              <a:t>Online Social </a:t>
            </a:r>
            <a:r>
              <a:rPr lang="en-US" sz="1100" dirty="0" err="1">
                <a:solidFill>
                  <a:srgbClr val="898989"/>
                </a:solidFill>
                <a:latin typeface="IBM Plex Sans" panose="020B0503050203000203" pitchFamily="34" charset="0"/>
              </a:rPr>
              <a:t>NeTworking</a:t>
            </a:r>
            <a:r>
              <a:rPr lang="en-US" sz="1100" dirty="0">
                <a:solidFill>
                  <a:srgbClr val="898989"/>
                </a:solidFill>
                <a:latin typeface="IBM Plex Sans" panose="020B0503050203000203" pitchFamily="34" charset="0"/>
              </a:rPr>
              <a:t>. New York, NY, USA: Association for Computing</a:t>
            </a:r>
          </a:p>
          <a:p>
            <a:r>
              <a:rPr lang="en-US" sz="1100" dirty="0">
                <a:solidFill>
                  <a:srgbClr val="898989"/>
                </a:solidFill>
                <a:latin typeface="IBM Plex Sans" panose="020B0503050203000203" pitchFamily="34" charset="0"/>
              </a:rPr>
              <a:t>Machinery, 2015. (HOTPOST ’15), p. 19–24. ISBN 9781450335171. </a:t>
            </a:r>
            <a:r>
              <a:rPr lang="en-US" sz="1100" dirty="0" err="1">
                <a:solidFill>
                  <a:srgbClr val="898989"/>
                </a:solidFill>
                <a:latin typeface="IBM Plex Sans" panose="020B0503050203000203" pitchFamily="34" charset="0"/>
              </a:rPr>
              <a:t>Disponível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em</a:t>
            </a:r>
            <a:r>
              <a:rPr lang="en-US" sz="1100" dirty="0">
                <a:solidFill>
                  <a:srgbClr val="898989"/>
                </a:solidFill>
                <a:latin typeface="IBM Plex Sans" panose="020B0503050203000203" pitchFamily="34" charset="0"/>
              </a:rPr>
              <a:t>: &lt;https://</a:t>
            </a:r>
            <a:r>
              <a:rPr lang="en-US" sz="1100" dirty="0" err="1">
                <a:solidFill>
                  <a:srgbClr val="898989"/>
                </a:solidFill>
                <a:latin typeface="IBM Plex Sans" panose="020B0503050203000203" pitchFamily="34" charset="0"/>
              </a:rPr>
              <a:t>doi.org</a:t>
            </a:r>
            <a:r>
              <a:rPr lang="en-US" sz="1100" dirty="0">
                <a:solidFill>
                  <a:srgbClr val="898989"/>
                </a:solidFill>
                <a:latin typeface="IBM Plex Sans" panose="020B0503050203000203" pitchFamily="34" charset="0"/>
              </a:rPr>
              <a:t>/10.1145/2757513.2757518&gt;.</a:t>
            </a:r>
          </a:p>
          <a:p>
            <a:r>
              <a:rPr lang="en-US" sz="1100" b="0" i="0" dirty="0">
                <a:solidFill>
                  <a:srgbClr val="898989"/>
                </a:solidFill>
                <a:effectLst/>
                <a:latin typeface="IBM Plex Sans" panose="020B0503050203000203" pitchFamily="34" charset="0"/>
              </a:rPr>
              <a:t>[3] </a:t>
            </a:r>
            <a:r>
              <a:rPr lang="en-US" sz="1100" b="0" i="0" dirty="0" err="1">
                <a:solidFill>
                  <a:srgbClr val="898989"/>
                </a:solidFill>
                <a:effectLst/>
                <a:latin typeface="IBM Plex Sans" panose="020B0503050203000203" pitchFamily="34" charset="0"/>
              </a:rPr>
              <a:t>Gotzner</a:t>
            </a:r>
            <a:r>
              <a:rPr lang="en-US" sz="1100" b="0" i="0" dirty="0">
                <a:solidFill>
                  <a:srgbClr val="898989"/>
                </a:solidFill>
                <a:effectLst/>
                <a:latin typeface="IBM Plex Sans" panose="020B0503050203000203" pitchFamily="34" charset="0"/>
              </a:rPr>
              <a:t>, U.; Rathgeber, R. Spatial traffic distribution in cellular networks. In: VTC</a:t>
            </a:r>
          </a:p>
          <a:p>
            <a:r>
              <a:rPr lang="en-US" sz="1100" b="0" i="0" dirty="0">
                <a:solidFill>
                  <a:srgbClr val="898989"/>
                </a:solidFill>
                <a:effectLst/>
                <a:latin typeface="IBM Plex Sans" panose="020B0503050203000203" pitchFamily="34" charset="0"/>
              </a:rPr>
              <a:t>’98. 48th IEEE Vehicular Technology Conference. Pathway to Global Wireless</a:t>
            </a:r>
          </a:p>
          <a:p>
            <a:r>
              <a:rPr lang="en-US" sz="1100" b="0" i="0" dirty="0">
                <a:solidFill>
                  <a:srgbClr val="898989"/>
                </a:solidFill>
                <a:effectLst/>
                <a:latin typeface="IBM Plex Sans" panose="020B0503050203000203" pitchFamily="34" charset="0"/>
              </a:rPr>
              <a:t>Revolution (Cat. No.98CH36151).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1998. v. 3, p. 1994–1998 vol.3.</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6" y="1784768"/>
            <a:ext cx="5374154" cy="4102324"/>
          </a:xfrm>
        </p:spPr>
        <p:txBody>
          <a:bodyPr anchor="t">
            <a:normAutofit/>
          </a:bodyPr>
          <a:lstStyle/>
          <a:p>
            <a:r>
              <a:rPr lang="en-US" sz="1600" b="1" dirty="0">
                <a:latin typeface="IBM Plex Sans" panose="020B0503050203000203" pitchFamily="34" charset="0"/>
              </a:rPr>
              <a:t>Regions of the city grouped based on </a:t>
            </a:r>
            <a:r>
              <a:rPr lang="en-US" sz="1600" b="1" dirty="0">
                <a:solidFill>
                  <a:srgbClr val="0F62FF"/>
                </a:solidFill>
                <a:latin typeface="IBM Plex Sans" panose="020B0503050203000203" pitchFamily="34" charset="0"/>
              </a:rPr>
              <a:t>network usage patterns</a:t>
            </a:r>
            <a:r>
              <a:rPr lang="en-US" sz="1600" b="1" baseline="30000" dirty="0">
                <a:latin typeface="IBM Plex Sans" panose="020B0503050203000203" pitchFamily="34" charset="0"/>
              </a:rPr>
              <a:t>1</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Composition of trimodal distributions to </a:t>
            </a:r>
            <a:r>
              <a:rPr lang="en-US" sz="1600" b="1" dirty="0">
                <a:solidFill>
                  <a:srgbClr val="0F62FF"/>
                </a:solidFill>
                <a:latin typeface="IBM Plex Sans" panose="020B0503050203000203" pitchFamily="34" charset="0"/>
              </a:rPr>
              <a:t>describe the network traffic</a:t>
            </a:r>
            <a:r>
              <a:rPr lang="en-US" sz="1600" b="1" baseline="30000" dirty="0">
                <a:latin typeface="IBM Plex Sans" panose="020B0503050203000203" pitchFamily="34" charset="0"/>
              </a:rPr>
              <a:t>2</a:t>
            </a:r>
            <a:br>
              <a:rPr lang="en-US" sz="1600" b="1" u="sng" dirty="0">
                <a:latin typeface="IBM Plex Sans" panose="020B0503050203000203" pitchFamily="34" charset="0"/>
              </a:rPr>
            </a:br>
            <a:br>
              <a:rPr lang="en-US" sz="1600" b="1" u="sng" dirty="0">
                <a:latin typeface="IBM Plex Sans" panose="020B0503050203000203" pitchFamily="34" charset="0"/>
              </a:rPr>
            </a:br>
            <a:r>
              <a:rPr lang="en-US" sz="1600" b="1" dirty="0">
                <a:latin typeface="IBM Plex Sans" panose="020B0503050203000203" pitchFamily="34" charset="0"/>
              </a:rPr>
              <a:t>Sand temporal distribution of the network traffic results into extremely</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insufficient utilization of</a:t>
            </a:r>
            <a:r>
              <a:rPr lang="en-US" sz="1600" b="1" dirty="0">
                <a:latin typeface="IBM Plex Sans" panose="020B0503050203000203" pitchFamily="34" charset="0"/>
              </a:rPr>
              <a:t> network</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resources</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Traffic was </a:t>
            </a:r>
            <a:r>
              <a:rPr lang="en-US" sz="1600" b="1" dirty="0">
                <a:solidFill>
                  <a:srgbClr val="0F62FF"/>
                </a:solidFill>
                <a:latin typeface="IBM Plex Sans" panose="020B0503050203000203" pitchFamily="34" charset="0"/>
              </a:rPr>
              <a:t>concentrated</a:t>
            </a:r>
            <a:r>
              <a:rPr lang="en-US" sz="1600" b="1" dirty="0">
                <a:latin typeface="IBM Plex Sans" panose="020B0503050203000203" pitchFamily="34" charset="0"/>
              </a:rPr>
              <a:t> in </a:t>
            </a:r>
            <a:r>
              <a:rPr lang="en-US" sz="1600" b="1" dirty="0">
                <a:solidFill>
                  <a:srgbClr val="0F62FF"/>
                </a:solidFill>
                <a:latin typeface="IBM Plex Sans" panose="020B0503050203000203" pitchFamily="34" charset="0"/>
              </a:rPr>
              <a:t>some regions </a:t>
            </a:r>
            <a:r>
              <a:rPr lang="en-US" sz="1600" b="1" dirty="0">
                <a:latin typeface="IBM Plex Sans" panose="020B0503050203000203" pitchFamily="34" charset="0"/>
              </a:rPr>
              <a:t>(city center) </a:t>
            </a:r>
            <a:r>
              <a:rPr lang="en-US" sz="1600" b="1" dirty="0">
                <a:solidFill>
                  <a:srgbClr val="0F62FF"/>
                </a:solidFill>
                <a:latin typeface="IBM Plex Sans" panose="020B0503050203000203" pitchFamily="34" charset="0"/>
              </a:rPr>
              <a:t>and peak hours</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Tree>
    <p:extLst>
      <p:ext uri="{BB962C8B-B14F-4D97-AF65-F5344CB8AC3E}">
        <p14:creationId xmlns:p14="http://schemas.microsoft.com/office/powerpoint/2010/main" val="160718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12</a:t>
            </a:fld>
            <a:endParaRPr lang="pt-BR">
              <a:latin typeface="IBM Plex Sans" panose="020B0503050203000203" pitchFamily="34" charset="0"/>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526329"/>
            <a:ext cx="5257800" cy="1754326"/>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BOUTABA, R. et al. A comprehensive survey on machine learning for networking: evolution, applications and research opportunities. Journal of Internet Services and Applications, Springer, v. 9, n. 1, p. 1–99, 2018.</a:t>
            </a:r>
          </a:p>
          <a:p>
            <a:r>
              <a:rPr lang="en-US" sz="900" dirty="0">
                <a:solidFill>
                  <a:srgbClr val="898989"/>
                </a:solidFill>
                <a:latin typeface="IBM Plex Sans" panose="020B0503050203000203" pitchFamily="34" charset="0"/>
              </a:rPr>
              <a:t>[2] CYBENKO, G. Approximation by superpositions of a sigmoidal function. Mathematics of control, signals and systems, Springer, v. 2, n. 4, p. 303–314, 1989.</a:t>
            </a:r>
            <a:r>
              <a:rPr lang="en-US" sz="900" b="0" i="0" dirty="0">
                <a:solidFill>
                  <a:srgbClr val="898989"/>
                </a:solidFill>
                <a:effectLst/>
                <a:latin typeface="IBM Plex Sans" panose="020B0503050203000203" pitchFamily="34" charset="0"/>
              </a:rPr>
              <a:t>[3] </a:t>
            </a:r>
            <a:r>
              <a:rPr lang="en-US" sz="900" b="0" i="0" dirty="0" err="1">
                <a:solidFill>
                  <a:srgbClr val="898989"/>
                </a:solidFill>
                <a:effectLst/>
                <a:latin typeface="IBM Plex Sans" panose="020B0503050203000203" pitchFamily="34" charset="0"/>
              </a:rPr>
              <a:t>Funahashi</a:t>
            </a:r>
            <a:r>
              <a:rPr lang="en-US" sz="900" b="0" i="0" dirty="0">
                <a:solidFill>
                  <a:srgbClr val="898989"/>
                </a:solidFill>
                <a:effectLst/>
                <a:latin typeface="IBM Plex Sans" panose="020B0503050203000203" pitchFamily="34" charset="0"/>
              </a:rPr>
              <a:t>, 1989</a:t>
            </a:r>
          </a:p>
          <a:p>
            <a:r>
              <a:rPr lang="en-US" sz="900" b="0" i="0" dirty="0">
                <a:solidFill>
                  <a:srgbClr val="898989"/>
                </a:solidFill>
                <a:effectLst/>
                <a:latin typeface="IBM Plex Sans" panose="020B0503050203000203" pitchFamily="34" charset="0"/>
              </a:rPr>
              <a:t>[4] HORNIK, K. Approximation capabilities of multilayer feedforward networks. Neural networks, Elsevier, v. 4, n. 2, p. 251–257, 1991.</a:t>
            </a:r>
            <a:r>
              <a:rPr lang="en-US" sz="900" dirty="0">
                <a:solidFill>
                  <a:srgbClr val="898989"/>
                </a:solidFill>
                <a:latin typeface="IBM Plex Sans" panose="020B0503050203000203" pitchFamily="34" charset="0"/>
              </a:rPr>
              <a:t>[5] Wang, 2017a</a:t>
            </a:r>
          </a:p>
          <a:p>
            <a:r>
              <a:rPr lang="en-US" sz="900" b="0" i="0" dirty="0">
                <a:solidFill>
                  <a:srgbClr val="898989"/>
                </a:solidFill>
                <a:effectLst/>
                <a:latin typeface="IBM Plex Sans" panose="020B0503050203000203" pitchFamily="34" charset="0"/>
              </a:rPr>
              <a:t>[6] Wang, X. et al. </a:t>
            </a:r>
            <a:r>
              <a:rPr lang="en-US" sz="900" b="0" i="0" dirty="0" err="1">
                <a:solidFill>
                  <a:srgbClr val="898989"/>
                </a:solidFill>
                <a:effectLst/>
                <a:latin typeface="IBM Plex Sans" panose="020B0503050203000203" pitchFamily="34" charset="0"/>
              </a:rPr>
              <a:t>Spatio</a:t>
            </a:r>
            <a:r>
              <a:rPr lang="en-US" sz="9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900" b="0" i="0" dirty="0" err="1">
                <a:solidFill>
                  <a:srgbClr val="898989"/>
                </a:solidFill>
                <a:effectLst/>
                <a:latin typeface="IBM Plex Sans" panose="020B0503050203000203" pitchFamily="34" charset="0"/>
              </a:rPr>
              <a:t>S.l.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s.n</a:t>
            </a:r>
            <a:r>
              <a:rPr lang="en-US" sz="900" b="0" i="0" dirty="0">
                <a:solidFill>
                  <a:srgbClr val="898989"/>
                </a:solidFill>
                <a:effectLst/>
                <a:latin typeface="IBM Plex Sans" panose="020B0503050203000203" pitchFamily="34" charset="0"/>
              </a:rPr>
              <a:t>.], 2017. p. 1–10.</a:t>
            </a:r>
          </a:p>
          <a:p>
            <a:r>
              <a:rPr lang="en-US" sz="900" b="0" i="0" dirty="0">
                <a:solidFill>
                  <a:srgbClr val="898989"/>
                </a:solidFill>
                <a:effectLst/>
                <a:latin typeface="IBM Plex Sans" panose="020B0503050203000203" pitchFamily="34" charset="0"/>
              </a:rPr>
              <a:t>[7] YANG, H. et al. A network traffic forecasting method based on </a:t>
            </a:r>
            <a:r>
              <a:rPr lang="en-US" sz="900" b="0" i="0" dirty="0" err="1">
                <a:solidFill>
                  <a:srgbClr val="898989"/>
                </a:solidFill>
                <a:effectLst/>
                <a:latin typeface="IBM Plex Sans" panose="020B0503050203000203" pitchFamily="34" charset="0"/>
              </a:rPr>
              <a:t>sa</a:t>
            </a:r>
            <a:r>
              <a:rPr lang="en-US" sz="900" b="0" i="0" dirty="0">
                <a:solidFill>
                  <a:srgbClr val="898989"/>
                </a:solidFill>
                <a:effectLst/>
                <a:latin typeface="IBM Plex Sans" panose="020B0503050203000203" pitchFamily="34" charset="0"/>
              </a:rPr>
              <a:t> optimized </a:t>
            </a:r>
            <a:r>
              <a:rPr lang="en-US" sz="900" b="0" i="0" dirty="0" err="1">
                <a:solidFill>
                  <a:srgbClr val="898989"/>
                </a:solidFill>
                <a:effectLst/>
                <a:latin typeface="IBM Plex Sans" panose="020B0503050203000203" pitchFamily="34" charset="0"/>
              </a:rPr>
              <a:t>arima</a:t>
            </a:r>
            <a:r>
              <a:rPr lang="en-US" sz="900" b="0" i="0" dirty="0">
                <a:solidFill>
                  <a:srgbClr val="898989"/>
                </a:solidFill>
                <a:effectLst/>
                <a:latin typeface="IBM Plex Sans" panose="020B0503050203000203" pitchFamily="34" charset="0"/>
              </a:rPr>
              <a:t>–bp neural network. Computer Networks, v. 193, p. 108102, 2021. ISSN 1389-1286. </a:t>
            </a:r>
            <a:r>
              <a:rPr lang="en-US" sz="900" b="0" i="0" dirty="0" err="1">
                <a:solidFill>
                  <a:srgbClr val="898989"/>
                </a:solidFill>
                <a:effectLst/>
                <a:latin typeface="IBM Plex Sans" panose="020B0503050203000203" pitchFamily="34" charset="0"/>
              </a:rPr>
              <a:t>Disponível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em</a:t>
            </a:r>
            <a:r>
              <a:rPr lang="en-US" sz="900" b="0" i="0" dirty="0">
                <a:solidFill>
                  <a:srgbClr val="898989"/>
                </a:solidFill>
                <a:effectLst/>
                <a:latin typeface="IBM Plex Sans" panose="020B0503050203000203" pitchFamily="34" charset="0"/>
              </a:rPr>
              <a:t>: &lt;https://</a:t>
            </a:r>
            <a:r>
              <a:rPr lang="en-US" sz="900" b="0" i="0" dirty="0" err="1">
                <a:solidFill>
                  <a:srgbClr val="898989"/>
                </a:solidFill>
                <a:effectLst/>
                <a:latin typeface="IBM Plex Sans" panose="020B0503050203000203" pitchFamily="34" charset="0"/>
              </a:rPr>
              <a:t>www.sciencedirect.com</a:t>
            </a:r>
            <a:r>
              <a:rPr lang="en-US" sz="900" b="0" i="0" dirty="0">
                <a:solidFill>
                  <a:srgbClr val="898989"/>
                </a:solidFill>
                <a:effectLst/>
                <a:latin typeface="IBM Plex Sans" panose="020B0503050203000203" pitchFamily="34" charset="0"/>
              </a:rPr>
              <a:t>/science/article/</a:t>
            </a:r>
            <a:r>
              <a:rPr lang="en-US" sz="900" b="0" i="0" dirty="0" err="1">
                <a:solidFill>
                  <a:srgbClr val="898989"/>
                </a:solidFill>
                <a:effectLst/>
                <a:latin typeface="IBM Plex Sans" panose="020B0503050203000203" pitchFamily="34" charset="0"/>
              </a:rPr>
              <a:t>pii</a:t>
            </a:r>
            <a:r>
              <a:rPr lang="en-US" sz="900" b="0" i="0" dirty="0">
                <a:solidFill>
                  <a:srgbClr val="898989"/>
                </a:solidFill>
                <a:effectLst/>
                <a:latin typeface="IBM Plex Sans" panose="020B0503050203000203" pitchFamily="34" charset="0"/>
              </a:rPr>
              <a:t>/ S1389128621001821&gt;.</a:t>
            </a:r>
            <a:endParaRPr lang="pt-BR" sz="900" dirty="0">
              <a:solidFill>
                <a:srgbClr val="898989"/>
              </a:solidFill>
              <a:latin typeface="IBM Plex Sans" panose="020B0503050203000203" pitchFamily="34" charset="0"/>
            </a:endParaRPr>
          </a:p>
        </p:txBody>
      </p:sp>
      <p:sp>
        <p:nvSpPr>
          <p:cNvPr id="6" name="Text Placeholder">
            <a:extLst>
              <a:ext uri="{FF2B5EF4-FFF2-40B4-BE49-F238E27FC236}">
                <a16:creationId xmlns:a16="http://schemas.microsoft.com/office/drawing/2014/main" id="{0C55A29C-FF1D-2972-E3F8-1376A90E99CC}"/>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Prediction</a:t>
            </a:r>
          </a:p>
        </p:txBody>
      </p:sp>
      <p:sp>
        <p:nvSpPr>
          <p:cNvPr id="9" name="Title">
            <a:extLst>
              <a:ext uri="{FF2B5EF4-FFF2-40B4-BE49-F238E27FC236}">
                <a16:creationId xmlns:a16="http://schemas.microsoft.com/office/drawing/2014/main" id="{939A8B86-41E0-8066-FC15-0CD940075DF3}"/>
              </a:ext>
            </a:extLst>
          </p:cNvPr>
          <p:cNvSpPr txBox="1">
            <a:spLocks/>
          </p:cNvSpPr>
          <p:nvPr/>
        </p:nvSpPr>
        <p:spPr>
          <a:xfrm>
            <a:off x="239451" y="887720"/>
            <a:ext cx="5257800" cy="5622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F62FF"/>
                </a:solidFill>
                <a:latin typeface="IBM Plex Sans" panose="020B0503050203000203" pitchFamily="34" charset="0"/>
              </a:rPr>
              <a:t>Pure Time Series Function (TSF) </a:t>
            </a:r>
            <a:r>
              <a:rPr lang="en-US" sz="1600" b="1" dirty="0">
                <a:latin typeface="IBM Plex Sans" panose="020B0503050203000203" pitchFamily="34" charset="0"/>
              </a:rPr>
              <a:t>and </a:t>
            </a:r>
            <a:r>
              <a:rPr lang="en-US" sz="1600" b="1" dirty="0">
                <a:solidFill>
                  <a:srgbClr val="0F62FF"/>
                </a:solidFill>
                <a:latin typeface="IBM Plex Sans" panose="020B0503050203000203" pitchFamily="34" charset="0"/>
              </a:rPr>
              <a:t>Non-TSF problem</a:t>
            </a:r>
            <a:r>
              <a:rPr lang="en-US" sz="1600" b="1" baseline="30000" dirty="0">
                <a:latin typeface="IBM Plex Sans" panose="020B0503050203000203" pitchFamily="34" charset="0"/>
              </a:rPr>
              <a:t>1</a:t>
            </a:r>
          </a:p>
        </p:txBody>
      </p:sp>
      <p:sp>
        <p:nvSpPr>
          <p:cNvPr id="14" name="Oval 13">
            <a:extLst>
              <a:ext uri="{FF2B5EF4-FFF2-40B4-BE49-F238E27FC236}">
                <a16:creationId xmlns:a16="http://schemas.microsoft.com/office/drawing/2014/main" id="{FB9B08C8-E6C1-BC5B-837F-4F45C3B2CD6C}"/>
              </a:ext>
            </a:extLst>
          </p:cNvPr>
          <p:cNvSpPr/>
          <p:nvPr/>
        </p:nvSpPr>
        <p:spPr>
          <a:xfrm>
            <a:off x="290889"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Oval 14">
            <a:extLst>
              <a:ext uri="{FF2B5EF4-FFF2-40B4-BE49-F238E27FC236}">
                <a16:creationId xmlns:a16="http://schemas.microsoft.com/office/drawing/2014/main" id="{39D9A3A8-E16B-599C-E7F0-74F09E118597}"/>
              </a:ext>
            </a:extLst>
          </p:cNvPr>
          <p:cNvSpPr/>
          <p:nvPr/>
        </p:nvSpPr>
        <p:spPr>
          <a:xfrm>
            <a:off x="813553" y="2181524"/>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Oval 16">
            <a:extLst>
              <a:ext uri="{FF2B5EF4-FFF2-40B4-BE49-F238E27FC236}">
                <a16:creationId xmlns:a16="http://schemas.microsoft.com/office/drawing/2014/main" id="{54BAB824-D7AA-6DA1-60F4-D0A203F693B4}"/>
              </a:ext>
            </a:extLst>
          </p:cNvPr>
          <p:cNvSpPr/>
          <p:nvPr/>
        </p:nvSpPr>
        <p:spPr>
          <a:xfrm>
            <a:off x="4824652"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Oval 17">
            <a:extLst>
              <a:ext uri="{FF2B5EF4-FFF2-40B4-BE49-F238E27FC236}">
                <a16:creationId xmlns:a16="http://schemas.microsoft.com/office/drawing/2014/main" id="{22CADE2B-0279-DCA4-21B6-38807525A3B3}"/>
              </a:ext>
            </a:extLst>
          </p:cNvPr>
          <p:cNvSpPr/>
          <p:nvPr/>
        </p:nvSpPr>
        <p:spPr>
          <a:xfrm>
            <a:off x="6328800" y="2181523"/>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itle">
            <a:extLst>
              <a:ext uri="{FF2B5EF4-FFF2-40B4-BE49-F238E27FC236}">
                <a16:creationId xmlns:a16="http://schemas.microsoft.com/office/drawing/2014/main" id="{76A601A4-3115-AE98-AB1C-37D9DCBB5320}"/>
              </a:ext>
            </a:extLst>
          </p:cNvPr>
          <p:cNvSpPr txBox="1">
            <a:spLocks/>
          </p:cNvSpPr>
          <p:nvPr/>
        </p:nvSpPr>
        <p:spPr>
          <a:xfrm>
            <a:off x="446179" y="5609140"/>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Multi Layer </a:t>
            </a:r>
            <a:r>
              <a:rPr lang="en-US" sz="1600" b="1" dirty="0" err="1">
                <a:latin typeface="IBM Plex Sans" panose="020B0503050203000203" pitchFamily="34" charset="0"/>
              </a:rPr>
              <a:t>Perceptrion</a:t>
            </a:r>
            <a:r>
              <a:rPr lang="en-US" sz="1600" b="1" dirty="0">
                <a:latin typeface="IBM Plex Sans" panose="020B0503050203000203" pitchFamily="34" charset="0"/>
              </a:rPr>
              <a:t> (MLP) to traffic perdiction</a:t>
            </a:r>
            <a:r>
              <a:rPr lang="en-US" sz="1600" b="1" baseline="30000" dirty="0">
                <a:latin typeface="IBM Plex Sans" panose="020B0503050203000203" pitchFamily="34" charset="0"/>
              </a:rPr>
              <a:t>2</a:t>
            </a:r>
            <a:endParaRPr lang="en-US" sz="1600" b="1" dirty="0">
              <a:latin typeface="IBM Plex Sans" panose="020B0503050203000203" pitchFamily="34" charset="0"/>
            </a:endParaRPr>
          </a:p>
        </p:txBody>
      </p:sp>
      <p:sp>
        <p:nvSpPr>
          <p:cNvPr id="21" name="Title">
            <a:extLst>
              <a:ext uri="{FF2B5EF4-FFF2-40B4-BE49-F238E27FC236}">
                <a16:creationId xmlns:a16="http://schemas.microsoft.com/office/drawing/2014/main" id="{C84622CA-C44A-416C-8E0F-BE21DE51C403}"/>
              </a:ext>
            </a:extLst>
          </p:cNvPr>
          <p:cNvSpPr txBox="1">
            <a:spLocks/>
          </p:cNvSpPr>
          <p:nvPr/>
        </p:nvSpPr>
        <p:spPr>
          <a:xfrm>
            <a:off x="446179" y="5278041"/>
            <a:ext cx="5257800" cy="30886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Single Layer Perceptron (SLP) to traffic perdiction</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
        <p:nvSpPr>
          <p:cNvPr id="22" name="Title">
            <a:extLst>
              <a:ext uri="{FF2B5EF4-FFF2-40B4-BE49-F238E27FC236}">
                <a16:creationId xmlns:a16="http://schemas.microsoft.com/office/drawing/2014/main" id="{B4642355-677F-29A4-1C26-541AC7D3AE96}"/>
              </a:ext>
            </a:extLst>
          </p:cNvPr>
          <p:cNvSpPr txBox="1">
            <a:spLocks/>
          </p:cNvSpPr>
          <p:nvPr/>
        </p:nvSpPr>
        <p:spPr>
          <a:xfrm>
            <a:off x="973819" y="4526329"/>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MLP to network traffic forecasting</a:t>
            </a:r>
            <a:r>
              <a:rPr lang="en-US" sz="1600" b="1" baseline="30000" dirty="0">
                <a:latin typeface="IBM Plex Sans" panose="020B0503050203000203" pitchFamily="34" charset="0"/>
              </a:rPr>
              <a:t>4</a:t>
            </a:r>
            <a:endParaRPr lang="en-US" sz="1600" b="1" dirty="0">
              <a:latin typeface="IBM Plex Sans" panose="020B0503050203000203" pitchFamily="34" charset="0"/>
            </a:endParaRPr>
          </a:p>
        </p:txBody>
      </p:sp>
      <p:sp>
        <p:nvSpPr>
          <p:cNvPr id="23" name="Title">
            <a:extLst>
              <a:ext uri="{FF2B5EF4-FFF2-40B4-BE49-F238E27FC236}">
                <a16:creationId xmlns:a16="http://schemas.microsoft.com/office/drawing/2014/main" id="{C3108529-F1F8-76D7-8579-D296A7A702DB}"/>
              </a:ext>
            </a:extLst>
          </p:cNvPr>
          <p:cNvSpPr txBox="1">
            <a:spLocks/>
          </p:cNvSpPr>
          <p:nvPr/>
        </p:nvSpPr>
        <p:spPr>
          <a:xfrm>
            <a:off x="4978431" y="3993419"/>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Recurrent Neural Network and usage of global + local autoencoders</a:t>
            </a:r>
            <a:r>
              <a:rPr lang="en-US" sz="1600" b="1" baseline="30000" dirty="0">
                <a:latin typeface="IBM Plex Sans" panose="020B0503050203000203" pitchFamily="34" charset="0"/>
              </a:rPr>
              <a:t>5</a:t>
            </a:r>
            <a:endParaRPr lang="en-US" sz="1600" b="1" dirty="0">
              <a:latin typeface="IBM Plex Sans" panose="020B0503050203000203" pitchFamily="34" charset="0"/>
            </a:endParaRPr>
          </a:p>
        </p:txBody>
      </p:sp>
      <p:sp>
        <p:nvSpPr>
          <p:cNvPr id="24" name="Title">
            <a:extLst>
              <a:ext uri="{FF2B5EF4-FFF2-40B4-BE49-F238E27FC236}">
                <a16:creationId xmlns:a16="http://schemas.microsoft.com/office/drawing/2014/main" id="{7A695264-A793-2E18-156B-F0A81C7AF2EF}"/>
              </a:ext>
            </a:extLst>
          </p:cNvPr>
          <p:cNvSpPr txBox="1">
            <a:spLocks/>
          </p:cNvSpPr>
          <p:nvPr/>
        </p:nvSpPr>
        <p:spPr>
          <a:xfrm>
            <a:off x="4978431" y="3365288"/>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In-tower and inter-tower traffic analysis through a Graph Neural Network (GNN)</a:t>
            </a:r>
            <a:r>
              <a:rPr lang="en-US" sz="1600" b="1" baseline="30000" dirty="0">
                <a:latin typeface="IBM Plex Sans" panose="020B0503050203000203" pitchFamily="34" charset="0"/>
              </a:rPr>
              <a:t>6</a:t>
            </a:r>
            <a:endParaRPr lang="en-US" sz="1600" b="1" dirty="0">
              <a:latin typeface="IBM Plex Sans" panose="020B0503050203000203" pitchFamily="34" charset="0"/>
            </a:endParaRPr>
          </a:p>
        </p:txBody>
      </p:sp>
      <p:sp>
        <p:nvSpPr>
          <p:cNvPr id="25" name="Title">
            <a:extLst>
              <a:ext uri="{FF2B5EF4-FFF2-40B4-BE49-F238E27FC236}">
                <a16:creationId xmlns:a16="http://schemas.microsoft.com/office/drawing/2014/main" id="{90B0D232-02CC-D69F-D8FE-A4E2EBCD871E}"/>
              </a:ext>
            </a:extLst>
          </p:cNvPr>
          <p:cNvSpPr txBox="1">
            <a:spLocks/>
          </p:cNvSpPr>
          <p:nvPr/>
        </p:nvSpPr>
        <p:spPr>
          <a:xfrm>
            <a:off x="6484090" y="2645732"/>
            <a:ext cx="5257800" cy="7209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IBM Plex Sans" panose="020B0503050203000203" pitchFamily="34" charset="0"/>
              </a:rPr>
              <a:t>AutoRegressive</a:t>
            </a:r>
            <a:r>
              <a:rPr lang="en-US" sz="1600" b="1" dirty="0">
                <a:latin typeface="IBM Plex Sans" panose="020B0503050203000203" pitchFamily="34" charset="0"/>
              </a:rPr>
              <a:t> Moving Average (ARIMA) and Neural Network model training with Simulated Annealing (SA)</a:t>
            </a:r>
            <a:r>
              <a:rPr lang="en-US" sz="1600" b="1" baseline="30000" dirty="0">
                <a:latin typeface="IBM Plex Sans" panose="020B0503050203000203" pitchFamily="34" charset="0"/>
              </a:rPr>
              <a:t>7</a:t>
            </a:r>
            <a:endParaRPr lang="en-US" sz="1600" b="1" dirty="0">
              <a:latin typeface="IBM Plex Sans" panose="020B0503050203000203" pitchFamily="34" charset="0"/>
            </a:endParaRPr>
          </a:p>
        </p:txBody>
      </p:sp>
      <p:sp>
        <p:nvSpPr>
          <p:cNvPr id="26" name="Title">
            <a:extLst>
              <a:ext uri="{FF2B5EF4-FFF2-40B4-BE49-F238E27FC236}">
                <a16:creationId xmlns:a16="http://schemas.microsoft.com/office/drawing/2014/main" id="{0EFB8CE7-D8D4-007E-1DB4-1B9791210DC7}"/>
              </a:ext>
            </a:extLst>
          </p:cNvPr>
          <p:cNvSpPr txBox="1">
            <a:spLocks/>
          </p:cNvSpPr>
          <p:nvPr/>
        </p:nvSpPr>
        <p:spPr>
          <a:xfrm rot="16200000">
            <a:off x="6252908" y="1758854"/>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2021</a:t>
            </a:r>
          </a:p>
        </p:txBody>
      </p:sp>
      <p:cxnSp>
        <p:nvCxnSpPr>
          <p:cNvPr id="28" name="Straight Connector 27">
            <a:extLst>
              <a:ext uri="{FF2B5EF4-FFF2-40B4-BE49-F238E27FC236}">
                <a16:creationId xmlns:a16="http://schemas.microsoft.com/office/drawing/2014/main" id="{707D07B9-8CB5-3A1F-09C6-DDB0C8DE164B}"/>
              </a:ext>
            </a:extLst>
          </p:cNvPr>
          <p:cNvCxnSpPr>
            <a:stCxn id="18" idx="4"/>
            <a:endCxn id="25" idx="1"/>
          </p:cNvCxnSpPr>
          <p:nvPr/>
        </p:nvCxnSpPr>
        <p:spPr>
          <a:xfrm flipH="1">
            <a:off x="6484090" y="2490390"/>
            <a:ext cx="1" cy="51582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8B83C0-F0E2-E7A8-129E-3681F6DB4C3F}"/>
              </a:ext>
            </a:extLst>
          </p:cNvPr>
          <p:cNvCxnSpPr>
            <a:cxnSpLocks/>
            <a:stCxn id="17" idx="4"/>
            <a:endCxn id="23" idx="1"/>
          </p:cNvCxnSpPr>
          <p:nvPr/>
        </p:nvCxnSpPr>
        <p:spPr>
          <a:xfrm flipH="1">
            <a:off x="4978431" y="2485797"/>
            <a:ext cx="1512" cy="179184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sp>
        <p:nvSpPr>
          <p:cNvPr id="35" name="Title">
            <a:extLst>
              <a:ext uri="{FF2B5EF4-FFF2-40B4-BE49-F238E27FC236}">
                <a16:creationId xmlns:a16="http://schemas.microsoft.com/office/drawing/2014/main" id="{E15DBFF8-27BE-7A45-B230-5197A902D835}"/>
              </a:ext>
            </a:extLst>
          </p:cNvPr>
          <p:cNvSpPr txBox="1">
            <a:spLocks/>
          </p:cNvSpPr>
          <p:nvPr/>
        </p:nvSpPr>
        <p:spPr>
          <a:xfrm rot="16200000">
            <a:off x="4758128" y="1749484"/>
            <a:ext cx="528900" cy="22531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2017</a:t>
            </a:r>
          </a:p>
        </p:txBody>
      </p:sp>
      <p:sp>
        <p:nvSpPr>
          <p:cNvPr id="38" name="Title">
            <a:extLst>
              <a:ext uri="{FF2B5EF4-FFF2-40B4-BE49-F238E27FC236}">
                <a16:creationId xmlns:a16="http://schemas.microsoft.com/office/drawing/2014/main" id="{627A015B-B744-9BAD-CFC1-3D31A2DB5B87}"/>
              </a:ext>
            </a:extLst>
          </p:cNvPr>
          <p:cNvSpPr txBox="1">
            <a:spLocks/>
          </p:cNvSpPr>
          <p:nvPr/>
        </p:nvSpPr>
        <p:spPr>
          <a:xfrm rot="16200000">
            <a:off x="737661" y="1760017"/>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1991</a:t>
            </a:r>
          </a:p>
        </p:txBody>
      </p:sp>
      <p:sp>
        <p:nvSpPr>
          <p:cNvPr id="39" name="Title">
            <a:extLst>
              <a:ext uri="{FF2B5EF4-FFF2-40B4-BE49-F238E27FC236}">
                <a16:creationId xmlns:a16="http://schemas.microsoft.com/office/drawing/2014/main" id="{6C3C97D9-83A4-9C2F-A985-A96E46BDE1A5}"/>
              </a:ext>
            </a:extLst>
          </p:cNvPr>
          <p:cNvSpPr txBox="1">
            <a:spLocks/>
          </p:cNvSpPr>
          <p:nvPr/>
        </p:nvSpPr>
        <p:spPr>
          <a:xfrm rot="16200000">
            <a:off x="236098" y="1764165"/>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1989</a:t>
            </a:r>
          </a:p>
        </p:txBody>
      </p:sp>
      <p:cxnSp>
        <p:nvCxnSpPr>
          <p:cNvPr id="41" name="Straight Connector 40">
            <a:extLst>
              <a:ext uri="{FF2B5EF4-FFF2-40B4-BE49-F238E27FC236}">
                <a16:creationId xmlns:a16="http://schemas.microsoft.com/office/drawing/2014/main" id="{35F244F9-089A-D8D9-B920-2BB89D9D3026}"/>
              </a:ext>
            </a:extLst>
          </p:cNvPr>
          <p:cNvCxnSpPr>
            <a:cxnSpLocks/>
            <a:stCxn id="15" idx="4"/>
            <a:endCxn id="22" idx="1"/>
          </p:cNvCxnSpPr>
          <p:nvPr/>
        </p:nvCxnSpPr>
        <p:spPr>
          <a:xfrm>
            <a:off x="968844" y="2490391"/>
            <a:ext cx="4975" cy="2190372"/>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8C0FC6-EC34-E22C-536E-CEB8C4894330}"/>
              </a:ext>
            </a:extLst>
          </p:cNvPr>
          <p:cNvCxnSpPr>
            <a:cxnSpLocks/>
            <a:stCxn id="14" idx="4"/>
            <a:endCxn id="20" idx="1"/>
          </p:cNvCxnSpPr>
          <p:nvPr/>
        </p:nvCxnSpPr>
        <p:spPr>
          <a:xfrm flipH="1">
            <a:off x="446179" y="2485797"/>
            <a:ext cx="1" cy="3277777"/>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20AC0-9D5F-011A-B88E-A806C1AB9D25}"/>
              </a:ext>
            </a:extLst>
          </p:cNvPr>
          <p:cNvCxnSpPr>
            <a:stCxn id="14" idx="6"/>
            <a:endCxn id="15" idx="2"/>
          </p:cNvCxnSpPr>
          <p:nvPr/>
        </p:nvCxnSpPr>
        <p:spPr>
          <a:xfrm>
            <a:off x="601470" y="2331364"/>
            <a:ext cx="212083" cy="45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7C76DA-1BB5-D9B6-0288-EF875DA32FA6}"/>
              </a:ext>
            </a:extLst>
          </p:cNvPr>
          <p:cNvCxnSpPr>
            <a:cxnSpLocks/>
            <a:stCxn id="17" idx="6"/>
            <a:endCxn id="18" idx="2"/>
          </p:cNvCxnSpPr>
          <p:nvPr/>
        </p:nvCxnSpPr>
        <p:spPr>
          <a:xfrm>
            <a:off x="5135233" y="2331364"/>
            <a:ext cx="1193567" cy="4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7A4814A-4625-E259-3E3B-9181390B59EA}"/>
              </a:ext>
            </a:extLst>
          </p:cNvPr>
          <p:cNvCxnSpPr>
            <a:cxnSpLocks/>
            <a:stCxn id="15" idx="6"/>
            <a:endCxn id="17" idx="2"/>
          </p:cNvCxnSpPr>
          <p:nvPr/>
        </p:nvCxnSpPr>
        <p:spPr>
          <a:xfrm flipV="1">
            <a:off x="1124134" y="2331364"/>
            <a:ext cx="3700518" cy="459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246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13</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2844 Base Stations (BSs) in Suzhou</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500m</a:t>
            </a:r>
            <a:r>
              <a:rPr lang="en-US" sz="1600" b="1" baseline="30000" dirty="0">
                <a:latin typeface="IBM Plex Sans" panose="020B0503050203000203" pitchFamily="34" charset="0"/>
              </a:rPr>
              <a:t>2</a:t>
            </a:r>
            <a:r>
              <a:rPr lang="en-US" sz="1600" b="1" dirty="0">
                <a:latin typeface="IBM Plex Sans" panose="020B0503050203000203" pitchFamily="34" charset="0"/>
              </a:rPr>
              <a:t>x 500m</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Uses the neighborhood concept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LSTM Cells paired with Global and Local Autoencoders</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2017a</a:t>
            </a:r>
          </a:p>
        </p:txBody>
      </p:sp>
    </p:spTree>
    <p:extLst>
      <p:ext uri="{BB962C8B-B14F-4D97-AF65-F5344CB8AC3E}">
        <p14:creationId xmlns:p14="http://schemas.microsoft.com/office/powerpoint/2010/main" val="143331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14</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2017a</a:t>
            </a:r>
          </a:p>
        </p:txBody>
      </p:sp>
      <p:pic>
        <p:nvPicPr>
          <p:cNvPr id="8" name="Picture 7">
            <a:extLst>
              <a:ext uri="{FF2B5EF4-FFF2-40B4-BE49-F238E27FC236}">
                <a16:creationId xmlns:a16="http://schemas.microsoft.com/office/drawing/2014/main" id="{8973D6C8-A9D4-8407-ACD7-20C351BB7427}"/>
              </a:ext>
            </a:extLst>
          </p:cNvPr>
          <p:cNvPicPr>
            <a:picLocks noChangeAspect="1"/>
          </p:cNvPicPr>
          <p:nvPr/>
        </p:nvPicPr>
        <p:blipFill>
          <a:blip r:embed="rId3"/>
          <a:stretch>
            <a:fillRect/>
          </a:stretch>
        </p:blipFill>
        <p:spPr>
          <a:xfrm>
            <a:off x="1986894" y="1078695"/>
            <a:ext cx="7772400" cy="4345858"/>
          </a:xfrm>
          <a:prstGeom prst="rect">
            <a:avLst/>
          </a:prstGeom>
        </p:spPr>
      </p:pic>
    </p:spTree>
    <p:extLst>
      <p:ext uri="{BB962C8B-B14F-4D97-AF65-F5344CB8AC3E}">
        <p14:creationId xmlns:p14="http://schemas.microsoft.com/office/powerpoint/2010/main" val="419417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15</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5929 Base Stations (BSs), 1.5 million users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In-tower and inter-tower traffic</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Temporal correlations between physically distant towers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Graph Neural Network (GNN) architecture</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2017b</a:t>
            </a:r>
          </a:p>
        </p:txBody>
      </p:sp>
    </p:spTree>
    <p:extLst>
      <p:ext uri="{BB962C8B-B14F-4D97-AF65-F5344CB8AC3E}">
        <p14:creationId xmlns:p14="http://schemas.microsoft.com/office/powerpoint/2010/main" val="54304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16</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154393" y="5798109"/>
            <a:ext cx="12037607" cy="3651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2017b</a:t>
            </a:r>
          </a:p>
        </p:txBody>
      </p:sp>
      <p:pic>
        <p:nvPicPr>
          <p:cNvPr id="9" name="Picture 8" descr="A screenshot of a diagram&#10;&#10;Description automatically generated">
            <a:extLst>
              <a:ext uri="{FF2B5EF4-FFF2-40B4-BE49-F238E27FC236}">
                <a16:creationId xmlns:a16="http://schemas.microsoft.com/office/drawing/2014/main" id="{E2E6A138-65FE-F896-F856-C93C0C851796}"/>
              </a:ext>
            </a:extLst>
          </p:cNvPr>
          <p:cNvPicPr>
            <a:picLocks noChangeAspect="1"/>
          </p:cNvPicPr>
          <p:nvPr/>
        </p:nvPicPr>
        <p:blipFill>
          <a:blip r:embed="rId3"/>
          <a:stretch>
            <a:fillRect/>
          </a:stretch>
        </p:blipFill>
        <p:spPr>
          <a:xfrm>
            <a:off x="154393" y="737973"/>
            <a:ext cx="11883213" cy="4997978"/>
          </a:xfrm>
          <a:prstGeom prst="rect">
            <a:avLst/>
          </a:prstGeom>
        </p:spPr>
      </p:pic>
    </p:spTree>
    <p:extLst>
      <p:ext uri="{BB962C8B-B14F-4D97-AF65-F5344CB8AC3E}">
        <p14:creationId xmlns:p14="http://schemas.microsoft.com/office/powerpoint/2010/main" val="332651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17</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1324273680"/>
              </p:ext>
            </p:extLst>
          </p:nvPr>
        </p:nvGraphicFramePr>
        <p:xfrm>
          <a:off x="1653208" y="1912620"/>
          <a:ext cx="8885583" cy="3032760"/>
        </p:xfrm>
        <a:graphic>
          <a:graphicData uri="http://schemas.openxmlformats.org/drawingml/2006/table">
            <a:tbl>
              <a:tblPr firstRow="1" bandRow="1">
                <a:tableStyleId>{5C22544A-7EE6-4342-B048-85BDC9FD1C3A}</a:tableStyleId>
              </a:tblPr>
              <a:tblGrid>
                <a:gridCol w="2221396">
                  <a:extLst>
                    <a:ext uri="{9D8B030D-6E8A-4147-A177-3AD203B41FA5}">
                      <a16:colId xmlns:a16="http://schemas.microsoft.com/office/drawing/2014/main" val="328373290"/>
                    </a:ext>
                  </a:extLst>
                </a:gridCol>
                <a:gridCol w="2221396">
                  <a:extLst>
                    <a:ext uri="{9D8B030D-6E8A-4147-A177-3AD203B41FA5}">
                      <a16:colId xmlns:a16="http://schemas.microsoft.com/office/drawing/2014/main" val="1329037241"/>
                    </a:ext>
                  </a:extLst>
                </a:gridCol>
                <a:gridCol w="2006500">
                  <a:extLst>
                    <a:ext uri="{9D8B030D-6E8A-4147-A177-3AD203B41FA5}">
                      <a16:colId xmlns:a16="http://schemas.microsoft.com/office/drawing/2014/main" val="898198900"/>
                    </a:ext>
                  </a:extLst>
                </a:gridCol>
                <a:gridCol w="2436291">
                  <a:extLst>
                    <a:ext uri="{9D8B030D-6E8A-4147-A177-3AD203B41FA5}">
                      <a16:colId xmlns:a16="http://schemas.microsoft.com/office/drawing/2014/main" val="697380308"/>
                    </a:ext>
                  </a:extLst>
                </a:gridCol>
              </a:tblGrid>
              <a:tr h="370840">
                <a:tc>
                  <a:txBody>
                    <a:bodyPr/>
                    <a:lstStyle/>
                    <a:p>
                      <a:pPr algn="ctr"/>
                      <a:r>
                        <a:rPr lang="pt-BR" dirty="0"/>
                        <a:t>Ref.</a:t>
                      </a:r>
                    </a:p>
                  </a:txBody>
                  <a:tcPr>
                    <a:solidFill>
                      <a:srgbClr val="0F62FF"/>
                    </a:solidFill>
                  </a:tcPr>
                </a:tc>
                <a:tc>
                  <a:txBody>
                    <a:bodyPr/>
                    <a:lstStyle/>
                    <a:p>
                      <a:pPr algn="ctr"/>
                      <a:r>
                        <a:rPr lang="pt-BR" dirty="0" err="1"/>
                        <a:t>Method</a:t>
                      </a:r>
                      <a:endParaRPr lang="pt-BR" dirty="0"/>
                    </a:p>
                  </a:txBody>
                  <a:tcPr>
                    <a:solidFill>
                      <a:srgbClr val="0F62FF"/>
                    </a:solidFill>
                  </a:tcPr>
                </a:tc>
                <a:tc>
                  <a:txBody>
                    <a:bodyPr/>
                    <a:lstStyle/>
                    <a:p>
                      <a:pPr algn="ctr"/>
                      <a:r>
                        <a:rPr lang="pt-BR" dirty="0" err="1"/>
                        <a:t>Dataset</a:t>
                      </a:r>
                      <a:r>
                        <a:rPr lang="pt-BR" dirty="0"/>
                        <a:t> </a:t>
                      </a:r>
                      <a:r>
                        <a:rPr lang="pt-BR" dirty="0" err="1"/>
                        <a:t>availability</a:t>
                      </a:r>
                      <a:endParaRPr lang="pt-BR" dirty="0"/>
                    </a:p>
                  </a:txBody>
                  <a:tcPr>
                    <a:solidFill>
                      <a:srgbClr val="0F62FF"/>
                    </a:solidFill>
                  </a:tcPr>
                </a:tc>
                <a:tc>
                  <a:txBody>
                    <a:bodyPr/>
                    <a:lstStyle/>
                    <a:p>
                      <a:pPr algn="ctr"/>
                      <a:r>
                        <a:rPr lang="pt-BR" dirty="0" err="1"/>
                        <a:t>Source</a:t>
                      </a:r>
                      <a:r>
                        <a:rPr lang="pt-BR"/>
                        <a:t> code</a:t>
                      </a:r>
                      <a:r>
                        <a:rPr lang="pt-BR" dirty="0"/>
                        <a:t> </a:t>
                      </a:r>
                      <a:r>
                        <a:rPr lang="pt-BR" dirty="0" err="1"/>
                        <a:t>available</a:t>
                      </a:r>
                      <a:endParaRPr lang="pt-BR"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dirty="0"/>
                        <a:t>(Wang et al., 2017a)</a:t>
                      </a:r>
                    </a:p>
                  </a:txBody>
                  <a:tcPr/>
                </a:tc>
                <a:tc>
                  <a:txBody>
                    <a:bodyPr/>
                    <a:lstStyle/>
                    <a:p>
                      <a:pPr algn="ctr"/>
                      <a:r>
                        <a:rPr lang="pt-BR" dirty="0" err="1"/>
                        <a:t>Autoencoders</a:t>
                      </a:r>
                      <a:endParaRPr lang="pt-BR" dirty="0"/>
                    </a:p>
                  </a:txBody>
                  <a:tcPr/>
                </a:tc>
                <a:tc>
                  <a:txBody>
                    <a:bodyPr/>
                    <a:lstStyle/>
                    <a:p>
                      <a:pPr algn="ctr"/>
                      <a:r>
                        <a:rPr lang="pt-BR" dirty="0" err="1"/>
                        <a:t>X</a:t>
                      </a:r>
                      <a:endParaRPr lang="pt-BR" dirty="0"/>
                    </a:p>
                  </a:txBody>
                  <a:tcPr/>
                </a:tc>
                <a:tc>
                  <a:txBody>
                    <a:bodyPr/>
                    <a:lstStyle/>
                    <a:p>
                      <a:pPr algn="ctr"/>
                      <a:r>
                        <a:rPr lang="en-BR" sz="1800" b="0" i="0" kern="1200" dirty="0">
                          <a:solidFill>
                            <a:schemeClr val="dk1"/>
                          </a:solidFill>
                          <a:effectLst/>
                          <a:latin typeface="+mn-lt"/>
                          <a:ea typeface="+mn-ea"/>
                          <a:cs typeface="+mn-cs"/>
                        </a:rPr>
                        <a:t>X</a:t>
                      </a:r>
                      <a:endParaRPr lang="pt-BR" dirty="0"/>
                    </a:p>
                  </a:txBody>
                  <a:tcPr/>
                </a:tc>
                <a:extLst>
                  <a:ext uri="{0D108BD9-81ED-4DB2-BD59-A6C34878D82A}">
                    <a16:rowId xmlns:a16="http://schemas.microsoft.com/office/drawing/2014/main" val="495963213"/>
                  </a:ext>
                </a:extLst>
              </a:tr>
              <a:tr h="370840">
                <a:tc>
                  <a:txBody>
                    <a:bodyPr/>
                    <a:lstStyle/>
                    <a:p>
                      <a:pPr algn="ctr"/>
                      <a:r>
                        <a:rPr lang="pt-BR" dirty="0"/>
                        <a:t>(Wang et al., 2017b)</a:t>
                      </a:r>
                    </a:p>
                  </a:txBody>
                  <a:tcPr/>
                </a:tc>
                <a:tc>
                  <a:txBody>
                    <a:bodyPr/>
                    <a:lstStyle/>
                    <a:p>
                      <a:pPr algn="ctr"/>
                      <a:r>
                        <a:rPr lang="pt-BR" dirty="0" err="1"/>
                        <a:t>Graph</a:t>
                      </a:r>
                      <a:r>
                        <a:rPr lang="pt-BR" dirty="0"/>
                        <a:t> Neural Networks</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82428735"/>
                  </a:ext>
                </a:extLst>
              </a:tr>
              <a:tr h="370840">
                <a:tc>
                  <a:txBody>
                    <a:bodyPr/>
                    <a:lstStyle/>
                    <a:p>
                      <a:pPr algn="ctr"/>
                      <a:r>
                        <a:rPr lang="pt-BR" dirty="0"/>
                        <a:t>(</a:t>
                      </a:r>
                      <a:r>
                        <a:rPr lang="pt-BR" dirty="0" err="1"/>
                        <a:t>Sciancalepore</a:t>
                      </a:r>
                      <a:r>
                        <a:rPr lang="pt-BR" dirty="0"/>
                        <a:t> et al., 2017)</a:t>
                      </a:r>
                    </a:p>
                  </a:txBody>
                  <a:tcPr/>
                </a:tc>
                <a:tc>
                  <a:txBody>
                    <a:bodyPr/>
                    <a:lstStyle/>
                    <a:p>
                      <a:pPr algn="ctr"/>
                      <a:r>
                        <a:rPr lang="pt-BR" dirty="0"/>
                        <a:t>Holt Winters</a:t>
                      </a:r>
                    </a:p>
                  </a:txBody>
                  <a:tcPr/>
                </a:tc>
                <a:tc>
                  <a:txBody>
                    <a:bodyPr/>
                    <a:lstStyle/>
                    <a:p>
                      <a:pPr algn="ctr"/>
                      <a:r>
                        <a:rPr lang="pt-BR" dirty="0"/>
                        <a:t>No </a:t>
                      </a:r>
                      <a:r>
                        <a:rPr lang="pt-BR" dirty="0" err="1"/>
                        <a:t>information</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60080645"/>
                  </a:ext>
                </a:extLst>
              </a:tr>
              <a:tr h="370840">
                <a:tc>
                  <a:txBody>
                    <a:bodyPr/>
                    <a:lstStyle/>
                    <a:p>
                      <a:pPr algn="ctr"/>
                      <a:r>
                        <a:rPr lang="pt-BR" dirty="0"/>
                        <a:t>(ALAWE et al., 2018)</a:t>
                      </a:r>
                    </a:p>
                  </a:txBody>
                  <a:tcPr/>
                </a:tc>
                <a:tc>
                  <a:txBody>
                    <a:bodyPr/>
                    <a:lstStyle/>
                    <a:p>
                      <a:pPr algn="ctr"/>
                      <a:r>
                        <a:rPr lang="pt-BR" dirty="0" err="1"/>
                        <a:t>Deep</a:t>
                      </a:r>
                      <a:r>
                        <a:rPr lang="pt-BR" dirty="0"/>
                        <a:t> Learning</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2246637107"/>
                  </a:ext>
                </a:extLst>
              </a:tr>
              <a:tr h="370840">
                <a:tc>
                  <a:txBody>
                    <a:bodyPr/>
                    <a:lstStyle/>
                    <a:p>
                      <a:pPr algn="ctr"/>
                      <a:r>
                        <a:rPr lang="pt-BR" dirty="0"/>
                        <a:t>(YANG et al., 2021)</a:t>
                      </a:r>
                    </a:p>
                  </a:txBody>
                  <a:tcPr/>
                </a:tc>
                <a:tc>
                  <a:txBody>
                    <a:bodyPr/>
                    <a:lstStyle/>
                    <a:p>
                      <a:pPr algn="ctr"/>
                      <a:r>
                        <a:rPr lang="pt-BR" dirty="0"/>
                        <a:t>ARIMA </a:t>
                      </a:r>
                      <a:r>
                        <a:rPr lang="pt-BR" dirty="0" err="1"/>
                        <a:t>and</a:t>
                      </a:r>
                      <a:r>
                        <a:rPr lang="pt-BR" dirty="0"/>
                        <a:t> Neural Network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r>
                        <a:rPr lang="pt-BR" dirty="0" err="1"/>
                        <a:t>X</a:t>
                      </a:r>
                      <a:endParaRPr lang="pt-BR" dirty="0"/>
                    </a:p>
                  </a:txBody>
                  <a:tcPr/>
                </a:tc>
                <a:extLst>
                  <a:ext uri="{0D108BD9-81ED-4DB2-BD59-A6C34878D82A}">
                    <a16:rowId xmlns:a16="http://schemas.microsoft.com/office/drawing/2014/main" val="1041310258"/>
                  </a:ext>
                </a:extLst>
              </a:tr>
            </a:tbl>
          </a:graphicData>
        </a:graphic>
      </p:graphicFrame>
    </p:spTree>
    <p:extLst>
      <p:ext uri="{BB962C8B-B14F-4D97-AF65-F5344CB8AC3E}">
        <p14:creationId xmlns:p14="http://schemas.microsoft.com/office/powerpoint/2010/main" val="44267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18</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1282401013"/>
              </p:ext>
            </p:extLst>
          </p:nvPr>
        </p:nvGraphicFramePr>
        <p:xfrm>
          <a:off x="296474" y="1656080"/>
          <a:ext cx="11599052" cy="3545840"/>
        </p:xfrm>
        <a:graphic>
          <a:graphicData uri="http://schemas.openxmlformats.org/drawingml/2006/table">
            <a:tbl>
              <a:tblPr firstRow="1" bandRow="1">
                <a:tableStyleId>{5C22544A-7EE6-4342-B048-85BDC9FD1C3A}</a:tableStyleId>
              </a:tblPr>
              <a:tblGrid>
                <a:gridCol w="1515427">
                  <a:extLst>
                    <a:ext uri="{9D8B030D-6E8A-4147-A177-3AD203B41FA5}">
                      <a16:colId xmlns:a16="http://schemas.microsoft.com/office/drawing/2014/main" val="328373290"/>
                    </a:ext>
                  </a:extLst>
                </a:gridCol>
                <a:gridCol w="675738">
                  <a:extLst>
                    <a:ext uri="{9D8B030D-6E8A-4147-A177-3AD203B41FA5}">
                      <a16:colId xmlns:a16="http://schemas.microsoft.com/office/drawing/2014/main" val="1329037241"/>
                    </a:ext>
                  </a:extLst>
                </a:gridCol>
                <a:gridCol w="1056005">
                  <a:extLst>
                    <a:ext uri="{9D8B030D-6E8A-4147-A177-3AD203B41FA5}">
                      <a16:colId xmlns:a16="http://schemas.microsoft.com/office/drawing/2014/main" val="898198900"/>
                    </a:ext>
                  </a:extLst>
                </a:gridCol>
                <a:gridCol w="1142238">
                  <a:extLst>
                    <a:ext uri="{9D8B030D-6E8A-4147-A177-3AD203B41FA5}">
                      <a16:colId xmlns:a16="http://schemas.microsoft.com/office/drawing/2014/main" val="697380308"/>
                    </a:ext>
                  </a:extLst>
                </a:gridCol>
                <a:gridCol w="1911668">
                  <a:extLst>
                    <a:ext uri="{9D8B030D-6E8A-4147-A177-3AD203B41FA5}">
                      <a16:colId xmlns:a16="http://schemas.microsoft.com/office/drawing/2014/main" val="577563443"/>
                    </a:ext>
                  </a:extLst>
                </a:gridCol>
                <a:gridCol w="1502029">
                  <a:extLst>
                    <a:ext uri="{9D8B030D-6E8A-4147-A177-3AD203B41FA5}">
                      <a16:colId xmlns:a16="http://schemas.microsoft.com/office/drawing/2014/main" val="1413890513"/>
                    </a:ext>
                  </a:extLst>
                </a:gridCol>
                <a:gridCol w="1579434">
                  <a:extLst>
                    <a:ext uri="{9D8B030D-6E8A-4147-A177-3AD203B41FA5}">
                      <a16:colId xmlns:a16="http://schemas.microsoft.com/office/drawing/2014/main" val="760251775"/>
                    </a:ext>
                  </a:extLst>
                </a:gridCol>
                <a:gridCol w="2216513">
                  <a:extLst>
                    <a:ext uri="{9D8B030D-6E8A-4147-A177-3AD203B41FA5}">
                      <a16:colId xmlns:a16="http://schemas.microsoft.com/office/drawing/2014/main" val="4144141750"/>
                    </a:ext>
                  </a:extLst>
                </a:gridCol>
              </a:tblGrid>
              <a:tr h="370840">
                <a:tc>
                  <a:txBody>
                    <a:bodyPr/>
                    <a:lstStyle/>
                    <a:p>
                      <a:pPr algn="ctr"/>
                      <a:r>
                        <a:rPr lang="pt-BR" sz="1400" dirty="0"/>
                        <a:t>Ref.</a:t>
                      </a:r>
                    </a:p>
                  </a:txBody>
                  <a:tcPr>
                    <a:solidFill>
                      <a:srgbClr val="0F62FF"/>
                    </a:solidFill>
                  </a:tcPr>
                </a:tc>
                <a:tc>
                  <a:txBody>
                    <a:bodyPr/>
                    <a:lstStyle/>
                    <a:p>
                      <a:pPr algn="ctr"/>
                      <a:r>
                        <a:rPr lang="pt-BR" sz="1400" dirty="0"/>
                        <a:t>LSTM</a:t>
                      </a:r>
                    </a:p>
                  </a:txBody>
                  <a:tcPr>
                    <a:solidFill>
                      <a:srgbClr val="0F62FF"/>
                    </a:solidFill>
                  </a:tcPr>
                </a:tc>
                <a:tc>
                  <a:txBody>
                    <a:bodyPr/>
                    <a:lstStyle/>
                    <a:p>
                      <a:pPr algn="ctr"/>
                      <a:r>
                        <a:rPr lang="pt-BR" sz="1400" dirty="0"/>
                        <a:t>Time series</a:t>
                      </a:r>
                    </a:p>
                  </a:txBody>
                  <a:tcPr>
                    <a:solidFill>
                      <a:srgbClr val="0F62FF"/>
                    </a:solidFill>
                  </a:tcPr>
                </a:tc>
                <a:tc>
                  <a:txBody>
                    <a:bodyPr/>
                    <a:lstStyle/>
                    <a:p>
                      <a:pPr algn="ctr"/>
                      <a:r>
                        <a:rPr lang="pt-BR" sz="1400" dirty="0"/>
                        <a:t>Grid </a:t>
                      </a:r>
                      <a:r>
                        <a:rPr lang="pt-BR" sz="1400" dirty="0" err="1"/>
                        <a:t>arrange</a:t>
                      </a:r>
                      <a:endParaRPr lang="pt-BR" sz="1400" dirty="0"/>
                    </a:p>
                  </a:txBody>
                  <a:tcPr>
                    <a:solidFill>
                      <a:srgbClr val="0F62FF"/>
                    </a:solidFill>
                  </a:tcPr>
                </a:tc>
                <a:tc>
                  <a:txBody>
                    <a:bodyPr/>
                    <a:lstStyle/>
                    <a:p>
                      <a:pPr algn="ctr"/>
                      <a:r>
                        <a:rPr lang="pt-BR" sz="1400" dirty="0" err="1"/>
                        <a:t>Neighborhood</a:t>
                      </a:r>
                      <a:r>
                        <a:rPr lang="pt-BR" sz="1400" dirty="0"/>
                        <a:t> </a:t>
                      </a:r>
                      <a:r>
                        <a:rPr lang="pt-BR" sz="1400" dirty="0" err="1"/>
                        <a:t>concept</a:t>
                      </a:r>
                      <a:endParaRPr lang="pt-BR" sz="1400" dirty="0"/>
                    </a:p>
                  </a:txBody>
                  <a:tcPr>
                    <a:solidFill>
                      <a:srgbClr val="0F62FF"/>
                    </a:solidFill>
                  </a:tcPr>
                </a:tc>
                <a:tc>
                  <a:txBody>
                    <a:bodyPr/>
                    <a:lstStyle/>
                    <a:p>
                      <a:pPr algn="ctr"/>
                      <a:r>
                        <a:rPr lang="pt-BR" sz="1400" dirty="0" err="1"/>
                        <a:t>Spatial</a:t>
                      </a:r>
                      <a:r>
                        <a:rPr lang="pt-BR" sz="1400" dirty="0"/>
                        <a:t> </a:t>
                      </a:r>
                      <a:r>
                        <a:rPr lang="pt-BR" sz="1400" dirty="0" err="1"/>
                        <a:t>modelling</a:t>
                      </a:r>
                      <a:endParaRPr lang="pt-BR" sz="1400" dirty="0"/>
                    </a:p>
                  </a:txBody>
                  <a:tcPr>
                    <a:solidFill>
                      <a:srgbClr val="0F62FF"/>
                    </a:solidFill>
                  </a:tcPr>
                </a:tc>
                <a:tc>
                  <a:txBody>
                    <a:bodyPr/>
                    <a:lstStyle/>
                    <a:p>
                      <a:pPr algn="ctr"/>
                      <a:r>
                        <a:rPr lang="pt-BR" sz="1400" dirty="0"/>
                        <a:t>Residual/</a:t>
                      </a:r>
                      <a:r>
                        <a:rPr lang="pt-BR" sz="1400" dirty="0" err="1"/>
                        <a:t>aperiodic</a:t>
                      </a:r>
                      <a:r>
                        <a:rPr lang="pt-BR" sz="1400" dirty="0"/>
                        <a:t> </a:t>
                      </a:r>
                      <a:r>
                        <a:rPr lang="pt-BR" sz="1400" dirty="0" err="1"/>
                        <a:t>events</a:t>
                      </a:r>
                      <a:endParaRPr lang="pt-BR" sz="1400" dirty="0"/>
                    </a:p>
                  </a:txBody>
                  <a:tcPr>
                    <a:solidFill>
                      <a:srgbClr val="0F62FF"/>
                    </a:solidFill>
                  </a:tcPr>
                </a:tc>
                <a:tc>
                  <a:txBody>
                    <a:bodyPr/>
                    <a:lstStyle/>
                    <a:p>
                      <a:pPr algn="ctr"/>
                      <a:r>
                        <a:rPr lang="pt-BR" sz="1400" dirty="0"/>
                        <a:t>Network </a:t>
                      </a:r>
                      <a:r>
                        <a:rPr lang="pt-BR" sz="1400" dirty="0" err="1"/>
                        <a:t>traffic</a:t>
                      </a:r>
                      <a:r>
                        <a:rPr lang="pt-BR" sz="1400" dirty="0"/>
                        <a:t> </a:t>
                      </a:r>
                      <a:r>
                        <a:rPr lang="pt-BR" sz="1400" dirty="0" err="1"/>
                        <a:t>consumption</a:t>
                      </a:r>
                      <a:r>
                        <a:rPr lang="pt-BR" sz="1400" dirty="0"/>
                        <a:t> </a:t>
                      </a:r>
                      <a:r>
                        <a:rPr lang="pt-BR" sz="1400" dirty="0" err="1"/>
                        <a:t>characterization</a:t>
                      </a:r>
                      <a:endParaRPr lang="pt-BR" sz="1400"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sz="1400" dirty="0"/>
                        <a:t>Wang et al., 2015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BR" sz="1800" b="1" i="0" kern="1200" dirty="0">
                        <a:solidFill>
                          <a:srgbClr val="0F62FF"/>
                        </a:solidFill>
                        <a:effectLst/>
                        <a:latin typeface="+mn-lt"/>
                        <a:ea typeface="+mn-ea"/>
                        <a:cs typeface="+mn-cs"/>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697459592"/>
                  </a:ext>
                </a:extLst>
              </a:tr>
              <a:tr h="370840">
                <a:tc>
                  <a:txBody>
                    <a:bodyPr/>
                    <a:lstStyle/>
                    <a:p>
                      <a:pPr algn="ctr"/>
                      <a:r>
                        <a:rPr lang="pt-BR" sz="1400" dirty="0"/>
                        <a:t>Wang et al., 2017a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495963213"/>
                  </a:ext>
                </a:extLst>
              </a:tr>
              <a:tr h="370840">
                <a:tc>
                  <a:txBody>
                    <a:bodyPr/>
                    <a:lstStyle/>
                    <a:p>
                      <a:pPr algn="ctr"/>
                      <a:r>
                        <a:rPr lang="pt-BR" sz="1400" dirty="0"/>
                        <a:t>Wang et al., 2017b</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extLst>
                  <a:ext uri="{0D108BD9-81ED-4DB2-BD59-A6C34878D82A}">
                    <a16:rowId xmlns:a16="http://schemas.microsoft.com/office/drawing/2014/main" val="1882428735"/>
                  </a:ext>
                </a:extLst>
              </a:tr>
              <a:tr h="370840">
                <a:tc>
                  <a:txBody>
                    <a:bodyPr/>
                    <a:lstStyle/>
                    <a:p>
                      <a:pPr algn="ctr"/>
                      <a:r>
                        <a:rPr lang="pt-BR" sz="1400" dirty="0"/>
                        <a:t>YANG et al., 2021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1041310258"/>
                  </a:ext>
                </a:extLst>
              </a:tr>
              <a:tr h="370840">
                <a:tc>
                  <a:txBody>
                    <a:bodyPr/>
                    <a:lstStyle/>
                    <a:p>
                      <a:pPr algn="ctr"/>
                      <a:r>
                        <a:rPr lang="pt-BR" sz="1400" dirty="0" err="1"/>
                        <a:t>Gotzner</a:t>
                      </a:r>
                      <a:r>
                        <a:rPr lang="pt-BR" sz="1400" dirty="0"/>
                        <a:t>;</a:t>
                      </a:r>
                    </a:p>
                    <a:p>
                      <a:pPr algn="ctr"/>
                      <a:r>
                        <a:rPr lang="pt-BR" sz="1400" dirty="0" err="1"/>
                        <a:t>Rathgeber</a:t>
                      </a:r>
                      <a:r>
                        <a:rPr lang="pt-BR" sz="1400" dirty="0"/>
                        <a:t>, 1998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726508334"/>
                  </a:ext>
                </a:extLst>
              </a:tr>
              <a:tr h="370840">
                <a:tc>
                  <a:txBody>
                    <a:bodyPr/>
                    <a:lstStyle/>
                    <a:p>
                      <a:pPr algn="ctr"/>
                      <a:r>
                        <a:rPr lang="pt-BR" sz="1400" dirty="0"/>
                        <a:t>BOUTABA et al., 2018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933493343"/>
                  </a:ext>
                </a:extLst>
              </a:tr>
            </a:tbl>
          </a:graphicData>
        </a:graphic>
      </p:graphicFrame>
    </p:spTree>
    <p:extLst>
      <p:ext uri="{BB962C8B-B14F-4D97-AF65-F5344CB8AC3E}">
        <p14:creationId xmlns:p14="http://schemas.microsoft.com/office/powerpoint/2010/main" val="94301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noAutofit/>
          </a:bodyPr>
          <a:lstStyle/>
          <a:p>
            <a:pPr marL="514350" indent="-514350">
              <a:buFont typeface="+mj-lt"/>
              <a:buAutoNum type="arabicPeriod"/>
            </a:pPr>
            <a:r>
              <a:rPr lang="pt-BR" sz="2000" dirty="0" err="1">
                <a:latin typeface="IBM Plex Sans" panose="020B0503050203000203" pitchFamily="34" charset="0"/>
              </a:rPr>
              <a:t>Introduction</a:t>
            </a:r>
            <a:endParaRPr lang="pt-BR" sz="2000" dirty="0">
              <a:latin typeface="IBM Plex Sans" panose="020B0503050203000203" pitchFamily="34" charset="0"/>
            </a:endParaRPr>
          </a:p>
          <a:p>
            <a:pPr marL="514350" indent="-514350">
              <a:buFont typeface="+mj-lt"/>
              <a:buAutoNum type="arabicPeriod"/>
            </a:pPr>
            <a:r>
              <a:rPr lang="pt-BR" sz="2000" dirty="0" err="1">
                <a:latin typeface="IBM Plex Sans" panose="020B0503050203000203" pitchFamily="34" charset="0"/>
              </a:rPr>
              <a:t>Related</a:t>
            </a:r>
            <a:r>
              <a:rPr lang="pt-BR" sz="2000" dirty="0">
                <a:latin typeface="IBM Plex Sans" panose="020B0503050203000203" pitchFamily="34" charset="0"/>
              </a:rPr>
              <a:t> </a:t>
            </a:r>
            <a:r>
              <a:rPr lang="pt-BR" sz="2000" dirty="0" err="1">
                <a:latin typeface="IBM Plex Sans" panose="020B0503050203000203" pitchFamily="34" charset="0"/>
              </a:rPr>
              <a:t>Work</a:t>
            </a:r>
            <a:endParaRPr lang="pt-BR" sz="2000" dirty="0">
              <a:latin typeface="IBM Plex Sans" panose="020B0503050203000203" pitchFamily="34" charset="0"/>
            </a:endParaRPr>
          </a:p>
          <a:p>
            <a:pPr marL="514350" indent="-514350">
              <a:buFont typeface="+mj-lt"/>
              <a:buAutoNum type="arabicPeriod"/>
            </a:pPr>
            <a:r>
              <a:rPr lang="pt-BR" sz="2000" dirty="0" err="1">
                <a:solidFill>
                  <a:srgbClr val="0F62FF"/>
                </a:solidFill>
                <a:latin typeface="IBM Plex Sans" panose="020B0503050203000203" pitchFamily="34" charset="0"/>
              </a:rPr>
              <a:t>Preliminaries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on</a:t>
            </a:r>
            <a:r>
              <a:rPr lang="pt-BR" sz="2000" dirty="0">
                <a:solidFill>
                  <a:srgbClr val="0F62FF"/>
                </a:solidFill>
                <a:latin typeface="IBM Plex Sans" panose="020B0503050203000203" pitchFamily="34" charset="0"/>
              </a:rPr>
              <a:t> data </a:t>
            </a:r>
            <a:r>
              <a:rPr lang="pt-BR" sz="2000" dirty="0" err="1">
                <a:solidFill>
                  <a:srgbClr val="0F62FF"/>
                </a:solidFill>
                <a:latin typeface="IBM Plex Sans" panose="020B0503050203000203" pitchFamily="34" charset="0"/>
              </a:rPr>
              <a:t>collection</a:t>
            </a:r>
            <a:r>
              <a:rPr lang="pt-BR" sz="2000" dirty="0">
                <a:solidFill>
                  <a:srgbClr val="0F62FF"/>
                </a:solidFill>
                <a:latin typeface="IBM Plex Sans" panose="020B0503050203000203" pitchFamily="34" charset="0"/>
              </a:rPr>
              <a:t> for MTP-NT</a:t>
            </a:r>
          </a:p>
          <a:p>
            <a:pPr marL="971550" lvl="1" indent="-514350">
              <a:buFont typeface="+mj-lt"/>
              <a:buAutoNum type="arabicPeriod"/>
            </a:pPr>
            <a:r>
              <a:rPr lang="pt-BR" sz="2000" dirty="0" err="1">
                <a:solidFill>
                  <a:srgbClr val="0F62FF"/>
                </a:solidFill>
                <a:latin typeface="IBM Plex Sans" panose="020B0503050203000203" pitchFamily="34" charset="0"/>
              </a:rPr>
              <a:t>Preliminaries</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The </a:t>
            </a:r>
            <a:r>
              <a:rPr lang="pt-BR" sz="2000" dirty="0" err="1">
                <a:solidFill>
                  <a:srgbClr val="0F62FF"/>
                </a:solidFill>
                <a:latin typeface="IBM Plex Sans" panose="020B0503050203000203" pitchFamily="34" charset="0"/>
              </a:rPr>
              <a:t>predictive</a:t>
            </a:r>
            <a:r>
              <a:rPr lang="pt-BR" sz="2000" dirty="0">
                <a:solidFill>
                  <a:srgbClr val="0F62FF"/>
                </a:solidFill>
                <a:latin typeface="IBM Plex Sans" panose="020B0503050203000203" pitchFamily="34" charset="0"/>
              </a:rPr>
              <a:t> model in </a:t>
            </a:r>
            <a:r>
              <a:rPr lang="pt-BR" sz="2000" dirty="0" err="1">
                <a:solidFill>
                  <a:srgbClr val="0F62FF"/>
                </a:solidFill>
                <a:latin typeface="IBM Plex Sans" panose="020B0503050203000203" pitchFamily="34" charset="0"/>
              </a:rPr>
              <a:t>the</a:t>
            </a:r>
            <a:r>
              <a:rPr lang="pt-BR" sz="2000" dirty="0">
                <a:solidFill>
                  <a:srgbClr val="0F62FF"/>
                </a:solidFill>
                <a:latin typeface="IBM Plex Sans" panose="020B0503050203000203" pitchFamily="34" charset="0"/>
              </a:rPr>
              <a:t> 5G </a:t>
            </a:r>
            <a:r>
              <a:rPr lang="pt-BR" sz="2000" dirty="0" err="1">
                <a:solidFill>
                  <a:srgbClr val="0F62FF"/>
                </a:solidFill>
                <a:latin typeface="IBM Plex Sans" panose="020B0503050203000203" pitchFamily="34" charset="0"/>
              </a:rPr>
              <a:t>infrastructure</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Data </a:t>
            </a:r>
            <a:r>
              <a:rPr lang="pt-BR" sz="2000" dirty="0" err="1">
                <a:solidFill>
                  <a:srgbClr val="0F62FF"/>
                </a:solidFill>
                <a:latin typeface="IBM Plex Sans" panose="020B0503050203000203" pitchFamily="34" charset="0"/>
              </a:rPr>
              <a:t>Flow</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Dataset</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used</a:t>
            </a:r>
            <a:r>
              <a:rPr lang="pt-BR" sz="2000" dirty="0">
                <a:solidFill>
                  <a:srgbClr val="0F62FF"/>
                </a:solidFill>
                <a:latin typeface="IBM Plex Sans" panose="020B0503050203000203" pitchFamily="34" charset="0"/>
              </a:rPr>
              <a:t> in </a:t>
            </a:r>
            <a:r>
              <a:rPr lang="pt-BR" sz="2000" dirty="0" err="1">
                <a:solidFill>
                  <a:srgbClr val="0F62FF"/>
                </a:solidFill>
                <a:latin typeface="IBM Plex Sans" panose="020B0503050203000203" pitchFamily="34" charset="0"/>
              </a:rPr>
              <a:t>this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work</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Mathematical</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formalization</a:t>
            </a:r>
            <a:endParaRPr lang="pt-BR" sz="2000" dirty="0">
              <a:solidFill>
                <a:srgbClr val="0F62FF"/>
              </a:solidFill>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Framework </a:t>
            </a:r>
            <a:r>
              <a:rPr lang="pt-BR" sz="2000" dirty="0" err="1">
                <a:latin typeface="IBM Plex Sans" panose="020B0503050203000203" pitchFamily="34" charset="0"/>
              </a:rPr>
              <a:t>structure</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a:t>
            </a:r>
            <a:r>
              <a:rPr lang="pt-BR" sz="2000" dirty="0" err="1">
                <a:latin typeface="IBM Plex Sans" panose="020B0503050203000203" pitchFamily="34" charset="0"/>
              </a:rPr>
              <a:t>fundamentation</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Experimental </a:t>
            </a:r>
            <a:r>
              <a:rPr lang="pt-BR" sz="2000" dirty="0" err="1">
                <a:latin typeface="IBM Plex Sans" panose="020B0503050203000203" pitchFamily="34" charset="0"/>
              </a:rPr>
              <a:t>results</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Final </a:t>
            </a:r>
            <a:r>
              <a:rPr lang="pt-BR" sz="2000" dirty="0" err="1">
                <a:latin typeface="IBM Plex Sans" panose="020B0503050203000203" pitchFamily="34" charset="0"/>
              </a:rPr>
              <a:t>considerations</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future </a:t>
            </a:r>
            <a:r>
              <a:rPr lang="pt-BR" sz="2000" dirty="0" err="1">
                <a:latin typeface="IBM Plex Sans" panose="020B0503050203000203" pitchFamily="34" charset="0"/>
              </a:rPr>
              <a:t>work</a:t>
            </a:r>
            <a:endParaRPr lang="pt-BR" sz="2000"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19</a:t>
            </a:fld>
            <a:endParaRPr lang="pt-BR"/>
          </a:p>
        </p:txBody>
      </p:sp>
    </p:spTree>
    <p:extLst>
      <p:ext uri="{BB962C8B-B14F-4D97-AF65-F5344CB8AC3E}">
        <p14:creationId xmlns:p14="http://schemas.microsoft.com/office/powerpoint/2010/main" val="386339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dirty="0" err="1">
                <a:solidFill>
                  <a:srgbClr val="0F62FF"/>
                </a:solidFill>
                <a:latin typeface="IBM Plex Sans" panose="020B0503050203000203" pitchFamily="34" charset="0"/>
              </a:rPr>
              <a:t>Introduction</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Related</a:t>
            </a:r>
            <a:r>
              <a:rPr lang="pt-BR" dirty="0">
                <a:latin typeface="IBM Plex Sans" panose="020B0503050203000203" pitchFamily="34" charset="0"/>
              </a:rPr>
              <a:t> </a:t>
            </a:r>
            <a:r>
              <a:rPr lang="pt-BR" dirty="0" err="1">
                <a:latin typeface="IBM Plex Sans" panose="020B0503050203000203" pitchFamily="34" charset="0"/>
              </a:rPr>
              <a:t>Work</a:t>
            </a:r>
            <a:endParaRPr lang="pt-BR" dirty="0">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2</a:t>
            </a:fld>
            <a:endParaRPr lang="pt-BR"/>
          </a:p>
        </p:txBody>
      </p:sp>
    </p:spTree>
    <p:extLst>
      <p:ext uri="{BB962C8B-B14F-4D97-AF65-F5344CB8AC3E}">
        <p14:creationId xmlns:p14="http://schemas.microsoft.com/office/powerpoint/2010/main" val="171439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pic>
        <p:nvPicPr>
          <p:cNvPr id="7" name="Picture 6" descr="A diagram of a computer network&#10;&#10;Description automatically generated">
            <a:extLst>
              <a:ext uri="{FF2B5EF4-FFF2-40B4-BE49-F238E27FC236}">
                <a16:creationId xmlns:a16="http://schemas.microsoft.com/office/drawing/2014/main" id="{7FC00FEF-B681-B804-286E-6110AD809622}"/>
              </a:ext>
            </a:extLst>
          </p:cNvPr>
          <p:cNvPicPr>
            <a:picLocks noChangeAspect="1"/>
          </p:cNvPicPr>
          <p:nvPr/>
        </p:nvPicPr>
        <p:blipFill>
          <a:blip r:embed="rId3"/>
          <a:stretch>
            <a:fillRect/>
          </a:stretch>
        </p:blipFill>
        <p:spPr>
          <a:xfrm>
            <a:off x="2832652" y="1784768"/>
            <a:ext cx="6526696" cy="3929266"/>
          </a:xfrm>
          <a:prstGeom prst="rect">
            <a:avLst/>
          </a:prstGeom>
        </p:spPr>
      </p:pic>
      <p:sp>
        <p:nvSpPr>
          <p:cNvPr id="9" name="Title">
            <a:extLst>
              <a:ext uri="{FF2B5EF4-FFF2-40B4-BE49-F238E27FC236}">
                <a16:creationId xmlns:a16="http://schemas.microsoft.com/office/drawing/2014/main" id="{D6C95485-1D57-EF62-FBA5-AE0493DB6C88}"/>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the author</a:t>
            </a:r>
          </a:p>
        </p:txBody>
      </p:sp>
    </p:spTree>
    <p:extLst>
      <p:ext uri="{BB962C8B-B14F-4D97-AF65-F5344CB8AC3E}">
        <p14:creationId xmlns:p14="http://schemas.microsoft.com/office/powerpoint/2010/main" val="386086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21</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
        <p:nvSpPr>
          <p:cNvPr id="2" name="AutoShape 4" descr="Open Source Hardware Vector Logo - Download Free SVG Icon | Worldvectorlogo">
            <a:extLst>
              <a:ext uri="{FF2B5EF4-FFF2-40B4-BE49-F238E27FC236}">
                <a16:creationId xmlns:a16="http://schemas.microsoft.com/office/drawing/2014/main" id="{59C10DDC-2CD3-A083-8A41-015517136C10}"/>
              </a:ext>
            </a:extLst>
          </p:cNvPr>
          <p:cNvSpPr>
            <a:spLocks noChangeAspect="1" noChangeArrowheads="1"/>
          </p:cNvSpPr>
          <p:nvPr/>
        </p:nvSpPr>
        <p:spPr bwMode="auto">
          <a:xfrm>
            <a:off x="5943600" y="1371600"/>
            <a:ext cx="2209800" cy="2209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Server icon vector logo template 10754503 Vector Art at Vecteezy">
            <a:extLst>
              <a:ext uri="{FF2B5EF4-FFF2-40B4-BE49-F238E27FC236}">
                <a16:creationId xmlns:a16="http://schemas.microsoft.com/office/drawing/2014/main" id="{A4A3ED6C-A9D0-31AB-C25A-9A0EF39D08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24" t="13986" r="15491" b="15409"/>
          <a:stretch/>
        </p:blipFill>
        <p:spPr bwMode="auto">
          <a:xfrm>
            <a:off x="2468037" y="2261207"/>
            <a:ext cx="1699591" cy="15902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de Logo Graphic by Friendesigns · Creative Fabrica">
            <a:extLst>
              <a:ext uri="{FF2B5EF4-FFF2-40B4-BE49-F238E27FC236}">
                <a16:creationId xmlns:a16="http://schemas.microsoft.com/office/drawing/2014/main" id="{31310A10-0974-8544-EB61-2E915B9F17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59" r="25137"/>
          <a:stretch/>
        </p:blipFill>
        <p:spPr bwMode="auto">
          <a:xfrm>
            <a:off x="8382019" y="1687062"/>
            <a:ext cx="2209800" cy="273855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a:extLst>
              <a:ext uri="{FF2B5EF4-FFF2-40B4-BE49-F238E27FC236}">
                <a16:creationId xmlns:a16="http://schemas.microsoft.com/office/drawing/2014/main" id="{7C225443-A9A3-C0AE-520C-3A0EB7F0CAB0}"/>
              </a:ext>
            </a:extLst>
          </p:cNvPr>
          <p:cNvSpPr>
            <a:spLocks noGrp="1"/>
          </p:cNvSpPr>
          <p:nvPr>
            <p:ph type="title"/>
          </p:nvPr>
        </p:nvSpPr>
        <p:spPr>
          <a:xfrm>
            <a:off x="3098324" y="4067641"/>
            <a:ext cx="5690551" cy="2387708"/>
          </a:xfrm>
        </p:spPr>
        <p:txBody>
          <a:bodyPr anchor="t">
            <a:normAutofit/>
          </a:bodyPr>
          <a:lstStyle/>
          <a:p>
            <a:pPr algn="ctr"/>
            <a:r>
              <a:rPr lang="en-US" sz="1600" b="1" dirty="0">
                <a:latin typeface="IBM Plex Sans" panose="020B0503050203000203" pitchFamily="34" charset="0"/>
              </a:rPr>
              <a:t>Hardware middleboxes become </a:t>
            </a:r>
            <a:r>
              <a:rPr lang="en-US" sz="1600" b="1" dirty="0">
                <a:solidFill>
                  <a:srgbClr val="0F62FF"/>
                </a:solidFill>
                <a:latin typeface="IBM Plex Sans" panose="020B0503050203000203" pitchFamily="34" charset="0"/>
              </a:rPr>
              <a:t>software functions</a:t>
            </a:r>
            <a:br>
              <a:rPr lang="en-US" sz="1600" b="1" dirty="0">
                <a:solidFill>
                  <a:srgbClr val="0F62FF"/>
                </a:solidFill>
                <a:latin typeface="IBM Plex Sans" panose="020B0503050203000203" pitchFamily="34" charset="0"/>
              </a:rPr>
            </a:br>
            <a:br>
              <a:rPr lang="en-US" sz="1600" b="1" dirty="0">
                <a:solidFill>
                  <a:srgbClr val="0F62FF"/>
                </a:solidFill>
                <a:latin typeface="IBM Plex Sans" panose="020B0503050203000203" pitchFamily="34" charset="0"/>
              </a:rPr>
            </a:br>
            <a:r>
              <a:rPr lang="en-US" sz="1600" b="1" dirty="0">
                <a:latin typeface="IBM Plex Sans" panose="020B0503050203000203" pitchFamily="34" charset="0"/>
              </a:rPr>
              <a:t>Rely on dedicated hardware or </a:t>
            </a:r>
            <a:r>
              <a:rPr lang="en-US" sz="1600" b="1" dirty="0">
                <a:solidFill>
                  <a:srgbClr val="0F62FF"/>
                </a:solidFill>
                <a:latin typeface="IBM Plex Sans" panose="020B0503050203000203" pitchFamily="34" charset="0"/>
              </a:rPr>
              <a:t>cloud</a:t>
            </a:r>
          </a:p>
        </p:txBody>
      </p:sp>
      <p:cxnSp>
        <p:nvCxnSpPr>
          <p:cNvPr id="11" name="Straight Arrow Connector 10">
            <a:extLst>
              <a:ext uri="{FF2B5EF4-FFF2-40B4-BE49-F238E27FC236}">
                <a16:creationId xmlns:a16="http://schemas.microsoft.com/office/drawing/2014/main" id="{69800359-0CF5-CC0B-F4BD-6A6957098C6B}"/>
              </a:ext>
            </a:extLst>
          </p:cNvPr>
          <p:cNvCxnSpPr>
            <a:stCxn id="1032" idx="3"/>
            <a:endCxn id="1034" idx="1"/>
          </p:cNvCxnSpPr>
          <p:nvPr/>
        </p:nvCxnSpPr>
        <p:spPr>
          <a:xfrm>
            <a:off x="4167628" y="3056338"/>
            <a:ext cx="421439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itle">
            <a:extLst>
              <a:ext uri="{FF2B5EF4-FFF2-40B4-BE49-F238E27FC236}">
                <a16:creationId xmlns:a16="http://schemas.microsoft.com/office/drawing/2014/main" id="{97E55E9E-1E0A-3BA2-0DA1-99A35DE0872D}"/>
              </a:ext>
            </a:extLst>
          </p:cNvPr>
          <p:cNvSpPr txBox="1">
            <a:spLocks/>
          </p:cNvSpPr>
          <p:nvPr/>
        </p:nvSpPr>
        <p:spPr>
          <a:xfrm>
            <a:off x="4325114" y="2684376"/>
            <a:ext cx="3899417" cy="3495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Network Function Virtualization (NFV)</a:t>
            </a:r>
          </a:p>
        </p:txBody>
      </p:sp>
    </p:spTree>
    <p:extLst>
      <p:ext uri="{BB962C8B-B14F-4D97-AF65-F5344CB8AC3E}">
        <p14:creationId xmlns:p14="http://schemas.microsoft.com/office/powerpoint/2010/main" val="216064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22</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pic>
        <p:nvPicPr>
          <p:cNvPr id="3" name="Picture 2" descr="A diagram of a network&#10;&#10;Description automatically generated">
            <a:extLst>
              <a:ext uri="{FF2B5EF4-FFF2-40B4-BE49-F238E27FC236}">
                <a16:creationId xmlns:a16="http://schemas.microsoft.com/office/drawing/2014/main" id="{BC19144E-2A5A-5731-9960-016E72ACBEB0}"/>
              </a:ext>
            </a:extLst>
          </p:cNvPr>
          <p:cNvPicPr>
            <a:picLocks noChangeAspect="1"/>
          </p:cNvPicPr>
          <p:nvPr/>
        </p:nvPicPr>
        <p:blipFill>
          <a:blip r:embed="rId3"/>
          <a:stretch>
            <a:fillRect/>
          </a:stretch>
        </p:blipFill>
        <p:spPr>
          <a:xfrm>
            <a:off x="3658798" y="1691994"/>
            <a:ext cx="4874403" cy="4378296"/>
          </a:xfrm>
          <a:prstGeom prst="rect">
            <a:avLst/>
          </a:prstGeom>
        </p:spPr>
      </p:pic>
      <p:sp>
        <p:nvSpPr>
          <p:cNvPr id="6" name="Title">
            <a:extLst>
              <a:ext uri="{FF2B5EF4-FFF2-40B4-BE49-F238E27FC236}">
                <a16:creationId xmlns:a16="http://schemas.microsoft.com/office/drawing/2014/main" id="{23DCB8CB-97A8-6B19-2264-53D911AB8E32}"/>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the author</a:t>
            </a:r>
          </a:p>
        </p:txBody>
      </p:sp>
    </p:spTree>
    <p:extLst>
      <p:ext uri="{BB962C8B-B14F-4D97-AF65-F5344CB8AC3E}">
        <p14:creationId xmlns:p14="http://schemas.microsoft.com/office/powerpoint/2010/main" val="2365338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23</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46903"/>
          </a:xfrm>
        </p:spPr>
        <p:txBody>
          <a:bodyPr anchor="t">
            <a:normAutofit/>
          </a:bodyPr>
          <a:lstStyle/>
          <a:p>
            <a:r>
              <a:rPr lang="en-US" sz="1600" b="1" dirty="0">
                <a:latin typeface="IBM Plex Sans" panose="020B0503050203000203" pitchFamily="34" charset="0"/>
              </a:rPr>
              <a:t>Main advantages according to European Telecommunications Standards (ETSI)</a:t>
            </a:r>
            <a:r>
              <a:rPr lang="en-US" sz="1600" b="1" baseline="30000" dirty="0">
                <a:latin typeface="IBM Plex Sans" panose="020B0503050203000203" pitchFamily="34" charset="0"/>
              </a:rPr>
              <a:t>1</a:t>
            </a:r>
            <a:br>
              <a:rPr lang="en-US" sz="1600" b="1" dirty="0">
                <a:latin typeface="IBM Plex Sans" panose="020B0503050203000203" pitchFamily="34" charset="0"/>
              </a:rPr>
            </a:b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D4CFAE64-9E07-DC8F-0875-D5BA61C8EC87}"/>
              </a:ext>
            </a:extLst>
          </p:cNvPr>
          <p:cNvSpPr txBox="1"/>
          <p:nvPr/>
        </p:nvSpPr>
        <p:spPr>
          <a:xfrm>
            <a:off x="6096000" y="4526329"/>
            <a:ext cx="5257800" cy="923330"/>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ETSI</a:t>
            </a:r>
          </a:p>
          <a:p>
            <a:r>
              <a:rPr lang="en-US" sz="900" dirty="0">
                <a:solidFill>
                  <a:srgbClr val="898989"/>
                </a:solidFill>
                <a:latin typeface="IBM Plex Sans" panose="020B0503050203000203" pitchFamily="34" charset="0"/>
              </a:rPr>
              <a:t>[2] </a:t>
            </a:r>
            <a:r>
              <a:rPr lang="en-US" sz="900" dirty="0" err="1">
                <a:solidFill>
                  <a:srgbClr val="898989"/>
                </a:solidFill>
                <a:latin typeface="IBM Plex Sans" panose="020B0503050203000203" pitchFamily="34" charset="0"/>
              </a:rPr>
              <a:t>Rankothge</a:t>
            </a:r>
            <a:endParaRPr lang="en-US" sz="900" dirty="0">
              <a:solidFill>
                <a:srgbClr val="898989"/>
              </a:solidFill>
              <a:latin typeface="IBM Plex Sans" panose="020B0503050203000203" pitchFamily="34" charset="0"/>
            </a:endParaRPr>
          </a:p>
          <a:p>
            <a:r>
              <a:rPr lang="en-US" sz="900" dirty="0">
                <a:solidFill>
                  <a:srgbClr val="898989"/>
                </a:solidFill>
                <a:latin typeface="IBM Plex Sans" panose="020B0503050203000203" pitchFamily="34" charset="0"/>
              </a:rPr>
              <a:t>[3] Basta</a:t>
            </a:r>
          </a:p>
          <a:p>
            <a:r>
              <a:rPr lang="en-US" sz="900" dirty="0">
                <a:solidFill>
                  <a:srgbClr val="898989"/>
                </a:solidFill>
                <a:latin typeface="IBM Plex Sans" panose="020B0503050203000203" pitchFamily="34" charset="0"/>
              </a:rPr>
              <a:t>[4] Bronstein</a:t>
            </a:r>
          </a:p>
          <a:p>
            <a:r>
              <a:rPr lang="en-US" sz="900" dirty="0">
                <a:solidFill>
                  <a:srgbClr val="898989"/>
                </a:solidFill>
                <a:latin typeface="IBM Plex Sans" panose="020B0503050203000203" pitchFamily="34" charset="0"/>
              </a:rPr>
              <a:t>[5] </a:t>
            </a:r>
            <a:r>
              <a:rPr lang="en-US" sz="900" dirty="0" err="1">
                <a:solidFill>
                  <a:srgbClr val="898989"/>
                </a:solidFill>
                <a:latin typeface="IBM Plex Sans" panose="020B0503050203000203" pitchFamily="34" charset="0"/>
              </a:rPr>
              <a:t>Manglini</a:t>
            </a:r>
            <a:endParaRPr lang="en-US" sz="900" dirty="0">
              <a:solidFill>
                <a:srgbClr val="898989"/>
              </a:solidFill>
              <a:latin typeface="IBM Plex Sans" panose="020B0503050203000203" pitchFamily="34" charset="0"/>
            </a:endParaRPr>
          </a:p>
          <a:p>
            <a:r>
              <a:rPr lang="en-US" sz="900" dirty="0">
                <a:solidFill>
                  <a:srgbClr val="898989"/>
                </a:solidFill>
                <a:latin typeface="IBM Plex Sans" panose="020B0503050203000203" pitchFamily="34" charset="0"/>
              </a:rPr>
              <a:t>[6] Kim, Lee</a:t>
            </a:r>
            <a:endParaRPr lang="pt-BR" sz="900" dirty="0">
              <a:solidFill>
                <a:srgbClr val="898989"/>
              </a:solidFill>
              <a:latin typeface="IBM Plex Sans" panose="020B0503050203000203" pitchFamily="34" charset="0"/>
            </a:endParaRPr>
          </a:p>
        </p:txBody>
      </p:sp>
      <p:sp>
        <p:nvSpPr>
          <p:cNvPr id="7" name="Title">
            <a:extLst>
              <a:ext uri="{FF2B5EF4-FFF2-40B4-BE49-F238E27FC236}">
                <a16:creationId xmlns:a16="http://schemas.microsoft.com/office/drawing/2014/main" id="{48CFCC32-A6C6-4CD1-E85B-A358EE513708}"/>
              </a:ext>
            </a:extLst>
          </p:cNvPr>
          <p:cNvSpPr txBox="1">
            <a:spLocks/>
          </p:cNvSpPr>
          <p:nvPr/>
        </p:nvSpPr>
        <p:spPr>
          <a:xfrm>
            <a:off x="531344" y="2249894"/>
            <a:ext cx="10683501" cy="225714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mj-lt"/>
              <a:buAutoNum type="arabicPeriod"/>
            </a:pPr>
            <a:r>
              <a:rPr lang="en-US" sz="1600" b="1" dirty="0">
                <a:latin typeface="IBM Plex Sans" panose="020B0503050203000203" pitchFamily="34" charset="0"/>
              </a:rPr>
              <a:t>NFV as a service</a:t>
            </a:r>
            <a:r>
              <a:rPr lang="en-US" sz="1600" b="1" baseline="30000" dirty="0">
                <a:latin typeface="IBM Plex Sans" panose="020B0503050203000203" pitchFamily="34" charset="0"/>
              </a:rPr>
              <a:t>2</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Virtualization of  Core Network (CN) and Base Stations (BSs)</a:t>
            </a:r>
            <a:r>
              <a:rPr lang="en-US" sz="1600" b="1" baseline="30000" dirty="0">
                <a:latin typeface="IBM Plex Sans" panose="020B0503050203000203" pitchFamily="34" charset="0"/>
              </a:rPr>
              <a:t>3</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Virtualization of home environment</a:t>
            </a:r>
            <a:r>
              <a:rPr lang="en-US" sz="1600" b="1" baseline="30000" dirty="0">
                <a:latin typeface="IBM Plex Sans" panose="020B0503050203000203" pitchFamily="34" charset="0"/>
              </a:rPr>
              <a:t>4</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Virtualization of CDNs</a:t>
            </a:r>
            <a:r>
              <a:rPr lang="en-US" sz="1600" b="1" baseline="30000" dirty="0">
                <a:latin typeface="IBM Plex Sans" panose="020B0503050203000203" pitchFamily="34" charset="0"/>
              </a:rPr>
              <a:t>5,6</a:t>
            </a:r>
            <a:endParaRPr lang="en-US" sz="1600" b="1" dirty="0">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Tree>
    <p:extLst>
      <p:ext uri="{BB962C8B-B14F-4D97-AF65-F5344CB8AC3E}">
        <p14:creationId xmlns:p14="http://schemas.microsoft.com/office/powerpoint/2010/main" val="416932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24</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
        <p:nvSpPr>
          <p:cNvPr id="10" name="Rounded Rectangle 9">
            <a:extLst>
              <a:ext uri="{FF2B5EF4-FFF2-40B4-BE49-F238E27FC236}">
                <a16:creationId xmlns:a16="http://schemas.microsoft.com/office/drawing/2014/main" id="{EC5CB9B9-6D52-4359-7655-C0B16422E482}"/>
              </a:ext>
            </a:extLst>
          </p:cNvPr>
          <p:cNvSpPr/>
          <p:nvPr/>
        </p:nvSpPr>
        <p:spPr>
          <a:xfrm>
            <a:off x="9322904" y="1848678"/>
            <a:ext cx="2173356" cy="983974"/>
          </a:xfrm>
          <a:prstGeom prst="roundRect">
            <a:avLst/>
          </a:prstGeom>
          <a:solidFill>
            <a:srgbClr val="0F62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err="1">
                <a:latin typeface="IBM Plex Sans" panose="020B0503050203000203" pitchFamily="34" charset="0"/>
              </a:rPr>
              <a:t>Orchestrator</a:t>
            </a:r>
            <a:endParaRPr lang="pt-BR" b="1" dirty="0">
              <a:latin typeface="IBM Plex Sans" panose="020B0503050203000203" pitchFamily="34" charset="0"/>
            </a:endParaRPr>
          </a:p>
        </p:txBody>
      </p:sp>
      <p:sp>
        <p:nvSpPr>
          <p:cNvPr id="12" name="Rounded Rectangle 11">
            <a:extLst>
              <a:ext uri="{FF2B5EF4-FFF2-40B4-BE49-F238E27FC236}">
                <a16:creationId xmlns:a16="http://schemas.microsoft.com/office/drawing/2014/main" id="{0E310695-AA31-615A-8570-8DD8A6B5A6A4}"/>
              </a:ext>
            </a:extLst>
          </p:cNvPr>
          <p:cNvSpPr/>
          <p:nvPr/>
        </p:nvSpPr>
        <p:spPr>
          <a:xfrm>
            <a:off x="5128594" y="2201518"/>
            <a:ext cx="2173356" cy="631134"/>
          </a:xfrm>
          <a:prstGeom prst="roundRect">
            <a:avLst/>
          </a:prstGeom>
          <a:solidFill>
            <a:srgbClr val="0F62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NTMA</a:t>
            </a:r>
          </a:p>
        </p:txBody>
      </p:sp>
      <p:sp>
        <p:nvSpPr>
          <p:cNvPr id="13" name="Title">
            <a:extLst>
              <a:ext uri="{FF2B5EF4-FFF2-40B4-BE49-F238E27FC236}">
                <a16:creationId xmlns:a16="http://schemas.microsoft.com/office/drawing/2014/main" id="{31114510-B7BB-EC89-95A7-C3BE0833F23A}"/>
              </a:ext>
            </a:extLst>
          </p:cNvPr>
          <p:cNvSpPr>
            <a:spLocks noGrp="1"/>
          </p:cNvSpPr>
          <p:nvPr>
            <p:ph type="title"/>
          </p:nvPr>
        </p:nvSpPr>
        <p:spPr>
          <a:xfrm>
            <a:off x="5128594" y="3168099"/>
            <a:ext cx="3985590" cy="1453598"/>
          </a:xfrm>
        </p:spPr>
        <p:txBody>
          <a:bodyPr anchor="t">
            <a:normAutofit/>
          </a:bodyPr>
          <a:lstStyle/>
          <a:p>
            <a:r>
              <a:rPr lang="en-US" sz="1600" b="1" dirty="0">
                <a:latin typeface="IBM Plex Sans" panose="020B0503050203000203" pitchFamily="34" charset="0"/>
              </a:rPr>
              <a:t>Network Traffic Monitoring and Analysis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Also a NFV</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Problems</a:t>
            </a:r>
          </a:p>
        </p:txBody>
      </p:sp>
      <p:sp>
        <p:nvSpPr>
          <p:cNvPr id="14" name="Title">
            <a:extLst>
              <a:ext uri="{FF2B5EF4-FFF2-40B4-BE49-F238E27FC236}">
                <a16:creationId xmlns:a16="http://schemas.microsoft.com/office/drawing/2014/main" id="{3D51ED54-4F4D-7428-A93E-8242B49296BB}"/>
              </a:ext>
            </a:extLst>
          </p:cNvPr>
          <p:cNvSpPr txBox="1">
            <a:spLocks/>
          </p:cNvSpPr>
          <p:nvPr/>
        </p:nvSpPr>
        <p:spPr>
          <a:xfrm>
            <a:off x="5400264" y="4642405"/>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latin typeface="IBM Plex Sans" panose="020B0503050203000203" pitchFamily="34" charset="0"/>
              </a:rPr>
              <a:t>Volume</a:t>
            </a:r>
          </a:p>
          <a:p>
            <a:endParaRPr lang="en-US" sz="1200" dirty="0">
              <a:latin typeface="IBM Plex Sans" panose="020B0503050203000203" pitchFamily="34" charset="0"/>
            </a:endParaRPr>
          </a:p>
          <a:p>
            <a:r>
              <a:rPr lang="en-US" sz="1200" dirty="0">
                <a:latin typeface="IBM Plex Sans" panose="020B0503050203000203" pitchFamily="34" charset="0"/>
              </a:rPr>
              <a:t>Velocity</a:t>
            </a:r>
          </a:p>
        </p:txBody>
      </p:sp>
      <p:cxnSp>
        <p:nvCxnSpPr>
          <p:cNvPr id="15" name="Straight Arrow Connector 14">
            <a:extLst>
              <a:ext uri="{FF2B5EF4-FFF2-40B4-BE49-F238E27FC236}">
                <a16:creationId xmlns:a16="http://schemas.microsoft.com/office/drawing/2014/main" id="{A8EAE0E1-65D8-9AF3-DB02-8A6DE848A463}"/>
              </a:ext>
            </a:extLst>
          </p:cNvPr>
          <p:cNvCxnSpPr>
            <a:cxnSpLocks/>
            <a:stCxn id="12" idx="3"/>
          </p:cNvCxnSpPr>
          <p:nvPr/>
        </p:nvCxnSpPr>
        <p:spPr>
          <a:xfrm flipV="1">
            <a:off x="7301950" y="2517084"/>
            <a:ext cx="202095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D88D28F5-1E32-0826-E5D2-EAECC722A87E}"/>
              </a:ext>
            </a:extLst>
          </p:cNvPr>
          <p:cNvSpPr/>
          <p:nvPr/>
        </p:nvSpPr>
        <p:spPr>
          <a:xfrm>
            <a:off x="410821" y="1848678"/>
            <a:ext cx="2173356" cy="983974"/>
          </a:xfrm>
          <a:prstGeom prst="roundRect">
            <a:avLst/>
          </a:prstGeom>
          <a:solidFill>
            <a:srgbClr val="0F62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Network </a:t>
            </a:r>
            <a:r>
              <a:rPr lang="pt-BR" b="1" dirty="0" err="1">
                <a:latin typeface="IBM Plex Sans" panose="020B0503050203000203" pitchFamily="34" charset="0"/>
              </a:rPr>
              <a:t>usage</a:t>
            </a:r>
            <a:endParaRPr lang="pt-BR" b="1" dirty="0">
              <a:latin typeface="IBM Plex Sans" panose="020B0503050203000203" pitchFamily="34" charset="0"/>
            </a:endParaRPr>
          </a:p>
        </p:txBody>
      </p:sp>
      <p:cxnSp>
        <p:nvCxnSpPr>
          <p:cNvPr id="19" name="Straight Connector 18">
            <a:extLst>
              <a:ext uri="{FF2B5EF4-FFF2-40B4-BE49-F238E27FC236}">
                <a16:creationId xmlns:a16="http://schemas.microsoft.com/office/drawing/2014/main" id="{9AB26A38-13EB-7349-6D62-EFB70EDBE683}"/>
              </a:ext>
            </a:extLst>
          </p:cNvPr>
          <p:cNvCxnSpPr>
            <a:cxnSpLocks/>
            <a:endCxn id="12" idx="1"/>
          </p:cNvCxnSpPr>
          <p:nvPr/>
        </p:nvCxnSpPr>
        <p:spPr>
          <a:xfrm>
            <a:off x="2584177" y="2517085"/>
            <a:ext cx="2544417"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9262278-1A5B-5D34-7E9C-D8FB18020CAA}"/>
              </a:ext>
            </a:extLst>
          </p:cNvPr>
          <p:cNvCxnSpPr>
            <a:cxnSpLocks/>
          </p:cNvCxnSpPr>
          <p:nvPr/>
        </p:nvCxnSpPr>
        <p:spPr>
          <a:xfrm>
            <a:off x="4442791" y="2517085"/>
            <a:ext cx="6858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5CF37F-8283-D660-92D5-F4F34C304803}"/>
              </a:ext>
            </a:extLst>
          </p:cNvPr>
          <p:cNvCxnSpPr>
            <a:cxnSpLocks/>
          </p:cNvCxnSpPr>
          <p:nvPr/>
        </p:nvCxnSpPr>
        <p:spPr>
          <a:xfrm>
            <a:off x="5039139" y="2029651"/>
            <a:ext cx="42837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a:extLst>
              <a:ext uri="{FF2B5EF4-FFF2-40B4-BE49-F238E27FC236}">
                <a16:creationId xmlns:a16="http://schemas.microsoft.com/office/drawing/2014/main" id="{A1D69956-4CCF-0B52-51FC-3EC300CD2C2F}"/>
              </a:ext>
            </a:extLst>
          </p:cNvPr>
          <p:cNvSpPr txBox="1">
            <a:spLocks/>
          </p:cNvSpPr>
          <p:nvPr/>
        </p:nvSpPr>
        <p:spPr>
          <a:xfrm>
            <a:off x="9382537" y="2969592"/>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Problems</a:t>
            </a:r>
          </a:p>
        </p:txBody>
      </p:sp>
      <p:sp>
        <p:nvSpPr>
          <p:cNvPr id="30" name="Title">
            <a:extLst>
              <a:ext uri="{FF2B5EF4-FFF2-40B4-BE49-F238E27FC236}">
                <a16:creationId xmlns:a16="http://schemas.microsoft.com/office/drawing/2014/main" id="{E69F9CB8-CEF0-720F-54DC-6C12D9BC254D}"/>
              </a:ext>
            </a:extLst>
          </p:cNvPr>
          <p:cNvSpPr txBox="1">
            <a:spLocks/>
          </p:cNvSpPr>
          <p:nvPr/>
        </p:nvSpPr>
        <p:spPr>
          <a:xfrm>
            <a:off x="10250553" y="3389247"/>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latin typeface="IBM Plex Sans" panose="020B0503050203000203" pitchFamily="34" charset="0"/>
              </a:rPr>
              <a:t>Volume</a:t>
            </a:r>
          </a:p>
          <a:p>
            <a:endParaRPr lang="en-US" sz="1200" dirty="0">
              <a:latin typeface="IBM Plex Sans" panose="020B0503050203000203" pitchFamily="34" charset="0"/>
            </a:endParaRPr>
          </a:p>
          <a:p>
            <a:r>
              <a:rPr lang="en-US" sz="1200" dirty="0">
                <a:latin typeface="IBM Plex Sans" panose="020B0503050203000203" pitchFamily="34" charset="0"/>
              </a:rPr>
              <a:t>Velocity</a:t>
            </a:r>
          </a:p>
        </p:txBody>
      </p:sp>
      <p:cxnSp>
        <p:nvCxnSpPr>
          <p:cNvPr id="31" name="Straight Connector 30">
            <a:extLst>
              <a:ext uri="{FF2B5EF4-FFF2-40B4-BE49-F238E27FC236}">
                <a16:creationId xmlns:a16="http://schemas.microsoft.com/office/drawing/2014/main" id="{C90328DF-8101-D4D2-9791-B8459861AE93}"/>
              </a:ext>
            </a:extLst>
          </p:cNvPr>
          <p:cNvCxnSpPr>
            <a:cxnSpLocks/>
          </p:cNvCxnSpPr>
          <p:nvPr/>
        </p:nvCxnSpPr>
        <p:spPr>
          <a:xfrm>
            <a:off x="2637187" y="2023443"/>
            <a:ext cx="2544417"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4711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25</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
        <p:nvSpPr>
          <p:cNvPr id="10" name="Rounded Rectangle 9">
            <a:extLst>
              <a:ext uri="{FF2B5EF4-FFF2-40B4-BE49-F238E27FC236}">
                <a16:creationId xmlns:a16="http://schemas.microsoft.com/office/drawing/2014/main" id="{EC5CB9B9-6D52-4359-7655-C0B16422E482}"/>
              </a:ext>
            </a:extLst>
          </p:cNvPr>
          <p:cNvSpPr/>
          <p:nvPr/>
        </p:nvSpPr>
        <p:spPr>
          <a:xfrm>
            <a:off x="9322904" y="1848678"/>
            <a:ext cx="2173356" cy="983974"/>
          </a:xfrm>
          <a:prstGeom prst="roundRect">
            <a:avLst/>
          </a:prstGeom>
          <a:solidFill>
            <a:schemeClr val="tx1">
              <a:lumMod val="50000"/>
              <a:lumOff val="50000"/>
            </a:schemeClr>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err="1">
                <a:latin typeface="IBM Plex Sans" panose="020B0503050203000203" pitchFamily="34" charset="0"/>
              </a:rPr>
              <a:t>Orchestrator</a:t>
            </a:r>
            <a:endParaRPr lang="pt-BR" b="1" dirty="0">
              <a:latin typeface="IBM Plex Sans" panose="020B0503050203000203" pitchFamily="34" charset="0"/>
            </a:endParaRPr>
          </a:p>
        </p:txBody>
      </p:sp>
      <p:sp>
        <p:nvSpPr>
          <p:cNvPr id="12" name="Rounded Rectangle 11">
            <a:extLst>
              <a:ext uri="{FF2B5EF4-FFF2-40B4-BE49-F238E27FC236}">
                <a16:creationId xmlns:a16="http://schemas.microsoft.com/office/drawing/2014/main" id="{0E310695-AA31-615A-8570-8DD8A6B5A6A4}"/>
              </a:ext>
            </a:extLst>
          </p:cNvPr>
          <p:cNvSpPr/>
          <p:nvPr/>
        </p:nvSpPr>
        <p:spPr>
          <a:xfrm>
            <a:off x="5128594" y="2201518"/>
            <a:ext cx="2173356" cy="631134"/>
          </a:xfrm>
          <a:prstGeom prst="roundRect">
            <a:avLst/>
          </a:prstGeom>
          <a:solidFill>
            <a:schemeClr val="tx1">
              <a:lumMod val="50000"/>
              <a:lumOff val="50000"/>
            </a:schemeClr>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NTMA</a:t>
            </a:r>
          </a:p>
        </p:txBody>
      </p:sp>
      <p:sp>
        <p:nvSpPr>
          <p:cNvPr id="13" name="Title">
            <a:extLst>
              <a:ext uri="{FF2B5EF4-FFF2-40B4-BE49-F238E27FC236}">
                <a16:creationId xmlns:a16="http://schemas.microsoft.com/office/drawing/2014/main" id="{31114510-B7BB-EC89-95A7-C3BE0833F23A}"/>
              </a:ext>
            </a:extLst>
          </p:cNvPr>
          <p:cNvSpPr>
            <a:spLocks noGrp="1"/>
          </p:cNvSpPr>
          <p:nvPr>
            <p:ph type="title"/>
          </p:nvPr>
        </p:nvSpPr>
        <p:spPr>
          <a:xfrm>
            <a:off x="2792897" y="3068847"/>
            <a:ext cx="3985590" cy="1453598"/>
          </a:xfrm>
        </p:spPr>
        <p:txBody>
          <a:bodyPr anchor="t">
            <a:normAutofit/>
          </a:bodyPr>
          <a:lstStyle/>
          <a:p>
            <a:r>
              <a:rPr lang="en-US" sz="1600" b="1" dirty="0">
                <a:latin typeface="IBM Plex Sans" panose="020B0503050203000203" pitchFamily="34" charset="0"/>
              </a:rPr>
              <a:t>How does it </a:t>
            </a:r>
            <a:r>
              <a:rPr lang="en-US" sz="1600" b="1" dirty="0">
                <a:solidFill>
                  <a:srgbClr val="0F62FF"/>
                </a:solidFill>
                <a:latin typeface="IBM Plex Sans" panose="020B0503050203000203" pitchFamily="34" charset="0"/>
              </a:rPr>
              <a:t>flow</a:t>
            </a:r>
            <a:r>
              <a:rPr lang="en-US" sz="1600" b="1" dirty="0">
                <a:latin typeface="IBM Plex Sans" panose="020B0503050203000203" pitchFamily="34" charset="0"/>
              </a:rPr>
              <a: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How to </a:t>
            </a:r>
            <a:r>
              <a:rPr lang="en-US" sz="1600" b="1" dirty="0">
                <a:solidFill>
                  <a:srgbClr val="0F62FF"/>
                </a:solidFill>
                <a:latin typeface="IBM Plex Sans" panose="020B0503050203000203" pitchFamily="34" charset="0"/>
              </a:rPr>
              <a:t>store</a:t>
            </a:r>
            <a:r>
              <a:rPr lang="en-US" sz="1600" b="1" dirty="0">
                <a:latin typeface="IBM Plex Sans" panose="020B0503050203000203" pitchFamily="34" charset="0"/>
              </a:rPr>
              <a: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Is there a open </a:t>
            </a:r>
            <a:r>
              <a:rPr lang="en-US" sz="1600" b="1" dirty="0">
                <a:solidFill>
                  <a:srgbClr val="0F62FF"/>
                </a:solidFill>
                <a:latin typeface="IBM Plex Sans" panose="020B0503050203000203" pitchFamily="34" charset="0"/>
              </a:rPr>
              <a:t>standard</a:t>
            </a:r>
            <a:r>
              <a:rPr lang="en-US" sz="1600" b="1" dirty="0">
                <a:latin typeface="IBM Plex Sans" panose="020B0503050203000203" pitchFamily="34" charset="0"/>
              </a:rPr>
              <a:t>?</a:t>
            </a:r>
          </a:p>
        </p:txBody>
      </p:sp>
      <p:sp>
        <p:nvSpPr>
          <p:cNvPr id="14" name="Title">
            <a:extLst>
              <a:ext uri="{FF2B5EF4-FFF2-40B4-BE49-F238E27FC236}">
                <a16:creationId xmlns:a16="http://schemas.microsoft.com/office/drawing/2014/main" id="{3D51ED54-4F4D-7428-A93E-8242B49296BB}"/>
              </a:ext>
            </a:extLst>
          </p:cNvPr>
          <p:cNvSpPr txBox="1">
            <a:spLocks/>
          </p:cNvSpPr>
          <p:nvPr/>
        </p:nvSpPr>
        <p:spPr>
          <a:xfrm>
            <a:off x="5400264" y="4642405"/>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200" dirty="0">
              <a:latin typeface="IBM Plex Sans" panose="020B0503050203000203" pitchFamily="34" charset="0"/>
            </a:endParaRPr>
          </a:p>
        </p:txBody>
      </p:sp>
      <p:cxnSp>
        <p:nvCxnSpPr>
          <p:cNvPr id="15" name="Straight Arrow Connector 14">
            <a:extLst>
              <a:ext uri="{FF2B5EF4-FFF2-40B4-BE49-F238E27FC236}">
                <a16:creationId xmlns:a16="http://schemas.microsoft.com/office/drawing/2014/main" id="{A8EAE0E1-65D8-9AF3-DB02-8A6DE848A463}"/>
              </a:ext>
            </a:extLst>
          </p:cNvPr>
          <p:cNvCxnSpPr>
            <a:cxnSpLocks/>
            <a:stCxn id="12" idx="3"/>
          </p:cNvCxnSpPr>
          <p:nvPr/>
        </p:nvCxnSpPr>
        <p:spPr>
          <a:xfrm flipV="1">
            <a:off x="7301950" y="2517084"/>
            <a:ext cx="2020954" cy="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D88D28F5-1E32-0826-E5D2-EAECC722A87E}"/>
              </a:ext>
            </a:extLst>
          </p:cNvPr>
          <p:cNvSpPr/>
          <p:nvPr/>
        </p:nvSpPr>
        <p:spPr>
          <a:xfrm>
            <a:off x="410821" y="1848678"/>
            <a:ext cx="2173356" cy="983974"/>
          </a:xfrm>
          <a:prstGeom prst="roundRect">
            <a:avLst/>
          </a:prstGeom>
          <a:solidFill>
            <a:schemeClr val="tx1">
              <a:lumMod val="50000"/>
              <a:lumOff val="50000"/>
            </a:schemeClr>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Network </a:t>
            </a:r>
            <a:r>
              <a:rPr lang="pt-BR" b="1" dirty="0" err="1">
                <a:latin typeface="IBM Plex Sans" panose="020B0503050203000203" pitchFamily="34" charset="0"/>
              </a:rPr>
              <a:t>usage</a:t>
            </a:r>
            <a:endParaRPr lang="pt-BR" b="1" dirty="0">
              <a:latin typeface="IBM Plex Sans" panose="020B0503050203000203" pitchFamily="34" charset="0"/>
            </a:endParaRPr>
          </a:p>
        </p:txBody>
      </p:sp>
      <p:cxnSp>
        <p:nvCxnSpPr>
          <p:cNvPr id="19" name="Straight Connector 18">
            <a:extLst>
              <a:ext uri="{FF2B5EF4-FFF2-40B4-BE49-F238E27FC236}">
                <a16:creationId xmlns:a16="http://schemas.microsoft.com/office/drawing/2014/main" id="{9AB26A38-13EB-7349-6D62-EFB70EDBE683}"/>
              </a:ext>
            </a:extLst>
          </p:cNvPr>
          <p:cNvCxnSpPr>
            <a:cxnSpLocks/>
          </p:cNvCxnSpPr>
          <p:nvPr/>
        </p:nvCxnSpPr>
        <p:spPr>
          <a:xfrm>
            <a:off x="2584177" y="2517085"/>
            <a:ext cx="1938127" cy="0"/>
          </a:xfrm>
          <a:prstGeom prst="line">
            <a:avLst/>
          </a:prstGeom>
          <a:ln w="38100" cap="flat" cmpd="sng" algn="ctr">
            <a:solidFill>
              <a:srgbClr val="0F62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9262278-1A5B-5D34-7E9C-D8FB18020CAA}"/>
              </a:ext>
            </a:extLst>
          </p:cNvPr>
          <p:cNvCxnSpPr>
            <a:cxnSpLocks/>
            <a:endCxn id="12" idx="1"/>
          </p:cNvCxnSpPr>
          <p:nvPr/>
        </p:nvCxnSpPr>
        <p:spPr>
          <a:xfrm>
            <a:off x="4442791" y="2517085"/>
            <a:ext cx="68580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5CF37F-8283-D660-92D5-F4F34C304803}"/>
              </a:ext>
            </a:extLst>
          </p:cNvPr>
          <p:cNvCxnSpPr>
            <a:cxnSpLocks/>
          </p:cNvCxnSpPr>
          <p:nvPr/>
        </p:nvCxnSpPr>
        <p:spPr>
          <a:xfrm>
            <a:off x="5128594" y="2029651"/>
            <a:ext cx="4194310"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6FF5690-65AD-882D-6B67-43034F672789}"/>
              </a:ext>
            </a:extLst>
          </p:cNvPr>
          <p:cNvCxnSpPr>
            <a:cxnSpLocks/>
          </p:cNvCxnSpPr>
          <p:nvPr/>
        </p:nvCxnSpPr>
        <p:spPr>
          <a:xfrm>
            <a:off x="2657064" y="2025926"/>
            <a:ext cx="2544417" cy="0"/>
          </a:xfrm>
          <a:prstGeom prst="line">
            <a:avLst/>
          </a:prstGeom>
          <a:ln w="38100" cap="flat" cmpd="sng" algn="ctr">
            <a:solidFill>
              <a:srgbClr val="0F62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53107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26</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401417"/>
            <a:ext cx="10864328" cy="2782956"/>
          </a:xfrm>
          <a:prstGeom prst="rect">
            <a:avLst/>
          </a:prstGeom>
        </p:spPr>
      </p:pic>
    </p:spTree>
    <p:extLst>
      <p:ext uri="{BB962C8B-B14F-4D97-AF65-F5344CB8AC3E}">
        <p14:creationId xmlns:p14="http://schemas.microsoft.com/office/powerpoint/2010/main" val="2341048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27</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2" name="Rectangle 1">
            <a:extLst>
              <a:ext uri="{FF2B5EF4-FFF2-40B4-BE49-F238E27FC236}">
                <a16:creationId xmlns:a16="http://schemas.microsoft.com/office/drawing/2014/main" id="{49BD43EF-4AB1-B5A0-D393-2EA168950E49}"/>
              </a:ext>
            </a:extLst>
          </p:cNvPr>
          <p:cNvSpPr/>
          <p:nvPr/>
        </p:nvSpPr>
        <p:spPr>
          <a:xfrm>
            <a:off x="3031434" y="1212640"/>
            <a:ext cx="8637104"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a:latin typeface="IBM Plex Sans" panose="020B0503050203000203" pitchFamily="34" charset="0"/>
              </a:rPr>
              <a:t>Flow collectors/Network exporters and collectors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Radio Access Network (RAN) layer</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Network Data Analytics Function (NWDAF)</a:t>
            </a:r>
            <a:r>
              <a:rPr lang="en-US" sz="1600" b="1" baseline="30000" dirty="0">
                <a:latin typeface="IBM Plex Sans" panose="020B0503050203000203" pitchFamily="34" charset="0"/>
              </a:rPr>
              <a:t>1</a:t>
            </a: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2308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3GPP, 2022</a:t>
            </a:r>
            <a:endParaRPr lang="pt-BR" sz="9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25767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28</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2" name="Rectangle 1">
            <a:extLst>
              <a:ext uri="{FF2B5EF4-FFF2-40B4-BE49-F238E27FC236}">
                <a16:creationId xmlns:a16="http://schemas.microsoft.com/office/drawing/2014/main" id="{49BD43EF-4AB1-B5A0-D393-2EA168950E49}"/>
              </a:ext>
            </a:extLst>
          </p:cNvPr>
          <p:cNvSpPr/>
          <p:nvPr/>
        </p:nvSpPr>
        <p:spPr>
          <a:xfrm>
            <a:off x="5764696" y="1212640"/>
            <a:ext cx="5903842"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a:latin typeface="IBM Plex Sans" panose="020B0503050203000203" pitchFamily="34" charset="0"/>
              </a:rPr>
              <a:t>NoSQL</a:t>
            </a:r>
            <a:r>
              <a:rPr lang="en-US" sz="1600" b="1" baseline="30000" dirty="0">
                <a:latin typeface="IBM Plex Sans" panose="020B0503050203000203" pitchFamily="34" charset="0"/>
              </a:rPr>
              <a:t>12</a:t>
            </a:r>
            <a:br>
              <a:rPr lang="en-US" sz="1600" b="1" baseline="30000" dirty="0">
                <a:latin typeface="IBM Plex Sans" panose="020B0503050203000203" pitchFamily="34" charset="0"/>
              </a:rPr>
            </a:br>
            <a:br>
              <a:rPr lang="en-US" sz="1600" b="1" baseline="30000" dirty="0">
                <a:latin typeface="IBM Plex Sans" panose="020B0503050203000203" pitchFamily="34" charset="0"/>
              </a:rPr>
            </a:br>
            <a:r>
              <a:rPr lang="en-US" sz="1600" b="1" dirty="0">
                <a:latin typeface="IBM Plex Sans" panose="020B0503050203000203" pitchFamily="34" charset="0"/>
              </a:rPr>
              <a:t>Less performance penalties with large datasets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Popular open source solutions</a:t>
            </a: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3693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Han</a:t>
            </a:r>
            <a:r>
              <a:rPr lang="pt-BR" sz="900" b="0" i="0" dirty="0">
                <a:solidFill>
                  <a:srgbClr val="898989"/>
                </a:solidFill>
                <a:effectLst/>
                <a:latin typeface="IBM Plex Sans" panose="020B0503050203000203" pitchFamily="34" charset="0"/>
              </a:rPr>
              <a:t> 2011</a:t>
            </a:r>
          </a:p>
          <a:p>
            <a:r>
              <a:rPr lang="pt-BR" sz="900" dirty="0">
                <a:solidFill>
                  <a:srgbClr val="898989"/>
                </a:solidFill>
                <a:latin typeface="IBM Plex Sans" panose="020B0503050203000203" pitchFamily="34" charset="0"/>
              </a:rPr>
              <a:t>[2] </a:t>
            </a:r>
            <a:r>
              <a:rPr lang="pt-BR" sz="900" dirty="0" err="1">
                <a:solidFill>
                  <a:srgbClr val="898989"/>
                </a:solidFill>
                <a:latin typeface="IBM Plex Sans" panose="020B0503050203000203" pitchFamily="34" charset="0"/>
              </a:rPr>
              <a:t>D</a:t>
            </a:r>
            <a:r>
              <a:rPr lang="pt-BR" sz="900" dirty="0">
                <a:solidFill>
                  <a:srgbClr val="898989"/>
                </a:solidFill>
                <a:latin typeface="IBM Plex Sans" panose="020B0503050203000203" pitchFamily="34" charset="0"/>
              </a:rPr>
              <a:t> </a:t>
            </a:r>
            <a:r>
              <a:rPr lang="pt-BR" sz="900" dirty="0" err="1">
                <a:solidFill>
                  <a:srgbClr val="898989"/>
                </a:solidFill>
                <a:latin typeface="IBM Plex Sans" panose="020B0503050203000203" pitchFamily="34" charset="0"/>
              </a:rPr>
              <a:t>Alconzo</a:t>
            </a:r>
            <a:r>
              <a:rPr lang="pt-BR" sz="900" dirty="0">
                <a:solidFill>
                  <a:srgbClr val="898989"/>
                </a:solidFill>
                <a:latin typeface="IBM Plex Sans" panose="020B0503050203000203" pitchFamily="34" charset="0"/>
              </a:rPr>
              <a:t> 2019a</a:t>
            </a:r>
            <a:endParaRPr lang="en-US" sz="900" b="0" i="0" dirty="0">
              <a:solidFill>
                <a:srgbClr val="898989"/>
              </a:solidFill>
              <a:effectLst/>
              <a:latin typeface="IBM Plex Sans" panose="020B0503050203000203" pitchFamily="34" charset="0"/>
            </a:endParaRPr>
          </a:p>
        </p:txBody>
      </p:sp>
      <p:sp>
        <p:nvSpPr>
          <p:cNvPr id="7" name="Rectangle 6">
            <a:extLst>
              <a:ext uri="{FF2B5EF4-FFF2-40B4-BE49-F238E27FC236}">
                <a16:creationId xmlns:a16="http://schemas.microsoft.com/office/drawing/2014/main" id="{F275480B-7CEE-3A4E-D5F4-493E998F3D78}"/>
              </a:ext>
            </a:extLst>
          </p:cNvPr>
          <p:cNvSpPr/>
          <p:nvPr/>
        </p:nvSpPr>
        <p:spPr>
          <a:xfrm>
            <a:off x="523462" y="1238885"/>
            <a:ext cx="2367598" cy="2915671"/>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15198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29</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2" name="Rectangle 1">
            <a:extLst>
              <a:ext uri="{FF2B5EF4-FFF2-40B4-BE49-F238E27FC236}">
                <a16:creationId xmlns:a16="http://schemas.microsoft.com/office/drawing/2014/main" id="{49BD43EF-4AB1-B5A0-D393-2EA168950E49}"/>
              </a:ext>
            </a:extLst>
          </p:cNvPr>
          <p:cNvSpPr/>
          <p:nvPr/>
        </p:nvSpPr>
        <p:spPr>
          <a:xfrm>
            <a:off x="9044608" y="1212640"/>
            <a:ext cx="2623929"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err="1">
                <a:latin typeface="IBM Plex Sans" panose="020B0503050203000203" pitchFamily="34" charset="0"/>
              </a:rPr>
              <a:t>Lipsum</a:t>
            </a: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2308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3GPP, 2022</a:t>
            </a:r>
            <a:endParaRPr lang="pt-BR" sz="900" dirty="0">
              <a:solidFill>
                <a:srgbClr val="898989"/>
              </a:solidFill>
              <a:latin typeface="IBM Plex Sans" panose="020B0503050203000203" pitchFamily="34" charset="0"/>
            </a:endParaRPr>
          </a:p>
        </p:txBody>
      </p:sp>
      <p:sp>
        <p:nvSpPr>
          <p:cNvPr id="7" name="Rectangle 6">
            <a:extLst>
              <a:ext uri="{FF2B5EF4-FFF2-40B4-BE49-F238E27FC236}">
                <a16:creationId xmlns:a16="http://schemas.microsoft.com/office/drawing/2014/main" id="{F275480B-7CEE-3A4E-D5F4-493E998F3D78}"/>
              </a:ext>
            </a:extLst>
          </p:cNvPr>
          <p:cNvSpPr/>
          <p:nvPr/>
        </p:nvSpPr>
        <p:spPr>
          <a:xfrm>
            <a:off x="523462" y="1238886"/>
            <a:ext cx="5191538"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8031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sz="1100" dirty="0">
                <a:latin typeface="IBM Plex Sans" panose="020B0503050203000203" pitchFamily="34" charset="0"/>
              </a:rPr>
              <a:t>A Mobile </a:t>
            </a:r>
            <a:r>
              <a:rPr lang="pt-BR" sz="1100" dirty="0" err="1">
                <a:latin typeface="IBM Plex Sans" panose="020B0503050203000203" pitchFamily="34" charset="0"/>
              </a:rPr>
              <a:t>Traffic</a:t>
            </a:r>
            <a:r>
              <a:rPr lang="pt-BR" sz="1100" dirty="0">
                <a:latin typeface="IBM Plex Sans" panose="020B0503050203000203" pitchFamily="34" charset="0"/>
              </a:rPr>
              <a:t> </a:t>
            </a:r>
            <a:r>
              <a:rPr lang="pt-BR" sz="1100" dirty="0" err="1">
                <a:latin typeface="IBM Plex Sans" panose="020B0503050203000203" pitchFamily="34" charset="0"/>
              </a:rPr>
              <a:t>Predictor</a:t>
            </a:r>
            <a:r>
              <a:rPr lang="pt-BR" sz="1100" dirty="0">
                <a:latin typeface="IBM Plex Sans" panose="020B0503050203000203" pitchFamily="34" charset="0"/>
              </a:rPr>
              <a:t> </a:t>
            </a:r>
            <a:r>
              <a:rPr lang="pt-BR" sz="1100" dirty="0" err="1">
                <a:latin typeface="IBM Plex Sans" panose="020B0503050203000203" pitchFamily="34" charset="0"/>
              </a:rPr>
              <a:t>Enhanced</a:t>
            </a:r>
            <a:r>
              <a:rPr lang="pt-BR" sz="1100" dirty="0">
                <a:latin typeface="IBM Plex Sans" panose="020B0503050203000203" pitchFamily="34" charset="0"/>
              </a:rPr>
              <a:t> </a:t>
            </a:r>
            <a:r>
              <a:rPr lang="pt-BR" sz="1100" dirty="0" err="1">
                <a:latin typeface="IBM Plex Sans" panose="020B0503050203000203" pitchFamily="34" charset="0"/>
              </a:rPr>
              <a:t>by</a:t>
            </a:r>
            <a:r>
              <a:rPr lang="pt-BR" sz="1100" dirty="0">
                <a:latin typeface="IBM Plex Sans" panose="020B0503050203000203" pitchFamily="34" charset="0"/>
              </a:rPr>
              <a:t> </a:t>
            </a:r>
            <a:r>
              <a:rPr lang="pt-BR" sz="1100" dirty="0" err="1">
                <a:latin typeface="IBM Plex Sans" panose="020B0503050203000203" pitchFamily="34" charset="0"/>
              </a:rPr>
              <a:t>Neighboring</a:t>
            </a:r>
            <a:r>
              <a:rPr lang="pt-BR" sz="1100" dirty="0">
                <a:latin typeface="IBM Plex Sans" panose="020B0503050203000203" pitchFamily="34" charset="0"/>
              </a:rPr>
              <a:t> </a:t>
            </a:r>
            <a:r>
              <a:rPr lang="pt-BR" sz="1100" dirty="0" err="1">
                <a:latin typeface="IBM Plex Sans" panose="020B0503050203000203" pitchFamily="34" charset="0"/>
              </a:rPr>
              <a:t>Transportation</a:t>
            </a:r>
            <a:r>
              <a:rPr lang="pt-BR" sz="1100"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z="1100" smtClean="0">
                <a:latin typeface="IBM Plex Sans" panose="020B0503050203000203" pitchFamily="34" charset="0"/>
              </a:rPr>
              <a:t>3</a:t>
            </a:fld>
            <a:endParaRPr lang="pt-BR" sz="1100">
              <a:latin typeface="IBM Plex Sans" panose="020B0503050203000203" pitchFamily="34" charset="0"/>
            </a:endParaRPr>
          </a:p>
        </p:txBody>
      </p:sp>
      <p:sp>
        <p:nvSpPr>
          <p:cNvPr id="6" name="Title">
            <a:extLst>
              <a:ext uri="{FF2B5EF4-FFF2-40B4-BE49-F238E27FC236}">
                <a16:creationId xmlns:a16="http://schemas.microsoft.com/office/drawing/2014/main" id="{553BFD3D-F48D-9BE9-BD7B-4F0F45E163CA}"/>
              </a:ext>
            </a:extLst>
          </p:cNvPr>
          <p:cNvSpPr>
            <a:spLocks noGrp="1"/>
          </p:cNvSpPr>
          <p:nvPr>
            <p:ph type="title"/>
          </p:nvPr>
        </p:nvSpPr>
        <p:spPr>
          <a:xfrm>
            <a:off x="686852" y="2777130"/>
            <a:ext cx="4133088" cy="804672"/>
          </a:xfrm>
        </p:spPr>
        <p:txBody>
          <a:bodyPr>
            <a:normAutofit/>
          </a:bodyPr>
          <a:lstStyle/>
          <a:p>
            <a:r>
              <a:rPr lang="en-US" sz="1200" b="1" dirty="0">
                <a:latin typeface="IBM Plex Sans" panose="020B0503050203000203" pitchFamily="34" charset="0"/>
              </a:rPr>
              <a:t>Data per month, per smartphone in 2028</a:t>
            </a:r>
          </a:p>
        </p:txBody>
      </p:sp>
      <p:sp>
        <p:nvSpPr>
          <p:cNvPr id="7" name="Text Placeholder">
            <a:extLst>
              <a:ext uri="{FF2B5EF4-FFF2-40B4-BE49-F238E27FC236}">
                <a16:creationId xmlns:a16="http://schemas.microsoft.com/office/drawing/2014/main" id="{577D8326-2FE1-C9E1-B2ED-80788CD0224C}"/>
              </a:ext>
            </a:extLst>
          </p:cNvPr>
          <p:cNvSpPr txBox="1">
            <a:spLocks/>
          </p:cNvSpPr>
          <p:nvPr/>
        </p:nvSpPr>
        <p:spPr>
          <a:xfrm>
            <a:off x="491646" y="2441858"/>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19 GB/month</a:t>
            </a:r>
          </a:p>
        </p:txBody>
      </p:sp>
      <p:sp>
        <p:nvSpPr>
          <p:cNvPr id="8" name="Title">
            <a:extLst>
              <a:ext uri="{FF2B5EF4-FFF2-40B4-BE49-F238E27FC236}">
                <a16:creationId xmlns:a16="http://schemas.microsoft.com/office/drawing/2014/main" id="{AFA5BBFE-E212-360B-180C-B1B626851FF8}"/>
              </a:ext>
            </a:extLst>
          </p:cNvPr>
          <p:cNvSpPr txBox="1">
            <a:spLocks/>
          </p:cNvSpPr>
          <p:nvPr/>
        </p:nvSpPr>
        <p:spPr>
          <a:xfrm>
            <a:off x="7176529" y="183746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5G subscribers in 2028</a:t>
            </a:r>
          </a:p>
        </p:txBody>
      </p:sp>
      <p:sp>
        <p:nvSpPr>
          <p:cNvPr id="9" name="Text Placeholder">
            <a:extLst>
              <a:ext uri="{FF2B5EF4-FFF2-40B4-BE49-F238E27FC236}">
                <a16:creationId xmlns:a16="http://schemas.microsoft.com/office/drawing/2014/main" id="{36CACADF-AFC4-3E06-C1B5-D73BE58CA672}"/>
              </a:ext>
            </a:extLst>
          </p:cNvPr>
          <p:cNvSpPr txBox="1">
            <a:spLocks/>
          </p:cNvSpPr>
          <p:nvPr/>
        </p:nvSpPr>
        <p:spPr>
          <a:xfrm>
            <a:off x="7176529" y="1204238"/>
            <a:ext cx="4206240"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5 billion</a:t>
            </a: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6071541" y="503780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100" b="1" kern="0" dirty="0">
                <a:solidFill>
                  <a:schemeClr val="tx1"/>
                </a:solidFill>
              </a:rPr>
              <a:t>Data per quarter in 2028</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6071540" y="4404578"/>
            <a:ext cx="4757421"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100 exabytes</a:t>
            </a:r>
          </a:p>
        </p:txBody>
      </p:sp>
      <p:sp>
        <p:nvSpPr>
          <p:cNvPr id="12" name="Rectangle">
            <a:extLst>
              <a:ext uri="{FF2B5EF4-FFF2-40B4-BE49-F238E27FC236}">
                <a16:creationId xmlns:a16="http://schemas.microsoft.com/office/drawing/2014/main" id="{E9224679-6319-2434-203B-77D3CEB54055}"/>
              </a:ext>
            </a:extLst>
          </p:cNvPr>
          <p:cNvSpPr>
            <a:spLocks noChangeArrowheads="1"/>
          </p:cNvSpPr>
          <p:nvPr/>
        </p:nvSpPr>
        <p:spPr bwMode="auto">
          <a:xfrm>
            <a:off x="10277781" y="0"/>
            <a:ext cx="1914219" cy="48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4529" rIns="91440" bIns="34529" anchor="t" anchorCtr="0"/>
          <a:lstStyle>
            <a:lvl1pPr marL="400050" indent="-400050">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288929" indent="-288929"/>
            <a:endParaRPr lang="en-US" altLang="en-US" sz="500" dirty="0">
              <a:latin typeface="IBM Plex Sans" panose="020B0503050203000203" pitchFamily="34" charset="0"/>
              <a:ea typeface="IBM Plex Sans" charset="0"/>
              <a:cs typeface="IBM Plex Sans"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extBox 13">
            <a:extLst>
              <a:ext uri="{FF2B5EF4-FFF2-40B4-BE49-F238E27FC236}">
                <a16:creationId xmlns:a16="http://schemas.microsoft.com/office/drawing/2014/main" id="{B6228230-3133-5772-AAB1-1AB360BE24B2}"/>
              </a:ext>
            </a:extLst>
          </p:cNvPr>
          <p:cNvSpPr txBox="1"/>
          <p:nvPr/>
        </p:nvSpPr>
        <p:spPr>
          <a:xfrm>
            <a:off x="6096000" y="5515500"/>
            <a:ext cx="5257800" cy="261610"/>
          </a:xfrm>
          <a:prstGeom prst="rect">
            <a:avLst/>
          </a:prstGeom>
          <a:noFill/>
        </p:spPr>
        <p:txBody>
          <a:bodyPr wrap="square" rtlCol="0">
            <a:spAutoFit/>
          </a:bodyPr>
          <a:lstStyle/>
          <a:p>
            <a:pPr marL="288929" indent="-288929"/>
            <a:r>
              <a:rPr lang="en-US" altLang="en-US" sz="1100" dirty="0">
                <a:solidFill>
                  <a:srgbClr val="898989"/>
                </a:solidFill>
                <a:latin typeface="IBM Plex Sans" panose="020B0503050203000203" pitchFamily="34" charset="0"/>
                <a:ea typeface="IBM Plex Sans" charset="0"/>
                <a:cs typeface="IBM Plex Sans" charset="0"/>
              </a:rPr>
              <a:t>Fonte: </a:t>
            </a:r>
            <a:r>
              <a:rPr lang="en-US" altLang="en-US" sz="1100" dirty="0">
                <a:solidFill>
                  <a:srgbClr val="898989"/>
                </a:solidFill>
                <a:latin typeface="IBM Plex Sans" panose="020B0503050203000203" pitchFamily="34" charset="0"/>
                <a:ea typeface="IBM Plex Sans" charset="0"/>
                <a:cs typeface="IBM Plex Sans" charset="0"/>
                <a:hlinkClick r:id="rId2">
                  <a:extLst>
                    <a:ext uri="{A12FA001-AC4F-418D-AE19-62706E023703}">
                      <ahyp:hlinkClr xmlns:ahyp="http://schemas.microsoft.com/office/drawing/2018/hyperlinkcolor" val="tx"/>
                    </a:ext>
                  </a:extLst>
                </a:hlinkClick>
              </a:rPr>
              <a:t>Ericsson Mobility Report, November 2022</a:t>
            </a:r>
            <a:endParaRPr lang="en-US" altLang="en-US" sz="1100" dirty="0">
              <a:solidFill>
                <a:srgbClr val="898989"/>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215389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30</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err="1">
                <a:latin typeface="IBM Plex Sans" panose="020B0503050203000203" pitchFamily="34" charset="0"/>
              </a:rPr>
              <a:t>Lipsum</a:t>
            </a: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2308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3GPP, 2022</a:t>
            </a:r>
            <a:endParaRPr lang="pt-BR" sz="900" dirty="0">
              <a:solidFill>
                <a:srgbClr val="898989"/>
              </a:solidFill>
              <a:latin typeface="IBM Plex Sans" panose="020B0503050203000203" pitchFamily="34" charset="0"/>
            </a:endParaRPr>
          </a:p>
        </p:txBody>
      </p:sp>
      <p:sp>
        <p:nvSpPr>
          <p:cNvPr id="7" name="Rectangle 6">
            <a:extLst>
              <a:ext uri="{FF2B5EF4-FFF2-40B4-BE49-F238E27FC236}">
                <a16:creationId xmlns:a16="http://schemas.microsoft.com/office/drawing/2014/main" id="{F275480B-7CEE-3A4E-D5F4-493E998F3D78}"/>
              </a:ext>
            </a:extLst>
          </p:cNvPr>
          <p:cNvSpPr/>
          <p:nvPr/>
        </p:nvSpPr>
        <p:spPr>
          <a:xfrm>
            <a:off x="523462" y="1238886"/>
            <a:ext cx="8461512"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8200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93AA27-F3BD-1820-3163-CF62B9DF394A}"/>
              </a:ext>
            </a:extLst>
          </p:cNvPr>
          <p:cNvSpPr>
            <a:spLocks noGrp="1"/>
          </p:cNvSpPr>
          <p:nvPr>
            <p:ph type="title"/>
          </p:nvPr>
        </p:nvSpPr>
        <p:spPr>
          <a:xfrm>
            <a:off x="838200" y="365125"/>
            <a:ext cx="10515600" cy="1325563"/>
          </a:xfrm>
        </p:spPr>
        <p:txBody>
          <a:bodyPr>
            <a:normAutofit/>
          </a:bodyPr>
          <a:lstStyle/>
          <a:p>
            <a:pPr algn="ctr">
              <a:lnSpc>
                <a:spcPts val="2400"/>
              </a:lnSpc>
              <a:spcBef>
                <a:spcPct val="20000"/>
              </a:spcBef>
            </a:pPr>
            <a:r>
              <a:rPr lang="pt-BR" sz="4000" b="1" dirty="0" err="1">
                <a:latin typeface="IBM Plex Sans" panose="020B0503050203000203" pitchFamily="34" charset="0"/>
                <a:ea typeface="+mn-ea"/>
                <a:cs typeface="+mn-cs"/>
              </a:rPr>
              <a:t>Thanks</a:t>
            </a:r>
            <a:r>
              <a:rPr lang="pt-BR" sz="4000" b="1" dirty="0">
                <a:latin typeface="IBM Plex Sans" panose="020B0503050203000203" pitchFamily="34" charset="0"/>
                <a:ea typeface="+mn-ea"/>
                <a:cs typeface="+mn-cs"/>
              </a:rPr>
              <a:t>!</a:t>
            </a:r>
          </a:p>
        </p:txBody>
      </p:sp>
      <p:sp>
        <p:nvSpPr>
          <p:cNvPr id="8" name="Subtítulo 2">
            <a:extLst>
              <a:ext uri="{FF2B5EF4-FFF2-40B4-BE49-F238E27FC236}">
                <a16:creationId xmlns:a16="http://schemas.microsoft.com/office/drawing/2014/main" id="{9D04AA28-7C76-CB8E-7EA3-A9E15B100E85}"/>
              </a:ext>
            </a:extLst>
          </p:cNvPr>
          <p:cNvSpPr txBox="1">
            <a:spLocks/>
          </p:cNvSpPr>
          <p:nvPr/>
        </p:nvSpPr>
        <p:spPr>
          <a:xfrm>
            <a:off x="3689968" y="3454401"/>
            <a:ext cx="7873140" cy="30334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dirty="0">
                <a:solidFill>
                  <a:schemeClr val="tx1">
                    <a:lumMod val="65000"/>
                    <a:lumOff val="35000"/>
                  </a:schemeClr>
                </a:solidFill>
                <a:latin typeface="IBM Plex Sans" panose="020B0503050203000203" pitchFamily="34" charset="0"/>
              </a:rPr>
              <a:t>Patrick Luiz de Araújo</a:t>
            </a:r>
          </a:p>
          <a:p>
            <a:pPr marL="0" indent="0" algn="r">
              <a:buNone/>
            </a:pPr>
            <a:r>
              <a:rPr lang="pt-BR" sz="1500" dirty="0">
                <a:solidFill>
                  <a:schemeClr val="tx1">
                    <a:lumMod val="65000"/>
                    <a:lumOff val="35000"/>
                  </a:schemeClr>
                </a:solidFill>
                <a:latin typeface="IBM Plex Sans" panose="020B0503050203000203" pitchFamily="34" charset="0"/>
                <a:hlinkClick r:id="rId2"/>
              </a:rPr>
              <a:t>patrick@ufu.br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6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Rafael Pasquini</a:t>
            </a:r>
          </a:p>
          <a:p>
            <a:pPr marL="0" indent="0" algn="r">
              <a:buNone/>
            </a:pPr>
            <a:r>
              <a:rPr lang="pt-BR" sz="1500" dirty="0">
                <a:solidFill>
                  <a:schemeClr val="tx1">
                    <a:lumMod val="65000"/>
                    <a:lumOff val="35000"/>
                  </a:schemeClr>
                </a:solidFill>
                <a:latin typeface="IBM Plex Sans" panose="020B0503050203000203" pitchFamily="34" charset="0"/>
                <a:hlinkClick r:id="rId3"/>
              </a:rPr>
              <a:t>rafael.pasquini@ufu.br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Murillo Guimarães Carneiro</a:t>
            </a:r>
          </a:p>
          <a:p>
            <a:pPr marL="0" indent="0" algn="r">
              <a:buNone/>
            </a:pPr>
            <a:r>
              <a:rPr lang="pt-BR" sz="1500" dirty="0">
                <a:solidFill>
                  <a:schemeClr val="tx1">
                    <a:lumMod val="65000"/>
                    <a:lumOff val="35000"/>
                  </a:schemeClr>
                </a:solidFill>
                <a:latin typeface="IBM Plex Sans" panose="020B0503050203000203" pitchFamily="34" charset="0"/>
                <a:hlinkClick r:id="rId4"/>
              </a:rPr>
              <a:t>mgcarneiro@ufu.br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p:txBody>
      </p:sp>
      <p:sp>
        <p:nvSpPr>
          <p:cNvPr id="9" name="Subtitle 2">
            <a:extLst>
              <a:ext uri="{FF2B5EF4-FFF2-40B4-BE49-F238E27FC236}">
                <a16:creationId xmlns:a16="http://schemas.microsoft.com/office/drawing/2014/main" id="{DF5869F0-7AB5-C3CD-7AA5-73BAFA20B1CD}"/>
              </a:ext>
            </a:extLst>
          </p:cNvPr>
          <p:cNvSpPr txBox="1">
            <a:spLocks/>
          </p:cNvSpPr>
          <p:nvPr/>
        </p:nvSpPr>
        <p:spPr>
          <a:xfrm>
            <a:off x="794658" y="1959846"/>
            <a:ext cx="10681366" cy="1494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i="0" dirty="0">
                <a:effectLst/>
                <a:latin typeface="IBM Plex Sans" panose="020B0503050203000203" pitchFamily="34" charset="0"/>
              </a:rPr>
              <a:t>A Mobile Traffic Predictor Enhanced by Neighboring Transportation Data (MTP-NT)</a:t>
            </a:r>
            <a:endParaRPr lang="pt-BR" b="1" dirty="0">
              <a:latin typeface="IBM Plex Sans" panose="020B0503050203000203" pitchFamily="34" charset="0"/>
            </a:endParaRPr>
          </a:p>
        </p:txBody>
      </p:sp>
      <p:sp>
        <p:nvSpPr>
          <p:cNvPr id="3" name="Slide Number Placeholder 2">
            <a:extLst>
              <a:ext uri="{FF2B5EF4-FFF2-40B4-BE49-F238E27FC236}">
                <a16:creationId xmlns:a16="http://schemas.microsoft.com/office/drawing/2014/main" id="{A3A1D4C2-A873-78C4-5BB9-10481FBEC11D}"/>
              </a:ext>
            </a:extLst>
          </p:cNvPr>
          <p:cNvSpPr>
            <a:spLocks noGrp="1"/>
          </p:cNvSpPr>
          <p:nvPr>
            <p:ph type="sldNum" sz="quarter" idx="12"/>
          </p:nvPr>
        </p:nvSpPr>
        <p:spPr/>
        <p:txBody>
          <a:bodyPr/>
          <a:lstStyle/>
          <a:p>
            <a:fld id="{C16D1434-241F-3E4A-8778-0F70095E40C3}" type="slidenum">
              <a:rPr lang="pt-BR" smtClean="0"/>
              <a:t>31</a:t>
            </a:fld>
            <a:endParaRPr lang="pt-BR"/>
          </a:p>
        </p:txBody>
      </p:sp>
    </p:spTree>
    <p:extLst>
      <p:ext uri="{BB962C8B-B14F-4D97-AF65-F5344CB8AC3E}">
        <p14:creationId xmlns:p14="http://schemas.microsoft.com/office/powerpoint/2010/main" val="428097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a:t>
            </a:fld>
            <a:endParaRPr lang="pt-BR">
              <a:latin typeface="IBM Plex Sans" panose="020B0503050203000203" pitchFamily="34" charset="0"/>
            </a:endParaRP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739253"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To</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Allocate the maximum amount of users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itle">
            <a:extLst>
              <a:ext uri="{FF2B5EF4-FFF2-40B4-BE49-F238E27FC236}">
                <a16:creationId xmlns:a16="http://schemas.microsoft.com/office/drawing/2014/main" id="{50DDFA4D-4E9F-7C03-2EB6-9F109AB7D976}"/>
              </a:ext>
            </a:extLst>
          </p:cNvPr>
          <p:cNvSpPr txBox="1">
            <a:spLocks/>
          </p:cNvSpPr>
          <p:nvPr/>
        </p:nvSpPr>
        <p:spPr>
          <a:xfrm>
            <a:off x="6984228"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New 5G networks will count 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Core Network (CN) based on Virtual Network Functions (VNF) over a Network Function Virtualization (NFV)</a:t>
            </a:r>
            <a:r>
              <a:rPr lang="en-US" sz="1600" kern="0" baseline="30000" dirty="0">
                <a:solidFill>
                  <a:schemeClr val="tx1"/>
                </a:solidFill>
              </a:rPr>
              <a:t>2</a:t>
            </a:r>
            <a:r>
              <a:rPr lang="en-US" sz="1600" kern="0" dirty="0">
                <a:solidFill>
                  <a:schemeClr val="tx1"/>
                </a:solidFill>
              </a:rPr>
              <a:t> topology </a:t>
            </a:r>
          </a:p>
          <a:p>
            <a:pPr defTabSz="914400"/>
            <a:r>
              <a:rPr lang="en-US" sz="1600" kern="0" dirty="0">
                <a:solidFill>
                  <a:schemeClr val="tx1"/>
                </a:solidFill>
              </a:rPr>
              <a:t>Cloud and edge computing</a:t>
            </a:r>
            <a:r>
              <a:rPr lang="en-US" sz="1600" kern="0" baseline="30000" dirty="0">
                <a:solidFill>
                  <a:schemeClr val="tx1"/>
                </a:solidFill>
              </a:rPr>
              <a:t>3</a:t>
            </a:r>
            <a:endParaRPr lang="en-US" sz="1600" kern="0" dirty="0">
              <a:solidFill>
                <a:schemeClr val="tx1"/>
              </a:solidFill>
            </a:endParaRPr>
          </a:p>
          <a:p>
            <a:pPr defTabSz="914400"/>
            <a:r>
              <a:rPr lang="en-US" sz="1600" kern="0" dirty="0">
                <a:solidFill>
                  <a:srgbClr val="0F62FF"/>
                </a:solidFill>
              </a:rPr>
              <a:t>Use Machine Learning (ML) and other predictive tools</a:t>
            </a:r>
          </a:p>
          <a:p>
            <a:pPr defTabSz="914400"/>
            <a:endParaRPr lang="en-US" sz="1600" kern="0" dirty="0">
              <a:solidFill>
                <a:schemeClr val="tx1"/>
              </a:solidFill>
            </a:endParaRPr>
          </a:p>
        </p:txBody>
      </p:sp>
      <p:sp>
        <p:nvSpPr>
          <p:cNvPr id="16" name="Text Placeholder">
            <a:extLst>
              <a:ext uri="{FF2B5EF4-FFF2-40B4-BE49-F238E27FC236}">
                <a16:creationId xmlns:a16="http://schemas.microsoft.com/office/drawing/2014/main" id="{7C8CD687-744C-E231-6C10-FD4199DA6307}"/>
              </a:ext>
            </a:extLst>
          </p:cNvPr>
          <p:cNvSpPr txBox="1">
            <a:spLocks/>
          </p:cNvSpPr>
          <p:nvPr/>
        </p:nvSpPr>
        <p:spPr>
          <a:xfrm>
            <a:off x="739252" y="1981212"/>
            <a:ext cx="4757421" cy="184520"/>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Optimize network operability</a:t>
            </a:r>
          </a:p>
        </p:txBody>
      </p:sp>
      <p:sp>
        <p:nvSpPr>
          <p:cNvPr id="17" name="Text Placeholder">
            <a:extLst>
              <a:ext uri="{FF2B5EF4-FFF2-40B4-BE49-F238E27FC236}">
                <a16:creationId xmlns:a16="http://schemas.microsoft.com/office/drawing/2014/main" id="{6E25DB23-83D2-02B9-6180-AD3269ED96DA}"/>
              </a:ext>
            </a:extLst>
          </p:cNvPr>
          <p:cNvSpPr txBox="1">
            <a:spLocks/>
          </p:cNvSpPr>
          <p:nvPr/>
        </p:nvSpPr>
        <p:spPr>
          <a:xfrm>
            <a:off x="739251" y="2274431"/>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Reach 5G QoS/</a:t>
            </a:r>
            <a:r>
              <a:rPr lang="en-US" sz="1600" kern="0" dirty="0" err="1">
                <a:solidFill>
                  <a:schemeClr val="tx1"/>
                </a:solidFill>
              </a:rPr>
              <a:t>QoE</a:t>
            </a:r>
            <a:r>
              <a:rPr lang="en-US" sz="1600" kern="0" dirty="0">
                <a:solidFill>
                  <a:schemeClr val="tx1"/>
                </a:solidFill>
              </a:rPr>
              <a:t> metrics</a:t>
            </a:r>
            <a:r>
              <a:rPr lang="en-US" sz="1600" kern="0" baseline="30000" dirty="0">
                <a:solidFill>
                  <a:schemeClr val="tx1"/>
                </a:solidFill>
              </a:rPr>
              <a:t>1</a:t>
            </a:r>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74685" y="2537608"/>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1ms latency</a:t>
            </a:r>
          </a:p>
          <a:p>
            <a:pPr defTabSz="914400"/>
            <a:r>
              <a:rPr lang="en-US" sz="1200" b="1" kern="0" dirty="0">
                <a:solidFill>
                  <a:schemeClr val="tx1"/>
                </a:solidFill>
              </a:rPr>
              <a:t>low energy consumption</a:t>
            </a:r>
          </a:p>
          <a:p>
            <a:pPr defTabSz="914400"/>
            <a:r>
              <a:rPr lang="en-US" sz="1200" b="1" kern="0" dirty="0">
                <a:solidFill>
                  <a:schemeClr val="tx1"/>
                </a:solidFill>
              </a:rPr>
              <a:t>High coverage</a:t>
            </a: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636548"/>
            <a:ext cx="5257800" cy="1615827"/>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AGIWAL, M.; ROY, A.; SAXENA, N. Next generation 5g wireless networks: A comprehensive survey. IEEE Communications Surveys Tutorials, v. 18, n. 3, p. 1617–1655, 2016.</a:t>
            </a:r>
          </a:p>
          <a:p>
            <a:r>
              <a:rPr lang="en-US" sz="1100" dirty="0">
                <a:solidFill>
                  <a:srgbClr val="898989"/>
                </a:solidFill>
                <a:latin typeface="IBM Plex Sans" panose="020B0503050203000203" pitchFamily="34" charset="0"/>
              </a:rPr>
              <a:t>[2] Sun, Y. et al. Application of machine learning in wireless networks: Key techniques and open issues. IEEE Communications Surveys Tutorials, v. 21, n. 4, p. 3072–3108, 2019. </a:t>
            </a:r>
          </a:p>
          <a:p>
            <a:r>
              <a:rPr lang="en-US" sz="1100" dirty="0">
                <a:solidFill>
                  <a:srgbClr val="898989"/>
                </a:solidFill>
                <a:latin typeface="IBM Plex Sans" panose="020B0503050203000203" pitchFamily="34" charset="0"/>
              </a:rPr>
              <a:t>[3] ALAWE, I. et al. Improving traffic forecasting for 5g core network scalability: A machine learning approach. IEEE Network, v. 32, n. 6, p. 42–49, 2018. </a:t>
            </a:r>
          </a:p>
          <a:p>
            <a:endParaRPr lang="pt-BR" sz="1100" dirty="0">
              <a:solidFill>
                <a:srgbClr val="898989"/>
              </a:solidFill>
              <a:latin typeface="IBM Plex Sans" panose="020B0503050203000203" pitchFamily="34" charset="0"/>
            </a:endParaRPr>
          </a:p>
        </p:txBody>
      </p:sp>
      <p:sp>
        <p:nvSpPr>
          <p:cNvPr id="20" name="Title">
            <a:extLst>
              <a:ext uri="{FF2B5EF4-FFF2-40B4-BE49-F238E27FC236}">
                <a16:creationId xmlns:a16="http://schemas.microsoft.com/office/drawing/2014/main" id="{BCF4C3E0-9132-32DD-6C6E-45E764D6C940}"/>
              </a:ext>
            </a:extLst>
          </p:cNvPr>
          <p:cNvSpPr txBox="1">
            <a:spLocks/>
          </p:cNvSpPr>
          <p:nvPr/>
        </p:nvSpPr>
        <p:spPr>
          <a:xfrm>
            <a:off x="7399135" y="3333672"/>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Intelligent caching in network edge</a:t>
            </a:r>
          </a:p>
          <a:p>
            <a:pPr defTabSz="914400"/>
            <a:r>
              <a:rPr lang="en-US" sz="1200" kern="0" dirty="0">
                <a:solidFill>
                  <a:srgbClr val="0F62FF"/>
                </a:solidFill>
              </a:rPr>
              <a:t>Cloud computing optimization</a:t>
            </a:r>
          </a:p>
        </p:txBody>
      </p:sp>
    </p:spTree>
    <p:extLst>
      <p:ext uri="{BB962C8B-B14F-4D97-AF65-F5344CB8AC3E}">
        <p14:creationId xmlns:p14="http://schemas.microsoft.com/office/powerpoint/2010/main" val="277633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5</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AI models advantages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25980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6</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Opportunities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9670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err="1">
                <a:latin typeface="IBM Plex Sans" panose="020B0503050203000203" pitchFamily="34" charset="0"/>
              </a:rPr>
              <a:t>tl;dr</a:t>
            </a:r>
            <a:endParaRPr lang="en-US" b="1" dirty="0">
              <a:latin typeface="IBM Plex Sans" panose="020B0503050203000203" pitchFamily="34" charset="0"/>
            </a:endParaRP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Enough Data</a:t>
            </a: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Innovation</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Compatible responsiveness</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7</a:t>
            </a:fld>
            <a:endParaRPr lang="en-US" dirty="0">
              <a:latin typeface="IBM Plex Sans" panose="020B0503050203000203" pitchFamily="34" charset="0"/>
            </a:endParaRPr>
          </a:p>
        </p:txBody>
      </p:sp>
    </p:spTree>
    <p:extLst>
      <p:ext uri="{BB962C8B-B14F-4D97-AF65-F5344CB8AC3E}">
        <p14:creationId xmlns:p14="http://schemas.microsoft.com/office/powerpoint/2010/main" val="427953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a:latin typeface="IBM Plex Sans" panose="020B0503050203000203" pitchFamily="34" charset="0"/>
              </a:rPr>
              <a:t>Mobile Traffic Predictor Enhanced by Neighboring Transportation Data </a:t>
            </a:r>
            <a:r>
              <a:rPr lang="en-US" b="1" dirty="0">
                <a:solidFill>
                  <a:srgbClr val="0F62FF"/>
                </a:solidFill>
                <a:latin typeface="IBM Plex Sans" panose="020B0503050203000203" pitchFamily="34" charset="0"/>
              </a:rPr>
              <a:t>MTP-NT</a:t>
            </a: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City of Milan Dataset</a:t>
            </a:r>
            <a:r>
              <a:rPr lang="en-US" b="1" baseline="30000" dirty="0">
                <a:latin typeface="IBM Plex Sans" panose="020B0503050203000203" pitchFamily="34" charset="0"/>
              </a:rPr>
              <a:t>1</a:t>
            </a:r>
            <a:endParaRPr lang="en-US" b="1" dirty="0">
              <a:latin typeface="IBM Plex Sans" panose="020B0503050203000203" pitchFamily="34" charset="0"/>
            </a:endParaRP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Scalable public transport and neighboring data</a:t>
            </a:r>
          </a:p>
          <a:p>
            <a:pPr marL="0" indent="0">
              <a:buNone/>
            </a:pPr>
            <a:endParaRPr lang="en-US" b="1" dirty="0">
              <a:latin typeface="IBM Plex Sans" panose="020B0503050203000203" pitchFamily="34" charset="0"/>
            </a:endParaRPr>
          </a:p>
          <a:p>
            <a:pPr marL="0" indent="0">
              <a:buNone/>
            </a:pPr>
            <a:r>
              <a:rPr lang="en-US" b="1" dirty="0">
                <a:latin typeface="IBM Plex Sans" panose="020B0503050203000203" pitchFamily="34" charset="0"/>
              </a:rPr>
              <a:t>Open source</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Lightweight, adaptable and highly performant</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State-of-art 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8</a:t>
            </a:fld>
            <a:endParaRPr lang="en-US" dirty="0">
              <a:latin typeface="IBM Plex Sans" panose="020B0503050203000203" pitchFamily="34" charset="0"/>
            </a:endParaRPr>
          </a:p>
        </p:txBody>
      </p:sp>
      <p:sp>
        <p:nvSpPr>
          <p:cNvPr id="7" name="Title">
            <a:extLst>
              <a:ext uri="{FF2B5EF4-FFF2-40B4-BE49-F238E27FC236}">
                <a16:creationId xmlns:a16="http://schemas.microsoft.com/office/drawing/2014/main" id="{414FFA5D-2314-C9F4-29F1-D455883F659E}"/>
              </a:ext>
            </a:extLst>
          </p:cNvPr>
          <p:cNvSpPr txBox="1">
            <a:spLocks/>
          </p:cNvSpPr>
          <p:nvPr/>
        </p:nvSpPr>
        <p:spPr>
          <a:xfrm>
            <a:off x="533401" y="4542698"/>
            <a:ext cx="2514599" cy="153960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t>Network usage</a:t>
            </a:r>
          </a:p>
          <a:p>
            <a:pPr defTabSz="914400"/>
            <a:endParaRPr lang="en-US" sz="1200" b="1" kern="0" dirty="0"/>
          </a:p>
          <a:p>
            <a:pPr defTabSz="914400"/>
            <a:r>
              <a:rPr lang="en-US" sz="1200" b="1" kern="0" dirty="0" err="1"/>
              <a:t>Geolocalized</a:t>
            </a:r>
            <a:r>
              <a:rPr lang="en-US" sz="1200" b="1" kern="0" dirty="0"/>
              <a:t> tweets</a:t>
            </a:r>
          </a:p>
          <a:p>
            <a:pPr defTabSz="914400"/>
            <a:endParaRPr lang="en-US" sz="1200" b="1" kern="0" dirty="0"/>
          </a:p>
          <a:p>
            <a:pPr defTabSz="914400"/>
            <a:r>
              <a:rPr lang="en-US" sz="1200" b="1" kern="0" dirty="0"/>
              <a:t>Weather</a:t>
            </a:r>
          </a:p>
          <a:p>
            <a:pPr defTabSz="914400"/>
            <a:endParaRPr lang="en-US" sz="1200" b="1" kern="0" dirty="0"/>
          </a:p>
          <a:p>
            <a:pPr defTabSz="914400"/>
            <a:r>
              <a:rPr lang="en-US" sz="1200" b="1" kern="0" dirty="0"/>
              <a:t>Electricity</a:t>
            </a:r>
          </a:p>
          <a:p>
            <a:pPr defTabSz="914400"/>
            <a:endParaRPr lang="en-US" sz="1200" b="1" kern="0" dirty="0"/>
          </a:p>
          <a:p>
            <a:pPr defTabSz="914400"/>
            <a:r>
              <a:rPr lang="en-US" sz="1200" b="1" kern="0" dirty="0"/>
              <a:t>News</a:t>
            </a:r>
          </a:p>
        </p:txBody>
      </p:sp>
      <p:sp>
        <p:nvSpPr>
          <p:cNvPr id="9" name="TextBox 8">
            <a:extLst>
              <a:ext uri="{FF2B5EF4-FFF2-40B4-BE49-F238E27FC236}">
                <a16:creationId xmlns:a16="http://schemas.microsoft.com/office/drawing/2014/main" id="{7F3ED445-8FF3-F549-069E-9EE3720EAEE9}"/>
              </a:ext>
            </a:extLst>
          </p:cNvPr>
          <p:cNvSpPr txBox="1"/>
          <p:nvPr/>
        </p:nvSpPr>
        <p:spPr>
          <a:xfrm>
            <a:off x="9144000" y="5755253"/>
            <a:ext cx="3048000" cy="600164"/>
          </a:xfrm>
          <a:prstGeom prst="rect">
            <a:avLst/>
          </a:prstGeom>
          <a:noFill/>
        </p:spPr>
        <p:txBody>
          <a:bodyPr wrap="square" rtlCol="0">
            <a:spAutoFit/>
          </a:bodyPr>
          <a:lstStyle/>
          <a:p>
            <a:r>
              <a:rPr lang="pt-BR" sz="1100" dirty="0">
                <a:latin typeface="IBM Plex Sans" panose="020B0503050203000203" pitchFamily="34" charset="0"/>
              </a:rPr>
              <a:t>[1] </a:t>
            </a:r>
            <a:r>
              <a:rPr lang="pt-BR" sz="1100" dirty="0" err="1">
                <a:latin typeface="IBM Plex Sans" panose="020B0503050203000203" pitchFamily="34" charset="0"/>
              </a:rPr>
              <a:t>Barlacchi</a:t>
            </a:r>
            <a:r>
              <a:rPr lang="pt-BR" sz="1100" dirty="0">
                <a:latin typeface="IBM Plex Sans" panose="020B0503050203000203" pitchFamily="34" charset="0"/>
              </a:rPr>
              <a:t>, G. et al. A </a:t>
            </a:r>
            <a:r>
              <a:rPr lang="pt-BR" sz="1100" dirty="0" err="1">
                <a:latin typeface="IBM Plex Sans" panose="020B0503050203000203" pitchFamily="34" charset="0"/>
              </a:rPr>
              <a:t>multi-source</a:t>
            </a:r>
            <a:r>
              <a:rPr lang="pt-BR" sz="1100" dirty="0">
                <a:latin typeface="IBM Plex Sans" panose="020B0503050203000203" pitchFamily="34" charset="0"/>
              </a:rPr>
              <a:t> </a:t>
            </a:r>
            <a:r>
              <a:rPr lang="pt-BR" sz="1100" dirty="0" err="1">
                <a:latin typeface="IBM Plex Sans" panose="020B0503050203000203" pitchFamily="34" charset="0"/>
              </a:rPr>
              <a:t>dataset</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urban</a:t>
            </a:r>
            <a:r>
              <a:rPr lang="pt-BR" sz="1100" dirty="0">
                <a:latin typeface="IBM Plex Sans" panose="020B0503050203000203" pitchFamily="34" charset="0"/>
              </a:rPr>
              <a:t> </a:t>
            </a:r>
            <a:r>
              <a:rPr lang="pt-BR" sz="1100" dirty="0" err="1">
                <a:latin typeface="IBM Plex Sans" panose="020B0503050203000203" pitchFamily="34" charset="0"/>
              </a:rPr>
              <a:t>life</a:t>
            </a:r>
            <a:r>
              <a:rPr lang="pt-BR" sz="1100" dirty="0">
                <a:latin typeface="IBM Plex Sans" panose="020B0503050203000203" pitchFamily="34" charset="0"/>
              </a:rPr>
              <a:t> in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city</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milan</a:t>
            </a:r>
            <a:r>
              <a:rPr lang="pt-BR" sz="1100" dirty="0">
                <a:latin typeface="IBM Plex Sans" panose="020B0503050203000203" pitchFamily="34" charset="0"/>
              </a:rPr>
              <a:t> </a:t>
            </a:r>
            <a:r>
              <a:rPr lang="pt-BR" sz="1100" dirty="0" err="1">
                <a:latin typeface="IBM Plex Sans" panose="020B0503050203000203" pitchFamily="34" charset="0"/>
              </a:rPr>
              <a:t>and</a:t>
            </a:r>
            <a:r>
              <a:rPr lang="pt-BR" sz="1100" dirty="0">
                <a:latin typeface="IBM Plex Sans" panose="020B0503050203000203" pitchFamily="34" charset="0"/>
              </a:rPr>
              <a:t>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province</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trentino</a:t>
            </a:r>
            <a:r>
              <a:rPr lang="pt-BR" sz="1100" dirty="0">
                <a:latin typeface="IBM Plex Sans" panose="020B0503050203000203" pitchFamily="34" charset="0"/>
              </a:rPr>
              <a:t>. </a:t>
            </a:r>
            <a:r>
              <a:rPr lang="pt-BR" sz="1100" dirty="0" err="1">
                <a:latin typeface="IBM Plex Sans" panose="020B0503050203000203" pitchFamily="34" charset="0"/>
              </a:rPr>
              <a:t>Sci</a:t>
            </a:r>
            <a:r>
              <a:rPr lang="pt-BR" sz="1100" dirty="0">
                <a:latin typeface="IBM Plex Sans" panose="020B0503050203000203" pitchFamily="34" charset="0"/>
              </a:rPr>
              <a:t> Data 2, 2015. </a:t>
            </a:r>
          </a:p>
        </p:txBody>
      </p:sp>
    </p:spTree>
    <p:extLst>
      <p:ext uri="{BB962C8B-B14F-4D97-AF65-F5344CB8AC3E}">
        <p14:creationId xmlns:p14="http://schemas.microsoft.com/office/powerpoint/2010/main" val="224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sz="2400" dirty="0" err="1">
                <a:latin typeface="IBM Plex Sans" panose="020B0503050203000203" pitchFamily="34" charset="0"/>
              </a:rPr>
              <a:t>Introduction</a:t>
            </a:r>
            <a:endParaRPr lang="pt-BR" sz="2400" dirty="0">
              <a:latin typeface="IBM Plex Sans" panose="020B0503050203000203" pitchFamily="34" charset="0"/>
            </a:endParaRPr>
          </a:p>
          <a:p>
            <a:pPr marL="514350" indent="-514350">
              <a:buFont typeface="+mj-lt"/>
              <a:buAutoNum type="arabicPeriod"/>
            </a:pPr>
            <a:r>
              <a:rPr lang="pt-BR" dirty="0" err="1">
                <a:solidFill>
                  <a:srgbClr val="0F62FF"/>
                </a:solidFill>
                <a:latin typeface="IBM Plex Sans" panose="020B0503050203000203" pitchFamily="34" charset="0"/>
              </a:rPr>
              <a:t>Related</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Work</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9</a:t>
            </a:fld>
            <a:endParaRPr lang="pt-BR"/>
          </a:p>
        </p:txBody>
      </p:sp>
    </p:spTree>
    <p:extLst>
      <p:ext uri="{BB962C8B-B14F-4D97-AF65-F5344CB8AC3E}">
        <p14:creationId xmlns:p14="http://schemas.microsoft.com/office/powerpoint/2010/main" val="4237798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11190</TotalTime>
  <Words>3255</Words>
  <Application>Microsoft Macintosh PowerPoint</Application>
  <PresentationFormat>Widescreen</PresentationFormat>
  <Paragraphs>464</Paragraphs>
  <Slides>31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IBM Plex Sans</vt:lpstr>
      <vt:lpstr>Office Theme</vt:lpstr>
      <vt:lpstr>A Mobile Traffic Predictor Enhanced by Neighboring Transportation Data (MTP-NT)</vt:lpstr>
      <vt:lpstr>Contents</vt:lpstr>
      <vt:lpstr>Data per month, per smartphone in 2028</vt:lpstr>
      <vt:lpstr>PowerPoint Presentation</vt:lpstr>
      <vt:lpstr>PowerPoint Presentation</vt:lpstr>
      <vt:lpstr>PowerPoint Presentation</vt:lpstr>
      <vt:lpstr>tl;dr</vt:lpstr>
      <vt:lpstr>Mobile Traffic Predictor Enhanced by Neighboring Transportation Data MTP-NT</vt:lpstr>
      <vt:lpstr>Contents</vt:lpstr>
      <vt:lpstr>Metrics and mathematical characteristics of network usage</vt:lpstr>
      <vt:lpstr>Regions of the city grouped based on network usage patterns1    Composition of trimodal distributions to describe the network traffic2  Sand temporal distribution of the network traffic results into extremely insufficient utilization of network resources2    Traffic was concentrated in some regions (city center) and peak hours3</vt:lpstr>
      <vt:lpstr>PowerPoint Presentation</vt:lpstr>
      <vt:lpstr>2844 Base Stations (BSs) in Suzhou  500m2x 500m2  Uses the neighborhood concept  LSTM Cells paired with Global and Local Autoencoders</vt:lpstr>
      <vt:lpstr>PowerPoint Presentation</vt:lpstr>
      <vt:lpstr>5929 Base Stations (BSs), 1.5 million users  In-tower and inter-tower traffic  Temporal correlations between physically distant towers  Graph Neural Network (GNN) architecture</vt:lpstr>
      <vt:lpstr>PowerPoint Presentation</vt:lpstr>
      <vt:lpstr>PowerPoint Presentation</vt:lpstr>
      <vt:lpstr>PowerPoint Presentation</vt:lpstr>
      <vt:lpstr>Contents</vt:lpstr>
      <vt:lpstr>PowerPoint Presentation</vt:lpstr>
      <vt:lpstr>Hardware middleboxes become software functions  Rely on dedicated hardware or cloud</vt:lpstr>
      <vt:lpstr>PowerPoint Presentation</vt:lpstr>
      <vt:lpstr>Main advantages according to European Telecommunications Standards (ETSI)1 </vt:lpstr>
      <vt:lpstr>Network Traffic Monitoring and Analysis  Also a NFV  Problems</vt:lpstr>
      <vt:lpstr>How does it flow?  How to store?  Is there a open standard?</vt:lpstr>
      <vt:lpstr>PowerPoint Presentation</vt:lpstr>
      <vt:lpstr>Flow collectors/Network exporters and collectors  Radio Access Network (RAN) layer  Network Data Analytics Function (NWDAF)1</vt:lpstr>
      <vt:lpstr>NoSQL12  Less performance penalties with large datasets  Popular open source solutions</vt:lpstr>
      <vt:lpstr>Lipsum</vt:lpstr>
      <vt:lpstr>Lipsum</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Mobile Traffic Predictor Enhanced by Neighboring Transportation Data (MTP-NT)</dc:title>
  <dc:creator>Patrick Luiz de Araujo</dc:creator>
  <cp:lastModifiedBy>Patrick Luiz de Araujo</cp:lastModifiedBy>
  <cp:revision>13</cp:revision>
  <dcterms:created xsi:type="dcterms:W3CDTF">2023-06-29T10:33:55Z</dcterms:created>
  <dcterms:modified xsi:type="dcterms:W3CDTF">2023-08-17T02:59:50Z</dcterms:modified>
</cp:coreProperties>
</file>