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80" r:id="rId3"/>
    <p:sldId id="281" r:id="rId4"/>
    <p:sldId id="258" r:id="rId5"/>
    <p:sldId id="260" r:id="rId6"/>
    <p:sldId id="282" r:id="rId7"/>
    <p:sldId id="283" r:id="rId8"/>
    <p:sldId id="262" r:id="rId9"/>
    <p:sldId id="278" r:id="rId10"/>
    <p:sldId id="279" r:id="rId11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2" d="100"/>
          <a:sy n="42" d="100"/>
        </p:scale>
        <p:origin x="413" y="1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0BBC1-F025-4CFC-A64D-26FAFA175D3A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27404-D8CC-46A8-AF92-8F6E9CC737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793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27404-D8CC-46A8-AF92-8F6E9CC737A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470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50" b="0" i="0">
                <a:solidFill>
                  <a:srgbClr val="00608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00608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25" dirty="0"/>
              <a:t>21.</a:t>
            </a:r>
            <a:r>
              <a:rPr spc="-25" dirty="0"/>
              <a:t> </a:t>
            </a:r>
            <a:r>
              <a:rPr spc="-105" dirty="0"/>
              <a:t>Juli</a:t>
            </a:r>
            <a:r>
              <a:rPr spc="-40" dirty="0"/>
              <a:t> </a:t>
            </a:r>
            <a:r>
              <a:rPr spc="-120" dirty="0"/>
              <a:t>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00608F"/>
                </a:solidFill>
                <a:latin typeface="Arial"/>
                <a:cs typeface="Arial"/>
              </a:defRPr>
            </a:lvl1pPr>
          </a:lstStyle>
          <a:p>
            <a:pPr marL="123189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‹Nr.›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50" b="0" i="0">
                <a:solidFill>
                  <a:srgbClr val="00608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00608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25" dirty="0"/>
              <a:t>21.</a:t>
            </a:r>
            <a:r>
              <a:rPr spc="-25" dirty="0"/>
              <a:t> </a:t>
            </a:r>
            <a:r>
              <a:rPr spc="-105" dirty="0"/>
              <a:t>Juli</a:t>
            </a:r>
            <a:r>
              <a:rPr spc="-40" dirty="0"/>
              <a:t> </a:t>
            </a:r>
            <a:r>
              <a:rPr spc="-120" dirty="0"/>
              <a:t>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00608F"/>
                </a:solidFill>
                <a:latin typeface="Arial"/>
                <a:cs typeface="Arial"/>
              </a:defRPr>
            </a:lvl1pPr>
          </a:lstStyle>
          <a:p>
            <a:pPr marL="123189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‹Nr.›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50" b="0" i="0">
                <a:solidFill>
                  <a:srgbClr val="00608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00608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25" dirty="0"/>
              <a:t>21.</a:t>
            </a:r>
            <a:r>
              <a:rPr spc="-25" dirty="0"/>
              <a:t> </a:t>
            </a:r>
            <a:r>
              <a:rPr spc="-105" dirty="0"/>
              <a:t>Juli</a:t>
            </a:r>
            <a:r>
              <a:rPr spc="-40" dirty="0"/>
              <a:t> </a:t>
            </a:r>
            <a:r>
              <a:rPr spc="-120" dirty="0"/>
              <a:t>2023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00608F"/>
                </a:solidFill>
                <a:latin typeface="Arial"/>
                <a:cs typeface="Arial"/>
              </a:defRPr>
            </a:lvl1pPr>
          </a:lstStyle>
          <a:p>
            <a:pPr marL="123189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‹Nr.›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50" b="0" i="0">
                <a:solidFill>
                  <a:srgbClr val="00608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00608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25" dirty="0"/>
              <a:t>21.</a:t>
            </a:r>
            <a:r>
              <a:rPr spc="-25" dirty="0"/>
              <a:t> </a:t>
            </a:r>
            <a:r>
              <a:rPr spc="-105" dirty="0"/>
              <a:t>Juli</a:t>
            </a:r>
            <a:r>
              <a:rPr spc="-40" dirty="0"/>
              <a:t> </a:t>
            </a:r>
            <a:r>
              <a:rPr spc="-120" dirty="0"/>
              <a:t>2023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00608F"/>
                </a:solidFill>
                <a:latin typeface="Arial"/>
                <a:cs typeface="Arial"/>
              </a:defRPr>
            </a:lvl1pPr>
          </a:lstStyle>
          <a:p>
            <a:pPr marL="123189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‹Nr.›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00608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25" dirty="0"/>
              <a:t>21.</a:t>
            </a:r>
            <a:r>
              <a:rPr spc="-25" dirty="0"/>
              <a:t> </a:t>
            </a:r>
            <a:r>
              <a:rPr spc="-105" dirty="0"/>
              <a:t>Juli</a:t>
            </a:r>
            <a:r>
              <a:rPr spc="-40" dirty="0"/>
              <a:t> </a:t>
            </a:r>
            <a:r>
              <a:rPr spc="-120" dirty="0"/>
              <a:t>2023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00608F"/>
                </a:solidFill>
                <a:latin typeface="Arial"/>
                <a:cs typeface="Arial"/>
              </a:defRPr>
            </a:lvl1pPr>
          </a:lstStyle>
          <a:p>
            <a:pPr marL="123189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‹Nr.›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30451" y="553733"/>
            <a:ext cx="13356325" cy="1010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50" b="0" i="0">
                <a:solidFill>
                  <a:srgbClr val="00608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89596" y="3092860"/>
            <a:ext cx="11501119" cy="660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2950" y="10994128"/>
            <a:ext cx="901700" cy="2419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rgbClr val="00608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25" dirty="0"/>
              <a:t>21.</a:t>
            </a:r>
            <a:r>
              <a:rPr spc="-25" dirty="0"/>
              <a:t> </a:t>
            </a:r>
            <a:r>
              <a:rPr spc="-105" dirty="0"/>
              <a:t>Juli</a:t>
            </a:r>
            <a:r>
              <a:rPr spc="-40" dirty="0"/>
              <a:t> </a:t>
            </a:r>
            <a:r>
              <a:rPr spc="-120" dirty="0"/>
              <a:t>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9513346" y="11016746"/>
            <a:ext cx="260702" cy="2419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rgbClr val="00608F"/>
                </a:solidFill>
                <a:latin typeface="Arial"/>
                <a:cs typeface="Arial"/>
              </a:defRPr>
            </a:lvl1pPr>
          </a:lstStyle>
          <a:p>
            <a:pPr marL="123189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‹Nr.›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rpus-nummorum.eu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7490" y="1741172"/>
            <a:ext cx="542856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0" dirty="0"/>
              <a:t>Data Challeng</a:t>
            </a:r>
            <a:r>
              <a:rPr lang="de-DE" sz="6000" dirty="0"/>
              <a:t>e</a:t>
            </a:r>
            <a:endParaRPr sz="600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112950" y="10994128"/>
            <a:ext cx="1023700" cy="227626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25" dirty="0"/>
              <a:t>2</a:t>
            </a:r>
            <a:r>
              <a:rPr lang="de-DE" spc="-125" dirty="0"/>
              <a:t>3.</a:t>
            </a:r>
            <a:r>
              <a:rPr spc="-25" dirty="0"/>
              <a:t> </a:t>
            </a:r>
            <a:r>
              <a:rPr lang="de-DE" spc="-105" dirty="0"/>
              <a:t>Mai</a:t>
            </a:r>
            <a:r>
              <a:rPr spc="-40" dirty="0"/>
              <a:t> </a:t>
            </a:r>
            <a:r>
              <a:rPr spc="-120" dirty="0"/>
              <a:t>202</a:t>
            </a:r>
            <a:r>
              <a:rPr lang="de-DE" spc="-120" dirty="0"/>
              <a:t>4</a:t>
            </a:r>
            <a:endParaRPr spc="-120" dirty="0"/>
          </a:p>
        </p:txBody>
      </p:sp>
      <p:sp>
        <p:nvSpPr>
          <p:cNvPr id="3" name="object 3"/>
          <p:cNvSpPr txBox="1"/>
          <p:nvPr/>
        </p:nvSpPr>
        <p:spPr>
          <a:xfrm>
            <a:off x="2337490" y="3751793"/>
            <a:ext cx="14164944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de-DE" sz="6000" dirty="0">
                <a:solidFill>
                  <a:srgbClr val="00608F"/>
                </a:solidFill>
                <a:latin typeface="Arial"/>
                <a:ea typeface="+mj-ea"/>
                <a:cs typeface="Arial"/>
              </a:rPr>
              <a:t>Objekt Lokalisation in</a:t>
            </a:r>
            <a:r>
              <a:rPr sz="6000" dirty="0">
                <a:solidFill>
                  <a:srgbClr val="00608F"/>
                </a:solidFill>
                <a:latin typeface="Arial"/>
                <a:ea typeface="+mj-ea"/>
                <a:cs typeface="Arial"/>
              </a:rPr>
              <a:t> Münzenbildern vom Corpus- Nummorum Projekt*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37490" y="8214861"/>
            <a:ext cx="3827145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204" dirty="0">
                <a:latin typeface="Arial" panose="020B0604020202020204" pitchFamily="34" charset="0"/>
                <a:cs typeface="Arial" panose="020B0604020202020204" pitchFamily="34" charset="0"/>
              </a:rPr>
              <a:t>*https://</a:t>
            </a:r>
            <a:r>
              <a:rPr sz="2300" spc="-204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www.corpus-</a:t>
            </a:r>
            <a:r>
              <a:rPr sz="2300" spc="-22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nummorum.eu/</a:t>
            </a:r>
            <a:endParaRPr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08590" y="9517376"/>
            <a:ext cx="6448060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de-DE" sz="2800" dirty="0">
                <a:solidFill>
                  <a:schemeClr val="tx1"/>
                </a:solidFill>
                <a:latin typeface="Arial"/>
                <a:ea typeface="+mj-ea"/>
                <a:cs typeface="Arial"/>
              </a:rPr>
              <a:t>Patrick Raphael Melnic</a:t>
            </a:r>
            <a:r>
              <a:rPr sz="2800" dirty="0">
                <a:solidFill>
                  <a:schemeClr val="tx1"/>
                </a:solidFill>
                <a:latin typeface="Arial"/>
                <a:ea typeface="+mj-ea"/>
                <a:cs typeface="Arial"/>
              </a:rPr>
              <a:t> &amp; </a:t>
            </a:r>
            <a:r>
              <a:rPr lang="de-DE" sz="2800" dirty="0">
                <a:solidFill>
                  <a:schemeClr val="tx1"/>
                </a:solidFill>
                <a:latin typeface="Arial"/>
                <a:ea typeface="+mj-ea"/>
                <a:cs typeface="Arial"/>
              </a:rPr>
              <a:t>Berna Sen</a:t>
            </a:r>
            <a:endParaRPr sz="2800" dirty="0">
              <a:solidFill>
                <a:schemeClr val="tx1"/>
              </a:solidFill>
              <a:latin typeface="Arial"/>
              <a:ea typeface="+mj-ea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3525" y="2386702"/>
            <a:ext cx="12576810" cy="1130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50" dirty="0">
                <a:solidFill>
                  <a:srgbClr val="000000"/>
                </a:solidFill>
              </a:rPr>
              <a:t>Danke</a:t>
            </a:r>
            <a:r>
              <a:rPr sz="7250" spc="-105" dirty="0">
                <a:solidFill>
                  <a:srgbClr val="000000"/>
                </a:solidFill>
              </a:rPr>
              <a:t> </a:t>
            </a:r>
            <a:r>
              <a:rPr sz="7250" dirty="0">
                <a:solidFill>
                  <a:srgbClr val="000000"/>
                </a:solidFill>
              </a:rPr>
              <a:t>für</a:t>
            </a:r>
            <a:r>
              <a:rPr sz="7250" spc="-125" dirty="0">
                <a:solidFill>
                  <a:srgbClr val="000000"/>
                </a:solidFill>
              </a:rPr>
              <a:t> </a:t>
            </a:r>
            <a:r>
              <a:rPr sz="7250" dirty="0">
                <a:solidFill>
                  <a:srgbClr val="000000"/>
                </a:solidFill>
              </a:rPr>
              <a:t>die</a:t>
            </a:r>
            <a:r>
              <a:rPr sz="7250" spc="-480" dirty="0">
                <a:solidFill>
                  <a:srgbClr val="000000"/>
                </a:solidFill>
              </a:rPr>
              <a:t> </a:t>
            </a:r>
            <a:r>
              <a:rPr sz="7250" spc="-10" dirty="0">
                <a:solidFill>
                  <a:srgbClr val="000000"/>
                </a:solidFill>
              </a:rPr>
              <a:t>Aufmerksamkeit!</a:t>
            </a:r>
            <a:endParaRPr sz="72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07319" y="4596300"/>
            <a:ext cx="5689460" cy="569071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6663DC2-5F93-FE1C-EB52-4C06CD7D59A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12950" y="10994128"/>
            <a:ext cx="1023700" cy="227626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25" dirty="0"/>
              <a:t>2</a:t>
            </a:r>
            <a:r>
              <a:rPr lang="de-DE" spc="-125" dirty="0"/>
              <a:t>3.</a:t>
            </a:r>
            <a:r>
              <a:rPr spc="-25" dirty="0"/>
              <a:t> </a:t>
            </a:r>
            <a:r>
              <a:rPr lang="de-DE" spc="-105" dirty="0"/>
              <a:t>Mai</a:t>
            </a:r>
            <a:r>
              <a:rPr spc="-40" dirty="0"/>
              <a:t> </a:t>
            </a:r>
            <a:r>
              <a:rPr spc="-120" dirty="0"/>
              <a:t>202</a:t>
            </a:r>
            <a:r>
              <a:rPr lang="de-DE" spc="-120" dirty="0"/>
              <a:t>4</a:t>
            </a:r>
            <a:endParaRPr spc="-12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5996" y="2821314"/>
            <a:ext cx="11446510" cy="58791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77850" indent="-56515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577850" algn="l"/>
              </a:tabLst>
            </a:pPr>
            <a:r>
              <a:rPr lang="de-DE" sz="4000" dirty="0">
                <a:latin typeface="Arial"/>
                <a:cs typeface="Arial"/>
              </a:rPr>
              <a:t>Problemstellung </a:t>
            </a:r>
            <a:endParaRPr sz="4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10"/>
              </a:spcBef>
              <a:buFont typeface="Arial"/>
              <a:buChar char="•"/>
            </a:pPr>
            <a:endParaRPr sz="4000" dirty="0">
              <a:latin typeface="Arial"/>
              <a:cs typeface="Arial"/>
            </a:endParaRPr>
          </a:p>
          <a:p>
            <a:pPr marL="622935" indent="-610235">
              <a:lnSpc>
                <a:spcPct val="100000"/>
              </a:lnSpc>
              <a:spcBef>
                <a:spcPts val="5"/>
              </a:spcBef>
              <a:buChar char="•"/>
              <a:tabLst>
                <a:tab pos="622935" algn="l"/>
              </a:tabLst>
            </a:pPr>
            <a:r>
              <a:rPr lang="de-DE" sz="4000" spc="-10" dirty="0">
                <a:latin typeface="Arial"/>
                <a:cs typeface="Arial"/>
              </a:rPr>
              <a:t>Werkzeuge</a:t>
            </a:r>
            <a:r>
              <a:rPr sz="4000" spc="-10" dirty="0">
                <a:latin typeface="Arial"/>
                <a:cs typeface="Arial"/>
              </a:rPr>
              <a:t>:</a:t>
            </a:r>
            <a:endParaRPr sz="4000" dirty="0">
              <a:latin typeface="Arial"/>
              <a:cs typeface="Arial"/>
            </a:endParaRPr>
          </a:p>
          <a:p>
            <a:pPr marL="551180" marR="5080" lvl="1" indent="565150">
              <a:lnSpc>
                <a:spcPct val="105400"/>
              </a:lnSpc>
              <a:buFont typeface="Wingdings"/>
              <a:buChar char=""/>
              <a:tabLst>
                <a:tab pos="1116330" algn="l"/>
              </a:tabLst>
            </a:pPr>
            <a:r>
              <a:rPr lang="de-DE" sz="4000" dirty="0">
                <a:latin typeface="Arial"/>
                <a:cs typeface="Arial"/>
              </a:rPr>
              <a:t>Contrastive Learning</a:t>
            </a:r>
          </a:p>
          <a:p>
            <a:pPr marL="551180" marR="5080" lvl="1" indent="565150">
              <a:lnSpc>
                <a:spcPct val="105400"/>
              </a:lnSpc>
              <a:buFont typeface="Wingdings"/>
              <a:buChar char=""/>
              <a:tabLst>
                <a:tab pos="1116330" algn="l"/>
              </a:tabLst>
            </a:pPr>
            <a:r>
              <a:rPr lang="de-DE" sz="4000" dirty="0">
                <a:latin typeface="Arial"/>
                <a:cs typeface="Arial"/>
              </a:rPr>
              <a:t>Transformer-Modelle</a:t>
            </a:r>
          </a:p>
          <a:p>
            <a:pPr marL="551180" marR="5080" lvl="1" indent="565150">
              <a:lnSpc>
                <a:spcPct val="105400"/>
              </a:lnSpc>
              <a:buFont typeface="Wingdings"/>
              <a:buChar char=""/>
              <a:tabLst>
                <a:tab pos="1116330" algn="l"/>
              </a:tabLst>
            </a:pPr>
            <a:r>
              <a:rPr lang="de-DE" sz="4000" dirty="0">
                <a:latin typeface="Arial"/>
                <a:cs typeface="Arial"/>
              </a:rPr>
              <a:t>CLIP</a:t>
            </a:r>
          </a:p>
          <a:p>
            <a:pPr marL="551180" marR="5080" lvl="1" indent="565150">
              <a:lnSpc>
                <a:spcPct val="105400"/>
              </a:lnSpc>
              <a:buFont typeface="Wingdings"/>
              <a:buChar char=""/>
              <a:tabLst>
                <a:tab pos="1116330" algn="l"/>
              </a:tabLst>
            </a:pPr>
            <a:r>
              <a:rPr lang="de-DE" sz="4000" dirty="0">
                <a:latin typeface="Arial"/>
                <a:cs typeface="Arial"/>
              </a:rPr>
              <a:t>OWL-</a:t>
            </a:r>
            <a:r>
              <a:rPr lang="de-DE" sz="4000" dirty="0" err="1">
                <a:latin typeface="Arial"/>
                <a:cs typeface="Arial"/>
              </a:rPr>
              <a:t>ViT</a:t>
            </a:r>
            <a:endParaRPr lang="de-DE" sz="4000" dirty="0">
              <a:latin typeface="Arial"/>
              <a:cs typeface="Arial"/>
            </a:endParaRPr>
          </a:p>
          <a:p>
            <a:pPr marL="551180" marR="5080" lvl="1" indent="565150">
              <a:lnSpc>
                <a:spcPct val="105400"/>
              </a:lnSpc>
              <a:buFont typeface="Wingdings"/>
              <a:buChar char=""/>
              <a:tabLst>
                <a:tab pos="1116330" algn="l"/>
              </a:tabLst>
            </a:pPr>
            <a:endParaRPr sz="40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710"/>
              </a:spcBef>
            </a:pPr>
            <a:endParaRPr sz="39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4102" y="7826958"/>
            <a:ext cx="7906384" cy="661078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483234" indent="-470534">
              <a:lnSpc>
                <a:spcPct val="100000"/>
              </a:lnSpc>
              <a:spcBef>
                <a:spcPts val="355"/>
              </a:spcBef>
              <a:buChar char="•"/>
              <a:tabLst>
                <a:tab pos="483234" algn="l"/>
              </a:tabLst>
            </a:pPr>
            <a:r>
              <a:rPr lang="de-DE" sz="4000" spc="-60" dirty="0">
                <a:latin typeface="Arial"/>
                <a:cs typeface="Arial"/>
              </a:rPr>
              <a:t>Lösungsansatz</a:t>
            </a:r>
            <a:endParaRPr lang="de-DE" sz="4000" spc="-1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30451" y="553733"/>
            <a:ext cx="13356325" cy="974323"/>
          </a:xfrm>
          <a:prstGeom prst="rect">
            <a:avLst/>
          </a:prstGeom>
        </p:spPr>
        <p:txBody>
          <a:bodyPr vert="horz" wrap="square" lIns="0" tIns="241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dirty="0"/>
              <a:t>Agenda 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A26F2F7A-37AC-D453-4F98-3F9CEAB6977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12950" y="10994128"/>
            <a:ext cx="1023700" cy="227626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25" dirty="0"/>
              <a:t>2</a:t>
            </a:r>
            <a:r>
              <a:rPr lang="de-DE" spc="-125" dirty="0"/>
              <a:t>3.</a:t>
            </a:r>
            <a:r>
              <a:rPr spc="-25" dirty="0"/>
              <a:t> </a:t>
            </a:r>
            <a:r>
              <a:rPr lang="de-DE" spc="-105" dirty="0"/>
              <a:t>Mai</a:t>
            </a:r>
            <a:r>
              <a:rPr spc="-40" dirty="0"/>
              <a:t> </a:t>
            </a:r>
            <a:r>
              <a:rPr spc="-120" dirty="0"/>
              <a:t>202</a:t>
            </a:r>
            <a:r>
              <a:rPr lang="de-DE" spc="-120" dirty="0"/>
              <a:t>4</a:t>
            </a:r>
            <a:endParaRPr spc="-12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17C5925-2CB1-8BD3-49C7-CD56634D2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4650" y="1518442"/>
            <a:ext cx="3796536" cy="3810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F84F545-3118-13A0-538B-0B8AC0604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7412" y="5980909"/>
            <a:ext cx="3703774" cy="370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00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30451" y="553733"/>
            <a:ext cx="13356325" cy="982017"/>
          </a:xfrm>
          <a:prstGeom prst="rect">
            <a:avLst/>
          </a:prstGeom>
        </p:spPr>
        <p:txBody>
          <a:bodyPr vert="horz" wrap="square" lIns="0" tIns="241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dirty="0"/>
              <a:t>Problemstellung 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A26F2F7A-37AC-D453-4F98-3F9CEAB6977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12950" y="10994128"/>
            <a:ext cx="1023700" cy="227626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25" dirty="0"/>
              <a:t>2</a:t>
            </a:r>
            <a:r>
              <a:rPr lang="de-DE" spc="-125" dirty="0"/>
              <a:t>3.</a:t>
            </a:r>
            <a:r>
              <a:rPr spc="-25" dirty="0"/>
              <a:t> </a:t>
            </a:r>
            <a:r>
              <a:rPr lang="de-DE" spc="-105" dirty="0"/>
              <a:t>Mai</a:t>
            </a:r>
            <a:r>
              <a:rPr spc="-40" dirty="0"/>
              <a:t> </a:t>
            </a:r>
            <a:r>
              <a:rPr spc="-120" dirty="0"/>
              <a:t>202</a:t>
            </a:r>
            <a:r>
              <a:rPr lang="de-DE" spc="-120" dirty="0"/>
              <a:t>4</a:t>
            </a:r>
            <a:endParaRPr spc="-120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87ED38A-EB5B-52FF-A963-AACF95FDBE2F}"/>
              </a:ext>
            </a:extLst>
          </p:cNvPr>
          <p:cNvSpPr/>
          <p:nvPr/>
        </p:nvSpPr>
        <p:spPr>
          <a:xfrm>
            <a:off x="3575050" y="2911475"/>
            <a:ext cx="13356325" cy="63246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None/>
            </a:pPr>
            <a:r>
              <a:rPr lang="de-DE" sz="4000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Wie können wir anhand von Transformer-Modellen die Herausforderung der Objektlokalisierung in  Münzenbildern bewältigen und so die Klassifizierung von Personen und Gegenständen auf antiken Münzen verbessern?</a:t>
            </a:r>
          </a:p>
        </p:txBody>
      </p:sp>
    </p:spTree>
    <p:extLst>
      <p:ext uri="{BB962C8B-B14F-4D97-AF65-F5344CB8AC3E}">
        <p14:creationId xmlns:p14="http://schemas.microsoft.com/office/powerpoint/2010/main" val="2015867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1456" y="2570467"/>
            <a:ext cx="9773920" cy="5191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3870" marR="5080" indent="-471805">
              <a:lnSpc>
                <a:spcPct val="100800"/>
              </a:lnSpc>
              <a:spcBef>
                <a:spcPts val="95"/>
              </a:spcBef>
              <a:buFont typeface="Courier New"/>
              <a:buChar char="o"/>
              <a:tabLst>
                <a:tab pos="483870" algn="l"/>
              </a:tabLst>
            </a:pPr>
            <a:r>
              <a:rPr sz="3600" dirty="0">
                <a:latin typeface="Arial"/>
                <a:cs typeface="Arial"/>
              </a:rPr>
              <a:t>Schnittstellen</a:t>
            </a:r>
            <a:r>
              <a:rPr sz="3600" spc="-5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von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Hugging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Face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fürs</a:t>
            </a:r>
            <a:r>
              <a:rPr sz="3600" spc="-7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Training </a:t>
            </a:r>
            <a:r>
              <a:rPr sz="3600" dirty="0">
                <a:latin typeface="Arial"/>
                <a:cs typeface="Arial"/>
              </a:rPr>
              <a:t>&amp;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Evaluieren</a:t>
            </a:r>
            <a:endParaRPr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10"/>
              </a:spcBef>
              <a:buFont typeface="Courier New"/>
              <a:buChar char="o"/>
            </a:pPr>
            <a:endParaRPr sz="3600" dirty="0">
              <a:latin typeface="Arial"/>
              <a:cs typeface="Arial"/>
            </a:endParaRPr>
          </a:p>
          <a:p>
            <a:pPr marL="483870" marR="288290" indent="-471805">
              <a:lnSpc>
                <a:spcPct val="100800"/>
              </a:lnSpc>
              <a:buFont typeface="Courier New"/>
              <a:buChar char="o"/>
              <a:tabLst>
                <a:tab pos="483870" algn="l"/>
              </a:tabLst>
            </a:pPr>
            <a:r>
              <a:rPr sz="3600" dirty="0">
                <a:latin typeface="Arial"/>
                <a:cs typeface="Arial"/>
              </a:rPr>
              <a:t>Pytorch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für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Grafikkarte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&amp; Preprocessing</a:t>
            </a:r>
            <a:r>
              <a:rPr sz="3600" spc="-25" dirty="0">
                <a:latin typeface="Arial"/>
                <a:cs typeface="Arial"/>
              </a:rPr>
              <a:t> von </a:t>
            </a:r>
            <a:r>
              <a:rPr sz="3600" spc="-10" dirty="0">
                <a:latin typeface="Arial"/>
                <a:cs typeface="Arial"/>
              </a:rPr>
              <a:t>Daten</a:t>
            </a:r>
            <a:endParaRPr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40"/>
              </a:spcBef>
              <a:buFont typeface="Courier New"/>
              <a:buChar char="o"/>
            </a:pPr>
            <a:endParaRPr sz="3600" dirty="0">
              <a:latin typeface="Arial"/>
              <a:cs typeface="Arial"/>
            </a:endParaRPr>
          </a:p>
          <a:p>
            <a:pPr marL="483870" indent="-471170">
              <a:lnSpc>
                <a:spcPct val="100000"/>
              </a:lnSpc>
              <a:buFont typeface="Courier New"/>
              <a:buChar char="o"/>
              <a:tabLst>
                <a:tab pos="483870" algn="l"/>
              </a:tabLst>
            </a:pPr>
            <a:r>
              <a:rPr sz="3600" dirty="0">
                <a:latin typeface="Arial"/>
                <a:cs typeface="Arial"/>
              </a:rPr>
              <a:t>Roboflow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für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Data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Split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&amp;</a:t>
            </a:r>
            <a:r>
              <a:rPr sz="3600" spc="-19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Augmentation</a:t>
            </a:r>
            <a:endParaRPr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40"/>
              </a:spcBef>
              <a:buFont typeface="Courier New"/>
              <a:buChar char="o"/>
            </a:pPr>
            <a:endParaRPr sz="3600" dirty="0">
              <a:latin typeface="Arial"/>
              <a:cs typeface="Arial"/>
            </a:endParaRPr>
          </a:p>
          <a:p>
            <a:pPr marL="483234" indent="-470534">
              <a:lnSpc>
                <a:spcPct val="100000"/>
              </a:lnSpc>
              <a:spcBef>
                <a:spcPts val="5"/>
              </a:spcBef>
              <a:buFont typeface="Courier New"/>
              <a:buChar char="o"/>
              <a:tabLst>
                <a:tab pos="483234" algn="l"/>
              </a:tabLst>
            </a:pPr>
            <a:r>
              <a:rPr sz="3600" dirty="0">
                <a:latin typeface="Arial"/>
                <a:cs typeface="Arial"/>
              </a:rPr>
              <a:t>Weights &amp;</a:t>
            </a:r>
            <a:r>
              <a:rPr sz="3600" spc="1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Biases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für</a:t>
            </a:r>
            <a:r>
              <a:rPr sz="3600" spc="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Logging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der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Metriken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0451" y="553733"/>
            <a:ext cx="13356325" cy="1106110"/>
          </a:xfrm>
          <a:prstGeom prst="rect">
            <a:avLst/>
          </a:prstGeom>
        </p:spPr>
        <p:txBody>
          <a:bodyPr vert="horz" wrap="square" lIns="0" tIns="272453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25"/>
              </a:spcBef>
            </a:pPr>
            <a:r>
              <a:rPr sz="5400" spc="-10" dirty="0"/>
              <a:t>Werkzeuge</a:t>
            </a:r>
            <a:endParaRPr spc="-1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35642" y="1973971"/>
            <a:ext cx="5970917" cy="158696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69710" y="7341765"/>
            <a:ext cx="4392745" cy="8129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68421" y="8698793"/>
            <a:ext cx="5800870" cy="136121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773463" y="4103749"/>
            <a:ext cx="4464366" cy="269394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02EBCE18-355A-F1AA-2E40-B0F5C7A5906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12950" y="10994128"/>
            <a:ext cx="1023700" cy="227626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25" dirty="0"/>
              <a:t>2</a:t>
            </a:r>
            <a:r>
              <a:rPr lang="de-DE" spc="-125" dirty="0"/>
              <a:t>3.</a:t>
            </a:r>
            <a:r>
              <a:rPr spc="-25" dirty="0"/>
              <a:t> </a:t>
            </a:r>
            <a:r>
              <a:rPr lang="de-DE" spc="-105" dirty="0"/>
              <a:t>Mai</a:t>
            </a:r>
            <a:r>
              <a:rPr spc="-40" dirty="0"/>
              <a:t> </a:t>
            </a:r>
            <a:r>
              <a:rPr spc="-120" dirty="0"/>
              <a:t>202</a:t>
            </a:r>
            <a:r>
              <a:rPr lang="de-DE" spc="-120" dirty="0"/>
              <a:t>4</a:t>
            </a:r>
            <a:endParaRPr spc="-12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0451" y="553733"/>
            <a:ext cx="14965199" cy="1744747"/>
          </a:xfrm>
          <a:prstGeom prst="rect">
            <a:avLst/>
          </a:prstGeom>
        </p:spPr>
        <p:txBody>
          <a:bodyPr vert="horz" wrap="square" lIns="0" tIns="272453" rIns="0" bIns="0" rtlCol="0">
            <a:spAutoFit/>
          </a:bodyPr>
          <a:lstStyle/>
          <a:p>
            <a:pPr marL="13335">
              <a:spcBef>
                <a:spcPts val="125"/>
              </a:spcBef>
            </a:pPr>
            <a:r>
              <a:rPr lang="de-DE" sz="4800" dirty="0">
                <a:latin typeface="Arial"/>
                <a:cs typeface="Arial"/>
              </a:rPr>
              <a:t>Kontrastives Lernen (englisch: Contrastive Learning)</a:t>
            </a:r>
            <a:br>
              <a:rPr lang="de-DE" sz="4800" dirty="0">
                <a:latin typeface="Arial"/>
                <a:cs typeface="Arial"/>
              </a:rPr>
            </a:b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57632CEA-1CBA-3464-1AD6-1847BC1AF8F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12950" y="10994128"/>
            <a:ext cx="1023700" cy="227626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25" dirty="0"/>
              <a:t>2</a:t>
            </a:r>
            <a:r>
              <a:rPr lang="de-DE" spc="-125" dirty="0"/>
              <a:t>3.</a:t>
            </a:r>
            <a:r>
              <a:rPr spc="-25" dirty="0"/>
              <a:t> </a:t>
            </a:r>
            <a:r>
              <a:rPr lang="de-DE" spc="-105" dirty="0"/>
              <a:t>Mai</a:t>
            </a:r>
            <a:r>
              <a:rPr spc="-40" dirty="0"/>
              <a:t> </a:t>
            </a:r>
            <a:r>
              <a:rPr spc="-120" dirty="0"/>
              <a:t>202</a:t>
            </a:r>
            <a:r>
              <a:rPr lang="de-DE" spc="-120" dirty="0"/>
              <a:t>4</a:t>
            </a:r>
            <a:endParaRPr spc="-120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BFE9D8A0-F4C3-8E4C-0114-F141527293F5}"/>
              </a:ext>
            </a:extLst>
          </p:cNvPr>
          <p:cNvSpPr txBox="1"/>
          <p:nvPr/>
        </p:nvSpPr>
        <p:spPr>
          <a:xfrm>
            <a:off x="1136650" y="1768475"/>
            <a:ext cx="15773400" cy="269836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77850" algn="l"/>
              </a:tabLst>
            </a:pPr>
            <a:endParaRPr sz="4000" dirty="0">
              <a:latin typeface="Arial"/>
              <a:cs typeface="Arial"/>
            </a:endParaRPr>
          </a:p>
          <a:p>
            <a:pPr marL="622935" indent="-610235">
              <a:lnSpc>
                <a:spcPct val="100000"/>
              </a:lnSpc>
              <a:spcBef>
                <a:spcPts val="5"/>
              </a:spcBef>
              <a:buChar char="•"/>
              <a:tabLst>
                <a:tab pos="622935" algn="l"/>
              </a:tabLst>
            </a:pPr>
            <a:r>
              <a:rPr lang="de-DE" sz="3600" spc="-10" dirty="0">
                <a:latin typeface="Arial"/>
                <a:cs typeface="Arial"/>
              </a:rPr>
              <a:t>Methode des maschinellen Lernens</a:t>
            </a:r>
            <a:endParaRPr sz="3600" dirty="0">
              <a:latin typeface="Arial"/>
              <a:cs typeface="Arial"/>
            </a:endParaRPr>
          </a:p>
          <a:p>
            <a:pPr marL="551180" marR="5080" lvl="1" indent="565150">
              <a:lnSpc>
                <a:spcPct val="105400"/>
              </a:lnSpc>
              <a:buFont typeface="Wingdings"/>
              <a:buChar char=""/>
              <a:tabLst>
                <a:tab pos="1116330" algn="l"/>
              </a:tabLst>
            </a:pPr>
            <a:r>
              <a:rPr lang="de-DE" sz="3200" dirty="0">
                <a:latin typeface="Arial"/>
                <a:cs typeface="Arial"/>
              </a:rPr>
              <a:t>Modell soll lernen, ähnliche von unähnlichen Daten zu unterscheiden</a:t>
            </a:r>
          </a:p>
          <a:p>
            <a:pPr marL="551180" marR="5080" lvl="1" indent="565150">
              <a:lnSpc>
                <a:spcPct val="105400"/>
              </a:lnSpc>
              <a:buFont typeface="Wingdings"/>
              <a:buChar char=""/>
              <a:tabLst>
                <a:tab pos="1116330" algn="l"/>
              </a:tabLst>
            </a:pPr>
            <a:r>
              <a:rPr lang="de-DE" sz="3200" b="1" spc="-10" dirty="0">
                <a:latin typeface="Arial"/>
                <a:cs typeface="Arial"/>
              </a:rPr>
              <a:t>Ziel: </a:t>
            </a:r>
            <a:r>
              <a:rPr lang="de-DE" sz="3200" dirty="0">
                <a:latin typeface="Arial"/>
                <a:cs typeface="Arial"/>
              </a:rPr>
              <a:t>Repräsentation (Einbettung) der Daten, welche Ähnlichkeiten und    	Unterschiede zwischen den Merkmalen der Daten optimal abbildet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A12BD16-965E-767E-B98F-1DD7BBAD7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050" y="4832907"/>
            <a:ext cx="8382000" cy="57476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0451" y="553733"/>
            <a:ext cx="13356325" cy="1744747"/>
          </a:xfrm>
          <a:prstGeom prst="rect">
            <a:avLst/>
          </a:prstGeom>
        </p:spPr>
        <p:txBody>
          <a:bodyPr vert="horz" wrap="square" lIns="0" tIns="272453" rIns="0" bIns="0" rtlCol="0">
            <a:spAutoFit/>
          </a:bodyPr>
          <a:lstStyle/>
          <a:p>
            <a:pPr marL="13335">
              <a:spcBef>
                <a:spcPts val="125"/>
              </a:spcBef>
            </a:pPr>
            <a:r>
              <a:rPr lang="de-DE" sz="4800" dirty="0"/>
              <a:t>Transformer-Modelle</a:t>
            </a:r>
            <a:br>
              <a:rPr lang="de-DE" sz="4800" dirty="0">
                <a:latin typeface="Arial"/>
                <a:cs typeface="Arial"/>
              </a:rPr>
            </a:br>
            <a:endParaRPr spc="-10" dirty="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52050" y="1398491"/>
            <a:ext cx="8987789" cy="933332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57632CEA-1CBA-3464-1AD6-1847BC1AF8F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12950" y="10994128"/>
            <a:ext cx="1023700" cy="227626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25" dirty="0"/>
              <a:t>2</a:t>
            </a:r>
            <a:r>
              <a:rPr lang="de-DE" spc="-125" dirty="0"/>
              <a:t>3.</a:t>
            </a:r>
            <a:r>
              <a:rPr spc="-25" dirty="0"/>
              <a:t> </a:t>
            </a:r>
            <a:r>
              <a:rPr lang="de-DE" spc="-105" dirty="0"/>
              <a:t>Mai</a:t>
            </a:r>
            <a:r>
              <a:rPr spc="-40" dirty="0"/>
              <a:t> </a:t>
            </a:r>
            <a:r>
              <a:rPr spc="-120" dirty="0"/>
              <a:t>202</a:t>
            </a:r>
            <a:r>
              <a:rPr lang="de-DE" spc="-120" dirty="0"/>
              <a:t>4</a:t>
            </a:r>
            <a:endParaRPr spc="-120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07B89A2F-2982-B5DD-4DAF-C1ACD0D22FB1}"/>
              </a:ext>
            </a:extLst>
          </p:cNvPr>
          <p:cNvSpPr txBox="1"/>
          <p:nvPr/>
        </p:nvSpPr>
        <p:spPr>
          <a:xfrm>
            <a:off x="624800" y="1616075"/>
            <a:ext cx="9677400" cy="4863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77850" algn="l"/>
              </a:tabLst>
            </a:pPr>
            <a:endParaRPr sz="4000" dirty="0">
              <a:latin typeface="Arial"/>
              <a:cs typeface="Arial"/>
            </a:endParaRPr>
          </a:p>
          <a:p>
            <a:pPr marL="622935" indent="-610235">
              <a:spcBef>
                <a:spcPts val="5"/>
              </a:spcBef>
              <a:buFontTx/>
              <a:buChar char="•"/>
              <a:tabLst>
                <a:tab pos="622935" algn="l"/>
              </a:tabLst>
            </a:pPr>
            <a:r>
              <a:rPr lang="de-DE" sz="3600" dirty="0">
                <a:latin typeface="Arial"/>
                <a:cs typeface="Arial"/>
              </a:rPr>
              <a:t>Ein Transformer-Modell ist eine neuronale Netzwerkarchitektur</a:t>
            </a:r>
            <a:endParaRPr sz="3600" dirty="0">
              <a:latin typeface="Arial"/>
              <a:cs typeface="Arial"/>
            </a:endParaRPr>
          </a:p>
          <a:p>
            <a:pPr marL="551180" marR="5080" lvl="1" indent="565150">
              <a:lnSpc>
                <a:spcPct val="105400"/>
              </a:lnSpc>
              <a:buFont typeface="Wingdings"/>
              <a:buChar char=""/>
              <a:tabLst>
                <a:tab pos="1116330" algn="l"/>
              </a:tabLst>
            </a:pPr>
            <a:r>
              <a:rPr lang="de-DE" sz="3200" dirty="0">
                <a:latin typeface="Arial"/>
                <a:cs typeface="Arial"/>
              </a:rPr>
              <a:t>Wandelt Eingabe in eine andere Art von 	Ausgabe um</a:t>
            </a:r>
          </a:p>
          <a:p>
            <a:pPr marL="551180" marR="5080" lvl="1" indent="565150">
              <a:lnSpc>
                <a:spcPct val="105400"/>
              </a:lnSpc>
              <a:buFont typeface="Wingdings"/>
              <a:buChar char=""/>
              <a:tabLst>
                <a:tab pos="1116330" algn="l"/>
              </a:tabLst>
            </a:pPr>
            <a:endParaRPr lang="de-DE" sz="3200" dirty="0">
              <a:latin typeface="Arial"/>
              <a:cs typeface="Arial"/>
            </a:endParaRPr>
          </a:p>
          <a:p>
            <a:pPr marL="551180" marR="5080" lvl="1" indent="565150">
              <a:lnSpc>
                <a:spcPct val="105400"/>
              </a:lnSpc>
              <a:buFont typeface="Wingdings"/>
              <a:buChar char=""/>
              <a:tabLst>
                <a:tab pos="1116330" algn="l"/>
              </a:tabLst>
            </a:pPr>
            <a:endParaRPr lang="de-DE" sz="3200" dirty="0">
              <a:latin typeface="Arial"/>
              <a:cs typeface="Arial"/>
            </a:endParaRPr>
          </a:p>
          <a:p>
            <a:pPr marL="551180" marR="5080" lvl="1" indent="565150">
              <a:lnSpc>
                <a:spcPct val="105400"/>
              </a:lnSpc>
              <a:buFont typeface="Wingdings"/>
              <a:buChar char=""/>
              <a:tabLst>
                <a:tab pos="1116330" algn="l"/>
              </a:tabLst>
            </a:pPr>
            <a:endParaRPr lang="de-DE" sz="3200" dirty="0">
              <a:latin typeface="Arial"/>
              <a:cs typeface="Arial"/>
            </a:endParaRPr>
          </a:p>
          <a:p>
            <a:pPr marL="551180" marR="5080" lvl="1" indent="565150">
              <a:lnSpc>
                <a:spcPct val="105400"/>
              </a:lnSpc>
              <a:buFont typeface="Wingdings"/>
              <a:buChar char=""/>
              <a:tabLst>
                <a:tab pos="1116330" algn="l"/>
              </a:tabLst>
            </a:pPr>
            <a:endParaRPr lang="de-DE" sz="3600" dirty="0">
              <a:latin typeface="Arial"/>
              <a:cs typeface="Arial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E28A4A3-C59E-B83D-D220-FAC1CD4A20B6}"/>
              </a:ext>
            </a:extLst>
          </p:cNvPr>
          <p:cNvSpPr txBox="1"/>
          <p:nvPr/>
        </p:nvSpPr>
        <p:spPr>
          <a:xfrm>
            <a:off x="1073151" y="10074275"/>
            <a:ext cx="10049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Nutzung eines KI-Konzepts, das Attention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AC657C72-D947-EAA3-AD27-74CDA5646288}"/>
              </a:ext>
            </a:extLst>
          </p:cNvPr>
          <p:cNvSpPr txBox="1"/>
          <p:nvPr/>
        </p:nvSpPr>
        <p:spPr>
          <a:xfrm>
            <a:off x="831850" y="4047927"/>
            <a:ext cx="9677400" cy="593476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77850" algn="l"/>
              </a:tabLst>
            </a:pPr>
            <a:endParaRPr sz="4000" dirty="0">
              <a:latin typeface="Arial"/>
              <a:cs typeface="Arial"/>
            </a:endParaRPr>
          </a:p>
          <a:p>
            <a:pPr marL="622935" indent="-610235">
              <a:spcBef>
                <a:spcPts val="5"/>
              </a:spcBef>
              <a:buFontTx/>
              <a:buChar char="•"/>
              <a:tabLst>
                <a:tab pos="622935" algn="l"/>
              </a:tabLst>
            </a:pPr>
            <a:r>
              <a:rPr lang="de-DE" sz="3600" dirty="0">
                <a:latin typeface="Arial"/>
                <a:cs typeface="Arial"/>
              </a:rPr>
              <a:t>Transformer nutzen eine besondere Version des </a:t>
            </a:r>
            <a:r>
              <a:rPr lang="de-DE" sz="3600" b="1" dirty="0">
                <a:latin typeface="Arial"/>
                <a:cs typeface="Arial"/>
              </a:rPr>
              <a:t>Attention-Mechanismus</a:t>
            </a:r>
            <a:r>
              <a:rPr lang="de-DE" sz="3600" dirty="0">
                <a:latin typeface="Arial"/>
                <a:cs typeface="Arial"/>
              </a:rPr>
              <a:t> (Aufmerksamkeitsmechanismus)</a:t>
            </a:r>
            <a:endParaRPr sz="3600" dirty="0">
              <a:latin typeface="Arial"/>
              <a:cs typeface="Arial"/>
            </a:endParaRPr>
          </a:p>
          <a:p>
            <a:pPr marL="551180" marR="5080" lvl="1" indent="565150">
              <a:lnSpc>
                <a:spcPct val="105400"/>
              </a:lnSpc>
              <a:buFont typeface="Wingdings"/>
              <a:buChar char=""/>
              <a:tabLst>
                <a:tab pos="1116330" algn="l"/>
              </a:tabLst>
            </a:pPr>
            <a:r>
              <a:rPr lang="de-DE" sz="3200" dirty="0">
                <a:latin typeface="Arial"/>
                <a:cs typeface="Arial"/>
              </a:rPr>
              <a:t>Hervorheben von Gewichtung verwandter 	Wörter, um den Kontext für ein bestimmtes 	Wort oder Token zu unterstützen, das eine 	andere Art von Daten beschreibt oder ein 	Sprachphonem darstellt.</a:t>
            </a:r>
          </a:p>
          <a:p>
            <a:pPr marL="551180" marR="5080" lvl="1" indent="565150">
              <a:lnSpc>
                <a:spcPct val="105400"/>
              </a:lnSpc>
              <a:buFont typeface="Wingdings"/>
              <a:buChar char=""/>
              <a:tabLst>
                <a:tab pos="1116330" algn="l"/>
              </a:tabLst>
            </a:pPr>
            <a:endParaRPr lang="de-DE" sz="3200" dirty="0">
              <a:latin typeface="Arial"/>
              <a:cs typeface="Arial"/>
            </a:endParaRPr>
          </a:p>
          <a:p>
            <a:pPr marL="551180" marR="5080" lvl="1" indent="565150">
              <a:lnSpc>
                <a:spcPct val="105400"/>
              </a:lnSpc>
              <a:buFont typeface="Wingdings"/>
              <a:buChar char=""/>
              <a:tabLst>
                <a:tab pos="1116330" algn="l"/>
              </a:tabLst>
            </a:pPr>
            <a:endParaRPr lang="de-DE" sz="3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9879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0451" y="553733"/>
            <a:ext cx="13356325" cy="1744747"/>
          </a:xfrm>
          <a:prstGeom prst="rect">
            <a:avLst/>
          </a:prstGeom>
        </p:spPr>
        <p:txBody>
          <a:bodyPr vert="horz" wrap="square" lIns="0" tIns="272453" rIns="0" bIns="0" rtlCol="0">
            <a:spAutoFit/>
          </a:bodyPr>
          <a:lstStyle/>
          <a:p>
            <a:pPr marL="13335">
              <a:spcBef>
                <a:spcPts val="125"/>
              </a:spcBef>
            </a:pPr>
            <a:r>
              <a:rPr lang="de-DE" sz="4800" dirty="0">
                <a:latin typeface="Arial"/>
                <a:cs typeface="Arial"/>
              </a:rPr>
              <a:t>CLIP &amp; OW</a:t>
            </a:r>
            <a:r>
              <a:rPr lang="de-DE" sz="4800" dirty="0"/>
              <a:t>L-</a:t>
            </a:r>
            <a:r>
              <a:rPr lang="de-DE" sz="4800" dirty="0" err="1"/>
              <a:t>ViT</a:t>
            </a:r>
            <a:br>
              <a:rPr lang="de-DE" sz="4800" dirty="0">
                <a:latin typeface="Arial"/>
                <a:cs typeface="Arial"/>
              </a:rPr>
            </a:b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57632CEA-1CBA-3464-1AD6-1847BC1AF8F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12950" y="10994128"/>
            <a:ext cx="1023700" cy="227626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25" dirty="0"/>
              <a:t>2</a:t>
            </a:r>
            <a:r>
              <a:rPr lang="de-DE" spc="-125" dirty="0"/>
              <a:t>3.</a:t>
            </a:r>
            <a:r>
              <a:rPr spc="-25" dirty="0"/>
              <a:t> </a:t>
            </a:r>
            <a:r>
              <a:rPr lang="de-DE" spc="-105" dirty="0"/>
              <a:t>Mai</a:t>
            </a:r>
            <a:r>
              <a:rPr spc="-40" dirty="0"/>
              <a:t> </a:t>
            </a:r>
            <a:r>
              <a:rPr spc="-120" dirty="0"/>
              <a:t>202</a:t>
            </a:r>
            <a:r>
              <a:rPr lang="de-DE" spc="-120" dirty="0"/>
              <a:t>4</a:t>
            </a:r>
            <a:endParaRPr spc="-120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D039C0DA-0455-5445-072D-CDE3AA1ECA91}"/>
              </a:ext>
            </a:extLst>
          </p:cNvPr>
          <p:cNvSpPr txBox="1"/>
          <p:nvPr/>
        </p:nvSpPr>
        <p:spPr>
          <a:xfrm>
            <a:off x="1168400" y="8874638"/>
            <a:ext cx="13256476" cy="166648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lvl="1">
              <a:spcBef>
                <a:spcPts val="114"/>
              </a:spcBef>
              <a:tabLst>
                <a:tab pos="483234" algn="l"/>
              </a:tabLst>
            </a:pPr>
            <a:endParaRPr lang="en-US" sz="3600" b="1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85"/>
              </a:spcBef>
              <a:buFont typeface="Arial"/>
              <a:buChar char="•"/>
            </a:pPr>
            <a:endParaRPr lang="en-US" sz="3600" dirty="0">
              <a:latin typeface="Arial"/>
              <a:cs typeface="Arial"/>
            </a:endParaRPr>
          </a:p>
          <a:p>
            <a:pPr marL="483234" indent="-470534">
              <a:lnSpc>
                <a:spcPct val="100000"/>
              </a:lnSpc>
              <a:spcBef>
                <a:spcPts val="5"/>
              </a:spcBef>
              <a:buChar char="•"/>
              <a:tabLst>
                <a:tab pos="483234" algn="l"/>
              </a:tabLst>
            </a:pPr>
            <a:endParaRPr sz="2950" dirty="0">
              <a:latin typeface="Arial"/>
              <a:cs typeface="Arial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55BD04B0-0DC9-BB93-9762-710112E87963}"/>
              </a:ext>
            </a:extLst>
          </p:cNvPr>
          <p:cNvSpPr txBox="1"/>
          <p:nvPr/>
        </p:nvSpPr>
        <p:spPr>
          <a:xfrm>
            <a:off x="1136650" y="1557872"/>
            <a:ext cx="15773400" cy="42864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77850" algn="l"/>
              </a:tabLst>
            </a:pPr>
            <a:endParaRPr sz="4000" dirty="0">
              <a:latin typeface="Arial"/>
              <a:cs typeface="Arial"/>
            </a:endParaRPr>
          </a:p>
          <a:p>
            <a:pPr marL="622935" indent="-610235">
              <a:spcBef>
                <a:spcPts val="5"/>
              </a:spcBef>
              <a:buFontTx/>
              <a:buChar char="•"/>
              <a:tabLst>
                <a:tab pos="622935" algn="l"/>
              </a:tabLst>
            </a:pPr>
            <a:r>
              <a:rPr lang="en-US" sz="3600" b="1" dirty="0"/>
              <a:t>CLIP (Contrastive Language-Image Pre-training)</a:t>
            </a:r>
          </a:p>
          <a:p>
            <a:pPr marL="622935" indent="-610235">
              <a:lnSpc>
                <a:spcPct val="100000"/>
              </a:lnSpc>
              <a:spcBef>
                <a:spcPts val="5"/>
              </a:spcBef>
              <a:buChar char="•"/>
              <a:tabLst>
                <a:tab pos="622935" algn="l"/>
              </a:tabLst>
            </a:pPr>
            <a:endParaRPr sz="3600" dirty="0">
              <a:latin typeface="Arial"/>
              <a:cs typeface="Arial"/>
            </a:endParaRPr>
          </a:p>
          <a:p>
            <a:pPr marL="551180" marR="5080" lvl="1" indent="565150">
              <a:lnSpc>
                <a:spcPct val="105400"/>
              </a:lnSpc>
              <a:buFont typeface="Wingdings"/>
              <a:buChar char=""/>
              <a:tabLst>
                <a:tab pos="1116330" algn="l"/>
              </a:tabLst>
            </a:pPr>
            <a:r>
              <a:rPr lang="de-DE" sz="3200" dirty="0">
                <a:latin typeface="Arial"/>
                <a:cs typeface="Arial"/>
              </a:rPr>
              <a:t>eine von </a:t>
            </a:r>
            <a:r>
              <a:rPr lang="de-DE" sz="3200" dirty="0" err="1">
                <a:latin typeface="Arial"/>
                <a:cs typeface="Arial"/>
              </a:rPr>
              <a:t>OpenAI</a:t>
            </a:r>
            <a:r>
              <a:rPr lang="de-DE" sz="3200" dirty="0">
                <a:latin typeface="Arial"/>
                <a:cs typeface="Arial"/>
              </a:rPr>
              <a:t> entwickelte und 2021 veröffentlichte Methode zum  	Erkennen        	und Klassifizieren von Bildern</a:t>
            </a:r>
          </a:p>
          <a:p>
            <a:pPr marL="551180" marR="5080" lvl="1" indent="565150">
              <a:lnSpc>
                <a:spcPct val="105400"/>
              </a:lnSpc>
              <a:buFont typeface="Wingdings"/>
              <a:buChar char=""/>
              <a:tabLst>
                <a:tab pos="1116330" algn="l"/>
              </a:tabLst>
            </a:pPr>
            <a:r>
              <a:rPr lang="de-DE" sz="3200" spc="-10" dirty="0">
                <a:latin typeface="Arial"/>
                <a:cs typeface="Arial"/>
              </a:rPr>
              <a:t>Training mithilfe von Bild-Text-Paaren </a:t>
            </a:r>
          </a:p>
          <a:p>
            <a:pPr marL="551180" marR="5080" lvl="1" indent="565150">
              <a:lnSpc>
                <a:spcPct val="105400"/>
              </a:lnSpc>
              <a:buFont typeface="Wingdings"/>
              <a:buChar char=""/>
              <a:tabLst>
                <a:tab pos="1116330" algn="l"/>
              </a:tabLst>
            </a:pPr>
            <a:r>
              <a:rPr lang="de-DE" sz="3200" spc="-10" dirty="0">
                <a:latin typeface="Arial"/>
                <a:cs typeface="Arial"/>
              </a:rPr>
              <a:t>Durch Zusammenhänge zwischen Bild und Text konnten die 	relevantesten 	Bildunterschriften zu einem gegebenen Bild vorhergesagt 	werden</a:t>
            </a:r>
            <a:endParaRPr lang="de-DE" sz="3200" dirty="0">
              <a:latin typeface="Arial"/>
              <a:cs typeface="Arial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7D1346E1-8645-ED94-F000-061A859EF4C8}"/>
              </a:ext>
            </a:extLst>
          </p:cNvPr>
          <p:cNvSpPr txBox="1"/>
          <p:nvPr/>
        </p:nvSpPr>
        <p:spPr>
          <a:xfrm>
            <a:off x="1105916" y="5844366"/>
            <a:ext cx="15773400" cy="3769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77850" algn="l"/>
              </a:tabLst>
            </a:pPr>
            <a:endParaRPr sz="4000" dirty="0">
              <a:latin typeface="Arial"/>
              <a:cs typeface="Arial"/>
            </a:endParaRPr>
          </a:p>
          <a:p>
            <a:pPr marL="622935" indent="-610235">
              <a:spcBef>
                <a:spcPts val="5"/>
              </a:spcBef>
              <a:buFontTx/>
              <a:buChar char="•"/>
              <a:tabLst>
                <a:tab pos="622935" algn="l"/>
              </a:tabLst>
            </a:pPr>
            <a:r>
              <a:rPr lang="en-US" sz="3600" b="1" dirty="0"/>
              <a:t>OWL-</a:t>
            </a:r>
            <a:r>
              <a:rPr lang="en-US" sz="3600" b="1" dirty="0" err="1"/>
              <a:t>ViT</a:t>
            </a:r>
            <a:r>
              <a:rPr lang="en-US" sz="3600" b="1" dirty="0"/>
              <a:t> (Vision Transformer for Open-World Localization)</a:t>
            </a:r>
          </a:p>
          <a:p>
            <a:pPr marL="622935" indent="-610235">
              <a:lnSpc>
                <a:spcPct val="100000"/>
              </a:lnSpc>
              <a:spcBef>
                <a:spcPts val="5"/>
              </a:spcBef>
              <a:buChar char="•"/>
              <a:tabLst>
                <a:tab pos="622935" algn="l"/>
              </a:tabLst>
            </a:pPr>
            <a:endParaRPr sz="3600" dirty="0">
              <a:latin typeface="Arial"/>
              <a:cs typeface="Arial"/>
            </a:endParaRPr>
          </a:p>
          <a:p>
            <a:pPr marL="551180" marR="5080" lvl="1" indent="565150">
              <a:lnSpc>
                <a:spcPct val="105400"/>
              </a:lnSpc>
              <a:buFont typeface="Wingdings"/>
              <a:buChar char=""/>
              <a:tabLst>
                <a:tab pos="1116330" algn="l"/>
              </a:tabLst>
            </a:pPr>
            <a:r>
              <a:rPr lang="de-DE" sz="3200" dirty="0">
                <a:latin typeface="Arial"/>
                <a:cs typeface="Arial"/>
              </a:rPr>
              <a:t>Modell zur textbasierten Objekterkennung</a:t>
            </a:r>
          </a:p>
          <a:p>
            <a:pPr marL="551180" marR="5080" lvl="1" indent="565150">
              <a:lnSpc>
                <a:spcPct val="105400"/>
              </a:lnSpc>
              <a:buFont typeface="Wingdings"/>
              <a:buChar char=""/>
              <a:tabLst>
                <a:tab pos="1116330" algn="l"/>
              </a:tabLst>
            </a:pPr>
            <a:r>
              <a:rPr lang="de-DE" sz="3200" dirty="0">
                <a:latin typeface="Arial"/>
                <a:cs typeface="Arial"/>
              </a:rPr>
              <a:t>Nutzt CLIP als multimodales Grundgerüst</a:t>
            </a:r>
          </a:p>
          <a:p>
            <a:pPr marL="551180" marR="5080" lvl="1" indent="565150">
              <a:lnSpc>
                <a:spcPct val="105400"/>
              </a:lnSpc>
              <a:buFont typeface="Wingdings"/>
              <a:buChar char=""/>
              <a:tabLst>
                <a:tab pos="1116330" algn="l"/>
              </a:tabLst>
            </a:pPr>
            <a:r>
              <a:rPr lang="de-DE" sz="3200" dirty="0" err="1">
                <a:latin typeface="Arial"/>
                <a:cs typeface="Arial"/>
              </a:rPr>
              <a:t>ViT</a:t>
            </a:r>
            <a:r>
              <a:rPr lang="de-DE" sz="3200" dirty="0">
                <a:latin typeface="Arial"/>
                <a:cs typeface="Arial"/>
              </a:rPr>
              <a:t>-ähnlichen Transformer für visuelle Merkmale</a:t>
            </a:r>
          </a:p>
          <a:p>
            <a:pPr marL="551180" marR="5080" lvl="1" indent="565150">
              <a:lnSpc>
                <a:spcPct val="105400"/>
              </a:lnSpc>
              <a:buFont typeface="Wingdings"/>
              <a:buChar char=""/>
              <a:tabLst>
                <a:tab pos="1116330" algn="l"/>
              </a:tabLst>
            </a:pPr>
            <a:r>
              <a:rPr lang="de-DE" sz="3200" dirty="0">
                <a:latin typeface="Arial"/>
                <a:cs typeface="Arial"/>
              </a:rPr>
              <a:t>kausales Sprachmodell, um Textmerkmale zu erhalten.</a:t>
            </a:r>
          </a:p>
        </p:txBody>
      </p:sp>
    </p:spTree>
    <p:extLst>
      <p:ext uri="{BB962C8B-B14F-4D97-AF65-F5344CB8AC3E}">
        <p14:creationId xmlns:p14="http://schemas.microsoft.com/office/powerpoint/2010/main" val="3299776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1130" y="4184165"/>
            <a:ext cx="18702020" cy="3439160"/>
          </a:xfrm>
          <a:custGeom>
            <a:avLst/>
            <a:gdLst/>
            <a:ahLst/>
            <a:cxnLst/>
            <a:rect l="l" t="t" r="r" b="b"/>
            <a:pathLst>
              <a:path w="18702020" h="3439159">
                <a:moveTo>
                  <a:pt x="16982310" y="0"/>
                </a:moveTo>
                <a:lnTo>
                  <a:pt x="16982310" y="859764"/>
                </a:lnTo>
                <a:lnTo>
                  <a:pt x="0" y="859764"/>
                </a:lnTo>
                <a:lnTo>
                  <a:pt x="859764" y="1719528"/>
                </a:lnTo>
                <a:lnTo>
                  <a:pt x="0" y="2579293"/>
                </a:lnTo>
                <a:lnTo>
                  <a:pt x="16982310" y="2579293"/>
                </a:lnTo>
                <a:lnTo>
                  <a:pt x="16982310" y="3439057"/>
                </a:lnTo>
                <a:lnTo>
                  <a:pt x="18701838" y="1719528"/>
                </a:lnTo>
                <a:lnTo>
                  <a:pt x="16982310" y="0"/>
                </a:lnTo>
                <a:close/>
              </a:path>
            </a:pathLst>
          </a:custGeom>
          <a:solidFill>
            <a:srgbClr val="CAD2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71536" y="3704067"/>
            <a:ext cx="3668339" cy="1161344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065" marR="5080" indent="-635" algn="ctr">
              <a:lnSpc>
                <a:spcPct val="86200"/>
              </a:lnSpc>
              <a:spcBef>
                <a:spcPts val="800"/>
              </a:spcBef>
            </a:pPr>
            <a:r>
              <a:rPr lang="de-DE" sz="4000" dirty="0">
                <a:solidFill>
                  <a:srgbClr val="00608F"/>
                </a:solidFill>
                <a:latin typeface="Arial"/>
                <a:ea typeface="+mj-ea"/>
                <a:cs typeface="Arial"/>
              </a:rPr>
              <a:t>Pre-training von CLIP</a:t>
            </a:r>
            <a:endParaRPr sz="4000" dirty="0">
              <a:solidFill>
                <a:srgbClr val="00608F"/>
              </a:solidFill>
              <a:latin typeface="Arial"/>
              <a:ea typeface="+mj-ea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46118" y="5468105"/>
            <a:ext cx="13990955" cy="869950"/>
            <a:chOff x="1946118" y="5468105"/>
            <a:chExt cx="13990955" cy="869950"/>
          </a:xfrm>
        </p:grpSpPr>
        <p:sp>
          <p:nvSpPr>
            <p:cNvPr id="5" name="object 5"/>
            <p:cNvSpPr/>
            <p:nvPr/>
          </p:nvSpPr>
          <p:spPr>
            <a:xfrm>
              <a:off x="1951354" y="5473341"/>
              <a:ext cx="859790" cy="859790"/>
            </a:xfrm>
            <a:custGeom>
              <a:avLst/>
              <a:gdLst/>
              <a:ahLst/>
              <a:cxnLst/>
              <a:rect l="l" t="t" r="r" b="b"/>
              <a:pathLst>
                <a:path w="859789" h="859789">
                  <a:moveTo>
                    <a:pt x="429725" y="0"/>
                  </a:moveTo>
                  <a:lnTo>
                    <a:pt x="382894" y="2521"/>
                  </a:lnTo>
                  <a:lnTo>
                    <a:pt x="337525" y="9909"/>
                  </a:lnTo>
                  <a:lnTo>
                    <a:pt x="293881" y="21903"/>
                  </a:lnTo>
                  <a:lnTo>
                    <a:pt x="252224" y="38240"/>
                  </a:lnTo>
                  <a:lnTo>
                    <a:pt x="212814" y="58660"/>
                  </a:lnTo>
                  <a:lnTo>
                    <a:pt x="175915" y="82899"/>
                  </a:lnTo>
                  <a:lnTo>
                    <a:pt x="141789" y="110696"/>
                  </a:lnTo>
                  <a:lnTo>
                    <a:pt x="110696" y="141789"/>
                  </a:lnTo>
                  <a:lnTo>
                    <a:pt x="82899" y="175915"/>
                  </a:lnTo>
                  <a:lnTo>
                    <a:pt x="58660" y="212814"/>
                  </a:lnTo>
                  <a:lnTo>
                    <a:pt x="38240" y="252224"/>
                  </a:lnTo>
                  <a:lnTo>
                    <a:pt x="21903" y="293881"/>
                  </a:lnTo>
                  <a:lnTo>
                    <a:pt x="9909" y="337525"/>
                  </a:lnTo>
                  <a:lnTo>
                    <a:pt x="2521" y="382894"/>
                  </a:lnTo>
                  <a:lnTo>
                    <a:pt x="0" y="429725"/>
                  </a:lnTo>
                  <a:lnTo>
                    <a:pt x="2521" y="476556"/>
                  </a:lnTo>
                  <a:lnTo>
                    <a:pt x="9909" y="521924"/>
                  </a:lnTo>
                  <a:lnTo>
                    <a:pt x="21903" y="565568"/>
                  </a:lnTo>
                  <a:lnTo>
                    <a:pt x="38240" y="607226"/>
                  </a:lnTo>
                  <a:lnTo>
                    <a:pt x="58660" y="646635"/>
                  </a:lnTo>
                  <a:lnTo>
                    <a:pt x="82899" y="683534"/>
                  </a:lnTo>
                  <a:lnTo>
                    <a:pt x="110696" y="717661"/>
                  </a:lnTo>
                  <a:lnTo>
                    <a:pt x="141789" y="748754"/>
                  </a:lnTo>
                  <a:lnTo>
                    <a:pt x="175915" y="776551"/>
                  </a:lnTo>
                  <a:lnTo>
                    <a:pt x="212814" y="800790"/>
                  </a:lnTo>
                  <a:lnTo>
                    <a:pt x="252224" y="821209"/>
                  </a:lnTo>
                  <a:lnTo>
                    <a:pt x="293881" y="837546"/>
                  </a:lnTo>
                  <a:lnTo>
                    <a:pt x="337525" y="849540"/>
                  </a:lnTo>
                  <a:lnTo>
                    <a:pt x="382894" y="856929"/>
                  </a:lnTo>
                  <a:lnTo>
                    <a:pt x="429725" y="859450"/>
                  </a:lnTo>
                  <a:lnTo>
                    <a:pt x="476556" y="856929"/>
                  </a:lnTo>
                  <a:lnTo>
                    <a:pt x="521924" y="849540"/>
                  </a:lnTo>
                  <a:lnTo>
                    <a:pt x="565568" y="837546"/>
                  </a:lnTo>
                  <a:lnTo>
                    <a:pt x="607226" y="821209"/>
                  </a:lnTo>
                  <a:lnTo>
                    <a:pt x="646635" y="800790"/>
                  </a:lnTo>
                  <a:lnTo>
                    <a:pt x="683534" y="776551"/>
                  </a:lnTo>
                  <a:lnTo>
                    <a:pt x="717661" y="748754"/>
                  </a:lnTo>
                  <a:lnTo>
                    <a:pt x="748754" y="717661"/>
                  </a:lnTo>
                  <a:lnTo>
                    <a:pt x="776551" y="683534"/>
                  </a:lnTo>
                  <a:lnTo>
                    <a:pt x="800790" y="646635"/>
                  </a:lnTo>
                  <a:lnTo>
                    <a:pt x="821209" y="607226"/>
                  </a:lnTo>
                  <a:lnTo>
                    <a:pt x="837546" y="565568"/>
                  </a:lnTo>
                  <a:lnTo>
                    <a:pt x="849540" y="521924"/>
                  </a:lnTo>
                  <a:lnTo>
                    <a:pt x="856929" y="476556"/>
                  </a:lnTo>
                  <a:lnTo>
                    <a:pt x="859450" y="429725"/>
                  </a:lnTo>
                  <a:lnTo>
                    <a:pt x="856929" y="382894"/>
                  </a:lnTo>
                  <a:lnTo>
                    <a:pt x="849540" y="337525"/>
                  </a:lnTo>
                  <a:lnTo>
                    <a:pt x="837546" y="293881"/>
                  </a:lnTo>
                  <a:lnTo>
                    <a:pt x="821209" y="252224"/>
                  </a:lnTo>
                  <a:lnTo>
                    <a:pt x="800790" y="212814"/>
                  </a:lnTo>
                  <a:lnTo>
                    <a:pt x="776551" y="175915"/>
                  </a:lnTo>
                  <a:lnTo>
                    <a:pt x="748754" y="141789"/>
                  </a:lnTo>
                  <a:lnTo>
                    <a:pt x="717661" y="110696"/>
                  </a:lnTo>
                  <a:lnTo>
                    <a:pt x="683534" y="82899"/>
                  </a:lnTo>
                  <a:lnTo>
                    <a:pt x="646635" y="58660"/>
                  </a:lnTo>
                  <a:lnTo>
                    <a:pt x="607226" y="38240"/>
                  </a:lnTo>
                  <a:lnTo>
                    <a:pt x="565568" y="21903"/>
                  </a:lnTo>
                  <a:lnTo>
                    <a:pt x="521924" y="9909"/>
                  </a:lnTo>
                  <a:lnTo>
                    <a:pt x="476556" y="2521"/>
                  </a:lnTo>
                  <a:lnTo>
                    <a:pt x="429725" y="0"/>
                  </a:lnTo>
                  <a:close/>
                </a:path>
              </a:pathLst>
            </a:custGeom>
            <a:solidFill>
              <a:srgbClr val="0060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51354" y="5473341"/>
              <a:ext cx="859790" cy="859790"/>
            </a:xfrm>
            <a:custGeom>
              <a:avLst/>
              <a:gdLst/>
              <a:ahLst/>
              <a:cxnLst/>
              <a:rect l="l" t="t" r="r" b="b"/>
              <a:pathLst>
                <a:path w="859789" h="859789">
                  <a:moveTo>
                    <a:pt x="0" y="429725"/>
                  </a:moveTo>
                  <a:lnTo>
                    <a:pt x="2521" y="382894"/>
                  </a:lnTo>
                  <a:lnTo>
                    <a:pt x="9909" y="337525"/>
                  </a:lnTo>
                  <a:lnTo>
                    <a:pt x="21903" y="293881"/>
                  </a:lnTo>
                  <a:lnTo>
                    <a:pt x="38240" y="252224"/>
                  </a:lnTo>
                  <a:lnTo>
                    <a:pt x="58660" y="212814"/>
                  </a:lnTo>
                  <a:lnTo>
                    <a:pt x="82899" y="175915"/>
                  </a:lnTo>
                  <a:lnTo>
                    <a:pt x="110696" y="141789"/>
                  </a:lnTo>
                  <a:lnTo>
                    <a:pt x="141789" y="110696"/>
                  </a:lnTo>
                  <a:lnTo>
                    <a:pt x="175915" y="82899"/>
                  </a:lnTo>
                  <a:lnTo>
                    <a:pt x="212814" y="58660"/>
                  </a:lnTo>
                  <a:lnTo>
                    <a:pt x="252224" y="38240"/>
                  </a:lnTo>
                  <a:lnTo>
                    <a:pt x="293881" y="21903"/>
                  </a:lnTo>
                  <a:lnTo>
                    <a:pt x="337525" y="9909"/>
                  </a:lnTo>
                  <a:lnTo>
                    <a:pt x="382894" y="2521"/>
                  </a:lnTo>
                  <a:lnTo>
                    <a:pt x="429725" y="0"/>
                  </a:lnTo>
                  <a:lnTo>
                    <a:pt x="476556" y="2521"/>
                  </a:lnTo>
                  <a:lnTo>
                    <a:pt x="521924" y="9909"/>
                  </a:lnTo>
                  <a:lnTo>
                    <a:pt x="565568" y="21903"/>
                  </a:lnTo>
                  <a:lnTo>
                    <a:pt x="607226" y="38240"/>
                  </a:lnTo>
                  <a:lnTo>
                    <a:pt x="646635" y="58660"/>
                  </a:lnTo>
                  <a:lnTo>
                    <a:pt x="683534" y="82899"/>
                  </a:lnTo>
                  <a:lnTo>
                    <a:pt x="717661" y="110696"/>
                  </a:lnTo>
                  <a:lnTo>
                    <a:pt x="748754" y="141789"/>
                  </a:lnTo>
                  <a:lnTo>
                    <a:pt x="776551" y="175915"/>
                  </a:lnTo>
                  <a:lnTo>
                    <a:pt x="800790" y="212814"/>
                  </a:lnTo>
                  <a:lnTo>
                    <a:pt x="821209" y="252224"/>
                  </a:lnTo>
                  <a:lnTo>
                    <a:pt x="837546" y="293881"/>
                  </a:lnTo>
                  <a:lnTo>
                    <a:pt x="849540" y="337525"/>
                  </a:lnTo>
                  <a:lnTo>
                    <a:pt x="856929" y="382894"/>
                  </a:lnTo>
                  <a:lnTo>
                    <a:pt x="859450" y="429725"/>
                  </a:lnTo>
                  <a:lnTo>
                    <a:pt x="856929" y="476556"/>
                  </a:lnTo>
                  <a:lnTo>
                    <a:pt x="849540" y="521924"/>
                  </a:lnTo>
                  <a:lnTo>
                    <a:pt x="837546" y="565568"/>
                  </a:lnTo>
                  <a:lnTo>
                    <a:pt x="821209" y="607226"/>
                  </a:lnTo>
                  <a:lnTo>
                    <a:pt x="800790" y="646635"/>
                  </a:lnTo>
                  <a:lnTo>
                    <a:pt x="776551" y="683534"/>
                  </a:lnTo>
                  <a:lnTo>
                    <a:pt x="748754" y="717661"/>
                  </a:lnTo>
                  <a:lnTo>
                    <a:pt x="717661" y="748754"/>
                  </a:lnTo>
                  <a:lnTo>
                    <a:pt x="683534" y="776551"/>
                  </a:lnTo>
                  <a:lnTo>
                    <a:pt x="646635" y="800790"/>
                  </a:lnTo>
                  <a:lnTo>
                    <a:pt x="607226" y="821209"/>
                  </a:lnTo>
                  <a:lnTo>
                    <a:pt x="565568" y="837546"/>
                  </a:lnTo>
                  <a:lnTo>
                    <a:pt x="521924" y="849540"/>
                  </a:lnTo>
                  <a:lnTo>
                    <a:pt x="476556" y="856929"/>
                  </a:lnTo>
                  <a:lnTo>
                    <a:pt x="429725" y="859450"/>
                  </a:lnTo>
                  <a:lnTo>
                    <a:pt x="382894" y="856929"/>
                  </a:lnTo>
                  <a:lnTo>
                    <a:pt x="337525" y="849540"/>
                  </a:lnTo>
                  <a:lnTo>
                    <a:pt x="293881" y="837546"/>
                  </a:lnTo>
                  <a:lnTo>
                    <a:pt x="252224" y="821209"/>
                  </a:lnTo>
                  <a:lnTo>
                    <a:pt x="212814" y="800790"/>
                  </a:lnTo>
                  <a:lnTo>
                    <a:pt x="175915" y="776551"/>
                  </a:lnTo>
                  <a:lnTo>
                    <a:pt x="141789" y="748754"/>
                  </a:lnTo>
                  <a:lnTo>
                    <a:pt x="110696" y="717661"/>
                  </a:lnTo>
                  <a:lnTo>
                    <a:pt x="82899" y="683534"/>
                  </a:lnTo>
                  <a:lnTo>
                    <a:pt x="58660" y="646635"/>
                  </a:lnTo>
                  <a:lnTo>
                    <a:pt x="38240" y="607226"/>
                  </a:lnTo>
                  <a:lnTo>
                    <a:pt x="21903" y="565568"/>
                  </a:lnTo>
                  <a:lnTo>
                    <a:pt x="9909" y="521924"/>
                  </a:lnTo>
                  <a:lnTo>
                    <a:pt x="2521" y="476556"/>
                  </a:lnTo>
                  <a:lnTo>
                    <a:pt x="0" y="429725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20136" y="5473341"/>
              <a:ext cx="859790" cy="859790"/>
            </a:xfrm>
            <a:custGeom>
              <a:avLst/>
              <a:gdLst/>
              <a:ahLst/>
              <a:cxnLst/>
              <a:rect l="l" t="t" r="r" b="b"/>
              <a:pathLst>
                <a:path w="859790" h="859789">
                  <a:moveTo>
                    <a:pt x="429725" y="0"/>
                  </a:moveTo>
                  <a:lnTo>
                    <a:pt x="382894" y="2521"/>
                  </a:lnTo>
                  <a:lnTo>
                    <a:pt x="337525" y="9909"/>
                  </a:lnTo>
                  <a:lnTo>
                    <a:pt x="293881" y="21903"/>
                  </a:lnTo>
                  <a:lnTo>
                    <a:pt x="252224" y="38240"/>
                  </a:lnTo>
                  <a:lnTo>
                    <a:pt x="212814" y="58660"/>
                  </a:lnTo>
                  <a:lnTo>
                    <a:pt x="175915" y="82899"/>
                  </a:lnTo>
                  <a:lnTo>
                    <a:pt x="141789" y="110696"/>
                  </a:lnTo>
                  <a:lnTo>
                    <a:pt x="110696" y="141789"/>
                  </a:lnTo>
                  <a:lnTo>
                    <a:pt x="82899" y="175915"/>
                  </a:lnTo>
                  <a:lnTo>
                    <a:pt x="58660" y="212814"/>
                  </a:lnTo>
                  <a:lnTo>
                    <a:pt x="38240" y="252224"/>
                  </a:lnTo>
                  <a:lnTo>
                    <a:pt x="21903" y="293881"/>
                  </a:lnTo>
                  <a:lnTo>
                    <a:pt x="9909" y="337525"/>
                  </a:lnTo>
                  <a:lnTo>
                    <a:pt x="2521" y="382894"/>
                  </a:lnTo>
                  <a:lnTo>
                    <a:pt x="0" y="429725"/>
                  </a:lnTo>
                  <a:lnTo>
                    <a:pt x="2521" y="476556"/>
                  </a:lnTo>
                  <a:lnTo>
                    <a:pt x="9909" y="521924"/>
                  </a:lnTo>
                  <a:lnTo>
                    <a:pt x="21903" y="565568"/>
                  </a:lnTo>
                  <a:lnTo>
                    <a:pt x="38240" y="607226"/>
                  </a:lnTo>
                  <a:lnTo>
                    <a:pt x="58660" y="646635"/>
                  </a:lnTo>
                  <a:lnTo>
                    <a:pt x="82899" y="683534"/>
                  </a:lnTo>
                  <a:lnTo>
                    <a:pt x="110696" y="717661"/>
                  </a:lnTo>
                  <a:lnTo>
                    <a:pt x="141789" y="748754"/>
                  </a:lnTo>
                  <a:lnTo>
                    <a:pt x="175915" y="776551"/>
                  </a:lnTo>
                  <a:lnTo>
                    <a:pt x="212814" y="800790"/>
                  </a:lnTo>
                  <a:lnTo>
                    <a:pt x="252224" y="821209"/>
                  </a:lnTo>
                  <a:lnTo>
                    <a:pt x="293881" y="837546"/>
                  </a:lnTo>
                  <a:lnTo>
                    <a:pt x="337525" y="849540"/>
                  </a:lnTo>
                  <a:lnTo>
                    <a:pt x="382894" y="856929"/>
                  </a:lnTo>
                  <a:lnTo>
                    <a:pt x="429725" y="859450"/>
                  </a:lnTo>
                  <a:lnTo>
                    <a:pt x="476556" y="856929"/>
                  </a:lnTo>
                  <a:lnTo>
                    <a:pt x="521924" y="849540"/>
                  </a:lnTo>
                  <a:lnTo>
                    <a:pt x="565568" y="837546"/>
                  </a:lnTo>
                  <a:lnTo>
                    <a:pt x="607226" y="821209"/>
                  </a:lnTo>
                  <a:lnTo>
                    <a:pt x="646635" y="800790"/>
                  </a:lnTo>
                  <a:lnTo>
                    <a:pt x="683534" y="776551"/>
                  </a:lnTo>
                  <a:lnTo>
                    <a:pt x="717661" y="748754"/>
                  </a:lnTo>
                  <a:lnTo>
                    <a:pt x="748754" y="717661"/>
                  </a:lnTo>
                  <a:lnTo>
                    <a:pt x="776551" y="683534"/>
                  </a:lnTo>
                  <a:lnTo>
                    <a:pt x="800790" y="646635"/>
                  </a:lnTo>
                  <a:lnTo>
                    <a:pt x="821209" y="607226"/>
                  </a:lnTo>
                  <a:lnTo>
                    <a:pt x="837546" y="565568"/>
                  </a:lnTo>
                  <a:lnTo>
                    <a:pt x="849540" y="521924"/>
                  </a:lnTo>
                  <a:lnTo>
                    <a:pt x="856929" y="476556"/>
                  </a:lnTo>
                  <a:lnTo>
                    <a:pt x="859450" y="429725"/>
                  </a:lnTo>
                  <a:lnTo>
                    <a:pt x="856929" y="382894"/>
                  </a:lnTo>
                  <a:lnTo>
                    <a:pt x="849540" y="337525"/>
                  </a:lnTo>
                  <a:lnTo>
                    <a:pt x="837546" y="293881"/>
                  </a:lnTo>
                  <a:lnTo>
                    <a:pt x="821209" y="252224"/>
                  </a:lnTo>
                  <a:lnTo>
                    <a:pt x="800790" y="212814"/>
                  </a:lnTo>
                  <a:lnTo>
                    <a:pt x="776551" y="175915"/>
                  </a:lnTo>
                  <a:lnTo>
                    <a:pt x="748754" y="141789"/>
                  </a:lnTo>
                  <a:lnTo>
                    <a:pt x="717661" y="110696"/>
                  </a:lnTo>
                  <a:lnTo>
                    <a:pt x="683534" y="82899"/>
                  </a:lnTo>
                  <a:lnTo>
                    <a:pt x="646635" y="58660"/>
                  </a:lnTo>
                  <a:lnTo>
                    <a:pt x="607226" y="38240"/>
                  </a:lnTo>
                  <a:lnTo>
                    <a:pt x="565568" y="21903"/>
                  </a:lnTo>
                  <a:lnTo>
                    <a:pt x="521924" y="9909"/>
                  </a:lnTo>
                  <a:lnTo>
                    <a:pt x="476556" y="2521"/>
                  </a:lnTo>
                  <a:lnTo>
                    <a:pt x="429725" y="0"/>
                  </a:lnTo>
                  <a:close/>
                </a:path>
              </a:pathLst>
            </a:custGeom>
            <a:solidFill>
              <a:srgbClr val="0060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20136" y="5473341"/>
              <a:ext cx="859790" cy="859790"/>
            </a:xfrm>
            <a:custGeom>
              <a:avLst/>
              <a:gdLst/>
              <a:ahLst/>
              <a:cxnLst/>
              <a:rect l="l" t="t" r="r" b="b"/>
              <a:pathLst>
                <a:path w="859790" h="859789">
                  <a:moveTo>
                    <a:pt x="0" y="429725"/>
                  </a:moveTo>
                  <a:lnTo>
                    <a:pt x="2521" y="382894"/>
                  </a:lnTo>
                  <a:lnTo>
                    <a:pt x="9909" y="337525"/>
                  </a:lnTo>
                  <a:lnTo>
                    <a:pt x="21903" y="293881"/>
                  </a:lnTo>
                  <a:lnTo>
                    <a:pt x="38240" y="252224"/>
                  </a:lnTo>
                  <a:lnTo>
                    <a:pt x="58660" y="212814"/>
                  </a:lnTo>
                  <a:lnTo>
                    <a:pt x="82899" y="175915"/>
                  </a:lnTo>
                  <a:lnTo>
                    <a:pt x="110696" y="141789"/>
                  </a:lnTo>
                  <a:lnTo>
                    <a:pt x="141789" y="110696"/>
                  </a:lnTo>
                  <a:lnTo>
                    <a:pt x="175915" y="82899"/>
                  </a:lnTo>
                  <a:lnTo>
                    <a:pt x="212814" y="58660"/>
                  </a:lnTo>
                  <a:lnTo>
                    <a:pt x="252224" y="38240"/>
                  </a:lnTo>
                  <a:lnTo>
                    <a:pt x="293881" y="21903"/>
                  </a:lnTo>
                  <a:lnTo>
                    <a:pt x="337525" y="9909"/>
                  </a:lnTo>
                  <a:lnTo>
                    <a:pt x="382894" y="2521"/>
                  </a:lnTo>
                  <a:lnTo>
                    <a:pt x="429725" y="0"/>
                  </a:lnTo>
                  <a:lnTo>
                    <a:pt x="476556" y="2521"/>
                  </a:lnTo>
                  <a:lnTo>
                    <a:pt x="521924" y="9909"/>
                  </a:lnTo>
                  <a:lnTo>
                    <a:pt x="565568" y="21903"/>
                  </a:lnTo>
                  <a:lnTo>
                    <a:pt x="607226" y="38240"/>
                  </a:lnTo>
                  <a:lnTo>
                    <a:pt x="646635" y="58660"/>
                  </a:lnTo>
                  <a:lnTo>
                    <a:pt x="683534" y="82899"/>
                  </a:lnTo>
                  <a:lnTo>
                    <a:pt x="717661" y="110696"/>
                  </a:lnTo>
                  <a:lnTo>
                    <a:pt x="748754" y="141789"/>
                  </a:lnTo>
                  <a:lnTo>
                    <a:pt x="776551" y="175915"/>
                  </a:lnTo>
                  <a:lnTo>
                    <a:pt x="800790" y="212814"/>
                  </a:lnTo>
                  <a:lnTo>
                    <a:pt x="821209" y="252224"/>
                  </a:lnTo>
                  <a:lnTo>
                    <a:pt x="837546" y="293881"/>
                  </a:lnTo>
                  <a:lnTo>
                    <a:pt x="849540" y="337525"/>
                  </a:lnTo>
                  <a:lnTo>
                    <a:pt x="856929" y="382894"/>
                  </a:lnTo>
                  <a:lnTo>
                    <a:pt x="859450" y="429725"/>
                  </a:lnTo>
                  <a:lnTo>
                    <a:pt x="856929" y="476556"/>
                  </a:lnTo>
                  <a:lnTo>
                    <a:pt x="849540" y="521924"/>
                  </a:lnTo>
                  <a:lnTo>
                    <a:pt x="837546" y="565568"/>
                  </a:lnTo>
                  <a:lnTo>
                    <a:pt x="821209" y="607226"/>
                  </a:lnTo>
                  <a:lnTo>
                    <a:pt x="800790" y="646635"/>
                  </a:lnTo>
                  <a:lnTo>
                    <a:pt x="776551" y="683534"/>
                  </a:lnTo>
                  <a:lnTo>
                    <a:pt x="748754" y="717661"/>
                  </a:lnTo>
                  <a:lnTo>
                    <a:pt x="717661" y="748754"/>
                  </a:lnTo>
                  <a:lnTo>
                    <a:pt x="683534" y="776551"/>
                  </a:lnTo>
                  <a:lnTo>
                    <a:pt x="646635" y="800790"/>
                  </a:lnTo>
                  <a:lnTo>
                    <a:pt x="607226" y="821209"/>
                  </a:lnTo>
                  <a:lnTo>
                    <a:pt x="565568" y="837546"/>
                  </a:lnTo>
                  <a:lnTo>
                    <a:pt x="521924" y="849540"/>
                  </a:lnTo>
                  <a:lnTo>
                    <a:pt x="476556" y="856929"/>
                  </a:lnTo>
                  <a:lnTo>
                    <a:pt x="429725" y="859450"/>
                  </a:lnTo>
                  <a:lnTo>
                    <a:pt x="382894" y="856929"/>
                  </a:lnTo>
                  <a:lnTo>
                    <a:pt x="337525" y="849540"/>
                  </a:lnTo>
                  <a:lnTo>
                    <a:pt x="293881" y="837546"/>
                  </a:lnTo>
                  <a:lnTo>
                    <a:pt x="252224" y="821209"/>
                  </a:lnTo>
                  <a:lnTo>
                    <a:pt x="212814" y="800790"/>
                  </a:lnTo>
                  <a:lnTo>
                    <a:pt x="175915" y="776551"/>
                  </a:lnTo>
                  <a:lnTo>
                    <a:pt x="141789" y="748754"/>
                  </a:lnTo>
                  <a:lnTo>
                    <a:pt x="110696" y="717661"/>
                  </a:lnTo>
                  <a:lnTo>
                    <a:pt x="82899" y="683534"/>
                  </a:lnTo>
                  <a:lnTo>
                    <a:pt x="58660" y="646635"/>
                  </a:lnTo>
                  <a:lnTo>
                    <a:pt x="38240" y="607226"/>
                  </a:lnTo>
                  <a:lnTo>
                    <a:pt x="21903" y="565568"/>
                  </a:lnTo>
                  <a:lnTo>
                    <a:pt x="9909" y="521924"/>
                  </a:lnTo>
                  <a:lnTo>
                    <a:pt x="2521" y="476556"/>
                  </a:lnTo>
                  <a:lnTo>
                    <a:pt x="0" y="429725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65440" y="5473341"/>
              <a:ext cx="861060" cy="859790"/>
            </a:xfrm>
            <a:custGeom>
              <a:avLst/>
              <a:gdLst/>
              <a:ahLst/>
              <a:cxnLst/>
              <a:rect l="l" t="t" r="r" b="b"/>
              <a:pathLst>
                <a:path w="861059" h="859789">
                  <a:moveTo>
                    <a:pt x="430353" y="0"/>
                  </a:moveTo>
                  <a:lnTo>
                    <a:pt x="383459" y="2521"/>
                  </a:lnTo>
                  <a:lnTo>
                    <a:pt x="338029" y="9909"/>
                  </a:lnTo>
                  <a:lnTo>
                    <a:pt x="294324" y="21903"/>
                  </a:lnTo>
                  <a:lnTo>
                    <a:pt x="252607" y="38240"/>
                  </a:lnTo>
                  <a:lnTo>
                    <a:pt x="213140" y="58660"/>
                  </a:lnTo>
                  <a:lnTo>
                    <a:pt x="176187" y="82899"/>
                  </a:lnTo>
                  <a:lnTo>
                    <a:pt x="142009" y="110696"/>
                  </a:lnTo>
                  <a:lnTo>
                    <a:pt x="110869" y="141789"/>
                  </a:lnTo>
                  <a:lnTo>
                    <a:pt x="83029" y="175915"/>
                  </a:lnTo>
                  <a:lnTo>
                    <a:pt x="58753" y="212814"/>
                  </a:lnTo>
                  <a:lnTo>
                    <a:pt x="38302" y="252224"/>
                  </a:lnTo>
                  <a:lnTo>
                    <a:pt x="21938" y="293881"/>
                  </a:lnTo>
                  <a:lnTo>
                    <a:pt x="9925" y="337525"/>
                  </a:lnTo>
                  <a:lnTo>
                    <a:pt x="2525" y="382894"/>
                  </a:lnTo>
                  <a:lnTo>
                    <a:pt x="0" y="429725"/>
                  </a:lnTo>
                  <a:lnTo>
                    <a:pt x="2525" y="476556"/>
                  </a:lnTo>
                  <a:lnTo>
                    <a:pt x="9925" y="521924"/>
                  </a:lnTo>
                  <a:lnTo>
                    <a:pt x="21938" y="565568"/>
                  </a:lnTo>
                  <a:lnTo>
                    <a:pt x="38302" y="607226"/>
                  </a:lnTo>
                  <a:lnTo>
                    <a:pt x="58753" y="646635"/>
                  </a:lnTo>
                  <a:lnTo>
                    <a:pt x="83029" y="683534"/>
                  </a:lnTo>
                  <a:lnTo>
                    <a:pt x="110869" y="717661"/>
                  </a:lnTo>
                  <a:lnTo>
                    <a:pt x="142009" y="748754"/>
                  </a:lnTo>
                  <a:lnTo>
                    <a:pt x="176187" y="776551"/>
                  </a:lnTo>
                  <a:lnTo>
                    <a:pt x="213140" y="800790"/>
                  </a:lnTo>
                  <a:lnTo>
                    <a:pt x="252607" y="821209"/>
                  </a:lnTo>
                  <a:lnTo>
                    <a:pt x="294324" y="837546"/>
                  </a:lnTo>
                  <a:lnTo>
                    <a:pt x="338029" y="849540"/>
                  </a:lnTo>
                  <a:lnTo>
                    <a:pt x="383459" y="856929"/>
                  </a:lnTo>
                  <a:lnTo>
                    <a:pt x="430353" y="859450"/>
                  </a:lnTo>
                  <a:lnTo>
                    <a:pt x="477247" y="856929"/>
                  </a:lnTo>
                  <a:lnTo>
                    <a:pt x="522677" y="849540"/>
                  </a:lnTo>
                  <a:lnTo>
                    <a:pt x="566382" y="837546"/>
                  </a:lnTo>
                  <a:lnTo>
                    <a:pt x="608099" y="821209"/>
                  </a:lnTo>
                  <a:lnTo>
                    <a:pt x="647566" y="800790"/>
                  </a:lnTo>
                  <a:lnTo>
                    <a:pt x="684519" y="776551"/>
                  </a:lnTo>
                  <a:lnTo>
                    <a:pt x="718697" y="748754"/>
                  </a:lnTo>
                  <a:lnTo>
                    <a:pt x="749837" y="717661"/>
                  </a:lnTo>
                  <a:lnTo>
                    <a:pt x="777676" y="683534"/>
                  </a:lnTo>
                  <a:lnTo>
                    <a:pt x="801953" y="646635"/>
                  </a:lnTo>
                  <a:lnTo>
                    <a:pt x="822404" y="607226"/>
                  </a:lnTo>
                  <a:lnTo>
                    <a:pt x="838768" y="565568"/>
                  </a:lnTo>
                  <a:lnTo>
                    <a:pt x="850781" y="521924"/>
                  </a:lnTo>
                  <a:lnTo>
                    <a:pt x="858181" y="476556"/>
                  </a:lnTo>
                  <a:lnTo>
                    <a:pt x="860706" y="429725"/>
                  </a:lnTo>
                  <a:lnTo>
                    <a:pt x="858181" y="382894"/>
                  </a:lnTo>
                  <a:lnTo>
                    <a:pt x="850781" y="337525"/>
                  </a:lnTo>
                  <a:lnTo>
                    <a:pt x="838768" y="293881"/>
                  </a:lnTo>
                  <a:lnTo>
                    <a:pt x="822404" y="252224"/>
                  </a:lnTo>
                  <a:lnTo>
                    <a:pt x="801953" y="212814"/>
                  </a:lnTo>
                  <a:lnTo>
                    <a:pt x="777676" y="175915"/>
                  </a:lnTo>
                  <a:lnTo>
                    <a:pt x="749837" y="141789"/>
                  </a:lnTo>
                  <a:lnTo>
                    <a:pt x="718697" y="110696"/>
                  </a:lnTo>
                  <a:lnTo>
                    <a:pt x="684519" y="82899"/>
                  </a:lnTo>
                  <a:lnTo>
                    <a:pt x="647566" y="58660"/>
                  </a:lnTo>
                  <a:lnTo>
                    <a:pt x="608099" y="38240"/>
                  </a:lnTo>
                  <a:lnTo>
                    <a:pt x="566382" y="21903"/>
                  </a:lnTo>
                  <a:lnTo>
                    <a:pt x="522677" y="9909"/>
                  </a:lnTo>
                  <a:lnTo>
                    <a:pt x="477247" y="2521"/>
                  </a:lnTo>
                  <a:lnTo>
                    <a:pt x="430353" y="0"/>
                  </a:lnTo>
                  <a:close/>
                </a:path>
              </a:pathLst>
            </a:custGeom>
            <a:solidFill>
              <a:srgbClr val="0060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465440" y="5473341"/>
              <a:ext cx="861060" cy="859790"/>
            </a:xfrm>
            <a:custGeom>
              <a:avLst/>
              <a:gdLst/>
              <a:ahLst/>
              <a:cxnLst/>
              <a:rect l="l" t="t" r="r" b="b"/>
              <a:pathLst>
                <a:path w="861059" h="859789">
                  <a:moveTo>
                    <a:pt x="0" y="429725"/>
                  </a:moveTo>
                  <a:lnTo>
                    <a:pt x="2525" y="382894"/>
                  </a:lnTo>
                  <a:lnTo>
                    <a:pt x="9925" y="337525"/>
                  </a:lnTo>
                  <a:lnTo>
                    <a:pt x="21938" y="293881"/>
                  </a:lnTo>
                  <a:lnTo>
                    <a:pt x="38302" y="252224"/>
                  </a:lnTo>
                  <a:lnTo>
                    <a:pt x="58753" y="212814"/>
                  </a:lnTo>
                  <a:lnTo>
                    <a:pt x="83029" y="175915"/>
                  </a:lnTo>
                  <a:lnTo>
                    <a:pt x="110869" y="141789"/>
                  </a:lnTo>
                  <a:lnTo>
                    <a:pt x="142009" y="110696"/>
                  </a:lnTo>
                  <a:lnTo>
                    <a:pt x="176187" y="82899"/>
                  </a:lnTo>
                  <a:lnTo>
                    <a:pt x="213140" y="58660"/>
                  </a:lnTo>
                  <a:lnTo>
                    <a:pt x="252607" y="38240"/>
                  </a:lnTo>
                  <a:lnTo>
                    <a:pt x="294324" y="21903"/>
                  </a:lnTo>
                  <a:lnTo>
                    <a:pt x="338029" y="9909"/>
                  </a:lnTo>
                  <a:lnTo>
                    <a:pt x="383459" y="2521"/>
                  </a:lnTo>
                  <a:lnTo>
                    <a:pt x="430353" y="0"/>
                  </a:lnTo>
                  <a:lnTo>
                    <a:pt x="477247" y="2521"/>
                  </a:lnTo>
                  <a:lnTo>
                    <a:pt x="522677" y="9909"/>
                  </a:lnTo>
                  <a:lnTo>
                    <a:pt x="566382" y="21903"/>
                  </a:lnTo>
                  <a:lnTo>
                    <a:pt x="608099" y="38240"/>
                  </a:lnTo>
                  <a:lnTo>
                    <a:pt x="647566" y="58660"/>
                  </a:lnTo>
                  <a:lnTo>
                    <a:pt x="684519" y="82899"/>
                  </a:lnTo>
                  <a:lnTo>
                    <a:pt x="718697" y="110696"/>
                  </a:lnTo>
                  <a:lnTo>
                    <a:pt x="749837" y="141789"/>
                  </a:lnTo>
                  <a:lnTo>
                    <a:pt x="777676" y="175915"/>
                  </a:lnTo>
                  <a:lnTo>
                    <a:pt x="801953" y="212814"/>
                  </a:lnTo>
                  <a:lnTo>
                    <a:pt x="822404" y="252224"/>
                  </a:lnTo>
                  <a:lnTo>
                    <a:pt x="838768" y="293881"/>
                  </a:lnTo>
                  <a:lnTo>
                    <a:pt x="850781" y="337525"/>
                  </a:lnTo>
                  <a:lnTo>
                    <a:pt x="858181" y="382894"/>
                  </a:lnTo>
                  <a:lnTo>
                    <a:pt x="860706" y="429725"/>
                  </a:lnTo>
                  <a:lnTo>
                    <a:pt x="858181" y="476556"/>
                  </a:lnTo>
                  <a:lnTo>
                    <a:pt x="850781" y="521924"/>
                  </a:lnTo>
                  <a:lnTo>
                    <a:pt x="838768" y="565568"/>
                  </a:lnTo>
                  <a:lnTo>
                    <a:pt x="822404" y="607226"/>
                  </a:lnTo>
                  <a:lnTo>
                    <a:pt x="801953" y="646635"/>
                  </a:lnTo>
                  <a:lnTo>
                    <a:pt x="777676" y="683534"/>
                  </a:lnTo>
                  <a:lnTo>
                    <a:pt x="749837" y="717661"/>
                  </a:lnTo>
                  <a:lnTo>
                    <a:pt x="718697" y="748754"/>
                  </a:lnTo>
                  <a:lnTo>
                    <a:pt x="684519" y="776551"/>
                  </a:lnTo>
                  <a:lnTo>
                    <a:pt x="647566" y="800790"/>
                  </a:lnTo>
                  <a:lnTo>
                    <a:pt x="608099" y="821209"/>
                  </a:lnTo>
                  <a:lnTo>
                    <a:pt x="566382" y="837546"/>
                  </a:lnTo>
                  <a:lnTo>
                    <a:pt x="522677" y="849540"/>
                  </a:lnTo>
                  <a:lnTo>
                    <a:pt x="477247" y="856929"/>
                  </a:lnTo>
                  <a:lnTo>
                    <a:pt x="430353" y="859450"/>
                  </a:lnTo>
                  <a:lnTo>
                    <a:pt x="383459" y="856929"/>
                  </a:lnTo>
                  <a:lnTo>
                    <a:pt x="338029" y="849540"/>
                  </a:lnTo>
                  <a:lnTo>
                    <a:pt x="294324" y="837546"/>
                  </a:lnTo>
                  <a:lnTo>
                    <a:pt x="252607" y="821209"/>
                  </a:lnTo>
                  <a:lnTo>
                    <a:pt x="213140" y="800790"/>
                  </a:lnTo>
                  <a:lnTo>
                    <a:pt x="176187" y="776551"/>
                  </a:lnTo>
                  <a:lnTo>
                    <a:pt x="142009" y="748754"/>
                  </a:lnTo>
                  <a:lnTo>
                    <a:pt x="110869" y="717661"/>
                  </a:lnTo>
                  <a:lnTo>
                    <a:pt x="83029" y="683534"/>
                  </a:lnTo>
                  <a:lnTo>
                    <a:pt x="58753" y="646635"/>
                  </a:lnTo>
                  <a:lnTo>
                    <a:pt x="38302" y="607226"/>
                  </a:lnTo>
                  <a:lnTo>
                    <a:pt x="21938" y="565568"/>
                  </a:lnTo>
                  <a:lnTo>
                    <a:pt x="9925" y="521924"/>
                  </a:lnTo>
                  <a:lnTo>
                    <a:pt x="2525" y="476556"/>
                  </a:lnTo>
                  <a:lnTo>
                    <a:pt x="0" y="429725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071792" y="5473341"/>
              <a:ext cx="859790" cy="859790"/>
            </a:xfrm>
            <a:custGeom>
              <a:avLst/>
              <a:gdLst/>
              <a:ahLst/>
              <a:cxnLst/>
              <a:rect l="l" t="t" r="r" b="b"/>
              <a:pathLst>
                <a:path w="859790" h="859789">
                  <a:moveTo>
                    <a:pt x="429725" y="0"/>
                  </a:moveTo>
                  <a:lnTo>
                    <a:pt x="382894" y="2521"/>
                  </a:lnTo>
                  <a:lnTo>
                    <a:pt x="337525" y="9909"/>
                  </a:lnTo>
                  <a:lnTo>
                    <a:pt x="293881" y="21903"/>
                  </a:lnTo>
                  <a:lnTo>
                    <a:pt x="252224" y="38240"/>
                  </a:lnTo>
                  <a:lnTo>
                    <a:pt x="212814" y="58660"/>
                  </a:lnTo>
                  <a:lnTo>
                    <a:pt x="175915" y="82899"/>
                  </a:lnTo>
                  <a:lnTo>
                    <a:pt x="141789" y="110696"/>
                  </a:lnTo>
                  <a:lnTo>
                    <a:pt x="110696" y="141789"/>
                  </a:lnTo>
                  <a:lnTo>
                    <a:pt x="82899" y="175915"/>
                  </a:lnTo>
                  <a:lnTo>
                    <a:pt x="58660" y="212814"/>
                  </a:lnTo>
                  <a:lnTo>
                    <a:pt x="38240" y="252224"/>
                  </a:lnTo>
                  <a:lnTo>
                    <a:pt x="21903" y="293881"/>
                  </a:lnTo>
                  <a:lnTo>
                    <a:pt x="9909" y="337525"/>
                  </a:lnTo>
                  <a:lnTo>
                    <a:pt x="2521" y="382894"/>
                  </a:lnTo>
                  <a:lnTo>
                    <a:pt x="0" y="429725"/>
                  </a:lnTo>
                  <a:lnTo>
                    <a:pt x="2521" y="476556"/>
                  </a:lnTo>
                  <a:lnTo>
                    <a:pt x="9909" y="521924"/>
                  </a:lnTo>
                  <a:lnTo>
                    <a:pt x="21903" y="565568"/>
                  </a:lnTo>
                  <a:lnTo>
                    <a:pt x="38240" y="607226"/>
                  </a:lnTo>
                  <a:lnTo>
                    <a:pt x="58660" y="646635"/>
                  </a:lnTo>
                  <a:lnTo>
                    <a:pt x="82899" y="683534"/>
                  </a:lnTo>
                  <a:lnTo>
                    <a:pt x="110696" y="717661"/>
                  </a:lnTo>
                  <a:lnTo>
                    <a:pt x="141789" y="748754"/>
                  </a:lnTo>
                  <a:lnTo>
                    <a:pt x="175915" y="776551"/>
                  </a:lnTo>
                  <a:lnTo>
                    <a:pt x="212814" y="800790"/>
                  </a:lnTo>
                  <a:lnTo>
                    <a:pt x="252224" y="821209"/>
                  </a:lnTo>
                  <a:lnTo>
                    <a:pt x="293881" y="837546"/>
                  </a:lnTo>
                  <a:lnTo>
                    <a:pt x="337525" y="849540"/>
                  </a:lnTo>
                  <a:lnTo>
                    <a:pt x="382894" y="856929"/>
                  </a:lnTo>
                  <a:lnTo>
                    <a:pt x="429725" y="859450"/>
                  </a:lnTo>
                  <a:lnTo>
                    <a:pt x="476556" y="856929"/>
                  </a:lnTo>
                  <a:lnTo>
                    <a:pt x="521924" y="849540"/>
                  </a:lnTo>
                  <a:lnTo>
                    <a:pt x="565568" y="837546"/>
                  </a:lnTo>
                  <a:lnTo>
                    <a:pt x="607226" y="821209"/>
                  </a:lnTo>
                  <a:lnTo>
                    <a:pt x="646635" y="800790"/>
                  </a:lnTo>
                  <a:lnTo>
                    <a:pt x="683534" y="776551"/>
                  </a:lnTo>
                  <a:lnTo>
                    <a:pt x="717661" y="748754"/>
                  </a:lnTo>
                  <a:lnTo>
                    <a:pt x="748754" y="717661"/>
                  </a:lnTo>
                  <a:lnTo>
                    <a:pt x="776551" y="683534"/>
                  </a:lnTo>
                  <a:lnTo>
                    <a:pt x="800790" y="646635"/>
                  </a:lnTo>
                  <a:lnTo>
                    <a:pt x="821209" y="607226"/>
                  </a:lnTo>
                  <a:lnTo>
                    <a:pt x="837546" y="565568"/>
                  </a:lnTo>
                  <a:lnTo>
                    <a:pt x="849540" y="521924"/>
                  </a:lnTo>
                  <a:lnTo>
                    <a:pt x="856929" y="476556"/>
                  </a:lnTo>
                  <a:lnTo>
                    <a:pt x="859450" y="429725"/>
                  </a:lnTo>
                  <a:lnTo>
                    <a:pt x="856929" y="382894"/>
                  </a:lnTo>
                  <a:lnTo>
                    <a:pt x="849540" y="337525"/>
                  </a:lnTo>
                  <a:lnTo>
                    <a:pt x="837546" y="293881"/>
                  </a:lnTo>
                  <a:lnTo>
                    <a:pt x="821209" y="252224"/>
                  </a:lnTo>
                  <a:lnTo>
                    <a:pt x="800790" y="212814"/>
                  </a:lnTo>
                  <a:lnTo>
                    <a:pt x="776551" y="175915"/>
                  </a:lnTo>
                  <a:lnTo>
                    <a:pt x="748754" y="141789"/>
                  </a:lnTo>
                  <a:lnTo>
                    <a:pt x="717661" y="110696"/>
                  </a:lnTo>
                  <a:lnTo>
                    <a:pt x="683534" y="82899"/>
                  </a:lnTo>
                  <a:lnTo>
                    <a:pt x="646635" y="58660"/>
                  </a:lnTo>
                  <a:lnTo>
                    <a:pt x="607226" y="38240"/>
                  </a:lnTo>
                  <a:lnTo>
                    <a:pt x="565568" y="21903"/>
                  </a:lnTo>
                  <a:lnTo>
                    <a:pt x="521924" y="9909"/>
                  </a:lnTo>
                  <a:lnTo>
                    <a:pt x="476556" y="2521"/>
                  </a:lnTo>
                  <a:lnTo>
                    <a:pt x="429725" y="0"/>
                  </a:lnTo>
                  <a:close/>
                </a:path>
              </a:pathLst>
            </a:custGeom>
            <a:solidFill>
              <a:srgbClr val="0060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071792" y="5473341"/>
              <a:ext cx="859790" cy="859790"/>
            </a:xfrm>
            <a:custGeom>
              <a:avLst/>
              <a:gdLst/>
              <a:ahLst/>
              <a:cxnLst/>
              <a:rect l="l" t="t" r="r" b="b"/>
              <a:pathLst>
                <a:path w="859790" h="859789">
                  <a:moveTo>
                    <a:pt x="0" y="429725"/>
                  </a:moveTo>
                  <a:lnTo>
                    <a:pt x="2521" y="382894"/>
                  </a:lnTo>
                  <a:lnTo>
                    <a:pt x="9909" y="337525"/>
                  </a:lnTo>
                  <a:lnTo>
                    <a:pt x="21903" y="293881"/>
                  </a:lnTo>
                  <a:lnTo>
                    <a:pt x="38240" y="252224"/>
                  </a:lnTo>
                  <a:lnTo>
                    <a:pt x="58660" y="212814"/>
                  </a:lnTo>
                  <a:lnTo>
                    <a:pt x="82899" y="175915"/>
                  </a:lnTo>
                  <a:lnTo>
                    <a:pt x="110696" y="141789"/>
                  </a:lnTo>
                  <a:lnTo>
                    <a:pt x="141789" y="110696"/>
                  </a:lnTo>
                  <a:lnTo>
                    <a:pt x="175915" y="82899"/>
                  </a:lnTo>
                  <a:lnTo>
                    <a:pt x="212814" y="58660"/>
                  </a:lnTo>
                  <a:lnTo>
                    <a:pt x="252224" y="38240"/>
                  </a:lnTo>
                  <a:lnTo>
                    <a:pt x="293881" y="21903"/>
                  </a:lnTo>
                  <a:lnTo>
                    <a:pt x="337525" y="9909"/>
                  </a:lnTo>
                  <a:lnTo>
                    <a:pt x="382894" y="2521"/>
                  </a:lnTo>
                  <a:lnTo>
                    <a:pt x="429725" y="0"/>
                  </a:lnTo>
                  <a:lnTo>
                    <a:pt x="476556" y="2521"/>
                  </a:lnTo>
                  <a:lnTo>
                    <a:pt x="521924" y="9909"/>
                  </a:lnTo>
                  <a:lnTo>
                    <a:pt x="565568" y="21903"/>
                  </a:lnTo>
                  <a:lnTo>
                    <a:pt x="607226" y="38240"/>
                  </a:lnTo>
                  <a:lnTo>
                    <a:pt x="646635" y="58660"/>
                  </a:lnTo>
                  <a:lnTo>
                    <a:pt x="683534" y="82899"/>
                  </a:lnTo>
                  <a:lnTo>
                    <a:pt x="717661" y="110696"/>
                  </a:lnTo>
                  <a:lnTo>
                    <a:pt x="748754" y="141789"/>
                  </a:lnTo>
                  <a:lnTo>
                    <a:pt x="776551" y="175915"/>
                  </a:lnTo>
                  <a:lnTo>
                    <a:pt x="800790" y="212814"/>
                  </a:lnTo>
                  <a:lnTo>
                    <a:pt x="821209" y="252224"/>
                  </a:lnTo>
                  <a:lnTo>
                    <a:pt x="837546" y="293881"/>
                  </a:lnTo>
                  <a:lnTo>
                    <a:pt x="849540" y="337525"/>
                  </a:lnTo>
                  <a:lnTo>
                    <a:pt x="856929" y="382894"/>
                  </a:lnTo>
                  <a:lnTo>
                    <a:pt x="859450" y="429725"/>
                  </a:lnTo>
                  <a:lnTo>
                    <a:pt x="856929" y="476556"/>
                  </a:lnTo>
                  <a:lnTo>
                    <a:pt x="849540" y="521924"/>
                  </a:lnTo>
                  <a:lnTo>
                    <a:pt x="837546" y="565568"/>
                  </a:lnTo>
                  <a:lnTo>
                    <a:pt x="821209" y="607226"/>
                  </a:lnTo>
                  <a:lnTo>
                    <a:pt x="800790" y="646635"/>
                  </a:lnTo>
                  <a:lnTo>
                    <a:pt x="776551" y="683534"/>
                  </a:lnTo>
                  <a:lnTo>
                    <a:pt x="748754" y="717661"/>
                  </a:lnTo>
                  <a:lnTo>
                    <a:pt x="717661" y="748754"/>
                  </a:lnTo>
                  <a:lnTo>
                    <a:pt x="683534" y="776551"/>
                  </a:lnTo>
                  <a:lnTo>
                    <a:pt x="646635" y="800790"/>
                  </a:lnTo>
                  <a:lnTo>
                    <a:pt x="607226" y="821209"/>
                  </a:lnTo>
                  <a:lnTo>
                    <a:pt x="565568" y="837546"/>
                  </a:lnTo>
                  <a:lnTo>
                    <a:pt x="521924" y="849540"/>
                  </a:lnTo>
                  <a:lnTo>
                    <a:pt x="476556" y="856929"/>
                  </a:lnTo>
                  <a:lnTo>
                    <a:pt x="429725" y="859450"/>
                  </a:lnTo>
                  <a:lnTo>
                    <a:pt x="382894" y="856929"/>
                  </a:lnTo>
                  <a:lnTo>
                    <a:pt x="337525" y="849540"/>
                  </a:lnTo>
                  <a:lnTo>
                    <a:pt x="293881" y="837546"/>
                  </a:lnTo>
                  <a:lnTo>
                    <a:pt x="252224" y="821209"/>
                  </a:lnTo>
                  <a:lnTo>
                    <a:pt x="212814" y="800790"/>
                  </a:lnTo>
                  <a:lnTo>
                    <a:pt x="175915" y="776551"/>
                  </a:lnTo>
                  <a:lnTo>
                    <a:pt x="141789" y="748754"/>
                  </a:lnTo>
                  <a:lnTo>
                    <a:pt x="110696" y="717661"/>
                  </a:lnTo>
                  <a:lnTo>
                    <a:pt x="82899" y="683534"/>
                  </a:lnTo>
                  <a:lnTo>
                    <a:pt x="58660" y="646635"/>
                  </a:lnTo>
                  <a:lnTo>
                    <a:pt x="38240" y="607226"/>
                  </a:lnTo>
                  <a:lnTo>
                    <a:pt x="21903" y="565568"/>
                  </a:lnTo>
                  <a:lnTo>
                    <a:pt x="9909" y="521924"/>
                  </a:lnTo>
                  <a:lnTo>
                    <a:pt x="2521" y="476556"/>
                  </a:lnTo>
                  <a:lnTo>
                    <a:pt x="0" y="429725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2453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25"/>
              </a:spcBef>
            </a:pPr>
            <a:r>
              <a:rPr lang="de-DE" spc="55" dirty="0"/>
              <a:t>Lösungsansatz</a:t>
            </a:r>
            <a:endParaRPr spc="55" dirty="0"/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8485D98C-8060-D685-0A7B-7CEFCF022E8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12950" y="10994128"/>
            <a:ext cx="1023700" cy="227626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25" dirty="0"/>
              <a:t>2</a:t>
            </a:r>
            <a:r>
              <a:rPr lang="de-DE" spc="-125" dirty="0"/>
              <a:t>3.</a:t>
            </a:r>
            <a:r>
              <a:rPr spc="-25" dirty="0"/>
              <a:t> </a:t>
            </a:r>
            <a:r>
              <a:rPr lang="de-DE" spc="-105" dirty="0"/>
              <a:t>Mai</a:t>
            </a:r>
            <a:r>
              <a:rPr spc="-40" dirty="0"/>
              <a:t> </a:t>
            </a:r>
            <a:r>
              <a:rPr spc="-120" dirty="0"/>
              <a:t>202</a:t>
            </a:r>
            <a:r>
              <a:rPr lang="de-DE" spc="-120" dirty="0"/>
              <a:t>4</a:t>
            </a:r>
            <a:endParaRPr spc="-120" dirty="0"/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3EC19EB7-5BEE-5792-FC7A-5914E91A6887}"/>
              </a:ext>
            </a:extLst>
          </p:cNvPr>
          <p:cNvSpPr txBox="1"/>
          <p:nvPr/>
        </p:nvSpPr>
        <p:spPr>
          <a:xfrm>
            <a:off x="4058127" y="7213191"/>
            <a:ext cx="4520494" cy="1690719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065" marR="5080" indent="-635" algn="ctr">
              <a:lnSpc>
                <a:spcPct val="86200"/>
              </a:lnSpc>
              <a:spcBef>
                <a:spcPts val="800"/>
              </a:spcBef>
            </a:pPr>
            <a:r>
              <a:rPr lang="de-DE" sz="4000" dirty="0">
                <a:solidFill>
                  <a:srgbClr val="00608F"/>
                </a:solidFill>
                <a:latin typeface="Arial"/>
                <a:ea typeface="+mj-ea"/>
                <a:cs typeface="Arial"/>
              </a:rPr>
              <a:t>Integration des CLIP-Modells in die Objekterkennung </a:t>
            </a:r>
            <a:endParaRPr sz="4000" dirty="0">
              <a:solidFill>
                <a:srgbClr val="00608F"/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52DE386F-7796-6507-8488-A4E98B703264}"/>
              </a:ext>
            </a:extLst>
          </p:cNvPr>
          <p:cNvSpPr txBox="1"/>
          <p:nvPr/>
        </p:nvSpPr>
        <p:spPr>
          <a:xfrm>
            <a:off x="8578621" y="3551179"/>
            <a:ext cx="4520494" cy="1161344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065" marR="5080" indent="-635" algn="ctr">
              <a:lnSpc>
                <a:spcPct val="86200"/>
              </a:lnSpc>
              <a:spcBef>
                <a:spcPts val="800"/>
              </a:spcBef>
            </a:pPr>
            <a:r>
              <a:rPr lang="de-DE" sz="4000" dirty="0">
                <a:solidFill>
                  <a:srgbClr val="00608F"/>
                </a:solidFill>
                <a:latin typeface="Arial"/>
                <a:ea typeface="+mj-ea"/>
                <a:cs typeface="Arial"/>
              </a:rPr>
              <a:t>Finetuning für die Objektlokalisierung </a:t>
            </a:r>
            <a:endParaRPr sz="4000" dirty="0">
              <a:solidFill>
                <a:srgbClr val="00608F"/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22" name="object 3">
            <a:extLst>
              <a:ext uri="{FF2B5EF4-FFF2-40B4-BE49-F238E27FC236}">
                <a16:creationId xmlns:a16="http://schemas.microsoft.com/office/drawing/2014/main" id="{1C44B181-2845-FFFB-B113-A0C021B509B2}"/>
              </a:ext>
            </a:extLst>
          </p:cNvPr>
          <p:cNvSpPr txBox="1"/>
          <p:nvPr/>
        </p:nvSpPr>
        <p:spPr>
          <a:xfrm>
            <a:off x="11728451" y="7284891"/>
            <a:ext cx="5791200" cy="1161344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065" marR="5080" indent="-635" algn="ctr">
              <a:lnSpc>
                <a:spcPct val="86200"/>
              </a:lnSpc>
              <a:spcBef>
                <a:spcPts val="800"/>
              </a:spcBef>
            </a:pPr>
            <a:r>
              <a:rPr lang="de-DE" sz="4000" dirty="0">
                <a:solidFill>
                  <a:srgbClr val="00608F"/>
                </a:solidFill>
                <a:latin typeface="Arial"/>
                <a:ea typeface="+mj-ea"/>
                <a:cs typeface="Arial"/>
              </a:rPr>
              <a:t>Vergleich zwischen </a:t>
            </a:r>
            <a:br>
              <a:rPr lang="de-DE" sz="4000" dirty="0">
                <a:solidFill>
                  <a:srgbClr val="00608F"/>
                </a:solidFill>
                <a:latin typeface="Arial"/>
                <a:ea typeface="+mj-ea"/>
                <a:cs typeface="Arial"/>
              </a:rPr>
            </a:br>
            <a:r>
              <a:rPr lang="de-DE" sz="4000" dirty="0">
                <a:solidFill>
                  <a:srgbClr val="00608F"/>
                </a:solidFill>
                <a:latin typeface="Arial"/>
                <a:ea typeface="+mj-ea"/>
                <a:cs typeface="Arial"/>
              </a:rPr>
              <a:t>OWL-Vit &amp; Mask R-CNN</a:t>
            </a:r>
            <a:endParaRPr sz="4000" dirty="0">
              <a:solidFill>
                <a:srgbClr val="00608F"/>
              </a:solidFill>
              <a:latin typeface="Arial"/>
              <a:ea typeface="+mj-ea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1456" y="1955532"/>
            <a:ext cx="18742592" cy="3999172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483234" indent="-470534">
              <a:lnSpc>
                <a:spcPct val="100000"/>
              </a:lnSpc>
              <a:spcBef>
                <a:spcPts val="345"/>
              </a:spcBef>
              <a:buFont typeface="Arial"/>
              <a:buChar char="•"/>
              <a:tabLst>
                <a:tab pos="483234" algn="l"/>
              </a:tabLst>
            </a:pPr>
            <a:r>
              <a:rPr lang="en-US" sz="3600" dirty="0"/>
              <a:t>Rohit Kundu,The Beginner’s Guide to Contrastive Learning (v7labs.com), https://www.v7labs.com/blog/contrastive-learning-guide#h1, 22. Mai 2022, </a:t>
            </a:r>
            <a:br>
              <a:rPr lang="en-US" sz="3600" dirty="0"/>
            </a:br>
            <a:r>
              <a:rPr lang="en-US" sz="3600" dirty="0"/>
              <a:t>(letzter Zugriff: 02.05.2024)</a:t>
            </a:r>
          </a:p>
          <a:p>
            <a:pPr marL="483234" indent="-470534">
              <a:lnSpc>
                <a:spcPct val="100000"/>
              </a:lnSpc>
              <a:spcBef>
                <a:spcPts val="345"/>
              </a:spcBef>
              <a:buFont typeface="Arial"/>
              <a:buChar char="•"/>
              <a:tabLst>
                <a:tab pos="483234" algn="l"/>
              </a:tabLst>
            </a:pPr>
            <a:r>
              <a:rPr lang="de-DE" sz="3600" dirty="0"/>
              <a:t>George Lawton, Was ist Transformer-Modell? - Definition von Computer Weekly, </a:t>
            </a:r>
            <a:br>
              <a:rPr lang="de-DE" sz="3600" dirty="0"/>
            </a:br>
            <a:r>
              <a:rPr lang="de-DE" sz="3600" dirty="0"/>
              <a:t>https://www.computerweekly.com/de/definition/Transformer-Modell, Januar 2024, </a:t>
            </a:r>
            <a:br>
              <a:rPr lang="de-DE" sz="3600" dirty="0"/>
            </a:br>
            <a:r>
              <a:rPr lang="de-DE" sz="3600" dirty="0"/>
              <a:t>(Zugriff: 02.05.2024)</a:t>
            </a:r>
          </a:p>
          <a:p>
            <a:pPr marL="483234" indent="-470534">
              <a:lnSpc>
                <a:spcPct val="100000"/>
              </a:lnSpc>
              <a:spcBef>
                <a:spcPts val="345"/>
              </a:spcBef>
              <a:buFont typeface="Arial"/>
              <a:buChar char="•"/>
              <a:tabLst>
                <a:tab pos="483234" algn="l"/>
              </a:tabLst>
            </a:pPr>
            <a:endParaRPr lang="en-US" sz="36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0451" y="553733"/>
            <a:ext cx="13356325" cy="74764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30"/>
              </a:spcBef>
            </a:pPr>
            <a:r>
              <a:rPr lang="de-DE" spc="-10" dirty="0"/>
              <a:t>Quellen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A8F8EB1-9E79-28FE-A34E-2E8859A5B4C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12950" y="10994128"/>
            <a:ext cx="1023700" cy="227626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25" dirty="0"/>
              <a:t>2</a:t>
            </a:r>
            <a:r>
              <a:rPr lang="de-DE" spc="-125" dirty="0"/>
              <a:t>3.</a:t>
            </a:r>
            <a:r>
              <a:rPr spc="-25" dirty="0"/>
              <a:t> </a:t>
            </a:r>
            <a:r>
              <a:rPr lang="de-DE" spc="-105" dirty="0"/>
              <a:t>Mai</a:t>
            </a:r>
            <a:r>
              <a:rPr spc="-40" dirty="0"/>
              <a:t> </a:t>
            </a:r>
            <a:r>
              <a:rPr spc="-120" dirty="0"/>
              <a:t>202</a:t>
            </a:r>
            <a:r>
              <a:rPr lang="de-DE" spc="-120" dirty="0"/>
              <a:t>4</a:t>
            </a:r>
            <a:endParaRPr spc="-12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458</Words>
  <Application>Microsoft Office PowerPoint</Application>
  <PresentationFormat>Benutzerdefiniert</PresentationFormat>
  <Paragraphs>82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Aptos</vt:lpstr>
      <vt:lpstr>Arial</vt:lpstr>
      <vt:lpstr>Courier New</vt:lpstr>
      <vt:lpstr>Wingdings</vt:lpstr>
      <vt:lpstr>Office Theme</vt:lpstr>
      <vt:lpstr>Data Challenge</vt:lpstr>
      <vt:lpstr>Agenda </vt:lpstr>
      <vt:lpstr>Problemstellung </vt:lpstr>
      <vt:lpstr>Werkzeuge</vt:lpstr>
      <vt:lpstr>Kontrastives Lernen (englisch: Contrastive Learning) </vt:lpstr>
      <vt:lpstr>Transformer-Modelle </vt:lpstr>
      <vt:lpstr>CLIP &amp; OWL-ViT </vt:lpstr>
      <vt:lpstr>Lösungsansatz</vt:lpstr>
      <vt:lpstr>Quellen</vt:lpstr>
      <vt:lpstr>Danke für die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Aktuelle Themen der Entwurfsmethodik  Using Formal Conformance Testing to Generate Scenarios for Autonomous Vehicles*</dc:title>
  <dc:creator>0mawp9ldd3@goetheuniversitaet.onmicrosoft.com</dc:creator>
  <cp:lastModifiedBy>Berna Sen</cp:lastModifiedBy>
  <cp:revision>63</cp:revision>
  <dcterms:created xsi:type="dcterms:W3CDTF">2024-05-02T11:18:35Z</dcterms:created>
  <dcterms:modified xsi:type="dcterms:W3CDTF">2024-05-02T16:15:43Z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2023-07-21T00:00:00Z</vt:filetime>
  </property>
  <property fmtid="{D5CDD505-2E9C-101B-9397-08002B2CF9AE}" pid="3" name="Creator">
    <vt:lpwstr>Microsoft® PowerPoint® für Microsoft 365</vt:lpwstr>
  </property>
  <property fmtid="{D5CDD505-2E9C-101B-9397-08002B2CF9AE}" pid="4" name="LastSaved">
    <vt:filetime>2024-05-02T00:00:00Z</vt:filetime>
  </property>
  <property fmtid="{D5CDD505-2E9C-101B-9397-08002B2CF9AE}" pid="5" name="Producer">
    <vt:lpwstr>Microsoft® PowerPoint® für Microsoft 365</vt:lpwstr>
  </property>
</Properties>
</file>