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4"/>
  </p:sldMasterIdLst>
  <p:notesMasterIdLst>
    <p:notesMasterId r:id="rId17"/>
  </p:notesMasterIdLst>
  <p:sldIdLst>
    <p:sldId id="256" r:id="rId5"/>
    <p:sldId id="257" r:id="rId6"/>
    <p:sldId id="258" r:id="rId7"/>
    <p:sldId id="260" r:id="rId8"/>
    <p:sldId id="262" r:id="rId9"/>
    <p:sldId id="263" r:id="rId10"/>
    <p:sldId id="264" r:id="rId11"/>
    <p:sldId id="265" r:id="rId12"/>
    <p:sldId id="266" r:id="rId13"/>
    <p:sldId id="268" r:id="rId14"/>
    <p:sldId id="267"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RY O DONOGHUE - STUDENT" userId="2e385adb-0aed-4a6c-99da-d8ffa7e9ec5c" providerId="ADAL" clId="{9EA9D723-054E-40E2-8693-682E4912CC5E}"/>
    <pc:docChg chg="delSld">
      <pc:chgData name="CORY O DONOGHUE - STUDENT" userId="2e385adb-0aed-4a6c-99da-d8ffa7e9ec5c" providerId="ADAL" clId="{9EA9D723-054E-40E2-8693-682E4912CC5E}" dt="2020-01-25T15:53:08.934" v="0" actId="2696"/>
      <pc:docMkLst>
        <pc:docMk/>
      </pc:docMkLst>
      <pc:sldChg chg="del">
        <pc:chgData name="CORY O DONOGHUE - STUDENT" userId="2e385adb-0aed-4a6c-99da-d8ffa7e9ec5c" providerId="ADAL" clId="{9EA9D723-054E-40E2-8693-682E4912CC5E}" dt="2020-01-25T15:53:08.934" v="0" actId="2696"/>
        <pc:sldMkLst>
          <pc:docMk/>
          <pc:sldMk cId="1308889358" sldId="2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F14A8C-4BC4-4B30-9660-6A30D388AB1E}" type="datetimeFigureOut">
              <a:rPr lang="en-GB" smtClean="0"/>
              <a:t>25/01/2020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D03306-453B-479D-99C6-BBD058BFCC1B}" type="slidenum">
              <a:rPr lang="en-GB" smtClean="0"/>
              <a:t>‹#›</a:t>
            </a:fld>
            <a:endParaRPr lang="en-GB"/>
          </a:p>
        </p:txBody>
      </p:sp>
    </p:spTree>
    <p:extLst>
      <p:ext uri="{BB962C8B-B14F-4D97-AF65-F5344CB8AC3E}">
        <p14:creationId xmlns:p14="http://schemas.microsoft.com/office/powerpoint/2010/main" val="963159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hape 61"/>
          <p:cNvSpPr>
            <a:spLocks noGrp="1" noRot="1" noChangeAspect="1"/>
          </p:cNvSpPr>
          <p:nvPr>
            <p:ph type="sldImg"/>
          </p:nvPr>
        </p:nvSpPr>
        <p:spPr>
          <a:prstGeom prst="rect">
            <a:avLst/>
          </a:prstGeom>
        </p:spPr>
        <p:txBody>
          <a:bodyPr/>
          <a:lstStyle/>
          <a:p>
            <a:pPr lvl="0"/>
            <a:endParaRPr/>
          </a:p>
        </p:txBody>
      </p:sp>
      <p:sp>
        <p:nvSpPr>
          <p:cNvPr id="62" name="Shape 62"/>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List all the big ticket items you are (and are NOT) going to deliver within the scope of this project.</a:t>
            </a:r>
          </a:p>
          <a:p>
            <a:pPr lvl="0">
              <a:buClr>
                <a:srgbClr val="000000"/>
              </a:buClr>
              <a:defRPr sz="1800">
                <a:uFillTx/>
              </a:defRPr>
            </a:pPr>
            <a:r>
              <a:rPr sz="1200">
                <a:uFill>
                  <a:solidFill/>
                </a:uFill>
              </a:rPr>
              <a:t>Before starting your project move all the UNRESOLVED ones to either IN or OUT.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noRot="1" noChangeAspect="1"/>
          </p:cNvSpPr>
          <p:nvPr>
            <p:ph type="sldImg"/>
          </p:nvPr>
        </p:nvSpPr>
        <p:spPr>
          <a:prstGeom prst="rect">
            <a:avLst/>
          </a:prstGeom>
        </p:spPr>
        <p:txBody>
          <a:bodyPr/>
          <a:lstStyle/>
          <a:p>
            <a:pPr lvl="0"/>
            <a:endParaRPr/>
          </a:p>
        </p:txBody>
      </p:sp>
      <p:sp>
        <p:nvSpPr>
          <p:cNvPr id="135" name="Shape 135"/>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Give your sponsors some idea of how big this thing is (1, 3, or 6 monther).</a:t>
            </a:r>
          </a:p>
          <a:p>
            <a:pPr lvl="0">
              <a:buClr>
                <a:srgbClr val="000000"/>
              </a:buClr>
              <a:defRPr sz="1800">
                <a:uFillTx/>
              </a:defRPr>
            </a:pPr>
            <a:r>
              <a:rPr sz="1200">
                <a:uFill>
                  <a:solidFill/>
                </a:uFill>
              </a:rPr>
              <a:t>Before you can complete this slide you and the team should create and estimate a high-level story list for the project.</a:t>
            </a:r>
          </a:p>
          <a:p>
            <a:pPr lvl="0">
              <a:buClr>
                <a:srgbClr val="000000"/>
              </a:buClr>
              <a:defRPr sz="1800">
                <a:uFillTx/>
              </a:defRPr>
            </a:pPr>
            <a:r>
              <a:rPr sz="1200">
                <a:uFill>
                  <a:solidFill/>
                </a:uFill>
              </a:rPr>
              <a:t>This isn’t a commitment (too many unknowns). It’s just a really rough guess. Don’t treat it as anything else.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prstGeom prst="rect">
            <a:avLst/>
          </a:prstGeom>
        </p:spPr>
        <p:txBody>
          <a:bodyPr/>
          <a:lstStyle/>
          <a:p>
            <a:pPr lvl="0"/>
            <a:endParaRPr/>
          </a:p>
        </p:txBody>
      </p:sp>
      <p:sp>
        <p:nvSpPr>
          <p:cNvPr id="207" name="Shape 207"/>
          <p:cNvSpPr>
            <a:spLocks noGrp="1"/>
          </p:cNvSpPr>
          <p:nvPr>
            <p:ph type="body" sz="quarter" idx="1"/>
          </p:nvPr>
        </p:nvSpPr>
        <p:spPr>
          <a:prstGeom prst="rect">
            <a:avLst/>
          </a:prstGeom>
        </p:spPr>
        <p:txBody>
          <a:bodyPr/>
          <a:lstStyle/>
          <a:p>
            <a:pPr lvl="0">
              <a:buClr>
                <a:srgbClr val="000000"/>
              </a:buClr>
              <a:defRPr sz="1800">
                <a:uFillTx/>
              </a:defRPr>
            </a:pPr>
            <a:r>
              <a:rPr sz="200" dirty="0">
                <a:uFill>
                  <a:solidFill/>
                </a:uFill>
              </a:rPr>
              <a:t>When push comes to shove, something has to give. Here we want to be clear on what that is.</a:t>
            </a:r>
            <a:endParaRPr sz="1200" dirty="0">
              <a:uFill>
                <a:solidFill/>
              </a:uFill>
            </a:endParaRPr>
          </a:p>
          <a:p>
            <a:pPr lvl="0">
              <a:buClr>
                <a:srgbClr val="000000"/>
              </a:buClr>
              <a:defRPr sz="1800">
                <a:uFillTx/>
              </a:defRPr>
            </a:pPr>
            <a:endParaRPr sz="200" dirty="0">
              <a:uFill>
                <a:solidFill/>
              </a:uFill>
            </a:endParaRPr>
          </a:p>
          <a:p>
            <a:pPr lvl="0">
              <a:buClr>
                <a:srgbClr val="000000"/>
              </a:buClr>
              <a:defRPr sz="1800">
                <a:uFillTx/>
              </a:defRPr>
            </a:pPr>
            <a:r>
              <a:rPr sz="200" dirty="0">
                <a:uFill>
                  <a:solidFill/>
                </a:uFill>
              </a:rPr>
              <a:t>On agile projects we flex on scope. But there could be others factors at play here so get ready to listen as you customer tells you which forces can bend (scope) and which are written in stone (usually budget).</a:t>
            </a:r>
            <a:endParaRPr sz="1200" dirty="0">
              <a:uFill>
                <a:solidFill/>
              </a:uFill>
            </a:endParaRPr>
          </a:p>
          <a:p>
            <a:pPr lvl="0">
              <a:buClr>
                <a:srgbClr val="000000"/>
              </a:buClr>
              <a:defRPr sz="1800">
                <a:uFillTx/>
              </a:defRPr>
            </a:pPr>
            <a:endParaRPr sz="200" dirty="0">
              <a:uFill>
                <a:solidFill/>
              </a:uFill>
            </a:endParaRPr>
          </a:p>
          <a:p>
            <a:pPr lvl="0">
              <a:buClr>
                <a:srgbClr val="000000"/>
              </a:buClr>
              <a:defRPr sz="1800">
                <a:uFillTx/>
              </a:defRPr>
            </a:pPr>
            <a:r>
              <a:rPr sz="1000" dirty="0">
                <a:uFill>
                  <a:solidFill/>
                </a:uFill>
              </a:rPr>
              <a:t>Slider rules:</a:t>
            </a:r>
            <a:endParaRPr sz="1200" dirty="0">
              <a:uFill>
                <a:solidFill/>
              </a:uFill>
            </a:endParaRPr>
          </a:p>
          <a:p>
            <a:pPr lvl="0">
              <a:buClr>
                <a:srgbClr val="000000"/>
              </a:buClr>
              <a:defRPr sz="1800">
                <a:uFillTx/>
              </a:defRPr>
            </a:pPr>
            <a:r>
              <a:rPr sz="1000" dirty="0">
                <a:uFill>
                  <a:solidFill/>
                </a:uFill>
              </a:rPr>
              <a:t>1. No two sliders can </a:t>
            </a:r>
            <a:r>
              <a:rPr sz="200" dirty="0">
                <a:uFill>
                  <a:solidFill/>
                </a:uFill>
              </a:rPr>
              <a:t>occupy the same level.</a:t>
            </a:r>
            <a:endParaRPr sz="1200" dirty="0">
              <a:uFill>
                <a:solidFill/>
              </a:uFill>
            </a:endParaRPr>
          </a:p>
          <a:p>
            <a:pPr lvl="0">
              <a:buClr>
                <a:srgbClr val="000000"/>
              </a:buClr>
              <a:defRPr sz="1800">
                <a:uFillTx/>
              </a:defRPr>
            </a:pPr>
            <a:r>
              <a:rPr sz="200" dirty="0">
                <a:uFill>
                  <a:solidFill/>
                </a:uFill>
              </a:rPr>
              <a:t>2. List other important project factors down below.</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Shape 224"/>
          <p:cNvSpPr>
            <a:spLocks noGrp="1" noRot="1" noChangeAspect="1"/>
          </p:cNvSpPr>
          <p:nvPr>
            <p:ph type="sldImg"/>
          </p:nvPr>
        </p:nvSpPr>
        <p:spPr>
          <a:prstGeom prst="rect">
            <a:avLst/>
          </a:prstGeom>
        </p:spPr>
        <p:txBody>
          <a:bodyPr/>
          <a:lstStyle/>
          <a:p>
            <a:pPr lvl="0"/>
            <a:endParaRPr/>
          </a:p>
        </p:txBody>
      </p:sp>
      <p:sp>
        <p:nvSpPr>
          <p:cNvPr id="225" name="Shape 225"/>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Stakeholders are usually interested in two things:</a:t>
            </a:r>
          </a:p>
          <a:p>
            <a:pPr marL="228600" lvl="0" indent="-228600">
              <a:buClr>
                <a:srgbClr val="000000"/>
              </a:buClr>
              <a:buSzPct val="100000"/>
              <a:buAutoNum type="arabicPeriod"/>
              <a:defRPr sz="1800">
                <a:uFillTx/>
              </a:defRPr>
            </a:pPr>
            <a:r>
              <a:rPr sz="1200">
                <a:uFill>
                  <a:solidFill/>
                </a:uFill>
              </a:rPr>
              <a:t>How much is this going to cost.</a:t>
            </a:r>
          </a:p>
          <a:p>
            <a:pPr marL="228600" lvl="0" indent="-228600">
              <a:buClr>
                <a:srgbClr val="000000"/>
              </a:buClr>
              <a:buSzPct val="100000"/>
              <a:buAutoNum type="arabicPeriod" startAt="2"/>
              <a:defRPr sz="1800">
                <a:uFillTx/>
              </a:defRPr>
            </a:pPr>
            <a:r>
              <a:rPr sz="1200">
                <a:uFill>
                  <a:solidFill/>
                </a:uFill>
              </a:rPr>
              <a:t>When is it going to be done.</a:t>
            </a:r>
          </a:p>
          <a:p>
            <a:pPr marL="228600" lvl="0" indent="-228600">
              <a:buClr>
                <a:srgbClr val="000000"/>
              </a:buClr>
              <a:buSzPct val="100000"/>
              <a:buAutoNum type="arabicPeriod" startAt="3"/>
              <a:defRPr sz="1800">
                <a:uFillTx/>
              </a:defRPr>
            </a:pPr>
            <a:endParaRPr sz="1200">
              <a:uFill>
                <a:solidFill/>
              </a:uFill>
            </a:endParaRPr>
          </a:p>
          <a:p>
            <a:pPr marL="228600" lvl="0" indent="-228600">
              <a:buClr>
                <a:srgbClr val="000000"/>
              </a:buClr>
              <a:defRPr sz="1800">
                <a:uFillTx/>
              </a:defRPr>
            </a:pPr>
            <a:r>
              <a:rPr sz="1200">
                <a:uFill>
                  <a:solidFill/>
                </a:uFill>
              </a:rPr>
              <a:t>Here we do our best to answer those two questions so they can decide if the project is still worth doing by showing them what it’s going to take.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E06D73-B70B-4306-BE7B-D5A5B0B0BF64}" type="datetimeFigureOut">
              <a:rPr lang="en-GB" smtClean="0"/>
              <a:t>25/01/2020</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A5C61E6A-5937-4866-B436-F5B1011C55EC}" type="slidenum">
              <a:rPr lang="en-GB" smtClean="0"/>
              <a:t>‹#›</a:t>
            </a:fld>
            <a:endParaRPr lang="en-GB"/>
          </a:p>
        </p:txBody>
      </p:sp>
    </p:spTree>
    <p:extLst>
      <p:ext uri="{BB962C8B-B14F-4D97-AF65-F5344CB8AC3E}">
        <p14:creationId xmlns:p14="http://schemas.microsoft.com/office/powerpoint/2010/main" val="2281563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E06D73-B70B-4306-BE7B-D5A5B0B0BF64}" type="datetimeFigureOut">
              <a:rPr lang="en-GB" smtClean="0"/>
              <a:t>25/01/2020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C61E6A-5937-4866-B436-F5B1011C55EC}" type="slidenum">
              <a:rPr lang="en-GB" smtClean="0"/>
              <a:t>‹#›</a:t>
            </a:fld>
            <a:endParaRPr lang="en-GB"/>
          </a:p>
        </p:txBody>
      </p:sp>
    </p:spTree>
    <p:extLst>
      <p:ext uri="{BB962C8B-B14F-4D97-AF65-F5344CB8AC3E}">
        <p14:creationId xmlns:p14="http://schemas.microsoft.com/office/powerpoint/2010/main" val="3469369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E06D73-B70B-4306-BE7B-D5A5B0B0BF64}" type="datetimeFigureOut">
              <a:rPr lang="en-GB" smtClean="0"/>
              <a:t>25/01/2020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C61E6A-5937-4866-B436-F5B1011C55EC}" type="slidenum">
              <a:rPr lang="en-GB" smtClean="0"/>
              <a:t>‹#›</a:t>
            </a:fld>
            <a:endParaRPr lang="en-GB"/>
          </a:p>
        </p:txBody>
      </p:sp>
    </p:spTree>
    <p:extLst>
      <p:ext uri="{BB962C8B-B14F-4D97-AF65-F5344CB8AC3E}">
        <p14:creationId xmlns:p14="http://schemas.microsoft.com/office/powerpoint/2010/main" val="3770881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E06D73-B70B-4306-BE7B-D5A5B0B0BF64}" type="datetimeFigureOut">
              <a:rPr lang="en-GB" smtClean="0"/>
              <a:t>25/01/2020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C61E6A-5937-4866-B436-F5B1011C55EC}" type="slidenum">
              <a:rPr lang="en-GB" smtClean="0"/>
              <a:t>‹#›</a:t>
            </a:fld>
            <a:endParaRPr lang="en-GB"/>
          </a:p>
        </p:txBody>
      </p:sp>
    </p:spTree>
    <p:extLst>
      <p:ext uri="{BB962C8B-B14F-4D97-AF65-F5344CB8AC3E}">
        <p14:creationId xmlns:p14="http://schemas.microsoft.com/office/powerpoint/2010/main" val="2588473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E06D73-B70B-4306-BE7B-D5A5B0B0BF64}" type="datetimeFigureOut">
              <a:rPr lang="en-GB" smtClean="0"/>
              <a:t>25/01/2020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C61E6A-5937-4866-B436-F5B1011C55EC}" type="slidenum">
              <a:rPr lang="en-GB" smtClean="0"/>
              <a:t>‹#›</a:t>
            </a:fld>
            <a:endParaRPr lang="en-GB"/>
          </a:p>
        </p:txBody>
      </p:sp>
    </p:spTree>
    <p:extLst>
      <p:ext uri="{BB962C8B-B14F-4D97-AF65-F5344CB8AC3E}">
        <p14:creationId xmlns:p14="http://schemas.microsoft.com/office/powerpoint/2010/main" val="9266260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E06D73-B70B-4306-BE7B-D5A5B0B0BF64}" type="datetimeFigureOut">
              <a:rPr lang="en-GB" smtClean="0"/>
              <a:t>25/01/2020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C61E6A-5937-4866-B436-F5B1011C55EC}" type="slidenum">
              <a:rPr lang="en-GB" smtClean="0"/>
              <a:t>‹#›</a:t>
            </a:fld>
            <a:endParaRPr lang="en-GB"/>
          </a:p>
        </p:txBody>
      </p:sp>
    </p:spTree>
    <p:extLst>
      <p:ext uri="{BB962C8B-B14F-4D97-AF65-F5344CB8AC3E}">
        <p14:creationId xmlns:p14="http://schemas.microsoft.com/office/powerpoint/2010/main" val="2588679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E06D73-B70B-4306-BE7B-D5A5B0B0BF64}" type="datetimeFigureOut">
              <a:rPr lang="en-GB" smtClean="0"/>
              <a:t>25/01/2020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C61E6A-5937-4866-B436-F5B1011C55EC}" type="slidenum">
              <a:rPr lang="en-GB" smtClean="0"/>
              <a:t>‹#›</a:t>
            </a:fld>
            <a:endParaRPr lang="en-GB"/>
          </a:p>
        </p:txBody>
      </p:sp>
    </p:spTree>
    <p:extLst>
      <p:ext uri="{BB962C8B-B14F-4D97-AF65-F5344CB8AC3E}">
        <p14:creationId xmlns:p14="http://schemas.microsoft.com/office/powerpoint/2010/main" val="2509832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E06D73-B70B-4306-BE7B-D5A5B0B0BF64}" type="datetimeFigureOut">
              <a:rPr lang="en-GB" smtClean="0"/>
              <a:t>25/01/2020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C61E6A-5937-4866-B436-F5B1011C55EC}" type="slidenum">
              <a:rPr lang="en-GB" smtClean="0"/>
              <a:t>‹#›</a:t>
            </a:fld>
            <a:endParaRPr lang="en-GB"/>
          </a:p>
        </p:txBody>
      </p:sp>
    </p:spTree>
    <p:extLst>
      <p:ext uri="{BB962C8B-B14F-4D97-AF65-F5344CB8AC3E}">
        <p14:creationId xmlns:p14="http://schemas.microsoft.com/office/powerpoint/2010/main" val="1317317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E06D73-B70B-4306-BE7B-D5A5B0B0BF64}" type="datetimeFigureOut">
              <a:rPr lang="en-GB" smtClean="0"/>
              <a:t>25/01/2020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C61E6A-5937-4866-B436-F5B1011C55EC}" type="slidenum">
              <a:rPr lang="en-GB" smtClean="0"/>
              <a:t>‹#›</a:t>
            </a:fld>
            <a:endParaRPr lang="en-GB"/>
          </a:p>
        </p:txBody>
      </p:sp>
    </p:spTree>
    <p:extLst>
      <p:ext uri="{BB962C8B-B14F-4D97-AF65-F5344CB8AC3E}">
        <p14:creationId xmlns:p14="http://schemas.microsoft.com/office/powerpoint/2010/main" val="28619925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Default - Title and Content">
    <p:spTree>
      <p:nvGrpSpPr>
        <p:cNvPr id="1" name=""/>
        <p:cNvGrpSpPr/>
        <p:nvPr/>
      </p:nvGrpSpPr>
      <p:grpSpPr>
        <a:xfrm>
          <a:off x="0" y="0"/>
          <a:ext cx="0" cy="0"/>
          <a:chOff x="0" y="0"/>
          <a:chExt cx="0" cy="0"/>
        </a:xfrm>
      </p:grpSpPr>
      <p:sp>
        <p:nvSpPr>
          <p:cNvPr id="12" name="Shape 12"/>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Title Text</a:t>
            </a:r>
          </a:p>
        </p:txBody>
      </p:sp>
      <p:sp>
        <p:nvSpPr>
          <p:cNvPr id="13" name="Shape 13"/>
          <p:cNvSpPr>
            <a:spLocks noGrp="1"/>
          </p:cNvSpPr>
          <p:nvPr>
            <p:ph type="body" idx="1"/>
          </p:nvPr>
        </p:nvSpPr>
        <p:spPr>
          <a:prstGeom prst="rect">
            <a:avLst/>
          </a:prstGeom>
        </p:spPr>
        <p:txBody>
          <a:bodyPr/>
          <a:lstStyle>
            <a:lvl2pPr marL="742950" indent="-285750">
              <a:spcBef>
                <a:spcPts val="600"/>
              </a:spcBef>
              <a:buChar char="–"/>
              <a:defRPr sz="2800"/>
            </a:lvl2pPr>
            <a:lvl3pPr marL="1143000" indent="-228600">
              <a:spcBef>
                <a:spcPts val="500"/>
              </a:spcBef>
              <a:defRPr sz="2400"/>
            </a:lvl3pPr>
            <a:lvl4pPr marL="1600200" indent="-228600">
              <a:spcBef>
                <a:spcPts val="400"/>
              </a:spcBef>
              <a:buChar char="–"/>
              <a:defRPr sz="2000"/>
            </a:lvl4pPr>
            <a:lvl5pPr marL="2057400" indent="-228600">
              <a:spcBef>
                <a:spcPts val="400"/>
              </a:spcBef>
              <a:buChar char="»"/>
              <a:defRPr sz="2000"/>
            </a:lvl5pPr>
          </a:lstStyle>
          <a:p>
            <a:pPr lvl="0">
              <a:defRPr sz="1800">
                <a:uFillTx/>
              </a:defRPr>
            </a:pPr>
            <a:r>
              <a:rPr sz="3200">
                <a:uFill>
                  <a:solidFill/>
                </a:uFill>
              </a:rPr>
              <a:t>Body Level One</a:t>
            </a:r>
          </a:p>
          <a:p>
            <a:pPr lvl="1">
              <a:defRPr sz="1800">
                <a:uFillTx/>
              </a:defRPr>
            </a:pPr>
            <a:r>
              <a:rPr sz="2800">
                <a:uFill>
                  <a:solidFill/>
                </a:uFill>
              </a:rPr>
              <a:t>Body Level Two</a:t>
            </a:r>
          </a:p>
          <a:p>
            <a:pPr lvl="2">
              <a:defRPr sz="1800">
                <a:uFillTx/>
              </a:defRPr>
            </a:pPr>
            <a:r>
              <a:rPr sz="2400">
                <a:uFill>
                  <a:solidFill/>
                </a:uFill>
              </a:rPr>
              <a:t>Body Level Three</a:t>
            </a:r>
          </a:p>
          <a:p>
            <a:pPr lvl="3">
              <a:defRPr sz="1800">
                <a:uFillTx/>
              </a:defRPr>
            </a:pPr>
            <a:r>
              <a:rPr sz="2000">
                <a:uFill>
                  <a:solidFill/>
                </a:uFill>
              </a:rPr>
              <a:t>Body Level Four</a:t>
            </a:r>
          </a:p>
          <a:p>
            <a:pPr lvl="4">
              <a:defRPr sz="1800">
                <a:uFillTx/>
              </a:defRPr>
            </a:pPr>
            <a:r>
              <a:rPr sz="2000">
                <a:uFill>
                  <a:solidFill/>
                </a:uFill>
              </a:rPr>
              <a:t>Body Level Five</a:t>
            </a:r>
          </a:p>
        </p:txBody>
      </p:sp>
      <p:sp>
        <p:nvSpPr>
          <p:cNvPr id="14" name="Shape 14"/>
          <p:cNvSpPr>
            <a:spLocks noGrp="1"/>
          </p:cNvSpPr>
          <p:nvPr>
            <p:ph type="sldNum" sz="quarter" idx="2"/>
          </p:nvPr>
        </p:nvSpPr>
        <p:spPr>
          <a:prstGeom prst="rect">
            <a:avLst/>
          </a:prstGeom>
        </p:spPr>
        <p:txBody>
          <a:bodyPr/>
          <a:lstStyle/>
          <a:p>
            <a:pPr lvl="0"/>
            <a:fld id="{86CB4B4D-7CA3-9044-876B-883B54F8677D}" type="slidenum">
              <a:t>‹#›</a:t>
            </a:fld>
            <a:endParaRPr/>
          </a:p>
        </p:txBody>
      </p:sp>
    </p:spTree>
    <p:extLst>
      <p:ext uri="{BB962C8B-B14F-4D97-AF65-F5344CB8AC3E}">
        <p14:creationId xmlns:p14="http://schemas.microsoft.com/office/powerpoint/2010/main" val="297650453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E06D73-B70B-4306-BE7B-D5A5B0B0BF64}" type="datetimeFigureOut">
              <a:rPr lang="en-GB" smtClean="0"/>
              <a:t>25/01/2020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A5C61E6A-5937-4866-B436-F5B1011C55EC}" type="slidenum">
              <a:rPr lang="en-GB" smtClean="0"/>
              <a:t>‹#›</a:t>
            </a:fld>
            <a:endParaRPr lang="en-GB"/>
          </a:p>
        </p:txBody>
      </p:sp>
    </p:spTree>
    <p:extLst>
      <p:ext uri="{BB962C8B-B14F-4D97-AF65-F5344CB8AC3E}">
        <p14:creationId xmlns:p14="http://schemas.microsoft.com/office/powerpoint/2010/main" val="2373113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E06D73-B70B-4306-BE7B-D5A5B0B0BF64}" type="datetimeFigureOut">
              <a:rPr lang="en-GB" smtClean="0"/>
              <a:t>25/01/2020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C61E6A-5937-4866-B436-F5B1011C55EC}" type="slidenum">
              <a:rPr lang="en-GB" smtClean="0"/>
              <a:t>‹#›</a:t>
            </a:fld>
            <a:endParaRPr lang="en-GB"/>
          </a:p>
        </p:txBody>
      </p:sp>
    </p:spTree>
    <p:extLst>
      <p:ext uri="{BB962C8B-B14F-4D97-AF65-F5344CB8AC3E}">
        <p14:creationId xmlns:p14="http://schemas.microsoft.com/office/powerpoint/2010/main" val="4284200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E06D73-B70B-4306-BE7B-D5A5B0B0BF64}" type="datetimeFigureOut">
              <a:rPr lang="en-GB" smtClean="0"/>
              <a:t>25/01/2020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C61E6A-5937-4866-B436-F5B1011C55EC}" type="slidenum">
              <a:rPr lang="en-GB" smtClean="0"/>
              <a:t>‹#›</a:t>
            </a:fld>
            <a:endParaRPr lang="en-GB"/>
          </a:p>
        </p:txBody>
      </p:sp>
    </p:spTree>
    <p:extLst>
      <p:ext uri="{BB962C8B-B14F-4D97-AF65-F5344CB8AC3E}">
        <p14:creationId xmlns:p14="http://schemas.microsoft.com/office/powerpoint/2010/main" val="1510225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E06D73-B70B-4306-BE7B-D5A5B0B0BF64}" type="datetimeFigureOut">
              <a:rPr lang="en-GB" smtClean="0"/>
              <a:t>25/01/2020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5C61E6A-5937-4866-B436-F5B1011C55EC}" type="slidenum">
              <a:rPr lang="en-GB" smtClean="0"/>
              <a:t>‹#›</a:t>
            </a:fld>
            <a:endParaRPr lang="en-GB"/>
          </a:p>
        </p:txBody>
      </p:sp>
    </p:spTree>
    <p:extLst>
      <p:ext uri="{BB962C8B-B14F-4D97-AF65-F5344CB8AC3E}">
        <p14:creationId xmlns:p14="http://schemas.microsoft.com/office/powerpoint/2010/main" val="2642362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E06D73-B70B-4306-BE7B-D5A5B0B0BF64}" type="datetimeFigureOut">
              <a:rPr lang="en-GB" smtClean="0"/>
              <a:t>25/01/2020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5C61E6A-5937-4866-B436-F5B1011C55EC}" type="slidenum">
              <a:rPr lang="en-GB" smtClean="0"/>
              <a:t>‹#›</a:t>
            </a:fld>
            <a:endParaRPr lang="en-GB"/>
          </a:p>
        </p:txBody>
      </p:sp>
    </p:spTree>
    <p:extLst>
      <p:ext uri="{BB962C8B-B14F-4D97-AF65-F5344CB8AC3E}">
        <p14:creationId xmlns:p14="http://schemas.microsoft.com/office/powerpoint/2010/main" val="2032115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E06D73-B70B-4306-BE7B-D5A5B0B0BF64}" type="datetimeFigureOut">
              <a:rPr lang="en-GB" smtClean="0"/>
              <a:t>25/01/2020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5C61E6A-5937-4866-B436-F5B1011C55EC}" type="slidenum">
              <a:rPr lang="en-GB" smtClean="0"/>
              <a:t>‹#›</a:t>
            </a:fld>
            <a:endParaRPr lang="en-GB"/>
          </a:p>
        </p:txBody>
      </p:sp>
    </p:spTree>
    <p:extLst>
      <p:ext uri="{BB962C8B-B14F-4D97-AF65-F5344CB8AC3E}">
        <p14:creationId xmlns:p14="http://schemas.microsoft.com/office/powerpoint/2010/main" val="3245526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E06D73-B70B-4306-BE7B-D5A5B0B0BF64}" type="datetimeFigureOut">
              <a:rPr lang="en-GB" smtClean="0"/>
              <a:t>25/01/2020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C61E6A-5937-4866-B436-F5B1011C55EC}" type="slidenum">
              <a:rPr lang="en-GB" smtClean="0"/>
              <a:t>‹#›</a:t>
            </a:fld>
            <a:endParaRPr lang="en-GB"/>
          </a:p>
        </p:txBody>
      </p:sp>
    </p:spTree>
    <p:extLst>
      <p:ext uri="{BB962C8B-B14F-4D97-AF65-F5344CB8AC3E}">
        <p14:creationId xmlns:p14="http://schemas.microsoft.com/office/powerpoint/2010/main" val="3093618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E06D73-B70B-4306-BE7B-D5A5B0B0BF64}" type="datetimeFigureOut">
              <a:rPr lang="en-GB" smtClean="0"/>
              <a:t>25/01/2020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C61E6A-5937-4866-B436-F5B1011C55EC}" type="slidenum">
              <a:rPr lang="en-GB" smtClean="0"/>
              <a:t>‹#›</a:t>
            </a:fld>
            <a:endParaRPr lang="en-GB"/>
          </a:p>
        </p:txBody>
      </p:sp>
    </p:spTree>
    <p:extLst>
      <p:ext uri="{BB962C8B-B14F-4D97-AF65-F5344CB8AC3E}">
        <p14:creationId xmlns:p14="http://schemas.microsoft.com/office/powerpoint/2010/main" val="2410927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AE06D73-B70B-4306-BE7B-D5A5B0B0BF64}" type="datetimeFigureOut">
              <a:rPr lang="en-GB" smtClean="0"/>
              <a:t>25/01/2020</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5C61E6A-5937-4866-B436-F5B1011C55EC}" type="slidenum">
              <a:rPr lang="en-GB" smtClean="0"/>
              <a:t>‹#›</a:t>
            </a:fld>
            <a:endParaRPr lang="en-GB"/>
          </a:p>
        </p:txBody>
      </p:sp>
    </p:spTree>
    <p:extLst>
      <p:ext uri="{BB962C8B-B14F-4D97-AF65-F5344CB8AC3E}">
        <p14:creationId xmlns:p14="http://schemas.microsoft.com/office/powerpoint/2010/main" val="298051282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738"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C76E9-30DD-4A55-B8B8-69536B584582}"/>
              </a:ext>
            </a:extLst>
          </p:cNvPr>
          <p:cNvSpPr>
            <a:spLocks noGrp="1"/>
          </p:cNvSpPr>
          <p:nvPr>
            <p:ph type="ctrTitle"/>
          </p:nvPr>
        </p:nvSpPr>
        <p:spPr/>
        <p:txBody>
          <a:bodyPr/>
          <a:lstStyle/>
          <a:p>
            <a:r>
              <a:rPr lang="en-GB" dirty="0"/>
              <a:t>Illusive Fitness</a:t>
            </a:r>
          </a:p>
        </p:txBody>
      </p:sp>
      <p:sp>
        <p:nvSpPr>
          <p:cNvPr id="3" name="Subtitle 2">
            <a:extLst>
              <a:ext uri="{FF2B5EF4-FFF2-40B4-BE49-F238E27FC236}">
                <a16:creationId xmlns:a16="http://schemas.microsoft.com/office/drawing/2014/main" id="{0A08E52E-619C-47FF-B452-B1B98FCF11EF}"/>
              </a:ext>
            </a:extLst>
          </p:cNvPr>
          <p:cNvSpPr>
            <a:spLocks noGrp="1"/>
          </p:cNvSpPr>
          <p:nvPr>
            <p:ph type="subTitle" idx="1"/>
          </p:nvPr>
        </p:nvSpPr>
        <p:spPr/>
        <p:txBody>
          <a:bodyPr/>
          <a:lstStyle/>
          <a:p>
            <a:r>
              <a:rPr lang="en-GB" dirty="0"/>
              <a:t>O’Callaghan Gym</a:t>
            </a:r>
          </a:p>
        </p:txBody>
      </p:sp>
    </p:spTree>
    <p:extLst>
      <p:ext uri="{BB962C8B-B14F-4D97-AF65-F5344CB8AC3E}">
        <p14:creationId xmlns:p14="http://schemas.microsoft.com/office/powerpoint/2010/main" val="1849353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Screen shot 2011-02-08 at 5.04.54 AM.png"/>
          <p:cNvPicPr/>
          <p:nvPr/>
        </p:nvPicPr>
        <p:blipFill>
          <a:blip r:embed="rId3"/>
          <a:stretch>
            <a:fillRect/>
          </a:stretch>
        </p:blipFill>
        <p:spPr>
          <a:xfrm flipH="1">
            <a:off x="1955800" y="2741950"/>
            <a:ext cx="1066800" cy="839450"/>
          </a:xfrm>
          <a:prstGeom prst="rect">
            <a:avLst/>
          </a:prstGeom>
          <a:ln w="12700">
            <a:miter lim="400000"/>
          </a:ln>
        </p:spPr>
      </p:pic>
      <p:pic>
        <p:nvPicPr>
          <p:cNvPr id="119" name="image1.png"/>
          <p:cNvPicPr/>
          <p:nvPr/>
        </p:nvPicPr>
        <p:blipFill>
          <a:blip r:embed="rId4"/>
          <a:stretch>
            <a:fillRect/>
          </a:stretch>
        </p:blipFill>
        <p:spPr>
          <a:xfrm>
            <a:off x="9372600" y="6311900"/>
            <a:ext cx="1117600" cy="393700"/>
          </a:xfrm>
          <a:prstGeom prst="rect">
            <a:avLst/>
          </a:prstGeom>
          <a:ln w="12700">
            <a:miter lim="400000"/>
          </a:ln>
        </p:spPr>
      </p:pic>
      <p:sp>
        <p:nvSpPr>
          <p:cNvPr id="120" name="Shape 120"/>
          <p:cNvSpPr>
            <a:spLocks noGrp="1"/>
          </p:cNvSpPr>
          <p:nvPr>
            <p:ph type="title"/>
          </p:nvPr>
        </p:nvSpPr>
        <p:spPr>
          <a:prstGeom prst="rect">
            <a:avLst/>
          </a:prstGeom>
        </p:spPr>
        <p:txBody>
          <a:bodyPr/>
          <a:lstStyle/>
          <a:p>
            <a:pPr lvl="0">
              <a:defRPr sz="1800">
                <a:solidFill>
                  <a:srgbClr val="000000"/>
                </a:solidFill>
                <a:uFillTx/>
              </a:defRPr>
            </a:pPr>
            <a:r>
              <a:rPr lang="en-GB" sz="4400" dirty="0">
                <a:solidFill>
                  <a:srgbClr val="1D4871"/>
                </a:solidFill>
                <a:uFill>
                  <a:solidFill>
                    <a:srgbClr val="1D4871"/>
                  </a:solidFill>
                </a:uFill>
              </a:rPr>
              <a:t>Scope of the project</a:t>
            </a:r>
            <a:endParaRPr sz="4400" dirty="0">
              <a:solidFill>
                <a:srgbClr val="1D4871"/>
              </a:solidFill>
              <a:uFill>
                <a:solidFill>
                  <a:srgbClr val="1D4871"/>
                </a:solidFill>
              </a:uFill>
            </a:endParaRPr>
          </a:p>
        </p:txBody>
      </p:sp>
      <p:sp>
        <p:nvSpPr>
          <p:cNvPr id="121" name="Shape 121"/>
          <p:cNvSpPr/>
          <p:nvPr/>
        </p:nvSpPr>
        <p:spPr>
          <a:xfrm>
            <a:off x="3116730" y="2773679"/>
            <a:ext cx="6172201" cy="685800"/>
          </a:xfrm>
          <a:prstGeom prst="chevron">
            <a:avLst>
              <a:gd name="adj" fmla="val 50000"/>
            </a:avLst>
          </a:prstGeom>
          <a:solidFill>
            <a:srgbClr val="6095C9"/>
          </a:solidFill>
          <a:ln w="25400">
            <a:solidFill>
              <a:srgbClr val="49729C"/>
            </a:solidFill>
            <a:round/>
          </a:ln>
        </p:spPr>
        <p:txBody>
          <a:bodyPr lIns="0" tIns="0" rIns="0" bIns="0"/>
          <a:lstStyle/>
          <a:p>
            <a:pPr>
              <a:defRPr sz="1200">
                <a:uFillTx/>
                <a:latin typeface="Helvetica"/>
                <a:ea typeface="Helvetica"/>
                <a:cs typeface="Helvetica"/>
                <a:sym typeface="Helvetica"/>
              </a:defRPr>
            </a:pPr>
            <a:endParaRPr sz="1200"/>
          </a:p>
        </p:txBody>
      </p:sp>
      <p:sp>
        <p:nvSpPr>
          <p:cNvPr id="122" name="Shape 122"/>
          <p:cNvSpPr/>
          <p:nvPr/>
        </p:nvSpPr>
        <p:spPr>
          <a:xfrm rot="5400000">
            <a:off x="5014111" y="25146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a:defRPr sz="1200">
                <a:uFillTx/>
                <a:latin typeface="Helvetica"/>
                <a:ea typeface="Helvetica"/>
                <a:cs typeface="Helvetica"/>
                <a:sym typeface="Helvetica"/>
              </a:defRPr>
            </a:pPr>
            <a:endParaRPr sz="1200"/>
          </a:p>
        </p:txBody>
      </p:sp>
      <p:sp>
        <p:nvSpPr>
          <p:cNvPr id="123" name="Shape 123"/>
          <p:cNvSpPr/>
          <p:nvPr/>
        </p:nvSpPr>
        <p:spPr>
          <a:xfrm rot="5400000">
            <a:off x="6995311" y="25146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a:defRPr sz="1200">
                <a:uFillTx/>
                <a:latin typeface="Helvetica"/>
                <a:ea typeface="Helvetica"/>
                <a:cs typeface="Helvetica"/>
                <a:sym typeface="Helvetica"/>
              </a:defRPr>
            </a:pPr>
            <a:endParaRPr sz="1200"/>
          </a:p>
        </p:txBody>
      </p:sp>
      <p:sp>
        <p:nvSpPr>
          <p:cNvPr id="124" name="Shape 124"/>
          <p:cNvSpPr/>
          <p:nvPr/>
        </p:nvSpPr>
        <p:spPr>
          <a:xfrm rot="5400000">
            <a:off x="8976511" y="25146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a:defRPr sz="1200">
                <a:uFillTx/>
                <a:latin typeface="Helvetica"/>
                <a:ea typeface="Helvetica"/>
                <a:cs typeface="Helvetica"/>
                <a:sym typeface="Helvetica"/>
              </a:defRPr>
            </a:pPr>
            <a:endParaRPr sz="1200"/>
          </a:p>
        </p:txBody>
      </p:sp>
      <p:sp>
        <p:nvSpPr>
          <p:cNvPr id="125" name="Shape 125"/>
          <p:cNvSpPr/>
          <p:nvPr/>
        </p:nvSpPr>
        <p:spPr>
          <a:xfrm>
            <a:off x="9011016" y="1866037"/>
            <a:ext cx="742191" cy="353943"/>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4000" b="1"/>
            </a:lvl1pPr>
          </a:lstStyle>
          <a:p>
            <a:pPr lvl="0">
              <a:defRPr sz="1800" b="0">
                <a:uFillTx/>
              </a:defRPr>
            </a:pPr>
            <a:r>
              <a:rPr dirty="0">
                <a:uFill>
                  <a:solidFill/>
                </a:uFill>
              </a:rPr>
              <a:t>Ship it!</a:t>
            </a:r>
          </a:p>
        </p:txBody>
      </p:sp>
      <p:sp>
        <p:nvSpPr>
          <p:cNvPr id="126" name="Shape 126"/>
          <p:cNvSpPr/>
          <p:nvPr/>
        </p:nvSpPr>
        <p:spPr>
          <a:xfrm>
            <a:off x="3185310" y="2209801"/>
            <a:ext cx="1308050" cy="353943"/>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a:uFill>
                  <a:solidFill/>
                </a:uFill>
              </a:rPr>
              <a:t>Construction</a:t>
            </a:r>
          </a:p>
        </p:txBody>
      </p:sp>
      <p:sp>
        <p:nvSpPr>
          <p:cNvPr id="127" name="Shape 127"/>
          <p:cNvSpPr/>
          <p:nvPr/>
        </p:nvSpPr>
        <p:spPr>
          <a:xfrm>
            <a:off x="6004066" y="2209801"/>
            <a:ext cx="494174" cy="353943"/>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a:uFill>
                  <a:solidFill/>
                </a:uFill>
              </a:rPr>
              <a:t>UAT</a:t>
            </a:r>
          </a:p>
        </p:txBody>
      </p:sp>
      <p:sp>
        <p:nvSpPr>
          <p:cNvPr id="128" name="Shape 128"/>
          <p:cNvSpPr/>
          <p:nvPr/>
        </p:nvSpPr>
        <p:spPr>
          <a:xfrm>
            <a:off x="7757311" y="2219980"/>
            <a:ext cx="852541" cy="353943"/>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a:uFill>
                  <a:solidFill/>
                </a:uFill>
              </a:rPr>
              <a:t>Training</a:t>
            </a:r>
          </a:p>
        </p:txBody>
      </p:sp>
      <p:sp>
        <p:nvSpPr>
          <p:cNvPr id="129" name="Shape 129"/>
          <p:cNvSpPr/>
          <p:nvPr/>
        </p:nvSpPr>
        <p:spPr>
          <a:xfrm>
            <a:off x="3566310" y="2895601"/>
            <a:ext cx="947375" cy="353943"/>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lang="en-GB" dirty="0"/>
              <a:t>10 weeks</a:t>
            </a:r>
            <a:endParaRPr dirty="0"/>
          </a:p>
        </p:txBody>
      </p:sp>
      <p:sp>
        <p:nvSpPr>
          <p:cNvPr id="130" name="Shape 130"/>
          <p:cNvSpPr/>
          <p:nvPr/>
        </p:nvSpPr>
        <p:spPr>
          <a:xfrm>
            <a:off x="5892011" y="2895601"/>
            <a:ext cx="889667" cy="353943"/>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dirty="0"/>
              <a:t> </a:t>
            </a:r>
            <a:r>
              <a:rPr lang="en-GB" dirty="0"/>
              <a:t>2</a:t>
            </a:r>
            <a:r>
              <a:rPr dirty="0"/>
              <a:t> w</a:t>
            </a:r>
            <a:r>
              <a:rPr lang="en-GB" dirty="0" err="1"/>
              <a:t>ee</a:t>
            </a:r>
            <a:r>
              <a:rPr dirty="0"/>
              <a:t>k</a:t>
            </a:r>
            <a:r>
              <a:rPr lang="en-GB" dirty="0"/>
              <a:t>s</a:t>
            </a:r>
            <a:endParaRPr dirty="0"/>
          </a:p>
        </p:txBody>
      </p:sp>
      <p:sp>
        <p:nvSpPr>
          <p:cNvPr id="131" name="Shape 131"/>
          <p:cNvSpPr/>
          <p:nvPr/>
        </p:nvSpPr>
        <p:spPr>
          <a:xfrm>
            <a:off x="7873211" y="2895601"/>
            <a:ext cx="721351" cy="353943"/>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dirty="0"/>
              <a:t> </a:t>
            </a:r>
            <a:r>
              <a:rPr lang="en-GB" dirty="0"/>
              <a:t>5 days</a:t>
            </a:r>
            <a:endParaRPr dirty="0"/>
          </a:p>
        </p:txBody>
      </p:sp>
      <p:sp>
        <p:nvSpPr>
          <p:cNvPr id="132" name="Shape 132"/>
          <p:cNvSpPr/>
          <p:nvPr/>
        </p:nvSpPr>
        <p:spPr>
          <a:xfrm>
            <a:off x="3192049" y="3886201"/>
            <a:ext cx="5155579" cy="353943"/>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3200" b="1"/>
            </a:lvl1pPr>
          </a:lstStyle>
          <a:p>
            <a:pPr lvl="0">
              <a:defRPr sz="1800" b="0">
                <a:uFillTx/>
              </a:defRPr>
            </a:pPr>
            <a:r>
              <a:rPr lang="en-GB" dirty="0">
                <a:uFill>
                  <a:solidFill/>
                </a:uFill>
              </a:rPr>
              <a:t>Rough estimation of time frame to complete project.</a:t>
            </a:r>
            <a:endParaRPr dirty="0">
              <a:uFill>
                <a:solidFill/>
              </a:uFill>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p:cNvSpPr>
          <p:nvPr>
            <p:ph type="title"/>
          </p:nvPr>
        </p:nvSpPr>
        <p:spPr>
          <a:xfrm>
            <a:off x="1598611" y="378638"/>
            <a:ext cx="10018713" cy="688975"/>
          </a:xfrm>
          <a:prstGeom prst="rect">
            <a:avLst/>
          </a:prstGeom>
        </p:spPr>
        <p:txBody>
          <a:bodyPr>
            <a:normAutofit fontScale="90000"/>
          </a:bodyPr>
          <a:lstStyle/>
          <a:p>
            <a:pPr lvl="0">
              <a:defRPr sz="1800">
                <a:solidFill>
                  <a:srgbClr val="000000"/>
                </a:solidFill>
                <a:uFillTx/>
              </a:defRPr>
            </a:pPr>
            <a:r>
              <a:rPr sz="4400">
                <a:solidFill>
                  <a:srgbClr val="1D4871"/>
                </a:solidFill>
                <a:uFill>
                  <a:solidFill>
                    <a:srgbClr val="1D4871"/>
                  </a:solidFill>
                </a:uFill>
              </a:rPr>
              <a:t>Trade-off sliders</a:t>
            </a:r>
          </a:p>
        </p:txBody>
      </p:sp>
      <p:graphicFrame>
        <p:nvGraphicFramePr>
          <p:cNvPr id="140" name="Table 140"/>
          <p:cNvGraphicFramePr/>
          <p:nvPr>
            <p:extLst>
              <p:ext uri="{D42A27DB-BD31-4B8C-83A1-F6EECF244321}">
                <p14:modId xmlns:p14="http://schemas.microsoft.com/office/powerpoint/2010/main" val="1982780492"/>
              </p:ext>
            </p:extLst>
          </p:nvPr>
        </p:nvGraphicFramePr>
        <p:xfrm>
          <a:off x="1981200" y="1067614"/>
          <a:ext cx="8229600" cy="2979485"/>
        </p:xfrm>
        <a:graphic>
          <a:graphicData uri="http://schemas.openxmlformats.org/drawingml/2006/table">
            <a:tbl>
              <a:tblPr firstRow="1" bandRow="1"/>
              <a:tblGrid>
                <a:gridCol w="30480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563165">
                <a:tc>
                  <a:txBody>
                    <a:bodyPr/>
                    <a:lstStyle/>
                    <a:p>
                      <a:pPr lvl="0" algn="l">
                        <a:tabLst>
                          <a:tab pos="914400" algn="l"/>
                        </a:tabLst>
                        <a:defRPr sz="1800" b="0">
                          <a:uFill>
                            <a:solidFill>
                              <a:srgbClr val="FFFFFF"/>
                            </a:solidFill>
                          </a:uFill>
                        </a:defRPr>
                      </a:pPr>
                      <a:endParaRPr/>
                    </a:p>
                  </a:txBody>
                  <a:tcPr marL="38100" marR="38100" marT="38100" marB="38100" anchor="ctr" horzOverflow="overflow"/>
                </a:tc>
                <a:tc>
                  <a:txBody>
                    <a:bodyPr/>
                    <a:lstStyle/>
                    <a:p>
                      <a:pPr lvl="0" algn="l">
                        <a:tabLst>
                          <a:tab pos="914400" algn="l"/>
                        </a:tabLst>
                        <a:defRPr sz="1800" b="0">
                          <a:solidFill>
                            <a:srgbClr val="000000"/>
                          </a:solidFill>
                          <a:uFillTx/>
                        </a:defRPr>
                      </a:pPr>
                      <a:r>
                        <a:rPr sz="2800" dirty="0">
                          <a:solidFill>
                            <a:schemeClr val="tx1"/>
                          </a:solidFill>
                          <a:uFill>
                            <a:solidFill>
                              <a:srgbClr val="FFFFFF"/>
                            </a:solidFill>
                          </a:uFill>
                        </a:rPr>
                        <a:t>The classic f</a:t>
                      </a:r>
                      <a:r>
                        <a:rPr lang="en-GB" sz="2800" dirty="0">
                          <a:solidFill>
                            <a:schemeClr val="tx1"/>
                          </a:solidFill>
                          <a:uFill>
                            <a:solidFill>
                              <a:srgbClr val="FFFFFF"/>
                            </a:solidFill>
                          </a:uFill>
                        </a:rPr>
                        <a:t>our</a:t>
                      </a:r>
                      <a:endParaRPr sz="2800" dirty="0">
                        <a:solidFill>
                          <a:schemeClr val="tx1"/>
                        </a:solidFill>
                        <a:uFill>
                          <a:solidFill>
                            <a:srgbClr val="FFFFFF"/>
                          </a:solidFill>
                        </a:uFill>
                      </a:endParaRPr>
                    </a:p>
                  </a:txBody>
                  <a:tcPr marL="38100" marR="38100" marT="38100" marB="38100" anchor="ctr" horzOverflow="overflow"/>
                </a:tc>
                <a:extLst>
                  <a:ext uri="{0D108BD9-81ED-4DB2-BD59-A6C34878D82A}">
                    <a16:rowId xmlns:a16="http://schemas.microsoft.com/office/drawing/2014/main" val="10000"/>
                  </a:ext>
                </a:extLst>
              </a:tr>
              <a:tr h="686181">
                <a:tc>
                  <a:txBody>
                    <a:bodyPr/>
                    <a:lstStyle/>
                    <a:p>
                      <a:pPr lvl="0" algn="l">
                        <a:tabLst>
                          <a:tab pos="914400" algn="l"/>
                        </a:tabLst>
                        <a:defRPr sz="1800">
                          <a:uFill>
                            <a:solidFill>
                              <a:srgbClr val="000000"/>
                            </a:solidFill>
                          </a:uFill>
                        </a:defRPr>
                      </a:pPr>
                      <a:endParaRPr/>
                    </a:p>
                  </a:txBody>
                  <a:tcPr marL="63500" marR="63500" marT="63500" marB="63500" anchor="ctr" horzOverflow="overflow"/>
                </a:tc>
                <a:tc>
                  <a:txBody>
                    <a:bodyPr/>
                    <a:lstStyle/>
                    <a:p>
                      <a:pPr lvl="0" algn="l">
                        <a:tabLst>
                          <a:tab pos="914400" algn="l"/>
                        </a:tabLst>
                        <a:defRPr sz="1800">
                          <a:uFillTx/>
                        </a:defRPr>
                      </a:pPr>
                      <a:r>
                        <a:rPr sz="2400">
                          <a:uFill>
                            <a:solidFill/>
                          </a:uFill>
                        </a:rPr>
                        <a:t>Feature completeness (scope)</a:t>
                      </a:r>
                    </a:p>
                  </a:txBody>
                  <a:tcPr marL="88900" marR="88900" marT="88900" marB="88900" anchor="ctr" horzOverflow="overflow"/>
                </a:tc>
                <a:extLst>
                  <a:ext uri="{0D108BD9-81ED-4DB2-BD59-A6C34878D82A}">
                    <a16:rowId xmlns:a16="http://schemas.microsoft.com/office/drawing/2014/main" val="10001"/>
                  </a:ext>
                </a:extLst>
              </a:tr>
              <a:tr h="583075">
                <a:tc>
                  <a:txBody>
                    <a:bodyPr/>
                    <a:lstStyle/>
                    <a:p>
                      <a:pPr lvl="0" algn="l">
                        <a:tabLst>
                          <a:tab pos="914400" algn="l"/>
                        </a:tabLst>
                        <a:defRPr sz="18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Stay within budget (budget)</a:t>
                      </a:r>
                    </a:p>
                  </a:txBody>
                  <a:tcPr marL="38100" marR="38100" marT="38100" marB="38100" anchor="ctr" horzOverflow="overflow"/>
                </a:tc>
                <a:extLst>
                  <a:ext uri="{0D108BD9-81ED-4DB2-BD59-A6C34878D82A}">
                    <a16:rowId xmlns:a16="http://schemas.microsoft.com/office/drawing/2014/main" val="10002"/>
                  </a:ext>
                </a:extLst>
              </a:tr>
              <a:tr h="652161">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dirty="0">
                          <a:uFill>
                            <a:solidFill/>
                          </a:uFill>
                        </a:rPr>
                        <a:t>Deliver project on time (time)</a:t>
                      </a:r>
                    </a:p>
                  </a:txBody>
                  <a:tcPr marL="38100" marR="38100" marT="38100" marB="38100" anchor="ctr" horzOverflow="overflow"/>
                </a:tc>
                <a:extLst>
                  <a:ext uri="{0D108BD9-81ED-4DB2-BD59-A6C34878D82A}">
                    <a16:rowId xmlns:a16="http://schemas.microsoft.com/office/drawing/2014/main" val="10003"/>
                  </a:ext>
                </a:extLst>
              </a:tr>
              <a:tr h="494903">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dirty="0">
                          <a:uFill>
                            <a:solidFill/>
                          </a:uFill>
                        </a:rPr>
                        <a:t>High quality, low defects (quality)</a:t>
                      </a:r>
                    </a:p>
                  </a:txBody>
                  <a:tcPr marL="38100" marR="38100" marT="38100" marB="38100" anchor="ctr" horzOverflow="overflow"/>
                </a:tc>
                <a:extLst>
                  <a:ext uri="{0D108BD9-81ED-4DB2-BD59-A6C34878D82A}">
                    <a16:rowId xmlns:a16="http://schemas.microsoft.com/office/drawing/2014/main" val="10004"/>
                  </a:ext>
                </a:extLst>
              </a:tr>
            </a:tbl>
          </a:graphicData>
        </a:graphic>
      </p:graphicFrame>
      <p:grpSp>
        <p:nvGrpSpPr>
          <p:cNvPr id="147" name="Group 147"/>
          <p:cNvGrpSpPr/>
          <p:nvPr/>
        </p:nvGrpSpPr>
        <p:grpSpPr>
          <a:xfrm>
            <a:off x="2239381" y="1922464"/>
            <a:ext cx="2407056" cy="276999"/>
            <a:chOff x="-23535" y="0"/>
            <a:chExt cx="2407054" cy="276998"/>
          </a:xfrm>
        </p:grpSpPr>
        <p:sp>
          <p:nvSpPr>
            <p:cNvPr id="141" name="Shape 141"/>
            <p:cNvSpPr/>
            <p:nvPr/>
          </p:nvSpPr>
          <p:spPr>
            <a:xfrm>
              <a:off x="-23535" y="0"/>
              <a:ext cx="402353" cy="2769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a:uFill>
                    <a:solidFill/>
                  </a:uFill>
                </a:rPr>
                <a:t>OFF</a:t>
              </a:r>
            </a:p>
          </p:txBody>
        </p:sp>
        <p:sp>
          <p:nvSpPr>
            <p:cNvPr id="142" name="Shape 142"/>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a:defRPr sz="1200">
                  <a:uFillTx/>
                  <a:latin typeface="Helvetica"/>
                  <a:ea typeface="Helvetica"/>
                  <a:cs typeface="Helvetica"/>
                  <a:sym typeface="Helvetica"/>
                </a:defRPr>
              </a:pPr>
              <a:endParaRPr sz="1200"/>
            </a:p>
          </p:txBody>
        </p:sp>
        <p:sp>
          <p:nvSpPr>
            <p:cNvPr id="143" name="Shape 143"/>
            <p:cNvSpPr/>
            <p:nvPr/>
          </p:nvSpPr>
          <p:spPr>
            <a:xfrm>
              <a:off x="2054903" y="0"/>
              <a:ext cx="328616" cy="2769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a:uFill>
                    <a:solidFill/>
                  </a:uFill>
                </a:rPr>
                <a:t>ON</a:t>
              </a:r>
            </a:p>
          </p:txBody>
        </p:sp>
        <p:sp>
          <p:nvSpPr>
            <p:cNvPr id="144" name="Shape 144"/>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a:defRPr sz="1200">
                  <a:uFillTx/>
                  <a:latin typeface="Helvetica"/>
                  <a:ea typeface="Helvetica"/>
                  <a:cs typeface="Helvetica"/>
                  <a:sym typeface="Helvetica"/>
                </a:defRPr>
              </a:pPr>
              <a:endParaRPr sz="1200"/>
            </a:p>
          </p:txBody>
        </p:sp>
        <p:sp>
          <p:nvSpPr>
            <p:cNvPr id="145" name="Shape 145"/>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a:defRPr sz="1200">
                  <a:uFillTx/>
                  <a:latin typeface="Helvetica"/>
                  <a:ea typeface="Helvetica"/>
                  <a:cs typeface="Helvetica"/>
                  <a:sym typeface="Helvetica"/>
                </a:defRPr>
              </a:pPr>
              <a:endParaRPr sz="1200"/>
            </a:p>
          </p:txBody>
        </p:sp>
        <p:sp>
          <p:nvSpPr>
            <p:cNvPr id="146" name="Shape 146"/>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a:defRPr sz="1200">
                  <a:uFillTx/>
                  <a:latin typeface="Helvetica"/>
                  <a:ea typeface="Helvetica"/>
                  <a:cs typeface="Helvetica"/>
                  <a:sym typeface="Helvetica"/>
                </a:defRPr>
              </a:pPr>
              <a:endParaRPr sz="1200"/>
            </a:p>
          </p:txBody>
        </p:sp>
      </p:grpSp>
      <p:graphicFrame>
        <p:nvGraphicFramePr>
          <p:cNvPr id="148" name="Table 148"/>
          <p:cNvGraphicFramePr/>
          <p:nvPr>
            <p:extLst>
              <p:ext uri="{D42A27DB-BD31-4B8C-83A1-F6EECF244321}">
                <p14:modId xmlns:p14="http://schemas.microsoft.com/office/powerpoint/2010/main" val="1783639090"/>
              </p:ext>
            </p:extLst>
          </p:nvPr>
        </p:nvGraphicFramePr>
        <p:xfrm>
          <a:off x="1981200" y="4036669"/>
          <a:ext cx="8229591" cy="2811523"/>
        </p:xfrm>
        <a:graphic>
          <a:graphicData uri="http://schemas.openxmlformats.org/drawingml/2006/table">
            <a:tbl>
              <a:tblPr firstRow="1" bandRow="1"/>
              <a:tblGrid>
                <a:gridCol w="3047997">
                  <a:extLst>
                    <a:ext uri="{9D8B030D-6E8A-4147-A177-3AD203B41FA5}">
                      <a16:colId xmlns:a16="http://schemas.microsoft.com/office/drawing/2014/main" val="20000"/>
                    </a:ext>
                  </a:extLst>
                </a:gridCol>
                <a:gridCol w="5181594">
                  <a:extLst>
                    <a:ext uri="{9D8B030D-6E8A-4147-A177-3AD203B41FA5}">
                      <a16:colId xmlns:a16="http://schemas.microsoft.com/office/drawing/2014/main" val="20001"/>
                    </a:ext>
                  </a:extLst>
                </a:gridCol>
              </a:tblGrid>
              <a:tr h="504493">
                <a:tc>
                  <a:txBody>
                    <a:bodyPr/>
                    <a:lstStyle/>
                    <a:p>
                      <a:pPr lvl="0" algn="l">
                        <a:tabLst>
                          <a:tab pos="914400" algn="l"/>
                        </a:tabLst>
                        <a:defRPr sz="1800" b="0">
                          <a:uFill>
                            <a:solidFill>
                              <a:srgbClr val="FFFFFF"/>
                            </a:solidFill>
                          </a:uFill>
                        </a:defRPr>
                      </a:pPr>
                      <a:endParaRPr dirty="0"/>
                    </a:p>
                  </a:txBody>
                  <a:tcPr marL="38100" marR="38100" marT="38100" marB="38100" anchor="ctr" horzOverflow="overflow"/>
                </a:tc>
                <a:tc>
                  <a:txBody>
                    <a:bodyPr/>
                    <a:lstStyle/>
                    <a:p>
                      <a:pPr lvl="0" algn="l">
                        <a:tabLst>
                          <a:tab pos="914400" algn="l"/>
                        </a:tabLst>
                        <a:defRPr sz="1800" b="0">
                          <a:solidFill>
                            <a:srgbClr val="000000"/>
                          </a:solidFill>
                          <a:uFillTx/>
                        </a:defRPr>
                      </a:pPr>
                      <a:r>
                        <a:rPr sz="2800" dirty="0">
                          <a:solidFill>
                            <a:schemeClr val="tx1"/>
                          </a:solidFill>
                          <a:uFill>
                            <a:solidFill>
                              <a:srgbClr val="FFFFFF"/>
                            </a:solidFill>
                          </a:uFill>
                        </a:rPr>
                        <a:t>Other important things</a:t>
                      </a:r>
                    </a:p>
                  </a:txBody>
                  <a:tcPr marL="38100" marR="38100" marT="38100" marB="38100" anchor="ctr" horzOverflow="overflow"/>
                </a:tc>
                <a:extLst>
                  <a:ext uri="{0D108BD9-81ED-4DB2-BD59-A6C34878D82A}">
                    <a16:rowId xmlns:a16="http://schemas.microsoft.com/office/drawing/2014/main" val="10000"/>
                  </a:ext>
                </a:extLst>
              </a:tr>
              <a:tr h="490220">
                <a:tc>
                  <a:txBody>
                    <a:bodyPr/>
                    <a:lstStyle/>
                    <a:p>
                      <a:pPr lvl="0" algn="l">
                        <a:tabLst>
                          <a:tab pos="914400" algn="l"/>
                        </a:tabLst>
                        <a:defRPr sz="1800">
                          <a:uFill>
                            <a:solidFill>
                              <a:srgbClr val="000000"/>
                            </a:solidFill>
                          </a:uFill>
                        </a:defRPr>
                      </a:pPr>
                      <a:endParaRPr/>
                    </a:p>
                  </a:txBody>
                  <a:tcPr marL="63500" marR="63500" marT="63500" marB="63500" anchor="ctr" horzOverflow="overflow"/>
                </a:tc>
                <a:tc>
                  <a:txBody>
                    <a:bodyPr/>
                    <a:lstStyle/>
                    <a:p>
                      <a:pPr lvl="0" algn="l">
                        <a:tabLst>
                          <a:tab pos="914400" algn="l"/>
                        </a:tabLst>
                        <a:defRPr sz="1800">
                          <a:uFillTx/>
                        </a:defRPr>
                      </a:pPr>
                      <a:r>
                        <a:rPr sz="2400">
                          <a:uFill>
                            <a:solidFill/>
                          </a:uFill>
                        </a:rPr>
                        <a:t>Ease of use</a:t>
                      </a:r>
                    </a:p>
                  </a:txBody>
                  <a:tcPr marL="88900" marR="88900" marT="88900" marB="88900" anchor="ctr" horzOverflow="overflow"/>
                </a:tc>
                <a:extLst>
                  <a:ext uri="{0D108BD9-81ED-4DB2-BD59-A6C34878D82A}">
                    <a16:rowId xmlns:a16="http://schemas.microsoft.com/office/drawing/2014/main" val="10001"/>
                  </a:ext>
                </a:extLst>
              </a:tr>
              <a:tr h="513790">
                <a:tc>
                  <a:txBody>
                    <a:bodyPr/>
                    <a:lstStyle/>
                    <a:p>
                      <a:pPr lvl="0" algn="l">
                        <a:tabLst>
                          <a:tab pos="914400" algn="l"/>
                        </a:tabLst>
                        <a:defRPr sz="18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Don’t make me think!</a:t>
                      </a:r>
                    </a:p>
                  </a:txBody>
                  <a:tcPr marL="38100" marR="38100" marT="38100" marB="38100" anchor="ctr" horzOverflow="overflow"/>
                </a:tc>
                <a:extLst>
                  <a:ext uri="{0D108BD9-81ED-4DB2-BD59-A6C34878D82A}">
                    <a16:rowId xmlns:a16="http://schemas.microsoft.com/office/drawing/2014/main" val="10002"/>
                  </a:ext>
                </a:extLst>
              </a:tr>
              <a:tr h="423788">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Detailed audits (log everything)</a:t>
                      </a:r>
                    </a:p>
                  </a:txBody>
                  <a:tcPr marL="38100" marR="38100" marT="38100" marB="38100" anchor="ctr" horzOverflow="overflow"/>
                </a:tc>
                <a:extLst>
                  <a:ext uri="{0D108BD9-81ED-4DB2-BD59-A6C34878D82A}">
                    <a16:rowId xmlns:a16="http://schemas.microsoft.com/office/drawing/2014/main" val="10003"/>
                  </a:ext>
                </a:extLst>
              </a:tr>
              <a:tr h="728458">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lang="en-GB" sz="2400" dirty="0">
                          <a:uFill>
                            <a:solidFill/>
                          </a:uFill>
                        </a:rPr>
                        <a:t>Communication between developers and owner.</a:t>
                      </a:r>
                      <a:endParaRPr sz="2400" dirty="0">
                        <a:uFill>
                          <a:solidFill/>
                        </a:uFill>
                      </a:endParaRPr>
                    </a:p>
                  </a:txBody>
                  <a:tcPr marL="38100" marR="38100" marT="38100" marB="38100" anchor="ctr" horzOverflow="overflow"/>
                </a:tc>
                <a:extLst>
                  <a:ext uri="{0D108BD9-81ED-4DB2-BD59-A6C34878D82A}">
                    <a16:rowId xmlns:a16="http://schemas.microsoft.com/office/drawing/2014/main" val="10004"/>
                  </a:ext>
                </a:extLst>
              </a:tr>
            </a:tbl>
          </a:graphicData>
        </a:graphic>
      </p:graphicFrame>
      <p:grpSp>
        <p:nvGrpSpPr>
          <p:cNvPr id="155" name="Group 155"/>
          <p:cNvGrpSpPr/>
          <p:nvPr/>
        </p:nvGrpSpPr>
        <p:grpSpPr>
          <a:xfrm>
            <a:off x="2239381" y="2501901"/>
            <a:ext cx="2407056" cy="276999"/>
            <a:chOff x="-23535" y="0"/>
            <a:chExt cx="2407054" cy="276998"/>
          </a:xfrm>
        </p:grpSpPr>
        <p:sp>
          <p:nvSpPr>
            <p:cNvPr id="149" name="Shape 149"/>
            <p:cNvSpPr/>
            <p:nvPr/>
          </p:nvSpPr>
          <p:spPr>
            <a:xfrm>
              <a:off x="-23535" y="0"/>
              <a:ext cx="402353" cy="2769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a:uFill>
                    <a:solidFill/>
                  </a:uFill>
                </a:rPr>
                <a:t>OFF</a:t>
              </a:r>
            </a:p>
          </p:txBody>
        </p:sp>
        <p:sp>
          <p:nvSpPr>
            <p:cNvPr id="150" name="Shape 150"/>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a:defRPr sz="1200">
                  <a:uFillTx/>
                  <a:latin typeface="Helvetica"/>
                  <a:ea typeface="Helvetica"/>
                  <a:cs typeface="Helvetica"/>
                  <a:sym typeface="Helvetica"/>
                </a:defRPr>
              </a:pPr>
              <a:endParaRPr sz="1200"/>
            </a:p>
          </p:txBody>
        </p:sp>
        <p:sp>
          <p:nvSpPr>
            <p:cNvPr id="151" name="Shape 151"/>
            <p:cNvSpPr/>
            <p:nvPr/>
          </p:nvSpPr>
          <p:spPr>
            <a:xfrm>
              <a:off x="2054903" y="0"/>
              <a:ext cx="328616" cy="2769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a:uFill>
                    <a:solidFill/>
                  </a:uFill>
                </a:rPr>
                <a:t>ON</a:t>
              </a:r>
            </a:p>
          </p:txBody>
        </p:sp>
        <p:sp>
          <p:nvSpPr>
            <p:cNvPr id="152" name="Shape 152"/>
            <p:cNvSpPr/>
            <p:nvPr/>
          </p:nvSpPr>
          <p:spPr>
            <a:xfrm>
              <a:off x="1210510"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a:defRPr sz="1200">
                  <a:uFillTx/>
                  <a:latin typeface="Helvetica"/>
                  <a:ea typeface="Helvetica"/>
                  <a:cs typeface="Helvetica"/>
                  <a:sym typeface="Helvetica"/>
                </a:defRPr>
              </a:pPr>
              <a:endParaRPr sz="1200"/>
            </a:p>
          </p:txBody>
        </p:sp>
        <p:sp>
          <p:nvSpPr>
            <p:cNvPr id="153" name="Shape 153"/>
            <p:cNvSpPr/>
            <p:nvPr/>
          </p:nvSpPr>
          <p:spPr>
            <a:xfrm>
              <a:off x="858680"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a:defRPr sz="1200">
                  <a:uFillTx/>
                  <a:latin typeface="Helvetica"/>
                  <a:ea typeface="Helvetica"/>
                  <a:cs typeface="Helvetica"/>
                  <a:sym typeface="Helvetica"/>
                </a:defRPr>
              </a:pPr>
              <a:endParaRPr sz="1200"/>
            </a:p>
          </p:txBody>
        </p:sp>
        <p:sp>
          <p:nvSpPr>
            <p:cNvPr id="154" name="Shape 154"/>
            <p:cNvSpPr/>
            <p:nvPr/>
          </p:nvSpPr>
          <p:spPr>
            <a:xfrm>
              <a:off x="1562341"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a:defRPr sz="1200">
                  <a:uFillTx/>
                  <a:latin typeface="Helvetica"/>
                  <a:ea typeface="Helvetica"/>
                  <a:cs typeface="Helvetica"/>
                  <a:sym typeface="Helvetica"/>
                </a:defRPr>
              </a:pPr>
              <a:endParaRPr sz="1200"/>
            </a:p>
          </p:txBody>
        </p:sp>
      </p:grpSp>
      <p:grpSp>
        <p:nvGrpSpPr>
          <p:cNvPr id="162" name="Group 162"/>
          <p:cNvGrpSpPr/>
          <p:nvPr/>
        </p:nvGrpSpPr>
        <p:grpSpPr>
          <a:xfrm>
            <a:off x="2239381" y="3048001"/>
            <a:ext cx="2407056" cy="276999"/>
            <a:chOff x="-23535" y="0"/>
            <a:chExt cx="2407054" cy="276998"/>
          </a:xfrm>
        </p:grpSpPr>
        <p:sp>
          <p:nvSpPr>
            <p:cNvPr id="156" name="Shape 156"/>
            <p:cNvSpPr/>
            <p:nvPr/>
          </p:nvSpPr>
          <p:spPr>
            <a:xfrm>
              <a:off x="-23535" y="0"/>
              <a:ext cx="402353" cy="2769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a:uFill>
                    <a:solidFill/>
                  </a:uFill>
                </a:rPr>
                <a:t>OFF</a:t>
              </a:r>
            </a:p>
          </p:txBody>
        </p:sp>
        <p:sp>
          <p:nvSpPr>
            <p:cNvPr id="157" name="Shape 157"/>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a:defRPr sz="1200">
                  <a:uFillTx/>
                  <a:latin typeface="Helvetica"/>
                  <a:ea typeface="Helvetica"/>
                  <a:cs typeface="Helvetica"/>
                  <a:sym typeface="Helvetica"/>
                </a:defRPr>
              </a:pPr>
              <a:endParaRPr sz="1200"/>
            </a:p>
          </p:txBody>
        </p:sp>
        <p:sp>
          <p:nvSpPr>
            <p:cNvPr id="158" name="Shape 158"/>
            <p:cNvSpPr/>
            <p:nvPr/>
          </p:nvSpPr>
          <p:spPr>
            <a:xfrm>
              <a:off x="2054903" y="0"/>
              <a:ext cx="328616" cy="2769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a:uFill>
                    <a:solidFill/>
                  </a:uFill>
                </a:rPr>
                <a:t>ON</a:t>
              </a:r>
            </a:p>
          </p:txBody>
        </p:sp>
        <p:sp>
          <p:nvSpPr>
            <p:cNvPr id="159" name="Shape 159"/>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a:defRPr sz="1200">
                  <a:uFillTx/>
                  <a:latin typeface="Helvetica"/>
                  <a:ea typeface="Helvetica"/>
                  <a:cs typeface="Helvetica"/>
                  <a:sym typeface="Helvetica"/>
                </a:defRPr>
              </a:pPr>
              <a:endParaRPr sz="1200"/>
            </a:p>
          </p:txBody>
        </p:sp>
        <p:sp>
          <p:nvSpPr>
            <p:cNvPr id="160" name="Shape 160"/>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a:defRPr sz="1200">
                  <a:uFillTx/>
                  <a:latin typeface="Helvetica"/>
                  <a:ea typeface="Helvetica"/>
                  <a:cs typeface="Helvetica"/>
                  <a:sym typeface="Helvetica"/>
                </a:defRPr>
              </a:pPr>
              <a:endParaRPr sz="1200"/>
            </a:p>
          </p:txBody>
        </p:sp>
        <p:sp>
          <p:nvSpPr>
            <p:cNvPr id="161" name="Shape 161"/>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a:defRPr sz="1200">
                  <a:uFillTx/>
                  <a:latin typeface="Helvetica"/>
                  <a:ea typeface="Helvetica"/>
                  <a:cs typeface="Helvetica"/>
                  <a:sym typeface="Helvetica"/>
                </a:defRPr>
              </a:pPr>
              <a:endParaRPr sz="1200"/>
            </a:p>
          </p:txBody>
        </p:sp>
      </p:grpSp>
      <p:grpSp>
        <p:nvGrpSpPr>
          <p:cNvPr id="169" name="Group 169"/>
          <p:cNvGrpSpPr/>
          <p:nvPr/>
        </p:nvGrpSpPr>
        <p:grpSpPr>
          <a:xfrm>
            <a:off x="2239381" y="3505201"/>
            <a:ext cx="2407056" cy="276999"/>
            <a:chOff x="-23535" y="0"/>
            <a:chExt cx="2407054" cy="276998"/>
          </a:xfrm>
        </p:grpSpPr>
        <p:sp>
          <p:nvSpPr>
            <p:cNvPr id="163" name="Shape 163"/>
            <p:cNvSpPr/>
            <p:nvPr/>
          </p:nvSpPr>
          <p:spPr>
            <a:xfrm>
              <a:off x="-23535" y="0"/>
              <a:ext cx="402353" cy="2769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a:uFill>
                    <a:solidFill/>
                  </a:uFill>
                </a:rPr>
                <a:t>OFF</a:t>
              </a:r>
            </a:p>
          </p:txBody>
        </p:sp>
        <p:sp>
          <p:nvSpPr>
            <p:cNvPr id="164" name="Shape 164"/>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a:defRPr sz="1200">
                  <a:uFillTx/>
                  <a:latin typeface="Helvetica"/>
                  <a:ea typeface="Helvetica"/>
                  <a:cs typeface="Helvetica"/>
                  <a:sym typeface="Helvetica"/>
                </a:defRPr>
              </a:pPr>
              <a:endParaRPr sz="1200"/>
            </a:p>
          </p:txBody>
        </p:sp>
        <p:sp>
          <p:nvSpPr>
            <p:cNvPr id="165" name="Shape 165"/>
            <p:cNvSpPr/>
            <p:nvPr/>
          </p:nvSpPr>
          <p:spPr>
            <a:xfrm>
              <a:off x="2054903" y="0"/>
              <a:ext cx="328616" cy="2769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a:uFill>
                    <a:solidFill/>
                  </a:uFill>
                </a:rPr>
                <a:t>ON</a:t>
              </a:r>
            </a:p>
          </p:txBody>
        </p:sp>
        <p:sp>
          <p:nvSpPr>
            <p:cNvPr id="166" name="Shape 166"/>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a:defRPr sz="1200">
                  <a:uFillTx/>
                  <a:latin typeface="Helvetica"/>
                  <a:ea typeface="Helvetica"/>
                  <a:cs typeface="Helvetica"/>
                  <a:sym typeface="Helvetica"/>
                </a:defRPr>
              </a:pPr>
              <a:endParaRPr sz="1200"/>
            </a:p>
          </p:txBody>
        </p:sp>
        <p:sp>
          <p:nvSpPr>
            <p:cNvPr id="167" name="Shape 167"/>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a:defRPr sz="1200">
                  <a:uFillTx/>
                  <a:latin typeface="Helvetica"/>
                  <a:ea typeface="Helvetica"/>
                  <a:cs typeface="Helvetica"/>
                  <a:sym typeface="Helvetica"/>
                </a:defRPr>
              </a:pPr>
              <a:endParaRPr sz="1200"/>
            </a:p>
          </p:txBody>
        </p:sp>
        <p:sp>
          <p:nvSpPr>
            <p:cNvPr id="168" name="Shape 168"/>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a:defRPr sz="1200">
                  <a:uFillTx/>
                  <a:latin typeface="Helvetica"/>
                  <a:ea typeface="Helvetica"/>
                  <a:cs typeface="Helvetica"/>
                  <a:sym typeface="Helvetica"/>
                </a:defRPr>
              </a:pPr>
              <a:endParaRPr sz="1200"/>
            </a:p>
          </p:txBody>
        </p:sp>
      </p:grpSp>
      <p:grpSp>
        <p:nvGrpSpPr>
          <p:cNvPr id="176" name="Group 176"/>
          <p:cNvGrpSpPr/>
          <p:nvPr/>
        </p:nvGrpSpPr>
        <p:grpSpPr>
          <a:xfrm>
            <a:off x="2239381" y="4657726"/>
            <a:ext cx="2407056" cy="276999"/>
            <a:chOff x="-23535" y="0"/>
            <a:chExt cx="2407054" cy="276998"/>
          </a:xfrm>
        </p:grpSpPr>
        <p:sp>
          <p:nvSpPr>
            <p:cNvPr id="170" name="Shape 170"/>
            <p:cNvSpPr/>
            <p:nvPr/>
          </p:nvSpPr>
          <p:spPr>
            <a:xfrm>
              <a:off x="-23535" y="0"/>
              <a:ext cx="402353" cy="2769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a:uFill>
                    <a:solidFill/>
                  </a:uFill>
                </a:rPr>
                <a:t>OFF</a:t>
              </a:r>
            </a:p>
          </p:txBody>
        </p:sp>
        <p:sp>
          <p:nvSpPr>
            <p:cNvPr id="171" name="Shape 171"/>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a:defRPr sz="1200">
                  <a:uFillTx/>
                  <a:latin typeface="Helvetica"/>
                  <a:ea typeface="Helvetica"/>
                  <a:cs typeface="Helvetica"/>
                  <a:sym typeface="Helvetica"/>
                </a:defRPr>
              </a:pPr>
              <a:endParaRPr sz="1200"/>
            </a:p>
          </p:txBody>
        </p:sp>
        <p:sp>
          <p:nvSpPr>
            <p:cNvPr id="172" name="Shape 172"/>
            <p:cNvSpPr/>
            <p:nvPr/>
          </p:nvSpPr>
          <p:spPr>
            <a:xfrm>
              <a:off x="2054903" y="0"/>
              <a:ext cx="328616" cy="2769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a:uFill>
                    <a:solidFill/>
                  </a:uFill>
                </a:rPr>
                <a:t>ON</a:t>
              </a:r>
            </a:p>
          </p:txBody>
        </p:sp>
        <p:sp>
          <p:nvSpPr>
            <p:cNvPr id="173" name="Shape 173"/>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a:defRPr sz="1200">
                  <a:uFillTx/>
                  <a:latin typeface="Helvetica"/>
                  <a:ea typeface="Helvetica"/>
                  <a:cs typeface="Helvetica"/>
                  <a:sym typeface="Helvetica"/>
                </a:defRPr>
              </a:pPr>
              <a:endParaRPr sz="1200"/>
            </a:p>
          </p:txBody>
        </p:sp>
        <p:sp>
          <p:nvSpPr>
            <p:cNvPr id="174" name="Shape 174"/>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a:defRPr sz="1200">
                  <a:uFillTx/>
                  <a:latin typeface="Helvetica"/>
                  <a:ea typeface="Helvetica"/>
                  <a:cs typeface="Helvetica"/>
                  <a:sym typeface="Helvetica"/>
                </a:defRPr>
              </a:pPr>
              <a:endParaRPr sz="1200"/>
            </a:p>
          </p:txBody>
        </p:sp>
        <p:sp>
          <p:nvSpPr>
            <p:cNvPr id="175" name="Shape 175"/>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a:defRPr sz="1200">
                  <a:uFillTx/>
                  <a:latin typeface="Helvetica"/>
                  <a:ea typeface="Helvetica"/>
                  <a:cs typeface="Helvetica"/>
                  <a:sym typeface="Helvetica"/>
                </a:defRPr>
              </a:pPr>
              <a:endParaRPr sz="1200"/>
            </a:p>
          </p:txBody>
        </p:sp>
      </p:grpSp>
      <p:grpSp>
        <p:nvGrpSpPr>
          <p:cNvPr id="183" name="Group 183"/>
          <p:cNvGrpSpPr/>
          <p:nvPr/>
        </p:nvGrpSpPr>
        <p:grpSpPr>
          <a:xfrm>
            <a:off x="2239381" y="5122863"/>
            <a:ext cx="2407056" cy="276999"/>
            <a:chOff x="-23535" y="0"/>
            <a:chExt cx="2407054" cy="276998"/>
          </a:xfrm>
        </p:grpSpPr>
        <p:sp>
          <p:nvSpPr>
            <p:cNvPr id="177" name="Shape 177"/>
            <p:cNvSpPr/>
            <p:nvPr/>
          </p:nvSpPr>
          <p:spPr>
            <a:xfrm>
              <a:off x="-23535" y="0"/>
              <a:ext cx="402353" cy="2769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a:uFill>
                    <a:solidFill/>
                  </a:uFill>
                </a:rPr>
                <a:t>OFF</a:t>
              </a:r>
            </a:p>
          </p:txBody>
        </p:sp>
        <p:sp>
          <p:nvSpPr>
            <p:cNvPr id="178" name="Shape 178"/>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a:defRPr sz="1200">
                  <a:uFillTx/>
                  <a:latin typeface="Helvetica"/>
                  <a:ea typeface="Helvetica"/>
                  <a:cs typeface="Helvetica"/>
                  <a:sym typeface="Helvetica"/>
                </a:defRPr>
              </a:pPr>
              <a:endParaRPr sz="1200"/>
            </a:p>
          </p:txBody>
        </p:sp>
        <p:sp>
          <p:nvSpPr>
            <p:cNvPr id="179" name="Shape 179"/>
            <p:cNvSpPr/>
            <p:nvPr/>
          </p:nvSpPr>
          <p:spPr>
            <a:xfrm>
              <a:off x="2054903" y="0"/>
              <a:ext cx="328616" cy="2769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a:uFill>
                    <a:solidFill/>
                  </a:uFill>
                </a:rPr>
                <a:t>ON</a:t>
              </a:r>
            </a:p>
          </p:txBody>
        </p:sp>
        <p:sp>
          <p:nvSpPr>
            <p:cNvPr id="180" name="Shape 180"/>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a:defRPr sz="1200">
                  <a:uFillTx/>
                  <a:latin typeface="Helvetica"/>
                  <a:ea typeface="Helvetica"/>
                  <a:cs typeface="Helvetica"/>
                  <a:sym typeface="Helvetica"/>
                </a:defRPr>
              </a:pPr>
              <a:endParaRPr sz="1200"/>
            </a:p>
          </p:txBody>
        </p:sp>
        <p:sp>
          <p:nvSpPr>
            <p:cNvPr id="181" name="Shape 181"/>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a:defRPr sz="1200">
                  <a:uFillTx/>
                  <a:latin typeface="Helvetica"/>
                  <a:ea typeface="Helvetica"/>
                  <a:cs typeface="Helvetica"/>
                  <a:sym typeface="Helvetica"/>
                </a:defRPr>
              </a:pPr>
              <a:endParaRPr sz="1200"/>
            </a:p>
          </p:txBody>
        </p:sp>
        <p:sp>
          <p:nvSpPr>
            <p:cNvPr id="182" name="Shape 182"/>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a:defRPr sz="1200">
                  <a:uFillTx/>
                  <a:latin typeface="Helvetica"/>
                  <a:ea typeface="Helvetica"/>
                  <a:cs typeface="Helvetica"/>
                  <a:sym typeface="Helvetica"/>
                </a:defRPr>
              </a:pPr>
              <a:endParaRPr sz="1200"/>
            </a:p>
          </p:txBody>
        </p:sp>
      </p:grpSp>
      <p:grpSp>
        <p:nvGrpSpPr>
          <p:cNvPr id="190" name="Group 190"/>
          <p:cNvGrpSpPr/>
          <p:nvPr/>
        </p:nvGrpSpPr>
        <p:grpSpPr>
          <a:xfrm>
            <a:off x="2239381" y="5618163"/>
            <a:ext cx="2407056" cy="276999"/>
            <a:chOff x="-23535" y="0"/>
            <a:chExt cx="2407054" cy="276998"/>
          </a:xfrm>
        </p:grpSpPr>
        <p:sp>
          <p:nvSpPr>
            <p:cNvPr id="184" name="Shape 184"/>
            <p:cNvSpPr/>
            <p:nvPr/>
          </p:nvSpPr>
          <p:spPr>
            <a:xfrm>
              <a:off x="-23535" y="0"/>
              <a:ext cx="402353" cy="2769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a:uFill>
                    <a:solidFill/>
                  </a:uFill>
                </a:rPr>
                <a:t>OFF</a:t>
              </a:r>
            </a:p>
          </p:txBody>
        </p:sp>
        <p:sp>
          <p:nvSpPr>
            <p:cNvPr id="185" name="Shape 185"/>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a:defRPr sz="1200">
                  <a:uFillTx/>
                  <a:latin typeface="Helvetica"/>
                  <a:ea typeface="Helvetica"/>
                  <a:cs typeface="Helvetica"/>
                  <a:sym typeface="Helvetica"/>
                </a:defRPr>
              </a:pPr>
              <a:endParaRPr sz="1200"/>
            </a:p>
          </p:txBody>
        </p:sp>
        <p:sp>
          <p:nvSpPr>
            <p:cNvPr id="186" name="Shape 186"/>
            <p:cNvSpPr/>
            <p:nvPr/>
          </p:nvSpPr>
          <p:spPr>
            <a:xfrm>
              <a:off x="2054903" y="0"/>
              <a:ext cx="328616" cy="2769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a:uFill>
                    <a:solidFill/>
                  </a:uFill>
                </a:rPr>
                <a:t>ON</a:t>
              </a:r>
            </a:p>
          </p:txBody>
        </p:sp>
        <p:sp>
          <p:nvSpPr>
            <p:cNvPr id="187" name="Shape 187"/>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a:defRPr sz="1200">
                  <a:uFillTx/>
                  <a:latin typeface="Helvetica"/>
                  <a:ea typeface="Helvetica"/>
                  <a:cs typeface="Helvetica"/>
                  <a:sym typeface="Helvetica"/>
                </a:defRPr>
              </a:pPr>
              <a:endParaRPr sz="1200"/>
            </a:p>
          </p:txBody>
        </p:sp>
        <p:sp>
          <p:nvSpPr>
            <p:cNvPr id="188" name="Shape 188"/>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a:defRPr sz="1200">
                  <a:uFillTx/>
                  <a:latin typeface="Helvetica"/>
                  <a:ea typeface="Helvetica"/>
                  <a:cs typeface="Helvetica"/>
                  <a:sym typeface="Helvetica"/>
                </a:defRPr>
              </a:pPr>
              <a:endParaRPr sz="1200"/>
            </a:p>
          </p:txBody>
        </p:sp>
        <p:sp>
          <p:nvSpPr>
            <p:cNvPr id="189" name="Shape 189"/>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a:defRPr sz="1200">
                  <a:uFillTx/>
                  <a:latin typeface="Helvetica"/>
                  <a:ea typeface="Helvetica"/>
                  <a:cs typeface="Helvetica"/>
                  <a:sym typeface="Helvetica"/>
                </a:defRPr>
              </a:pPr>
              <a:endParaRPr sz="1200"/>
            </a:p>
          </p:txBody>
        </p:sp>
      </p:grpSp>
      <p:grpSp>
        <p:nvGrpSpPr>
          <p:cNvPr id="197" name="Group 197"/>
          <p:cNvGrpSpPr/>
          <p:nvPr/>
        </p:nvGrpSpPr>
        <p:grpSpPr>
          <a:xfrm>
            <a:off x="2239381" y="6202363"/>
            <a:ext cx="2407056" cy="276999"/>
            <a:chOff x="-23535" y="0"/>
            <a:chExt cx="2407054" cy="276998"/>
          </a:xfrm>
        </p:grpSpPr>
        <p:sp>
          <p:nvSpPr>
            <p:cNvPr id="191" name="Shape 191"/>
            <p:cNvSpPr/>
            <p:nvPr/>
          </p:nvSpPr>
          <p:spPr>
            <a:xfrm>
              <a:off x="-23535" y="0"/>
              <a:ext cx="402353" cy="2769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a:uFill>
                    <a:solidFill/>
                  </a:uFill>
                </a:rPr>
                <a:t>OFF</a:t>
              </a:r>
            </a:p>
          </p:txBody>
        </p:sp>
        <p:sp>
          <p:nvSpPr>
            <p:cNvPr id="192" name="Shape 192"/>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a:defRPr sz="1200">
                  <a:uFillTx/>
                  <a:latin typeface="Helvetica"/>
                  <a:ea typeface="Helvetica"/>
                  <a:cs typeface="Helvetica"/>
                  <a:sym typeface="Helvetica"/>
                </a:defRPr>
              </a:pPr>
              <a:endParaRPr sz="1200"/>
            </a:p>
          </p:txBody>
        </p:sp>
        <p:sp>
          <p:nvSpPr>
            <p:cNvPr id="193" name="Shape 193"/>
            <p:cNvSpPr/>
            <p:nvPr/>
          </p:nvSpPr>
          <p:spPr>
            <a:xfrm>
              <a:off x="2054903" y="0"/>
              <a:ext cx="328616" cy="2769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a:uFill>
                    <a:solidFill/>
                  </a:uFill>
                </a:rPr>
                <a:t>ON</a:t>
              </a:r>
            </a:p>
          </p:txBody>
        </p:sp>
        <p:sp>
          <p:nvSpPr>
            <p:cNvPr id="194" name="Shape 194"/>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a:defRPr sz="1200">
                  <a:uFillTx/>
                  <a:latin typeface="Helvetica"/>
                  <a:ea typeface="Helvetica"/>
                  <a:cs typeface="Helvetica"/>
                  <a:sym typeface="Helvetica"/>
                </a:defRPr>
              </a:pPr>
              <a:endParaRPr sz="1200"/>
            </a:p>
          </p:txBody>
        </p:sp>
        <p:sp>
          <p:nvSpPr>
            <p:cNvPr id="195" name="Shape 195"/>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a:defRPr sz="1200">
                  <a:uFillTx/>
                  <a:latin typeface="Helvetica"/>
                  <a:ea typeface="Helvetica"/>
                  <a:cs typeface="Helvetica"/>
                  <a:sym typeface="Helvetica"/>
                </a:defRPr>
              </a:pPr>
              <a:endParaRPr sz="1200"/>
            </a:p>
          </p:txBody>
        </p:sp>
        <p:sp>
          <p:nvSpPr>
            <p:cNvPr id="196" name="Shape 196"/>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a:defRPr sz="1200">
                  <a:uFillTx/>
                  <a:latin typeface="Helvetica"/>
                  <a:ea typeface="Helvetica"/>
                  <a:cs typeface="Helvetica"/>
                  <a:sym typeface="Helvetica"/>
                </a:defRPr>
              </a:pPr>
              <a:endParaRPr sz="1200"/>
            </a:p>
          </p:txBody>
        </p:sp>
      </p:grpSp>
      <p:sp>
        <p:nvSpPr>
          <p:cNvPr id="198" name="Shape 198"/>
          <p:cNvSpPr/>
          <p:nvPr/>
        </p:nvSpPr>
        <p:spPr>
          <a:xfrm>
            <a:off x="3886201" y="18160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a:defRPr sz="1200">
                <a:uFillTx/>
                <a:latin typeface="Helvetica"/>
                <a:ea typeface="Helvetica"/>
                <a:cs typeface="Helvetica"/>
                <a:sym typeface="Helvetica"/>
              </a:defRPr>
            </a:pPr>
            <a:endParaRPr sz="1200"/>
          </a:p>
        </p:txBody>
      </p:sp>
      <p:sp>
        <p:nvSpPr>
          <p:cNvPr id="199" name="Shape 199"/>
          <p:cNvSpPr/>
          <p:nvPr/>
        </p:nvSpPr>
        <p:spPr>
          <a:xfrm>
            <a:off x="2743201" y="24129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a:defRPr sz="1200">
                <a:uFillTx/>
                <a:latin typeface="Helvetica"/>
                <a:ea typeface="Helvetica"/>
                <a:cs typeface="Helvetica"/>
                <a:sym typeface="Helvetica"/>
              </a:defRPr>
            </a:pPr>
            <a:endParaRPr sz="1200"/>
          </a:p>
        </p:txBody>
      </p:sp>
      <p:sp>
        <p:nvSpPr>
          <p:cNvPr id="200" name="Shape 200"/>
          <p:cNvSpPr/>
          <p:nvPr/>
        </p:nvSpPr>
        <p:spPr>
          <a:xfrm>
            <a:off x="3352801" y="28955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a:defRPr sz="1200">
                <a:uFillTx/>
                <a:latin typeface="Helvetica"/>
                <a:ea typeface="Helvetica"/>
                <a:cs typeface="Helvetica"/>
                <a:sym typeface="Helvetica"/>
              </a:defRPr>
            </a:pPr>
            <a:endParaRPr sz="1200"/>
          </a:p>
        </p:txBody>
      </p:sp>
      <p:sp>
        <p:nvSpPr>
          <p:cNvPr id="201" name="Shape 201"/>
          <p:cNvSpPr/>
          <p:nvPr/>
        </p:nvSpPr>
        <p:spPr>
          <a:xfrm>
            <a:off x="2971802" y="3406775"/>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a:defRPr sz="1200">
                <a:uFillTx/>
                <a:latin typeface="Helvetica"/>
                <a:ea typeface="Helvetica"/>
                <a:cs typeface="Helvetica"/>
                <a:sym typeface="Helvetica"/>
              </a:defRPr>
            </a:pPr>
            <a:endParaRPr sz="1200"/>
          </a:p>
        </p:txBody>
      </p:sp>
      <p:sp>
        <p:nvSpPr>
          <p:cNvPr id="202" name="Shape 202"/>
          <p:cNvSpPr/>
          <p:nvPr/>
        </p:nvSpPr>
        <p:spPr>
          <a:xfrm>
            <a:off x="2819401" y="46481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a:defRPr sz="1200">
                <a:uFillTx/>
                <a:latin typeface="Helvetica"/>
                <a:ea typeface="Helvetica"/>
                <a:cs typeface="Helvetica"/>
                <a:sym typeface="Helvetica"/>
              </a:defRPr>
            </a:pPr>
            <a:endParaRPr sz="1200"/>
          </a:p>
        </p:txBody>
      </p:sp>
      <p:sp>
        <p:nvSpPr>
          <p:cNvPr id="203" name="Shape 203"/>
          <p:cNvSpPr/>
          <p:nvPr/>
        </p:nvSpPr>
        <p:spPr>
          <a:xfrm>
            <a:off x="3581401" y="50291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a:defRPr sz="1200">
                <a:uFillTx/>
                <a:latin typeface="Helvetica"/>
                <a:ea typeface="Helvetica"/>
                <a:cs typeface="Helvetica"/>
                <a:sym typeface="Helvetica"/>
              </a:defRPr>
            </a:pPr>
            <a:endParaRPr sz="1200"/>
          </a:p>
        </p:txBody>
      </p:sp>
      <p:sp>
        <p:nvSpPr>
          <p:cNvPr id="204" name="Shape 204"/>
          <p:cNvSpPr/>
          <p:nvPr/>
        </p:nvSpPr>
        <p:spPr>
          <a:xfrm>
            <a:off x="3124201" y="55117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a:defRPr sz="1200">
                <a:uFillTx/>
                <a:latin typeface="Helvetica"/>
                <a:ea typeface="Helvetica"/>
                <a:cs typeface="Helvetica"/>
                <a:sym typeface="Helvetica"/>
              </a:defRPr>
            </a:pPr>
            <a:endParaRPr sz="1200"/>
          </a:p>
        </p:txBody>
      </p:sp>
      <p:sp>
        <p:nvSpPr>
          <p:cNvPr id="205" name="Shape 205"/>
          <p:cNvSpPr/>
          <p:nvPr/>
        </p:nvSpPr>
        <p:spPr>
          <a:xfrm>
            <a:off x="3733801" y="60959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a:defRPr sz="1200">
                <a:uFillTx/>
                <a:latin typeface="Helvetica"/>
                <a:ea typeface="Helvetica"/>
                <a:cs typeface="Helvetica"/>
                <a:sym typeface="Helvetica"/>
              </a:defRPr>
            </a:pPr>
            <a:endParaRPr sz="120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Shape 210"/>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The first release</a:t>
            </a:r>
          </a:p>
        </p:txBody>
      </p:sp>
      <p:sp>
        <p:nvSpPr>
          <p:cNvPr id="211" name="Shape 211"/>
          <p:cNvSpPr/>
          <p:nvPr/>
        </p:nvSpPr>
        <p:spPr>
          <a:xfrm>
            <a:off x="2962276" y="3276600"/>
            <a:ext cx="6172201" cy="685800"/>
          </a:xfrm>
          <a:prstGeom prst="chevron">
            <a:avLst>
              <a:gd name="adj" fmla="val 50000"/>
            </a:avLst>
          </a:prstGeom>
          <a:solidFill>
            <a:srgbClr val="6095C9"/>
          </a:solidFill>
          <a:ln w="25400">
            <a:solidFill>
              <a:srgbClr val="49729C"/>
            </a:solidFill>
            <a:round/>
          </a:ln>
        </p:spPr>
        <p:txBody>
          <a:bodyPr lIns="0" tIns="0" rIns="0" bIns="0"/>
          <a:lstStyle/>
          <a:p>
            <a:pPr>
              <a:defRPr sz="1200">
                <a:uFillTx/>
                <a:latin typeface="Helvetica"/>
                <a:ea typeface="Helvetica"/>
                <a:cs typeface="Helvetica"/>
                <a:sym typeface="Helvetica"/>
              </a:defRPr>
            </a:pPr>
            <a:endParaRPr sz="1200"/>
          </a:p>
        </p:txBody>
      </p:sp>
      <p:sp>
        <p:nvSpPr>
          <p:cNvPr id="212" name="Shape 212"/>
          <p:cNvSpPr/>
          <p:nvPr/>
        </p:nvSpPr>
        <p:spPr>
          <a:xfrm rot="5400000">
            <a:off x="4791077" y="29718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a:defRPr sz="1200">
                <a:uFillTx/>
                <a:latin typeface="Helvetica"/>
                <a:ea typeface="Helvetica"/>
                <a:cs typeface="Helvetica"/>
                <a:sym typeface="Helvetica"/>
              </a:defRPr>
            </a:pPr>
            <a:endParaRPr sz="1200"/>
          </a:p>
        </p:txBody>
      </p:sp>
      <p:sp>
        <p:nvSpPr>
          <p:cNvPr id="213" name="Shape 213"/>
          <p:cNvSpPr/>
          <p:nvPr/>
        </p:nvSpPr>
        <p:spPr>
          <a:xfrm rot="5400000">
            <a:off x="6772277" y="29718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a:defRPr sz="1200">
                <a:uFillTx/>
                <a:latin typeface="Helvetica"/>
                <a:ea typeface="Helvetica"/>
                <a:cs typeface="Helvetica"/>
                <a:sym typeface="Helvetica"/>
              </a:defRPr>
            </a:pPr>
            <a:endParaRPr sz="1200"/>
          </a:p>
        </p:txBody>
      </p:sp>
      <p:sp>
        <p:nvSpPr>
          <p:cNvPr id="214" name="Shape 214"/>
          <p:cNvSpPr/>
          <p:nvPr/>
        </p:nvSpPr>
        <p:spPr>
          <a:xfrm rot="5400000">
            <a:off x="8753476" y="29718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a:defRPr sz="1200">
                <a:uFillTx/>
                <a:latin typeface="Helvetica"/>
                <a:ea typeface="Helvetica"/>
                <a:cs typeface="Helvetica"/>
                <a:sym typeface="Helvetica"/>
              </a:defRPr>
            </a:pPr>
            <a:endParaRPr sz="1200"/>
          </a:p>
        </p:txBody>
      </p:sp>
      <p:sp>
        <p:nvSpPr>
          <p:cNvPr id="215" name="Shape 215"/>
          <p:cNvSpPr/>
          <p:nvPr/>
        </p:nvSpPr>
        <p:spPr>
          <a:xfrm>
            <a:off x="8915781" y="2209800"/>
            <a:ext cx="742191" cy="353943"/>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4000" b="1"/>
            </a:lvl1pPr>
          </a:lstStyle>
          <a:p>
            <a:pPr lvl="0">
              <a:defRPr sz="1800" b="0">
                <a:uFillTx/>
              </a:defRPr>
            </a:pPr>
            <a:r>
              <a:rPr dirty="0">
                <a:uFill>
                  <a:solidFill/>
                </a:uFill>
              </a:rPr>
              <a:t>Ship it!</a:t>
            </a:r>
          </a:p>
        </p:txBody>
      </p:sp>
      <p:sp>
        <p:nvSpPr>
          <p:cNvPr id="216" name="Shape 216"/>
          <p:cNvSpPr/>
          <p:nvPr/>
        </p:nvSpPr>
        <p:spPr>
          <a:xfrm>
            <a:off x="2962275" y="2667001"/>
            <a:ext cx="1308050" cy="353943"/>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a:uFill>
                  <a:solidFill/>
                </a:uFill>
              </a:rPr>
              <a:t>Construction</a:t>
            </a:r>
          </a:p>
        </p:txBody>
      </p:sp>
      <p:sp>
        <p:nvSpPr>
          <p:cNvPr id="217" name="Shape 217"/>
          <p:cNvSpPr/>
          <p:nvPr/>
        </p:nvSpPr>
        <p:spPr>
          <a:xfrm>
            <a:off x="5781030" y="2667001"/>
            <a:ext cx="494174" cy="353943"/>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a:uFill>
                  <a:solidFill/>
                </a:uFill>
              </a:rPr>
              <a:t>UAT</a:t>
            </a:r>
          </a:p>
        </p:txBody>
      </p:sp>
      <p:sp>
        <p:nvSpPr>
          <p:cNvPr id="218" name="Shape 218"/>
          <p:cNvSpPr/>
          <p:nvPr/>
        </p:nvSpPr>
        <p:spPr>
          <a:xfrm>
            <a:off x="7534276" y="2677180"/>
            <a:ext cx="852541" cy="353943"/>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a:uFill>
                  <a:solidFill/>
                </a:uFill>
              </a:rPr>
              <a:t>Training</a:t>
            </a:r>
          </a:p>
        </p:txBody>
      </p:sp>
      <p:sp>
        <p:nvSpPr>
          <p:cNvPr id="219" name="Shape 219"/>
          <p:cNvSpPr/>
          <p:nvPr/>
        </p:nvSpPr>
        <p:spPr>
          <a:xfrm>
            <a:off x="3343275" y="3352801"/>
            <a:ext cx="947375" cy="353943"/>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lang="en-GB" dirty="0"/>
              <a:t>10 weeks</a:t>
            </a:r>
            <a:endParaRPr dirty="0"/>
          </a:p>
        </p:txBody>
      </p:sp>
      <p:sp>
        <p:nvSpPr>
          <p:cNvPr id="220" name="Shape 220"/>
          <p:cNvSpPr/>
          <p:nvPr/>
        </p:nvSpPr>
        <p:spPr>
          <a:xfrm>
            <a:off x="5668975" y="3352801"/>
            <a:ext cx="889667" cy="353943"/>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dirty="0"/>
              <a:t> </a:t>
            </a:r>
            <a:r>
              <a:rPr lang="en-GB" dirty="0"/>
              <a:t>2</a:t>
            </a:r>
            <a:r>
              <a:rPr dirty="0"/>
              <a:t> w</a:t>
            </a:r>
            <a:r>
              <a:rPr lang="en-GB" dirty="0" err="1"/>
              <a:t>ee</a:t>
            </a:r>
            <a:r>
              <a:rPr dirty="0"/>
              <a:t>k</a:t>
            </a:r>
            <a:r>
              <a:rPr lang="en-GB" dirty="0"/>
              <a:t>s</a:t>
            </a:r>
            <a:endParaRPr dirty="0"/>
          </a:p>
        </p:txBody>
      </p:sp>
      <p:sp>
        <p:nvSpPr>
          <p:cNvPr id="221" name="Shape 221"/>
          <p:cNvSpPr/>
          <p:nvPr/>
        </p:nvSpPr>
        <p:spPr>
          <a:xfrm>
            <a:off x="7650176" y="3352801"/>
            <a:ext cx="721351" cy="353943"/>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dirty="0"/>
              <a:t> </a:t>
            </a:r>
            <a:r>
              <a:rPr lang="en-GB" dirty="0"/>
              <a:t>5 days</a:t>
            </a:r>
            <a:endParaRPr dirty="0"/>
          </a:p>
        </p:txBody>
      </p:sp>
      <p:pic>
        <p:nvPicPr>
          <p:cNvPr id="222" name="image10.png"/>
          <p:cNvPicPr/>
          <p:nvPr/>
        </p:nvPicPr>
        <p:blipFill>
          <a:blip r:embed="rId3"/>
          <a:stretch>
            <a:fillRect/>
          </a:stretch>
        </p:blipFill>
        <p:spPr>
          <a:xfrm>
            <a:off x="1752600" y="3200400"/>
            <a:ext cx="1057276" cy="800100"/>
          </a:xfrm>
          <a:prstGeom prst="rect">
            <a:avLst/>
          </a:prstGeom>
          <a:ln w="12700">
            <a:round/>
          </a:ln>
        </p:spPr>
      </p:pic>
      <p:sp>
        <p:nvSpPr>
          <p:cNvPr id="223" name="Shape 223"/>
          <p:cNvSpPr/>
          <p:nvPr/>
        </p:nvSpPr>
        <p:spPr>
          <a:xfrm>
            <a:off x="2907190" y="4114801"/>
            <a:ext cx="2812437" cy="353943"/>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4000" b="1"/>
            </a:lvl1pPr>
          </a:lstStyle>
          <a:p>
            <a:pPr lvl="0">
              <a:defRPr sz="1800" b="0">
                <a:uFillTx/>
              </a:defRPr>
            </a:pPr>
            <a:r>
              <a:rPr>
                <a:uFill>
                  <a:solidFill/>
                </a:uFill>
              </a:rPr>
              <a:t>3 people, 3 ½ months, $250K</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03EB7-DC48-4E1D-92D7-DEDA803FED44}"/>
              </a:ext>
            </a:extLst>
          </p:cNvPr>
          <p:cNvSpPr>
            <a:spLocks noGrp="1"/>
          </p:cNvSpPr>
          <p:nvPr>
            <p:ph type="title"/>
          </p:nvPr>
        </p:nvSpPr>
        <p:spPr/>
        <p:txBody>
          <a:bodyPr/>
          <a:lstStyle/>
          <a:p>
            <a:r>
              <a:rPr lang="en-GB" dirty="0"/>
              <a:t>Why are we here?</a:t>
            </a:r>
          </a:p>
        </p:txBody>
      </p:sp>
      <p:sp>
        <p:nvSpPr>
          <p:cNvPr id="3" name="Content Placeholder 2">
            <a:extLst>
              <a:ext uri="{FF2B5EF4-FFF2-40B4-BE49-F238E27FC236}">
                <a16:creationId xmlns:a16="http://schemas.microsoft.com/office/drawing/2014/main" id="{7228CA07-3244-4282-8227-F5BE5B3E6E54}"/>
              </a:ext>
            </a:extLst>
          </p:cNvPr>
          <p:cNvSpPr>
            <a:spLocks noGrp="1"/>
          </p:cNvSpPr>
          <p:nvPr>
            <p:ph idx="1"/>
          </p:nvPr>
        </p:nvSpPr>
        <p:spPr/>
        <p:txBody>
          <a:bodyPr>
            <a:normAutofit lnSpcReduction="10000"/>
          </a:bodyPr>
          <a:lstStyle/>
          <a:p>
            <a:r>
              <a:rPr lang="en-GB" dirty="0"/>
              <a:t>To improve experience of beginners in the gym.</a:t>
            </a:r>
          </a:p>
          <a:p>
            <a:r>
              <a:rPr lang="en-GB" dirty="0"/>
              <a:t>Extend knowledge of intermediate to advanced lifters.</a:t>
            </a:r>
          </a:p>
          <a:p>
            <a:r>
              <a:rPr lang="en-GB" dirty="0"/>
              <a:t>A platform where you can discover exercises, meal plans, stretches and much more.</a:t>
            </a:r>
          </a:p>
          <a:p>
            <a:pPr marL="0" indent="0">
              <a:buNone/>
            </a:pPr>
            <a:endParaRPr lang="en-GB" dirty="0"/>
          </a:p>
          <a:p>
            <a:pPr marL="0" indent="0">
              <a:buNone/>
            </a:pPr>
            <a:r>
              <a:rPr lang="en-GB" dirty="0"/>
              <a:t>The main purpose of this project is to create a website which can help extend the knowledge of its users regarding anything fitness related.</a:t>
            </a:r>
          </a:p>
        </p:txBody>
      </p:sp>
    </p:spTree>
    <p:extLst>
      <p:ext uri="{BB962C8B-B14F-4D97-AF65-F5344CB8AC3E}">
        <p14:creationId xmlns:p14="http://schemas.microsoft.com/office/powerpoint/2010/main" val="3695101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03EB7-DC48-4E1D-92D7-DEDA803FED44}"/>
              </a:ext>
            </a:extLst>
          </p:cNvPr>
          <p:cNvSpPr>
            <a:spLocks noGrp="1"/>
          </p:cNvSpPr>
          <p:nvPr>
            <p:ph type="title"/>
          </p:nvPr>
        </p:nvSpPr>
        <p:spPr/>
        <p:txBody>
          <a:bodyPr/>
          <a:lstStyle/>
          <a:p>
            <a:r>
              <a:rPr lang="en-GB" dirty="0"/>
              <a:t>The elevator pitch</a:t>
            </a:r>
          </a:p>
        </p:txBody>
      </p:sp>
      <p:sp>
        <p:nvSpPr>
          <p:cNvPr id="3" name="Content Placeholder 2">
            <a:extLst>
              <a:ext uri="{FF2B5EF4-FFF2-40B4-BE49-F238E27FC236}">
                <a16:creationId xmlns:a16="http://schemas.microsoft.com/office/drawing/2014/main" id="{7228CA07-3244-4282-8227-F5BE5B3E6E54}"/>
              </a:ext>
            </a:extLst>
          </p:cNvPr>
          <p:cNvSpPr>
            <a:spLocks noGrp="1"/>
          </p:cNvSpPr>
          <p:nvPr>
            <p:ph idx="1"/>
          </p:nvPr>
        </p:nvSpPr>
        <p:spPr/>
        <p:txBody>
          <a:bodyPr>
            <a:normAutofit lnSpcReduction="10000"/>
          </a:bodyPr>
          <a:lstStyle/>
          <a:p>
            <a:pPr marL="0" indent="0">
              <a:buNone/>
            </a:pPr>
            <a:r>
              <a:rPr lang="en-GB" dirty="0"/>
              <a:t>For anybody that loves to exercise who wants to gain more knowledge in what exercises work best for certain areas.</a:t>
            </a:r>
          </a:p>
          <a:p>
            <a:pPr marL="0" indent="0">
              <a:buNone/>
            </a:pPr>
            <a:r>
              <a:rPr lang="en-GB" dirty="0"/>
              <a:t>The Illusive Fitness is a Fitness Website that has an interactive muscle map to help you identify which workouts will target the selected muscle along with other useful features.</a:t>
            </a:r>
          </a:p>
          <a:p>
            <a:pPr marL="0" indent="0">
              <a:buNone/>
            </a:pPr>
            <a:r>
              <a:rPr lang="en-GB" dirty="0"/>
              <a:t>Unlike other fitness websites our project is beneficial to all audiences, whether you have never lifted before or you are a professional bodybuilder, no body is doing what we will do. </a:t>
            </a:r>
          </a:p>
        </p:txBody>
      </p:sp>
    </p:spTree>
    <p:extLst>
      <p:ext uri="{BB962C8B-B14F-4D97-AF65-F5344CB8AC3E}">
        <p14:creationId xmlns:p14="http://schemas.microsoft.com/office/powerpoint/2010/main" val="2607470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89969-4E0D-4F41-ADD9-8557D173A7BA}"/>
              </a:ext>
            </a:extLst>
          </p:cNvPr>
          <p:cNvSpPr>
            <a:spLocks noGrp="1"/>
          </p:cNvSpPr>
          <p:nvPr>
            <p:ph type="title"/>
          </p:nvPr>
        </p:nvSpPr>
        <p:spPr>
          <a:xfrm>
            <a:off x="2160172" y="314632"/>
            <a:ext cx="3333495" cy="1504335"/>
          </a:xfrm>
        </p:spPr>
        <p:txBody>
          <a:bodyPr>
            <a:normAutofit/>
          </a:bodyPr>
          <a:lstStyle/>
          <a:p>
            <a:r>
              <a:rPr lang="en-GB" sz="2400" dirty="0"/>
              <a:t>Product Box</a:t>
            </a:r>
          </a:p>
        </p:txBody>
      </p:sp>
      <p:sp>
        <p:nvSpPr>
          <p:cNvPr id="4" name="Shape 51">
            <a:extLst>
              <a:ext uri="{FF2B5EF4-FFF2-40B4-BE49-F238E27FC236}">
                <a16:creationId xmlns:a16="http://schemas.microsoft.com/office/drawing/2014/main" id="{C27E6CB6-FEA8-4A46-B22C-68B69EFBE62D}"/>
              </a:ext>
            </a:extLst>
          </p:cNvPr>
          <p:cNvSpPr>
            <a:spLocks noGrp="1"/>
          </p:cNvSpPr>
          <p:nvPr>
            <p:ph idx="1"/>
          </p:nvPr>
        </p:nvSpPr>
        <p:spPr>
          <a:xfrm>
            <a:off x="1818617" y="1653208"/>
            <a:ext cx="4277383" cy="3551583"/>
          </a:xfrm>
          <a:prstGeom prst="rect">
            <a:avLst/>
          </a:prstGeom>
          <a:extLst>
            <a:ext uri="{C572A759-6A51-4108-AA02-DFA0A04FC94B}">
              <ma14:wrappingTextBoxFlag xmlns:lc="http://schemas.openxmlformats.org/drawingml/2006/lockedCanvas" xmlns="" xmlns:ma14="http://schemas.microsoft.com/office/mac/drawingml/2011/main" val="1"/>
            </a:ext>
          </a:extLst>
        </p:spPr>
        <p:txBody>
          <a:bodyPr lIns="38100" tIns="38100" rIns="38100" bIns="38100" anchor="t">
            <a:normAutofit/>
          </a:bodyPr>
          <a:lstStyle>
            <a:lvl1pPr>
              <a:buClr>
                <a:srgbClr val="000000"/>
              </a:buClr>
              <a:defRPr>
                <a:uFill>
                  <a:solidFill/>
                </a:uFill>
                <a:latin typeface="+mn-lt"/>
                <a:ea typeface="+mn-ea"/>
                <a:cs typeface="+mn-cs"/>
                <a:sym typeface="Calibri"/>
              </a:defRPr>
            </a:lvl1pPr>
            <a:lvl2pPr indent="342900">
              <a:buClr>
                <a:srgbClr val="000000"/>
              </a:buClr>
              <a:defRPr>
                <a:uFill>
                  <a:solidFill/>
                </a:uFill>
                <a:latin typeface="+mn-lt"/>
                <a:ea typeface="+mn-ea"/>
                <a:cs typeface="+mn-cs"/>
                <a:sym typeface="Calibri"/>
              </a:defRPr>
            </a:lvl2pPr>
            <a:lvl3pPr indent="685800">
              <a:buClr>
                <a:srgbClr val="000000"/>
              </a:buClr>
              <a:defRPr>
                <a:uFill>
                  <a:solidFill/>
                </a:uFill>
                <a:latin typeface="+mn-lt"/>
                <a:ea typeface="+mn-ea"/>
                <a:cs typeface="+mn-cs"/>
                <a:sym typeface="Calibri"/>
              </a:defRPr>
            </a:lvl3pPr>
            <a:lvl4pPr indent="1028700">
              <a:buClr>
                <a:srgbClr val="000000"/>
              </a:buClr>
              <a:defRPr>
                <a:uFill>
                  <a:solidFill/>
                </a:uFill>
                <a:latin typeface="+mn-lt"/>
                <a:ea typeface="+mn-ea"/>
                <a:cs typeface="+mn-cs"/>
                <a:sym typeface="Calibri"/>
              </a:defRPr>
            </a:lvl4pPr>
            <a:lvl5pPr indent="1371600">
              <a:buClr>
                <a:srgbClr val="000000"/>
              </a:buClr>
              <a:defRPr>
                <a:uFill>
                  <a:solidFill/>
                </a:uFill>
                <a:latin typeface="+mn-lt"/>
                <a:ea typeface="+mn-ea"/>
                <a:cs typeface="+mn-cs"/>
                <a:sym typeface="Calibri"/>
              </a:defRPr>
            </a:lvl5pPr>
            <a:lvl6pPr indent="1714500">
              <a:buClr>
                <a:srgbClr val="000000"/>
              </a:buClr>
              <a:defRPr>
                <a:uFill>
                  <a:solidFill/>
                </a:uFill>
                <a:latin typeface="+mn-lt"/>
                <a:ea typeface="+mn-ea"/>
                <a:cs typeface="+mn-cs"/>
                <a:sym typeface="Calibri"/>
              </a:defRPr>
            </a:lvl6pPr>
            <a:lvl7pPr indent="2057400">
              <a:buClr>
                <a:srgbClr val="000000"/>
              </a:buClr>
              <a:defRPr>
                <a:uFill>
                  <a:solidFill/>
                </a:uFill>
                <a:latin typeface="+mn-lt"/>
                <a:ea typeface="+mn-ea"/>
                <a:cs typeface="+mn-cs"/>
                <a:sym typeface="Calibri"/>
              </a:defRPr>
            </a:lvl7pPr>
            <a:lvl8pPr indent="2400300">
              <a:buClr>
                <a:srgbClr val="000000"/>
              </a:buClr>
              <a:defRPr>
                <a:uFill>
                  <a:solidFill/>
                </a:uFill>
                <a:latin typeface="+mn-lt"/>
                <a:ea typeface="+mn-ea"/>
                <a:cs typeface="+mn-cs"/>
                <a:sym typeface="Calibri"/>
              </a:defRPr>
            </a:lvl8pPr>
            <a:lvl9pPr indent="2743200">
              <a:buClr>
                <a:srgbClr val="000000"/>
              </a:buClr>
              <a:defRPr>
                <a:uFill>
                  <a:solidFill/>
                </a:uFill>
                <a:latin typeface="+mn-lt"/>
                <a:ea typeface="+mn-ea"/>
                <a:cs typeface="+mn-cs"/>
                <a:sym typeface="Calibri"/>
              </a:defRPr>
            </a:lvl9pPr>
          </a:lstStyle>
          <a:p>
            <a:pPr marL="0" lvl="0" indent="0">
              <a:buNone/>
              <a:defRPr sz="1800">
                <a:uFillTx/>
              </a:defRPr>
            </a:pPr>
            <a:r>
              <a:rPr lang="en-GB" sz="1800" b="1" u="sng" dirty="0">
                <a:uFill>
                  <a:solidFill/>
                </a:uFill>
              </a:rPr>
              <a:t>ILLUSIVE FITNESS</a:t>
            </a:r>
          </a:p>
          <a:p>
            <a:pPr marL="0" lvl="0" indent="0">
              <a:buNone/>
              <a:defRPr sz="1800">
                <a:uFillTx/>
              </a:defRPr>
            </a:pPr>
            <a:r>
              <a:rPr lang="en-GB" sz="1800" b="1" dirty="0"/>
              <a:t>Slogan: </a:t>
            </a:r>
            <a:r>
              <a:rPr lang="en-GB" sz="1800" dirty="0"/>
              <a:t> Make yourself stronger than your excuses.</a:t>
            </a:r>
          </a:p>
          <a:p>
            <a:pPr marL="0" lvl="0" indent="0">
              <a:buNone/>
              <a:defRPr sz="1800">
                <a:uFillTx/>
              </a:defRPr>
            </a:pPr>
            <a:r>
              <a:rPr lang="en-GB" sz="1800" b="1" dirty="0">
                <a:uFill>
                  <a:solidFill/>
                </a:uFill>
              </a:rPr>
              <a:t>Benefit 1: </a:t>
            </a:r>
            <a:r>
              <a:rPr lang="en-GB" sz="1800" dirty="0">
                <a:uFill>
                  <a:solidFill/>
                </a:uFill>
              </a:rPr>
              <a:t>Introduce begins to the simplicity and brilliance of a healthy life style.</a:t>
            </a:r>
          </a:p>
          <a:p>
            <a:pPr marL="0" lvl="0" indent="0">
              <a:buNone/>
              <a:defRPr sz="1800">
                <a:uFillTx/>
              </a:defRPr>
            </a:pPr>
            <a:r>
              <a:rPr lang="en-GB" sz="1800" b="1" dirty="0"/>
              <a:t>Benefit 2: </a:t>
            </a:r>
            <a:r>
              <a:rPr lang="en-GB" sz="1800" dirty="0"/>
              <a:t>Share knowledge and tips to all levels of  gym goers.</a:t>
            </a:r>
          </a:p>
          <a:p>
            <a:pPr marL="0" lvl="0" indent="0">
              <a:buNone/>
              <a:defRPr sz="1800">
                <a:uFillTx/>
              </a:defRPr>
            </a:pPr>
            <a:r>
              <a:rPr lang="en-GB" sz="1800" b="1" dirty="0">
                <a:uFill>
                  <a:solidFill/>
                </a:uFill>
              </a:rPr>
              <a:t>Benef</a:t>
            </a:r>
            <a:r>
              <a:rPr lang="en-GB" sz="1800" b="1" dirty="0"/>
              <a:t>it 3: </a:t>
            </a:r>
            <a:r>
              <a:rPr lang="en-GB" sz="1800" dirty="0"/>
              <a:t>We elaborate on exercises that may produce injuries to eliminate the danger.</a:t>
            </a:r>
            <a:endParaRPr sz="1800" dirty="0">
              <a:uFill>
                <a:solidFill/>
              </a:uFill>
            </a:endParaRPr>
          </a:p>
        </p:txBody>
      </p:sp>
      <p:pic>
        <p:nvPicPr>
          <p:cNvPr id="5" name="Picture 2" descr="Image result for diet and exercise">
            <a:extLst>
              <a:ext uri="{FF2B5EF4-FFF2-40B4-BE49-F238E27FC236}">
                <a16:creationId xmlns:a16="http://schemas.microsoft.com/office/drawing/2014/main" id="{1421666E-403D-4676-B09D-6ABECD94DFB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655" r="10076"/>
          <a:stretch/>
        </p:blipFill>
        <p:spPr bwMode="auto">
          <a:xfrm>
            <a:off x="6430307" y="685799"/>
            <a:ext cx="3904442" cy="5053050"/>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0349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hape 58"/>
          <p:cNvSpPr>
            <a:spLocks noGrp="1"/>
          </p:cNvSpPr>
          <p:nvPr>
            <p:ph type="title"/>
          </p:nvPr>
        </p:nvSpPr>
        <p:spPr>
          <a:xfrm>
            <a:off x="1981200" y="246503"/>
            <a:ext cx="8229600" cy="1143001"/>
          </a:xfrm>
          <a:prstGeom prst="rect">
            <a:avLst/>
          </a:prstGeom>
        </p:spPr>
        <p:txBody>
          <a:bodyPr/>
          <a:lstStyle/>
          <a:p>
            <a:pPr lvl="0">
              <a:defRPr sz="1800">
                <a:solidFill>
                  <a:srgbClr val="000000"/>
                </a:solidFill>
                <a:uFillTx/>
              </a:defRPr>
            </a:pPr>
            <a:r>
              <a:rPr sz="4400" dirty="0">
                <a:uFill>
                  <a:solidFill>
                    <a:srgbClr val="1D4871"/>
                  </a:solidFill>
                </a:uFill>
              </a:rPr>
              <a:t>The NOT list</a:t>
            </a:r>
          </a:p>
        </p:txBody>
      </p:sp>
      <p:graphicFrame>
        <p:nvGraphicFramePr>
          <p:cNvPr id="59" name="Table 59"/>
          <p:cNvGraphicFramePr/>
          <p:nvPr>
            <p:extLst>
              <p:ext uri="{D42A27DB-BD31-4B8C-83A1-F6EECF244321}">
                <p14:modId xmlns:p14="http://schemas.microsoft.com/office/powerpoint/2010/main" val="2260560546"/>
              </p:ext>
            </p:extLst>
          </p:nvPr>
        </p:nvGraphicFramePr>
        <p:xfrm>
          <a:off x="1904999" y="1396999"/>
          <a:ext cx="8816010" cy="2559158"/>
        </p:xfrm>
        <a:graphic>
          <a:graphicData uri="http://schemas.openxmlformats.org/drawingml/2006/table">
            <a:tbl>
              <a:tblPr firstRow="1" bandRow="1"/>
              <a:tblGrid>
                <a:gridCol w="4408005">
                  <a:extLst>
                    <a:ext uri="{9D8B030D-6E8A-4147-A177-3AD203B41FA5}">
                      <a16:colId xmlns:a16="http://schemas.microsoft.com/office/drawing/2014/main" val="20000"/>
                    </a:ext>
                  </a:extLst>
                </a:gridCol>
                <a:gridCol w="4408005">
                  <a:extLst>
                    <a:ext uri="{9D8B030D-6E8A-4147-A177-3AD203B41FA5}">
                      <a16:colId xmlns:a16="http://schemas.microsoft.com/office/drawing/2014/main" val="20001"/>
                    </a:ext>
                  </a:extLst>
                </a:gridCol>
              </a:tblGrid>
              <a:tr h="622953">
                <a:tc>
                  <a:txBody>
                    <a:bodyPr/>
                    <a:lstStyle/>
                    <a:p>
                      <a:pPr lvl="0" algn="ctr">
                        <a:tabLst>
                          <a:tab pos="914400" algn="l"/>
                        </a:tabLst>
                        <a:defRPr sz="1800" b="0">
                          <a:solidFill>
                            <a:srgbClr val="000000"/>
                          </a:solidFill>
                          <a:uFillTx/>
                        </a:defRPr>
                      </a:pPr>
                      <a:r>
                        <a:rPr sz="3200" dirty="0">
                          <a:solidFill>
                            <a:schemeClr val="tx1"/>
                          </a:solidFill>
                          <a:uFill>
                            <a:solidFill>
                              <a:srgbClr val="FFFFFF"/>
                            </a:solidFill>
                          </a:uFill>
                        </a:rPr>
                        <a:t>IN</a:t>
                      </a:r>
                    </a:p>
                  </a:txBody>
                  <a:tcPr marL="38100" marR="38100" marT="38100" marB="38100" horzOverflow="overflow"/>
                </a:tc>
                <a:tc>
                  <a:txBody>
                    <a:bodyPr/>
                    <a:lstStyle/>
                    <a:p>
                      <a:pPr lvl="0" algn="ctr">
                        <a:tabLst>
                          <a:tab pos="914400" algn="l"/>
                        </a:tabLst>
                        <a:defRPr sz="1800" b="0">
                          <a:solidFill>
                            <a:srgbClr val="000000"/>
                          </a:solidFill>
                          <a:uFillTx/>
                        </a:defRPr>
                      </a:pPr>
                      <a:r>
                        <a:rPr sz="2800" dirty="0">
                          <a:solidFill>
                            <a:schemeClr val="tx1"/>
                          </a:solidFill>
                          <a:uFill>
                            <a:solidFill>
                              <a:srgbClr val="FFFFFF"/>
                            </a:solidFill>
                          </a:uFill>
                        </a:rPr>
                        <a:t>OUT</a:t>
                      </a:r>
                    </a:p>
                  </a:txBody>
                  <a:tcPr marL="38100" marR="38100" marT="38100" marB="38100" horzOverflow="overflow"/>
                </a:tc>
                <a:extLst>
                  <a:ext uri="{0D108BD9-81ED-4DB2-BD59-A6C34878D82A}">
                    <a16:rowId xmlns:a16="http://schemas.microsoft.com/office/drawing/2014/main" val="10000"/>
                  </a:ext>
                </a:extLst>
              </a:tr>
              <a:tr h="387241">
                <a:tc>
                  <a:txBody>
                    <a:bodyPr/>
                    <a:lstStyle/>
                    <a:p>
                      <a:pPr lvl="0" algn="l">
                        <a:tabLst>
                          <a:tab pos="914400" algn="l"/>
                        </a:tabLst>
                        <a:defRPr sz="1800">
                          <a:uFill>
                            <a:solidFill>
                              <a:srgbClr val="000000"/>
                            </a:solidFill>
                          </a:uFill>
                        </a:defRPr>
                      </a:pPr>
                      <a:r>
                        <a:rPr lang="en-GB" dirty="0"/>
                        <a:t>Meal Plans</a:t>
                      </a:r>
                      <a:endParaRPr dirty="0"/>
                    </a:p>
                  </a:txBody>
                  <a:tcPr marL="38100" marR="38100" marT="38100" marB="38100" horzOverflow="overflow"/>
                </a:tc>
                <a:tc>
                  <a:txBody>
                    <a:bodyPr/>
                    <a:lstStyle/>
                    <a:p>
                      <a:pPr lvl="0" algn="l">
                        <a:tabLst>
                          <a:tab pos="914400" algn="l"/>
                        </a:tabLst>
                        <a:defRPr sz="1800">
                          <a:uFill>
                            <a:solidFill>
                              <a:srgbClr val="000000"/>
                            </a:solidFill>
                          </a:uFill>
                        </a:defRPr>
                      </a:pPr>
                      <a:r>
                        <a:rPr lang="en-GB" dirty="0"/>
                        <a:t>Exercises to Avoid </a:t>
                      </a:r>
                      <a:endParaRPr dirty="0"/>
                    </a:p>
                  </a:txBody>
                  <a:tcPr marL="38100" marR="38100" marT="38100" marB="38100" horzOverflow="overflow"/>
                </a:tc>
                <a:extLst>
                  <a:ext uri="{0D108BD9-81ED-4DB2-BD59-A6C34878D82A}">
                    <a16:rowId xmlns:a16="http://schemas.microsoft.com/office/drawing/2014/main" val="10001"/>
                  </a:ext>
                </a:extLst>
              </a:tr>
              <a:tr h="387241">
                <a:tc>
                  <a:txBody>
                    <a:bodyPr/>
                    <a:lstStyle/>
                    <a:p>
                      <a:pPr lvl="0" algn="l">
                        <a:tabLst>
                          <a:tab pos="914400" algn="l"/>
                        </a:tabLst>
                        <a:defRPr sz="1800">
                          <a:uFill>
                            <a:solidFill>
                              <a:srgbClr val="000000"/>
                            </a:solidFill>
                          </a:uFill>
                        </a:defRPr>
                      </a:pPr>
                      <a:r>
                        <a:rPr lang="en-GB" dirty="0"/>
                        <a:t>Exercises specific to each muscle group</a:t>
                      </a:r>
                      <a:endParaRPr dirty="0"/>
                    </a:p>
                  </a:txBody>
                  <a:tcPr marL="38100" marR="38100" marT="38100" marB="38100" horzOverflow="overflow"/>
                </a:tc>
                <a:tc>
                  <a:txBody>
                    <a:bodyPr/>
                    <a:lstStyle/>
                    <a:p>
                      <a:pPr lvl="0" algn="l">
                        <a:tabLst>
                          <a:tab pos="914400" algn="l"/>
                        </a:tabLst>
                        <a:defRPr sz="1800">
                          <a:uFill>
                            <a:solidFill>
                              <a:srgbClr val="000000"/>
                            </a:solidFill>
                          </a:uFill>
                        </a:defRPr>
                      </a:pPr>
                      <a:r>
                        <a:rPr lang="en-GB" dirty="0"/>
                        <a:t>Foods to Avoid</a:t>
                      </a:r>
                      <a:endParaRPr dirty="0"/>
                    </a:p>
                  </a:txBody>
                  <a:tcPr marL="38100" marR="38100" marT="38100" marB="38100" horzOverflow="overflow"/>
                </a:tc>
                <a:extLst>
                  <a:ext uri="{0D108BD9-81ED-4DB2-BD59-A6C34878D82A}">
                    <a16:rowId xmlns:a16="http://schemas.microsoft.com/office/drawing/2014/main" val="10002"/>
                  </a:ext>
                </a:extLst>
              </a:tr>
              <a:tr h="387241">
                <a:tc>
                  <a:txBody>
                    <a:bodyPr/>
                    <a:lstStyle/>
                    <a:p>
                      <a:pPr lvl="0" algn="l">
                        <a:tabLst>
                          <a:tab pos="914400" algn="l"/>
                        </a:tabLst>
                        <a:defRPr sz="1800">
                          <a:uFill>
                            <a:solidFill>
                              <a:srgbClr val="000000"/>
                            </a:solidFill>
                          </a:uFill>
                        </a:defRPr>
                      </a:pPr>
                      <a:r>
                        <a:rPr lang="en-GB" dirty="0"/>
                        <a:t>Exercises specific for weight loss</a:t>
                      </a:r>
                      <a:endParaRPr dirty="0"/>
                    </a:p>
                  </a:txBody>
                  <a:tcPr marL="38100" marR="38100" marT="38100" marB="38100" horzOverflow="overflow"/>
                </a:tc>
                <a:tc>
                  <a:txBody>
                    <a:bodyPr/>
                    <a:lstStyle/>
                    <a:p>
                      <a:pPr lvl="0" algn="l">
                        <a:tabLst>
                          <a:tab pos="914400" algn="l"/>
                        </a:tabLst>
                        <a:defRPr sz="1800">
                          <a:uFill>
                            <a:solidFill>
                              <a:srgbClr val="000000"/>
                            </a:solidFill>
                          </a:uFill>
                        </a:defRPr>
                      </a:pPr>
                      <a:r>
                        <a:rPr lang="en-GB" dirty="0"/>
                        <a:t>Training supplements</a:t>
                      </a:r>
                      <a:endParaRPr dirty="0"/>
                    </a:p>
                  </a:txBody>
                  <a:tcPr marL="38100" marR="38100" marT="38100" marB="38100" horzOverflow="overflow"/>
                </a:tc>
                <a:extLst>
                  <a:ext uri="{0D108BD9-81ED-4DB2-BD59-A6C34878D82A}">
                    <a16:rowId xmlns:a16="http://schemas.microsoft.com/office/drawing/2014/main" val="10003"/>
                  </a:ext>
                </a:extLst>
              </a:tr>
              <a:tr h="387241">
                <a:tc>
                  <a:txBody>
                    <a:bodyPr/>
                    <a:lstStyle/>
                    <a:p>
                      <a:pPr lvl="0" algn="l">
                        <a:tabLst>
                          <a:tab pos="914400" algn="l"/>
                        </a:tabLst>
                        <a:defRPr sz="1800">
                          <a:uFill>
                            <a:solidFill>
                              <a:srgbClr val="000000"/>
                            </a:solidFill>
                          </a:uFill>
                        </a:defRPr>
                      </a:pPr>
                      <a:r>
                        <a:rPr lang="en-GB" dirty="0"/>
                        <a:t>Exercises specific for strength training</a:t>
                      </a:r>
                      <a:endParaRPr dirty="0"/>
                    </a:p>
                  </a:txBody>
                  <a:tcPr marL="38100" marR="38100" marT="38100" marB="38100" horzOverflow="overflow"/>
                </a:tc>
                <a:tc>
                  <a:txBody>
                    <a:bodyPr/>
                    <a:lstStyle/>
                    <a:p>
                      <a:pPr lvl="0" algn="l">
                        <a:tabLst>
                          <a:tab pos="914400" algn="l"/>
                        </a:tabLst>
                        <a:defRPr sz="1800">
                          <a:uFill>
                            <a:solidFill>
                              <a:srgbClr val="000000"/>
                            </a:solidFill>
                          </a:uFill>
                        </a:defRPr>
                      </a:pPr>
                      <a:r>
                        <a:rPr lang="en-GB" dirty="0"/>
                        <a:t>Fasting and other diet types</a:t>
                      </a:r>
                      <a:endParaRPr dirty="0"/>
                    </a:p>
                  </a:txBody>
                  <a:tcPr marL="38100" marR="38100" marT="38100" marB="38100" horzOverflow="overflow"/>
                </a:tc>
                <a:extLst>
                  <a:ext uri="{0D108BD9-81ED-4DB2-BD59-A6C34878D82A}">
                    <a16:rowId xmlns:a16="http://schemas.microsoft.com/office/drawing/2014/main" val="10004"/>
                  </a:ext>
                </a:extLst>
              </a:tr>
              <a:tr h="387241">
                <a:tc>
                  <a:txBody>
                    <a:bodyPr/>
                    <a:lstStyle/>
                    <a:p>
                      <a:pPr marL="0" marR="0" lvl="0" indent="0" algn="l" defTabSz="457200" rtl="0" eaLnBrk="1" fontAlgn="auto" latinLnBrk="0" hangingPunct="1">
                        <a:lnSpc>
                          <a:spcPct val="100000"/>
                        </a:lnSpc>
                        <a:spcBef>
                          <a:spcPts val="0"/>
                        </a:spcBef>
                        <a:spcAft>
                          <a:spcPts val="0"/>
                        </a:spcAft>
                        <a:buClrTx/>
                        <a:buSzTx/>
                        <a:buFontTx/>
                        <a:buNone/>
                        <a:tabLst>
                          <a:tab pos="914400" algn="l"/>
                        </a:tabLst>
                        <a:defRPr sz="1800">
                          <a:uFill>
                            <a:solidFill>
                              <a:srgbClr val="000000"/>
                            </a:solidFill>
                          </a:uFill>
                        </a:defRPr>
                      </a:pPr>
                      <a:r>
                        <a:rPr lang="en-GB" dirty="0"/>
                        <a:t>Useful Training equipment to prevent injury</a:t>
                      </a:r>
                    </a:p>
                  </a:txBody>
                  <a:tcPr marL="38100" marR="38100" marT="38100" marB="38100" horzOverflow="overflow"/>
                </a:tc>
                <a:tc>
                  <a:txBody>
                    <a:bodyPr/>
                    <a:lstStyle/>
                    <a:p>
                      <a:pPr lvl="0" algn="l">
                        <a:tabLst>
                          <a:tab pos="914400" algn="l"/>
                        </a:tabLst>
                        <a:defRPr sz="1800">
                          <a:uFill>
                            <a:solidFill>
                              <a:srgbClr val="000000"/>
                            </a:solidFill>
                          </a:uFill>
                        </a:defRPr>
                      </a:pPr>
                      <a:endParaRPr dirty="0"/>
                    </a:p>
                  </a:txBody>
                  <a:tcPr marL="38100" marR="38100" marT="38100" marB="38100" horzOverflow="overflow"/>
                </a:tc>
                <a:extLst>
                  <a:ext uri="{0D108BD9-81ED-4DB2-BD59-A6C34878D82A}">
                    <a16:rowId xmlns:a16="http://schemas.microsoft.com/office/drawing/2014/main" val="10005"/>
                  </a:ext>
                </a:extLst>
              </a:tr>
            </a:tbl>
          </a:graphicData>
        </a:graphic>
      </p:graphicFrame>
      <p:graphicFrame>
        <p:nvGraphicFramePr>
          <p:cNvPr id="60" name="Table 60"/>
          <p:cNvGraphicFramePr/>
          <p:nvPr>
            <p:extLst>
              <p:ext uri="{D42A27DB-BD31-4B8C-83A1-F6EECF244321}">
                <p14:modId xmlns:p14="http://schemas.microsoft.com/office/powerpoint/2010/main" val="1647018873"/>
              </p:ext>
            </p:extLst>
          </p:nvPr>
        </p:nvGraphicFramePr>
        <p:xfrm>
          <a:off x="1904999" y="4006338"/>
          <a:ext cx="8816010" cy="1630474"/>
        </p:xfrm>
        <a:graphic>
          <a:graphicData uri="http://schemas.openxmlformats.org/drawingml/2006/table">
            <a:tbl>
              <a:tblPr firstRow="1" bandRow="1"/>
              <a:tblGrid>
                <a:gridCol w="8816010">
                  <a:extLst>
                    <a:ext uri="{9D8B030D-6E8A-4147-A177-3AD203B41FA5}">
                      <a16:colId xmlns:a16="http://schemas.microsoft.com/office/drawing/2014/main" val="20000"/>
                    </a:ext>
                  </a:extLst>
                </a:gridCol>
              </a:tblGrid>
              <a:tr h="578914">
                <a:tc>
                  <a:txBody>
                    <a:bodyPr/>
                    <a:lstStyle/>
                    <a:p>
                      <a:pPr lvl="0" algn="ctr">
                        <a:tabLst>
                          <a:tab pos="914400" algn="l"/>
                        </a:tabLst>
                        <a:defRPr sz="1800" b="0">
                          <a:solidFill>
                            <a:srgbClr val="000000"/>
                          </a:solidFill>
                          <a:uFillTx/>
                        </a:defRPr>
                      </a:pPr>
                      <a:r>
                        <a:rPr sz="3200" b="0" dirty="0">
                          <a:solidFill>
                            <a:schemeClr val="tx1"/>
                          </a:solidFill>
                          <a:uFill>
                            <a:solidFill>
                              <a:srgbClr val="FFFFFF"/>
                            </a:solidFill>
                          </a:uFill>
                        </a:rPr>
                        <a:t>UNRESOLVED</a:t>
                      </a:r>
                    </a:p>
                  </a:txBody>
                  <a:tcPr marL="38100" marR="38100" marT="38100" marB="38100" horzOverflow="overflow"/>
                </a:tc>
                <a:extLst>
                  <a:ext uri="{0D108BD9-81ED-4DB2-BD59-A6C34878D82A}">
                    <a16:rowId xmlns:a16="http://schemas.microsoft.com/office/drawing/2014/main" val="10000"/>
                  </a:ext>
                </a:extLst>
              </a:tr>
              <a:tr h="347921">
                <a:tc>
                  <a:txBody>
                    <a:bodyPr/>
                    <a:lstStyle/>
                    <a:p>
                      <a:pPr lvl="0" algn="l">
                        <a:tabLst>
                          <a:tab pos="914400" algn="l"/>
                        </a:tabLst>
                        <a:defRPr sz="1800">
                          <a:uFill>
                            <a:solidFill>
                              <a:srgbClr val="000000"/>
                            </a:solidFill>
                          </a:uFill>
                        </a:defRPr>
                      </a:pPr>
                      <a:r>
                        <a:rPr lang="en-GB" dirty="0"/>
                        <a:t>Types of stretches </a:t>
                      </a:r>
                      <a:endParaRPr dirty="0"/>
                    </a:p>
                  </a:txBody>
                  <a:tcPr marL="38100" marR="38100" marT="38100" marB="38100" horzOverflow="overflow"/>
                </a:tc>
                <a:extLst>
                  <a:ext uri="{0D108BD9-81ED-4DB2-BD59-A6C34878D82A}">
                    <a16:rowId xmlns:a16="http://schemas.microsoft.com/office/drawing/2014/main" val="10001"/>
                  </a:ext>
                </a:extLst>
              </a:tr>
              <a:tr h="347921">
                <a:tc>
                  <a:txBody>
                    <a:bodyPr/>
                    <a:lstStyle/>
                    <a:p>
                      <a:pPr marL="0" marR="0" lvl="0" indent="0" algn="l" defTabSz="457200" rtl="0" eaLnBrk="1" fontAlgn="auto" latinLnBrk="0" hangingPunct="1">
                        <a:lnSpc>
                          <a:spcPct val="100000"/>
                        </a:lnSpc>
                        <a:spcBef>
                          <a:spcPts val="0"/>
                        </a:spcBef>
                        <a:spcAft>
                          <a:spcPts val="0"/>
                        </a:spcAft>
                        <a:buClrTx/>
                        <a:buSzTx/>
                        <a:buFontTx/>
                        <a:buNone/>
                        <a:tabLst>
                          <a:tab pos="914400" algn="l"/>
                        </a:tabLst>
                        <a:defRPr sz="1800">
                          <a:uFill>
                            <a:solidFill>
                              <a:srgbClr val="000000"/>
                            </a:solidFill>
                          </a:uFill>
                        </a:defRPr>
                      </a:pPr>
                      <a:r>
                        <a:rPr lang="en-GB" dirty="0"/>
                        <a:t>Cardio Training</a:t>
                      </a:r>
                    </a:p>
                  </a:txBody>
                  <a:tcPr marL="38100" marR="38100" marT="38100" marB="38100" horzOverflow="overflow"/>
                </a:tc>
                <a:extLst>
                  <a:ext uri="{0D108BD9-81ED-4DB2-BD59-A6C34878D82A}">
                    <a16:rowId xmlns:a16="http://schemas.microsoft.com/office/drawing/2014/main" val="10002"/>
                  </a:ext>
                </a:extLst>
              </a:tr>
              <a:tr h="347921">
                <a:tc>
                  <a:txBody>
                    <a:bodyPr/>
                    <a:lstStyle/>
                    <a:p>
                      <a:pPr lvl="0" algn="l">
                        <a:tabLst>
                          <a:tab pos="914400" algn="l"/>
                        </a:tabLst>
                        <a:defRPr sz="1800">
                          <a:uFill>
                            <a:solidFill>
                              <a:srgbClr val="000000"/>
                            </a:solidFill>
                          </a:uFill>
                        </a:defRPr>
                      </a:pPr>
                      <a:r>
                        <a:rPr lang="en-GB" dirty="0"/>
                        <a:t>Gym equipment you can purchase.</a:t>
                      </a:r>
                      <a:endParaRPr dirty="0"/>
                    </a:p>
                  </a:txBody>
                  <a:tcPr marL="38100" marR="38100" marT="38100" marB="38100" horzOverflow="overflow"/>
                </a:tc>
                <a:extLst>
                  <a:ext uri="{0D108BD9-81ED-4DB2-BD59-A6C34878D82A}">
                    <a16:rowId xmlns:a16="http://schemas.microsoft.com/office/drawing/2014/main" val="10003"/>
                  </a:ext>
                </a:extLst>
              </a:tr>
            </a:tbl>
          </a:graphicData>
        </a:graphic>
      </p:graphicFrame>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6881-E7D2-4CDE-92E4-8735670A5FDF}"/>
              </a:ext>
            </a:extLst>
          </p:cNvPr>
          <p:cNvSpPr>
            <a:spLocks noGrp="1"/>
          </p:cNvSpPr>
          <p:nvPr>
            <p:ph type="title"/>
          </p:nvPr>
        </p:nvSpPr>
        <p:spPr/>
        <p:txBody>
          <a:bodyPr/>
          <a:lstStyle/>
          <a:p>
            <a:r>
              <a:rPr lang="en-GB" dirty="0"/>
              <a:t>Our Project Community</a:t>
            </a:r>
          </a:p>
        </p:txBody>
      </p:sp>
      <p:sp>
        <p:nvSpPr>
          <p:cNvPr id="3" name="Text Placeholder 2">
            <a:extLst>
              <a:ext uri="{FF2B5EF4-FFF2-40B4-BE49-F238E27FC236}">
                <a16:creationId xmlns:a16="http://schemas.microsoft.com/office/drawing/2014/main" id="{49C68128-657F-4A20-A34E-56E4F7BFA268}"/>
              </a:ext>
            </a:extLst>
          </p:cNvPr>
          <p:cNvSpPr>
            <a:spLocks noGrp="1"/>
          </p:cNvSpPr>
          <p:nvPr>
            <p:ph type="body" idx="1"/>
          </p:nvPr>
        </p:nvSpPr>
        <p:spPr/>
        <p:txBody>
          <a:bodyPr anchor="t"/>
          <a:lstStyle/>
          <a:p>
            <a:pPr marL="0" indent="0">
              <a:buNone/>
            </a:pPr>
            <a:endParaRPr lang="en-GB" dirty="0"/>
          </a:p>
        </p:txBody>
      </p:sp>
      <p:sp>
        <p:nvSpPr>
          <p:cNvPr id="5" name="Oval 4">
            <a:extLst>
              <a:ext uri="{FF2B5EF4-FFF2-40B4-BE49-F238E27FC236}">
                <a16:creationId xmlns:a16="http://schemas.microsoft.com/office/drawing/2014/main" id="{AD23577D-5E79-4941-A60B-35093B31E85C}"/>
              </a:ext>
            </a:extLst>
          </p:cNvPr>
          <p:cNvSpPr/>
          <p:nvPr/>
        </p:nvSpPr>
        <p:spPr>
          <a:xfrm>
            <a:off x="5820328" y="3898900"/>
            <a:ext cx="1737360" cy="807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Our</a:t>
            </a:r>
            <a:r>
              <a:rPr lang="en-GB" dirty="0"/>
              <a:t> </a:t>
            </a:r>
            <a:r>
              <a:rPr lang="en-GB" dirty="0">
                <a:solidFill>
                  <a:schemeClr val="tx1"/>
                </a:solidFill>
              </a:rPr>
              <a:t>Core</a:t>
            </a:r>
            <a:r>
              <a:rPr lang="en-GB" dirty="0"/>
              <a:t> </a:t>
            </a:r>
            <a:r>
              <a:rPr lang="en-GB" dirty="0">
                <a:solidFill>
                  <a:schemeClr val="tx1"/>
                </a:solidFill>
              </a:rPr>
              <a:t>team</a:t>
            </a:r>
          </a:p>
        </p:txBody>
      </p:sp>
      <p:pic>
        <p:nvPicPr>
          <p:cNvPr id="6" name="image4.png">
            <a:extLst>
              <a:ext uri="{FF2B5EF4-FFF2-40B4-BE49-F238E27FC236}">
                <a16:creationId xmlns:a16="http://schemas.microsoft.com/office/drawing/2014/main" id="{2A607545-0BBE-47F6-B8DD-DB3704E136C3}"/>
              </a:ext>
            </a:extLst>
          </p:cNvPr>
          <p:cNvPicPr/>
          <p:nvPr/>
        </p:nvPicPr>
        <p:blipFill>
          <a:blip r:embed="rId2"/>
          <a:stretch>
            <a:fillRect/>
          </a:stretch>
        </p:blipFill>
        <p:spPr>
          <a:xfrm>
            <a:off x="8070850" y="2965450"/>
            <a:ext cx="800100" cy="927100"/>
          </a:xfrm>
          <a:prstGeom prst="rect">
            <a:avLst/>
          </a:prstGeom>
          <a:ln w="12700">
            <a:miter lim="400000"/>
          </a:ln>
        </p:spPr>
      </p:pic>
      <p:sp>
        <p:nvSpPr>
          <p:cNvPr id="7" name="Rectangle 6">
            <a:extLst>
              <a:ext uri="{FF2B5EF4-FFF2-40B4-BE49-F238E27FC236}">
                <a16:creationId xmlns:a16="http://schemas.microsoft.com/office/drawing/2014/main" id="{2397716F-B4A8-45DD-B4FE-169F4CA2F507}"/>
              </a:ext>
            </a:extLst>
          </p:cNvPr>
          <p:cNvSpPr/>
          <p:nvPr/>
        </p:nvSpPr>
        <p:spPr>
          <a:xfrm>
            <a:off x="9075420" y="3429000"/>
            <a:ext cx="1234440" cy="463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Users</a:t>
            </a:r>
          </a:p>
        </p:txBody>
      </p:sp>
      <p:pic>
        <p:nvPicPr>
          <p:cNvPr id="8" name="image3.png">
            <a:extLst>
              <a:ext uri="{FF2B5EF4-FFF2-40B4-BE49-F238E27FC236}">
                <a16:creationId xmlns:a16="http://schemas.microsoft.com/office/drawing/2014/main" id="{6D1B9775-EA16-4414-B4D9-73777350E73C}"/>
              </a:ext>
            </a:extLst>
          </p:cNvPr>
          <p:cNvPicPr/>
          <p:nvPr/>
        </p:nvPicPr>
        <p:blipFill>
          <a:blip r:embed="rId3"/>
          <a:stretch>
            <a:fillRect/>
          </a:stretch>
        </p:blipFill>
        <p:spPr>
          <a:xfrm>
            <a:off x="4493415" y="2965450"/>
            <a:ext cx="800100" cy="927100"/>
          </a:xfrm>
          <a:prstGeom prst="rect">
            <a:avLst/>
          </a:prstGeom>
          <a:ln w="12700">
            <a:miter lim="400000"/>
          </a:ln>
        </p:spPr>
      </p:pic>
      <p:sp>
        <p:nvSpPr>
          <p:cNvPr id="10" name="Rectangle 9">
            <a:extLst>
              <a:ext uri="{FF2B5EF4-FFF2-40B4-BE49-F238E27FC236}">
                <a16:creationId xmlns:a16="http://schemas.microsoft.com/office/drawing/2014/main" id="{46D70291-B4AA-44FF-9A48-767FE300C8D6}"/>
              </a:ext>
            </a:extLst>
          </p:cNvPr>
          <p:cNvSpPr/>
          <p:nvPr/>
        </p:nvSpPr>
        <p:spPr>
          <a:xfrm>
            <a:off x="2491740" y="3429000"/>
            <a:ext cx="1885789" cy="463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System Analyst</a:t>
            </a:r>
          </a:p>
        </p:txBody>
      </p:sp>
      <p:sp>
        <p:nvSpPr>
          <p:cNvPr id="12" name="Rectangle 11">
            <a:extLst>
              <a:ext uri="{FF2B5EF4-FFF2-40B4-BE49-F238E27FC236}">
                <a16:creationId xmlns:a16="http://schemas.microsoft.com/office/drawing/2014/main" id="{409F0D50-D001-41C3-AE9A-BF54E78729EB}"/>
              </a:ext>
            </a:extLst>
          </p:cNvPr>
          <p:cNvSpPr/>
          <p:nvPr/>
        </p:nvSpPr>
        <p:spPr>
          <a:xfrm>
            <a:off x="9075420" y="5138418"/>
            <a:ext cx="1234440" cy="463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Customers</a:t>
            </a:r>
          </a:p>
        </p:txBody>
      </p:sp>
      <p:pic>
        <p:nvPicPr>
          <p:cNvPr id="13" name="image4.png">
            <a:extLst>
              <a:ext uri="{FF2B5EF4-FFF2-40B4-BE49-F238E27FC236}">
                <a16:creationId xmlns:a16="http://schemas.microsoft.com/office/drawing/2014/main" id="{44D0EA34-27E9-4EA9-B3AF-5E5E475C37C5}"/>
              </a:ext>
            </a:extLst>
          </p:cNvPr>
          <p:cNvPicPr/>
          <p:nvPr/>
        </p:nvPicPr>
        <p:blipFill>
          <a:blip r:embed="rId2"/>
          <a:stretch>
            <a:fillRect/>
          </a:stretch>
        </p:blipFill>
        <p:spPr>
          <a:xfrm>
            <a:off x="8070850" y="4700269"/>
            <a:ext cx="800100" cy="927100"/>
          </a:xfrm>
          <a:prstGeom prst="rect">
            <a:avLst/>
          </a:prstGeom>
          <a:ln w="12700">
            <a:miter lim="400000"/>
          </a:ln>
        </p:spPr>
      </p:pic>
      <p:pic>
        <p:nvPicPr>
          <p:cNvPr id="15" name="image3.png">
            <a:extLst>
              <a:ext uri="{FF2B5EF4-FFF2-40B4-BE49-F238E27FC236}">
                <a16:creationId xmlns:a16="http://schemas.microsoft.com/office/drawing/2014/main" id="{54AE616B-DFC0-444D-8F75-717277529FFF}"/>
              </a:ext>
            </a:extLst>
          </p:cNvPr>
          <p:cNvPicPr/>
          <p:nvPr/>
        </p:nvPicPr>
        <p:blipFill>
          <a:blip r:embed="rId3"/>
          <a:stretch>
            <a:fillRect/>
          </a:stretch>
        </p:blipFill>
        <p:spPr>
          <a:xfrm>
            <a:off x="4507066" y="4674868"/>
            <a:ext cx="800100" cy="927100"/>
          </a:xfrm>
          <a:prstGeom prst="rect">
            <a:avLst/>
          </a:prstGeom>
          <a:ln w="12700">
            <a:miter lim="400000"/>
          </a:ln>
        </p:spPr>
      </p:pic>
      <p:sp>
        <p:nvSpPr>
          <p:cNvPr id="17" name="Rectangle 16">
            <a:extLst>
              <a:ext uri="{FF2B5EF4-FFF2-40B4-BE49-F238E27FC236}">
                <a16:creationId xmlns:a16="http://schemas.microsoft.com/office/drawing/2014/main" id="{55376548-4593-4146-B596-A589378B9527}"/>
              </a:ext>
            </a:extLst>
          </p:cNvPr>
          <p:cNvSpPr/>
          <p:nvPr/>
        </p:nvSpPr>
        <p:spPr>
          <a:xfrm>
            <a:off x="2371008" y="5138418"/>
            <a:ext cx="1931588" cy="463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Graphic Designers</a:t>
            </a:r>
          </a:p>
        </p:txBody>
      </p:sp>
    </p:spTree>
    <p:extLst>
      <p:ext uri="{BB962C8B-B14F-4D97-AF65-F5344CB8AC3E}">
        <p14:creationId xmlns:p14="http://schemas.microsoft.com/office/powerpoint/2010/main" val="40191945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72"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3"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74"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75"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76"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77"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B9CE0D96-8C37-43CA-9BEA-7761188B50E8}"/>
              </a:ext>
            </a:extLst>
          </p:cNvPr>
          <p:cNvSpPr>
            <a:spLocks noGrp="1"/>
          </p:cNvSpPr>
          <p:nvPr>
            <p:ph type="title"/>
          </p:nvPr>
        </p:nvSpPr>
        <p:spPr>
          <a:xfrm>
            <a:off x="1484311" y="685800"/>
            <a:ext cx="10018713" cy="1752599"/>
          </a:xfrm>
        </p:spPr>
        <p:txBody>
          <a:bodyPr vert="horz" lIns="91440" tIns="45720" rIns="91440" bIns="45720" rtlCol="0" anchor="ctr">
            <a:normAutofit/>
          </a:bodyPr>
          <a:lstStyle/>
          <a:p>
            <a:r>
              <a:rPr lang="en-US"/>
              <a:t>Technical Solution</a:t>
            </a:r>
          </a:p>
        </p:txBody>
      </p:sp>
      <p:pic>
        <p:nvPicPr>
          <p:cNvPr id="2050" name="Picture 2" descr="Image result for Technical solution html">
            <a:extLst>
              <a:ext uri="{FF2B5EF4-FFF2-40B4-BE49-F238E27FC236}">
                <a16:creationId xmlns:a16="http://schemas.microsoft.com/office/drawing/2014/main" id="{E86CB76D-521F-4E12-9861-4A254C47AB1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84063" y="2630083"/>
            <a:ext cx="3959211" cy="2464608"/>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DBA556C2-73F3-4A3A-9D96-B52DF9FA5D13}"/>
              </a:ext>
            </a:extLst>
          </p:cNvPr>
          <p:cNvSpPr>
            <a:spLocks noGrp="1"/>
          </p:cNvSpPr>
          <p:nvPr>
            <p:ph type="body" idx="1"/>
          </p:nvPr>
        </p:nvSpPr>
        <p:spPr>
          <a:xfrm>
            <a:off x="6016336" y="2666999"/>
            <a:ext cx="5486687" cy="3124201"/>
          </a:xfrm>
        </p:spPr>
        <p:txBody>
          <a:bodyPr vert="horz" lIns="91440" tIns="45720" rIns="91440" bIns="45720" rtlCol="0" anchor="t">
            <a:normAutofit/>
          </a:bodyPr>
          <a:lstStyle/>
          <a:p>
            <a:pPr marL="0" indent="0">
              <a:buNone/>
            </a:pPr>
            <a:r>
              <a:rPr lang="en-US" dirty="0"/>
              <a:t>Technologies:</a:t>
            </a:r>
          </a:p>
          <a:p>
            <a:r>
              <a:rPr lang="en-US" dirty="0"/>
              <a:t>-Language: HTML, CSS</a:t>
            </a:r>
          </a:p>
          <a:p>
            <a:r>
              <a:rPr lang="en-US" dirty="0"/>
              <a:t>-Libraries: HTML API’s</a:t>
            </a:r>
          </a:p>
          <a:p>
            <a:r>
              <a:rPr lang="en-US" dirty="0"/>
              <a:t>-Technology: Jira Atlassian </a:t>
            </a:r>
          </a:p>
        </p:txBody>
      </p:sp>
    </p:spTree>
    <p:extLst>
      <p:ext uri="{BB962C8B-B14F-4D97-AF65-F5344CB8AC3E}">
        <p14:creationId xmlns:p14="http://schemas.microsoft.com/office/powerpoint/2010/main" val="362317785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DC2C9-FB14-41D4-9883-8798378177BE}"/>
              </a:ext>
            </a:extLst>
          </p:cNvPr>
          <p:cNvSpPr>
            <a:spLocks noGrp="1"/>
          </p:cNvSpPr>
          <p:nvPr>
            <p:ph type="title"/>
          </p:nvPr>
        </p:nvSpPr>
        <p:spPr/>
        <p:txBody>
          <a:bodyPr/>
          <a:lstStyle/>
          <a:p>
            <a:r>
              <a:rPr lang="en-GB" dirty="0"/>
              <a:t>What keeps us up at night</a:t>
            </a:r>
          </a:p>
        </p:txBody>
      </p:sp>
      <p:sp>
        <p:nvSpPr>
          <p:cNvPr id="3" name="Text Placeholder 2">
            <a:extLst>
              <a:ext uri="{FF2B5EF4-FFF2-40B4-BE49-F238E27FC236}">
                <a16:creationId xmlns:a16="http://schemas.microsoft.com/office/drawing/2014/main" id="{C56F3D21-8338-4591-A0C6-49AA321AAD70}"/>
              </a:ext>
            </a:extLst>
          </p:cNvPr>
          <p:cNvSpPr>
            <a:spLocks noGrp="1"/>
          </p:cNvSpPr>
          <p:nvPr>
            <p:ph type="body" idx="1"/>
          </p:nvPr>
        </p:nvSpPr>
        <p:spPr/>
        <p:txBody>
          <a:bodyPr anchor="t"/>
          <a:lstStyle/>
          <a:p>
            <a:r>
              <a:rPr lang="en-GB" dirty="0"/>
              <a:t>Sponsors will only commit to project if it exceeds quality expectations.</a:t>
            </a:r>
          </a:p>
          <a:p>
            <a:r>
              <a:rPr lang="en-GB" dirty="0"/>
              <a:t>Must  be complete within the specified deadline.</a:t>
            </a:r>
          </a:p>
          <a:p>
            <a:r>
              <a:rPr lang="en-GB" dirty="0"/>
              <a:t>Customer changes their requirements deep into the project.</a:t>
            </a:r>
          </a:p>
          <a:p>
            <a:endParaRPr lang="en-GB" dirty="0"/>
          </a:p>
        </p:txBody>
      </p:sp>
    </p:spTree>
    <p:extLst>
      <p:ext uri="{BB962C8B-B14F-4D97-AF65-F5344CB8AC3E}">
        <p14:creationId xmlns:p14="http://schemas.microsoft.com/office/powerpoint/2010/main" val="315549221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D1694-E108-476F-A6BD-1FDE77293D5E}"/>
              </a:ext>
            </a:extLst>
          </p:cNvPr>
          <p:cNvSpPr>
            <a:spLocks noGrp="1"/>
          </p:cNvSpPr>
          <p:nvPr>
            <p:ph type="title"/>
          </p:nvPr>
        </p:nvSpPr>
        <p:spPr/>
        <p:txBody>
          <a:bodyPr/>
          <a:lstStyle/>
          <a:p>
            <a:r>
              <a:rPr lang="en-GB" dirty="0"/>
              <a:t>The A-Team</a:t>
            </a:r>
          </a:p>
        </p:txBody>
      </p:sp>
      <p:sp>
        <p:nvSpPr>
          <p:cNvPr id="3" name="Text Placeholder 2">
            <a:extLst>
              <a:ext uri="{FF2B5EF4-FFF2-40B4-BE49-F238E27FC236}">
                <a16:creationId xmlns:a16="http://schemas.microsoft.com/office/drawing/2014/main" id="{1A6B432C-09C4-4C8C-B455-8F11CB64AE9D}"/>
              </a:ext>
            </a:extLst>
          </p:cNvPr>
          <p:cNvSpPr>
            <a:spLocks noGrp="1"/>
          </p:cNvSpPr>
          <p:nvPr>
            <p:ph type="body" idx="1"/>
          </p:nvPr>
        </p:nvSpPr>
        <p:spPr/>
        <p:txBody>
          <a:bodyPr anchor="t"/>
          <a:lstStyle/>
          <a:p>
            <a:endParaRPr lang="en-GB" dirty="0"/>
          </a:p>
        </p:txBody>
      </p:sp>
      <p:graphicFrame>
        <p:nvGraphicFramePr>
          <p:cNvPr id="4" name="Table 4">
            <a:extLst>
              <a:ext uri="{FF2B5EF4-FFF2-40B4-BE49-F238E27FC236}">
                <a16:creationId xmlns:a16="http://schemas.microsoft.com/office/drawing/2014/main" id="{165AEA0E-FF37-474C-8B18-C3549336AB5A}"/>
              </a:ext>
            </a:extLst>
          </p:cNvPr>
          <p:cNvGraphicFramePr>
            <a:graphicFrameLocks noGrp="1"/>
          </p:cNvGraphicFramePr>
          <p:nvPr>
            <p:extLst>
              <p:ext uri="{D42A27DB-BD31-4B8C-83A1-F6EECF244321}">
                <p14:modId xmlns:p14="http://schemas.microsoft.com/office/powerpoint/2010/main" val="1509907578"/>
              </p:ext>
            </p:extLst>
          </p:nvPr>
        </p:nvGraphicFramePr>
        <p:xfrm>
          <a:off x="1645920" y="2666999"/>
          <a:ext cx="9857103" cy="2822304"/>
        </p:xfrm>
        <a:graphic>
          <a:graphicData uri="http://schemas.openxmlformats.org/drawingml/2006/table">
            <a:tbl>
              <a:tblPr firstRow="1" bandRow="1">
                <a:tableStyleId>{5C22544A-7EE6-4342-B048-85BDC9FD1C3A}</a:tableStyleId>
              </a:tblPr>
              <a:tblGrid>
                <a:gridCol w="1463040">
                  <a:extLst>
                    <a:ext uri="{9D8B030D-6E8A-4147-A177-3AD203B41FA5}">
                      <a16:colId xmlns:a16="http://schemas.microsoft.com/office/drawing/2014/main" val="1386274927"/>
                    </a:ext>
                  </a:extLst>
                </a:gridCol>
                <a:gridCol w="3455876">
                  <a:extLst>
                    <a:ext uri="{9D8B030D-6E8A-4147-A177-3AD203B41FA5}">
                      <a16:colId xmlns:a16="http://schemas.microsoft.com/office/drawing/2014/main" val="1135700714"/>
                    </a:ext>
                  </a:extLst>
                </a:gridCol>
                <a:gridCol w="4938187">
                  <a:extLst>
                    <a:ext uri="{9D8B030D-6E8A-4147-A177-3AD203B41FA5}">
                      <a16:colId xmlns:a16="http://schemas.microsoft.com/office/drawing/2014/main" val="1892121439"/>
                    </a:ext>
                  </a:extLst>
                </a:gridCol>
              </a:tblGrid>
              <a:tr h="534128">
                <a:tc>
                  <a:txBody>
                    <a:bodyPr/>
                    <a:lstStyle/>
                    <a:p>
                      <a:r>
                        <a:rPr lang="en-GB" dirty="0">
                          <a:solidFill>
                            <a:schemeClr val="tx1"/>
                          </a:solidFill>
                        </a:rPr>
                        <a:t>#</a:t>
                      </a:r>
                    </a:p>
                  </a:txBody>
                  <a:tcPr/>
                </a:tc>
                <a:tc>
                  <a:txBody>
                    <a:bodyPr/>
                    <a:lstStyle/>
                    <a:p>
                      <a:r>
                        <a:rPr lang="en-GB" dirty="0">
                          <a:solidFill>
                            <a:schemeClr val="tx1"/>
                          </a:solidFill>
                        </a:rPr>
                        <a:t>Role</a:t>
                      </a:r>
                    </a:p>
                  </a:txBody>
                  <a:tcPr/>
                </a:tc>
                <a:tc>
                  <a:txBody>
                    <a:bodyPr/>
                    <a:lstStyle/>
                    <a:p>
                      <a:r>
                        <a:rPr lang="en-GB" dirty="0">
                          <a:solidFill>
                            <a:schemeClr val="tx1"/>
                          </a:solidFill>
                        </a:rPr>
                        <a:t>Competencies/Expectations</a:t>
                      </a:r>
                    </a:p>
                  </a:txBody>
                  <a:tcPr/>
                </a:tc>
                <a:extLst>
                  <a:ext uri="{0D108BD9-81ED-4DB2-BD59-A6C34878D82A}">
                    <a16:rowId xmlns:a16="http://schemas.microsoft.com/office/drawing/2014/main" val="4150358875"/>
                  </a:ext>
                </a:extLst>
              </a:tr>
              <a:tr h="366848">
                <a:tc>
                  <a:txBody>
                    <a:bodyPr/>
                    <a:lstStyle/>
                    <a:p>
                      <a:r>
                        <a:rPr lang="en-GB" dirty="0"/>
                        <a:t>1</a:t>
                      </a:r>
                    </a:p>
                  </a:txBody>
                  <a:tcPr/>
                </a:tc>
                <a:tc>
                  <a:txBody>
                    <a:bodyPr/>
                    <a:lstStyle/>
                    <a:p>
                      <a:r>
                        <a:rPr lang="en-GB" dirty="0"/>
                        <a:t>Analyst</a:t>
                      </a:r>
                    </a:p>
                  </a:txBody>
                  <a:tcPr/>
                </a:tc>
                <a:tc>
                  <a:txBody>
                    <a:bodyPr/>
                    <a:lstStyle/>
                    <a:p>
                      <a:r>
                        <a:rPr lang="en-GB" dirty="0"/>
                        <a:t>Comfortable with just in time analysis</a:t>
                      </a:r>
                    </a:p>
                  </a:txBody>
                  <a:tcPr/>
                </a:tc>
                <a:extLst>
                  <a:ext uri="{0D108BD9-81ED-4DB2-BD59-A6C34878D82A}">
                    <a16:rowId xmlns:a16="http://schemas.microsoft.com/office/drawing/2014/main" val="1577169137"/>
                  </a:ext>
                </a:extLst>
              </a:tr>
              <a:tr h="366848">
                <a:tc>
                  <a:txBody>
                    <a:bodyPr/>
                    <a:lstStyle/>
                    <a:p>
                      <a:r>
                        <a:rPr lang="en-GB" dirty="0"/>
                        <a:t>2</a:t>
                      </a:r>
                    </a:p>
                  </a:txBody>
                  <a:tcPr/>
                </a:tc>
                <a:tc>
                  <a:txBody>
                    <a:bodyPr/>
                    <a:lstStyle/>
                    <a:p>
                      <a:r>
                        <a:rPr lang="en-GB" dirty="0"/>
                        <a:t>Developers</a:t>
                      </a:r>
                    </a:p>
                  </a:txBody>
                  <a:tcPr/>
                </a:tc>
                <a:tc>
                  <a:txBody>
                    <a:bodyPr/>
                    <a:lstStyle/>
                    <a:p>
                      <a:r>
                        <a:rPr lang="en-GB" dirty="0"/>
                        <a:t>HTML,CSS, </a:t>
                      </a:r>
                      <a:r>
                        <a:rPr lang="en-GB" dirty="0" err="1"/>
                        <a:t>Javascript</a:t>
                      </a:r>
                      <a:r>
                        <a:rPr lang="en-GB" dirty="0"/>
                        <a:t> , Xamarin , C , Java</a:t>
                      </a:r>
                    </a:p>
                  </a:txBody>
                  <a:tcPr/>
                </a:tc>
                <a:extLst>
                  <a:ext uri="{0D108BD9-81ED-4DB2-BD59-A6C34878D82A}">
                    <a16:rowId xmlns:a16="http://schemas.microsoft.com/office/drawing/2014/main" val="719410613"/>
                  </a:ext>
                </a:extLst>
              </a:tr>
              <a:tr h="366848">
                <a:tc>
                  <a:txBody>
                    <a:bodyPr/>
                    <a:lstStyle/>
                    <a:p>
                      <a:r>
                        <a:rPr lang="en-GB" dirty="0"/>
                        <a:t>3</a:t>
                      </a:r>
                    </a:p>
                  </a:txBody>
                  <a:tcPr/>
                </a:tc>
                <a:tc>
                  <a:txBody>
                    <a:bodyPr/>
                    <a:lstStyle/>
                    <a:p>
                      <a:r>
                        <a:rPr lang="en-GB" dirty="0"/>
                        <a:t>Scrum Master</a:t>
                      </a:r>
                    </a:p>
                  </a:txBody>
                  <a:tcPr/>
                </a:tc>
                <a:tc>
                  <a:txBody>
                    <a:bodyPr/>
                    <a:lstStyle/>
                    <a:p>
                      <a:r>
                        <a:rPr lang="en-GB" dirty="0"/>
                        <a:t> Responsible for keeping the team on track with deadline. Organises  team meetings and communicates with the owner.</a:t>
                      </a:r>
                    </a:p>
                  </a:txBody>
                  <a:tcPr/>
                </a:tc>
                <a:extLst>
                  <a:ext uri="{0D108BD9-81ED-4DB2-BD59-A6C34878D82A}">
                    <a16:rowId xmlns:a16="http://schemas.microsoft.com/office/drawing/2014/main" val="908762165"/>
                  </a:ext>
                </a:extLst>
              </a:tr>
              <a:tr h="366848">
                <a:tc>
                  <a:txBody>
                    <a:bodyPr/>
                    <a:lstStyle/>
                    <a:p>
                      <a:r>
                        <a:rPr lang="en-GB" dirty="0"/>
                        <a:t>4</a:t>
                      </a:r>
                    </a:p>
                  </a:txBody>
                  <a:tcPr/>
                </a:tc>
                <a:tc>
                  <a:txBody>
                    <a:bodyPr/>
                    <a:lstStyle/>
                    <a:p>
                      <a:r>
                        <a:rPr lang="en-GB" dirty="0"/>
                        <a:t>Tester</a:t>
                      </a:r>
                    </a:p>
                  </a:txBody>
                  <a:tcPr/>
                </a:tc>
                <a:tc>
                  <a:txBody>
                    <a:bodyPr/>
                    <a:lstStyle/>
                    <a:p>
                      <a:r>
                        <a:rPr lang="en-GB" dirty="0"/>
                        <a:t>Looks for Bugs in developers code and ensures application is of high quality</a:t>
                      </a:r>
                    </a:p>
                  </a:txBody>
                  <a:tcPr/>
                </a:tc>
                <a:extLst>
                  <a:ext uri="{0D108BD9-81ED-4DB2-BD59-A6C34878D82A}">
                    <a16:rowId xmlns:a16="http://schemas.microsoft.com/office/drawing/2014/main" val="1028326823"/>
                  </a:ext>
                </a:extLst>
              </a:tr>
            </a:tbl>
          </a:graphicData>
        </a:graphic>
      </p:graphicFrame>
    </p:spTree>
    <p:extLst>
      <p:ext uri="{BB962C8B-B14F-4D97-AF65-F5344CB8AC3E}">
        <p14:creationId xmlns:p14="http://schemas.microsoft.com/office/powerpoint/2010/main" val="2410871152"/>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541740E94C8DA42AA722EB1BFAB3B8C" ma:contentTypeVersion="8" ma:contentTypeDescription="Create a new document." ma:contentTypeScope="" ma:versionID="37930fb052885e2c45ec0f2b1bc5a583">
  <xsd:schema xmlns:xsd="http://www.w3.org/2001/XMLSchema" xmlns:xs="http://www.w3.org/2001/XMLSchema" xmlns:p="http://schemas.microsoft.com/office/2006/metadata/properties" xmlns:ns3="f896d14b-0ab6-432c-abcb-694ca9572ec9" targetNamespace="http://schemas.microsoft.com/office/2006/metadata/properties" ma:root="true" ma:fieldsID="b2f62c9348fd51a4fe1a7227d6c8bab7" ns3:_="">
    <xsd:import namespace="f896d14b-0ab6-432c-abcb-694ca9572ec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96d14b-0ab6-432c-abcb-694ca9572e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17C7543-D650-4BAC-B0CB-5E4F1DCB46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96d14b-0ab6-432c-abcb-694ca9572e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C88B770-0DC0-492D-ABA1-6F4702E26E51}">
  <ds:schemaRefs>
    <ds:schemaRef ds:uri="f896d14b-0ab6-432c-abcb-694ca9572ec9"/>
    <ds:schemaRef ds:uri="http://schemas.microsoft.com/office/2006/documentManagement/types"/>
    <ds:schemaRef ds:uri="http://purl.org/dc/elements/1.1/"/>
    <ds:schemaRef ds:uri="http://schemas.openxmlformats.org/package/2006/metadata/core-properties"/>
    <ds:schemaRef ds:uri="http://schemas.microsoft.com/office/infopath/2007/PartnerControls"/>
    <ds:schemaRef ds:uri="http://purl.org/dc/dcmitype/"/>
    <ds:schemaRef ds:uri="http://schemas.microsoft.com/office/2006/metadata/properties"/>
    <ds:schemaRef ds:uri="http://www.w3.org/XML/1998/namespace"/>
    <ds:schemaRef ds:uri="http://purl.org/dc/terms/"/>
  </ds:schemaRefs>
</ds:datastoreItem>
</file>

<file path=customXml/itemProps3.xml><?xml version="1.0" encoding="utf-8"?>
<ds:datastoreItem xmlns:ds="http://schemas.openxmlformats.org/officeDocument/2006/customXml" ds:itemID="{0021A068-8B7E-4D1F-BDB0-C47E5B8C5B6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31</TotalTime>
  <Words>725</Words>
  <Application>Microsoft Office PowerPoint</Application>
  <PresentationFormat>Widescreen</PresentationFormat>
  <Paragraphs>127</Paragraphs>
  <Slides>12</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Corbel</vt:lpstr>
      <vt:lpstr>Helvetica</vt:lpstr>
      <vt:lpstr>Parallax</vt:lpstr>
      <vt:lpstr>Illusive Fitness</vt:lpstr>
      <vt:lpstr>Why are we here?</vt:lpstr>
      <vt:lpstr>The elevator pitch</vt:lpstr>
      <vt:lpstr>Product Box</vt:lpstr>
      <vt:lpstr>The NOT list</vt:lpstr>
      <vt:lpstr>Our Project Community</vt:lpstr>
      <vt:lpstr>Technical Solution</vt:lpstr>
      <vt:lpstr>What keeps us up at night</vt:lpstr>
      <vt:lpstr>The A-Team</vt:lpstr>
      <vt:lpstr>Scope of the project</vt:lpstr>
      <vt:lpstr>Trade-off sliders</vt:lpstr>
      <vt:lpstr>The first release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Illusive Fitness</dc:title>
  <dc:creator>CORY O DONOGHUE - STUDENT</dc:creator>
  <cp:lastModifiedBy>CORY O DONOGHUE - STUDENT</cp:lastModifiedBy>
  <cp:revision>4</cp:revision>
  <dcterms:created xsi:type="dcterms:W3CDTF">2020-01-25T15:20:00Z</dcterms:created>
  <dcterms:modified xsi:type="dcterms:W3CDTF">2020-01-25T15:53:18Z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0x0101008541740E94C8DA42AA722EB1BFAB3B8C</vt:lpwstr>
  </property>
</Properties>
</file>