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17"/>
  </p:notesMasterIdLst>
  <p:sldIdLst>
    <p:sldId id="256" r:id="rId5"/>
    <p:sldId id="257" r:id="rId6"/>
    <p:sldId id="258" r:id="rId7"/>
    <p:sldId id="260" r:id="rId8"/>
    <p:sldId id="262" r:id="rId9"/>
    <p:sldId id="263" r:id="rId10"/>
    <p:sldId id="264" r:id="rId11"/>
    <p:sldId id="265" r:id="rId12"/>
    <p:sldId id="266" r:id="rId13"/>
    <p:sldId id="268" r:id="rId14"/>
    <p:sldId id="26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Y O DONOGHUE - STUDENT" userId="2e385adb-0aed-4a6c-99da-d8ffa7e9ec5c" providerId="ADAL" clId="{9EA9D723-054E-40E2-8693-682E4912CC5E}"/>
    <pc:docChg chg="delSld">
      <pc:chgData name="CORY O DONOGHUE - STUDENT" userId="2e385adb-0aed-4a6c-99da-d8ffa7e9ec5c" providerId="ADAL" clId="{9EA9D723-054E-40E2-8693-682E4912CC5E}" dt="2020-01-25T15:53:08.934" v="0" actId="2696"/>
      <pc:docMkLst>
        <pc:docMk/>
      </pc:docMkLst>
      <pc:sldChg chg="del">
        <pc:chgData name="CORY O DONOGHUE - STUDENT" userId="2e385adb-0aed-4a6c-99da-d8ffa7e9ec5c" providerId="ADAL" clId="{9EA9D723-054E-40E2-8693-682E4912CC5E}" dt="2020-01-25T15:53:08.934" v="0" actId="2696"/>
        <pc:sldMkLst>
          <pc:docMk/>
          <pc:sldMk cId="1308889358"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14A8C-4BC4-4B30-9660-6A30D388AB1E}" type="datetimeFigureOut">
              <a:rPr lang="en-GB" smtClean="0"/>
              <a:t>26/01/2020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03306-453B-479D-99C6-BBD058BFCC1B}" type="slidenum">
              <a:rPr lang="en-GB" smtClean="0"/>
              <a:t>‹#›</a:t>
            </a:fld>
            <a:endParaRPr lang="en-GB"/>
          </a:p>
        </p:txBody>
      </p:sp>
    </p:spTree>
    <p:extLst>
      <p:ext uri="{BB962C8B-B14F-4D97-AF65-F5344CB8AC3E}">
        <p14:creationId xmlns:p14="http://schemas.microsoft.com/office/powerpoint/2010/main" val="963159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dirty="0">
                <a:uFill>
                  <a:solidFill/>
                </a:uFill>
              </a:rPr>
              <a:t>When push comes to shove, something has to give. Here we want to be clear on what that is.</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200" dirty="0">
                <a:uFill>
                  <a:solidFill/>
                </a:uFill>
              </a:rPr>
              <a:t>On agile projects we flex on scope. But there could be others factors at play here so get ready to listen as you customer tells you which forces can bend (scope) and which are written in stone (usually budget).</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1000" dirty="0">
                <a:uFill>
                  <a:solidFill/>
                </a:uFill>
              </a:rPr>
              <a:t>Slider rules:</a:t>
            </a:r>
            <a:endParaRPr sz="1200" dirty="0">
              <a:uFill>
                <a:solidFill/>
              </a:uFill>
            </a:endParaRPr>
          </a:p>
          <a:p>
            <a:pPr lvl="0">
              <a:buClr>
                <a:srgbClr val="000000"/>
              </a:buClr>
              <a:defRPr sz="1800">
                <a:uFillTx/>
              </a:defRPr>
            </a:pPr>
            <a:r>
              <a:rPr sz="1000" dirty="0">
                <a:uFill>
                  <a:solidFill/>
                </a:uFill>
              </a:rPr>
              <a:t>1. No two sliders can </a:t>
            </a:r>
            <a:r>
              <a:rPr sz="200" dirty="0">
                <a:uFill>
                  <a:solidFill/>
                </a:uFill>
              </a:rPr>
              <a:t>occupy the same level.</a:t>
            </a:r>
            <a:endParaRPr sz="1200" dirty="0">
              <a:uFill>
                <a:solidFill/>
              </a:uFill>
            </a:endParaRPr>
          </a:p>
          <a:p>
            <a:pPr lvl="0">
              <a:buClr>
                <a:srgbClr val="000000"/>
              </a:buClr>
              <a:defRPr sz="1800">
                <a:uFillTx/>
              </a:defRPr>
            </a:pPr>
            <a:r>
              <a:rPr sz="200" dirty="0">
                <a:uFill>
                  <a:solidFill/>
                </a:uFill>
              </a:rPr>
              <a:t>2. List other important project factors down below.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E06D73-B70B-4306-BE7B-D5A5B0B0BF64}" type="datetimeFigureOut">
              <a:rPr lang="en-GB" smtClean="0"/>
              <a:t>26/01/2020</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28156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E06D73-B70B-4306-BE7B-D5A5B0B0BF64}"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346936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06D73-B70B-4306-BE7B-D5A5B0B0BF6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377088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06D73-B70B-4306-BE7B-D5A5B0B0BF6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58847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06D73-B70B-4306-BE7B-D5A5B0B0BF6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926626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06D73-B70B-4306-BE7B-D5A5B0B0BF6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588679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06D73-B70B-4306-BE7B-D5A5B0B0BF6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509832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06D73-B70B-4306-BE7B-D5A5B0B0BF6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1317317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06D73-B70B-4306-BE7B-D5A5B0B0BF6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861992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297650453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06D73-B70B-4306-BE7B-D5A5B0B0BF6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37311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06D73-B70B-4306-BE7B-D5A5B0B0BF64}"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428420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E06D73-B70B-4306-BE7B-D5A5B0B0BF64}"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151022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E06D73-B70B-4306-BE7B-D5A5B0B0BF64}" type="datetimeFigureOut">
              <a:rPr lang="en-GB" smtClean="0"/>
              <a:t>26/01/2020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64236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E06D73-B70B-4306-BE7B-D5A5B0B0BF64}" type="datetimeFigureOut">
              <a:rPr lang="en-GB" smtClean="0"/>
              <a:t>26/01/2020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03211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06D73-B70B-4306-BE7B-D5A5B0B0BF64}" type="datetimeFigureOut">
              <a:rPr lang="en-GB" smtClean="0"/>
              <a:t>26/01/2020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324552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E06D73-B70B-4306-BE7B-D5A5B0B0BF64}"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309361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E06D73-B70B-4306-BE7B-D5A5B0B0BF64}"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C61E6A-5937-4866-B436-F5B1011C55EC}" type="slidenum">
              <a:rPr lang="en-GB" smtClean="0"/>
              <a:t>‹#›</a:t>
            </a:fld>
            <a:endParaRPr lang="en-GB"/>
          </a:p>
        </p:txBody>
      </p:sp>
    </p:spTree>
    <p:extLst>
      <p:ext uri="{BB962C8B-B14F-4D97-AF65-F5344CB8AC3E}">
        <p14:creationId xmlns:p14="http://schemas.microsoft.com/office/powerpoint/2010/main" val="2410927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E06D73-B70B-4306-BE7B-D5A5B0B0BF64}" type="datetimeFigureOut">
              <a:rPr lang="en-GB" smtClean="0"/>
              <a:t>26/01/2020</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C61E6A-5937-4866-B436-F5B1011C55EC}" type="slidenum">
              <a:rPr lang="en-GB" smtClean="0"/>
              <a:t>‹#›</a:t>
            </a:fld>
            <a:endParaRPr lang="en-GB"/>
          </a:p>
        </p:txBody>
      </p:sp>
    </p:spTree>
    <p:extLst>
      <p:ext uri="{BB962C8B-B14F-4D97-AF65-F5344CB8AC3E}">
        <p14:creationId xmlns:p14="http://schemas.microsoft.com/office/powerpoint/2010/main" val="29805128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76E9-30DD-4A55-B8B8-69536B584582}"/>
              </a:ext>
            </a:extLst>
          </p:cNvPr>
          <p:cNvSpPr>
            <a:spLocks noGrp="1"/>
          </p:cNvSpPr>
          <p:nvPr>
            <p:ph type="ctrTitle"/>
          </p:nvPr>
        </p:nvSpPr>
        <p:spPr/>
        <p:txBody>
          <a:bodyPr/>
          <a:lstStyle/>
          <a:p>
            <a:r>
              <a:rPr lang="en-GB" dirty="0"/>
              <a:t>Illusive Fitness</a:t>
            </a:r>
          </a:p>
        </p:txBody>
      </p:sp>
      <p:sp>
        <p:nvSpPr>
          <p:cNvPr id="3" name="Subtitle 2">
            <a:extLst>
              <a:ext uri="{FF2B5EF4-FFF2-40B4-BE49-F238E27FC236}">
                <a16:creationId xmlns:a16="http://schemas.microsoft.com/office/drawing/2014/main" id="{0A08E52E-619C-47FF-B452-B1B98FCF11EF}"/>
              </a:ext>
            </a:extLst>
          </p:cNvPr>
          <p:cNvSpPr>
            <a:spLocks noGrp="1"/>
          </p:cNvSpPr>
          <p:nvPr>
            <p:ph type="subTitle" idx="1"/>
          </p:nvPr>
        </p:nvSpPr>
        <p:spPr/>
        <p:txBody>
          <a:bodyPr/>
          <a:lstStyle/>
          <a:p>
            <a:r>
              <a:rPr lang="en-GB" dirty="0"/>
              <a:t>O’Callaghan Gym</a:t>
            </a:r>
          </a:p>
        </p:txBody>
      </p:sp>
    </p:spTree>
    <p:extLst>
      <p:ext uri="{BB962C8B-B14F-4D97-AF65-F5344CB8AC3E}">
        <p14:creationId xmlns:p14="http://schemas.microsoft.com/office/powerpoint/2010/main" val="1849353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1955800" y="2741950"/>
            <a:ext cx="1066800" cy="839450"/>
          </a:xfrm>
          <a:prstGeom prst="rect">
            <a:avLst/>
          </a:prstGeom>
          <a:ln w="12700">
            <a:miter lim="400000"/>
          </a:ln>
        </p:spPr>
      </p:pic>
      <p:pic>
        <p:nvPicPr>
          <p:cNvPr id="119" name="image1.png"/>
          <p:cNvPicPr/>
          <p:nvPr/>
        </p:nvPicPr>
        <p:blipFill>
          <a:blip r:embed="rId4"/>
          <a:stretch>
            <a:fillRect/>
          </a:stretch>
        </p:blipFill>
        <p:spPr>
          <a:xfrm>
            <a:off x="9372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lang="en-GB" sz="4400" dirty="0">
                <a:solidFill>
                  <a:srgbClr val="1D4871"/>
                </a:solidFill>
                <a:uFill>
                  <a:solidFill>
                    <a:srgbClr val="1D4871"/>
                  </a:solidFill>
                </a:uFill>
              </a:rPr>
              <a:t>Scope of the project</a:t>
            </a:r>
            <a:endParaRPr sz="4400" dirty="0">
              <a:solidFill>
                <a:srgbClr val="1D4871"/>
              </a:solidFill>
              <a:uFill>
                <a:solidFill>
                  <a:srgbClr val="1D4871"/>
                </a:solidFill>
              </a:uFill>
            </a:endParaRPr>
          </a:p>
        </p:txBody>
      </p:sp>
      <p:sp>
        <p:nvSpPr>
          <p:cNvPr id="121" name="Shape 121"/>
          <p:cNvSpPr/>
          <p:nvPr/>
        </p:nvSpPr>
        <p:spPr>
          <a:xfrm>
            <a:off x="3116730" y="2773679"/>
            <a:ext cx="6172201" cy="685800"/>
          </a:xfrm>
          <a:prstGeom prst="chevron">
            <a:avLst>
              <a:gd name="adj" fmla="val 50000"/>
            </a:avLst>
          </a:prstGeom>
          <a:solidFill>
            <a:srgbClr val="6095C9"/>
          </a:solidFill>
          <a:ln w="25400">
            <a:solidFill>
              <a:srgbClr val="49729C"/>
            </a:solidFill>
            <a:round/>
          </a:ln>
        </p:spPr>
        <p:txBody>
          <a:bodyPr lIns="0" tIns="0" rIns="0" bIns="0"/>
          <a:lstStyle/>
          <a:p>
            <a:pPr>
              <a:defRPr sz="1200">
                <a:uFillTx/>
                <a:latin typeface="Helvetica"/>
                <a:ea typeface="Helvetica"/>
                <a:cs typeface="Helvetica"/>
                <a:sym typeface="Helvetica"/>
              </a:defRPr>
            </a:pPr>
            <a:endParaRPr sz="1200"/>
          </a:p>
        </p:txBody>
      </p:sp>
      <p:sp>
        <p:nvSpPr>
          <p:cNvPr id="122" name="Shape 122"/>
          <p:cNvSpPr/>
          <p:nvPr/>
        </p:nvSpPr>
        <p:spPr>
          <a:xfrm rot="5400000">
            <a:off x="5014111"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a:defRPr sz="1200">
                <a:uFillTx/>
                <a:latin typeface="Helvetica"/>
                <a:ea typeface="Helvetica"/>
                <a:cs typeface="Helvetica"/>
                <a:sym typeface="Helvetica"/>
              </a:defRPr>
            </a:pPr>
            <a:endParaRPr sz="1200"/>
          </a:p>
        </p:txBody>
      </p:sp>
      <p:sp>
        <p:nvSpPr>
          <p:cNvPr id="123" name="Shape 123"/>
          <p:cNvSpPr/>
          <p:nvPr/>
        </p:nvSpPr>
        <p:spPr>
          <a:xfrm rot="5400000">
            <a:off x="6995311"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a:defRPr sz="1200">
                <a:uFillTx/>
                <a:latin typeface="Helvetica"/>
                <a:ea typeface="Helvetica"/>
                <a:cs typeface="Helvetica"/>
                <a:sym typeface="Helvetica"/>
              </a:defRPr>
            </a:pPr>
            <a:endParaRPr sz="1200"/>
          </a:p>
        </p:txBody>
      </p:sp>
      <p:sp>
        <p:nvSpPr>
          <p:cNvPr id="124" name="Shape 124"/>
          <p:cNvSpPr/>
          <p:nvPr/>
        </p:nvSpPr>
        <p:spPr>
          <a:xfrm rot="5400000">
            <a:off x="8976511"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a:defRPr sz="1200">
                <a:uFillTx/>
                <a:latin typeface="Helvetica"/>
                <a:ea typeface="Helvetica"/>
                <a:cs typeface="Helvetica"/>
                <a:sym typeface="Helvetica"/>
              </a:defRPr>
            </a:pPr>
            <a:endParaRPr sz="1200"/>
          </a:p>
        </p:txBody>
      </p:sp>
      <p:sp>
        <p:nvSpPr>
          <p:cNvPr id="125" name="Shape 125"/>
          <p:cNvSpPr/>
          <p:nvPr/>
        </p:nvSpPr>
        <p:spPr>
          <a:xfrm>
            <a:off x="9011016" y="1866037"/>
            <a:ext cx="742191"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dirty="0">
                <a:uFill>
                  <a:solidFill/>
                </a:uFill>
              </a:rPr>
              <a:t>Ship it!</a:t>
            </a:r>
          </a:p>
        </p:txBody>
      </p:sp>
      <p:sp>
        <p:nvSpPr>
          <p:cNvPr id="126" name="Shape 126"/>
          <p:cNvSpPr/>
          <p:nvPr/>
        </p:nvSpPr>
        <p:spPr>
          <a:xfrm>
            <a:off x="3185310" y="2209801"/>
            <a:ext cx="1308050"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a:uFill>
                  <a:solidFill/>
                </a:uFill>
              </a:rPr>
              <a:t>Construction</a:t>
            </a:r>
          </a:p>
        </p:txBody>
      </p:sp>
      <p:sp>
        <p:nvSpPr>
          <p:cNvPr id="127" name="Shape 127"/>
          <p:cNvSpPr/>
          <p:nvPr/>
        </p:nvSpPr>
        <p:spPr>
          <a:xfrm>
            <a:off x="6004066" y="2209801"/>
            <a:ext cx="494174"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a:uFill>
                  <a:solidFill/>
                </a:uFill>
              </a:rPr>
              <a:t>UAT</a:t>
            </a:r>
          </a:p>
        </p:txBody>
      </p:sp>
      <p:sp>
        <p:nvSpPr>
          <p:cNvPr id="128" name="Shape 128"/>
          <p:cNvSpPr/>
          <p:nvPr/>
        </p:nvSpPr>
        <p:spPr>
          <a:xfrm>
            <a:off x="7757311" y="2219980"/>
            <a:ext cx="852541"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a:uFill>
                  <a:solidFill/>
                </a:uFill>
              </a:rPr>
              <a:t>Training</a:t>
            </a:r>
          </a:p>
        </p:txBody>
      </p:sp>
      <p:sp>
        <p:nvSpPr>
          <p:cNvPr id="129" name="Shape 129"/>
          <p:cNvSpPr/>
          <p:nvPr/>
        </p:nvSpPr>
        <p:spPr>
          <a:xfrm>
            <a:off x="3566310" y="2895601"/>
            <a:ext cx="947375"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lang="en-GB" dirty="0"/>
              <a:t>10 weeks</a:t>
            </a:r>
            <a:endParaRPr dirty="0"/>
          </a:p>
        </p:txBody>
      </p:sp>
      <p:sp>
        <p:nvSpPr>
          <p:cNvPr id="130" name="Shape 130"/>
          <p:cNvSpPr/>
          <p:nvPr/>
        </p:nvSpPr>
        <p:spPr>
          <a:xfrm>
            <a:off x="5892011" y="2895601"/>
            <a:ext cx="889667"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dirty="0"/>
              <a:t> </a:t>
            </a:r>
            <a:r>
              <a:rPr lang="en-GB" dirty="0"/>
              <a:t>2</a:t>
            </a:r>
            <a:r>
              <a:rPr dirty="0"/>
              <a:t> w</a:t>
            </a:r>
            <a:r>
              <a:rPr lang="en-GB" dirty="0" err="1"/>
              <a:t>ee</a:t>
            </a:r>
            <a:r>
              <a:rPr dirty="0"/>
              <a:t>k</a:t>
            </a:r>
            <a:r>
              <a:rPr lang="en-GB" dirty="0"/>
              <a:t>s</a:t>
            </a:r>
            <a:endParaRPr dirty="0"/>
          </a:p>
        </p:txBody>
      </p:sp>
      <p:sp>
        <p:nvSpPr>
          <p:cNvPr id="131" name="Shape 131"/>
          <p:cNvSpPr/>
          <p:nvPr/>
        </p:nvSpPr>
        <p:spPr>
          <a:xfrm>
            <a:off x="7873211" y="2895601"/>
            <a:ext cx="721351"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dirty="0"/>
              <a:t> </a:t>
            </a:r>
            <a:r>
              <a:rPr lang="en-GB" dirty="0"/>
              <a:t>5 days</a:t>
            </a:r>
            <a:endParaRPr dirty="0"/>
          </a:p>
        </p:txBody>
      </p:sp>
      <p:sp>
        <p:nvSpPr>
          <p:cNvPr id="132" name="Shape 132"/>
          <p:cNvSpPr/>
          <p:nvPr/>
        </p:nvSpPr>
        <p:spPr>
          <a:xfrm>
            <a:off x="3192049" y="3886201"/>
            <a:ext cx="5155579"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lang="en-GB" dirty="0">
                <a:uFill>
                  <a:solidFill/>
                </a:uFill>
              </a:rPr>
              <a:t>Rough estimation of time frame to complete project.</a:t>
            </a:r>
            <a:endParaRPr dirty="0">
              <a:uFill>
                <a:solidFill/>
              </a:u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xfrm>
            <a:off x="1598611" y="378638"/>
            <a:ext cx="10018713" cy="688975"/>
          </a:xfrm>
          <a:prstGeom prst="rect">
            <a:avLst/>
          </a:prstGeom>
        </p:spPr>
        <p:txBody>
          <a:bodyPr>
            <a:normAutofit fontScale="90000"/>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extLst>
              <p:ext uri="{D42A27DB-BD31-4B8C-83A1-F6EECF244321}">
                <p14:modId xmlns:p14="http://schemas.microsoft.com/office/powerpoint/2010/main" val="1982780492"/>
              </p:ext>
            </p:extLst>
          </p:nvPr>
        </p:nvGraphicFramePr>
        <p:xfrm>
          <a:off x="1981200" y="1067614"/>
          <a:ext cx="8229600" cy="2979485"/>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56316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dirty="0">
                          <a:solidFill>
                            <a:schemeClr val="tx1"/>
                          </a:solidFill>
                          <a:uFill>
                            <a:solidFill>
                              <a:srgbClr val="FFFFFF"/>
                            </a:solidFill>
                          </a:uFill>
                        </a:rPr>
                        <a:t>The classic f</a:t>
                      </a:r>
                      <a:r>
                        <a:rPr lang="en-GB" sz="2800" dirty="0">
                          <a:solidFill>
                            <a:schemeClr val="tx1"/>
                          </a:solidFill>
                          <a:uFill>
                            <a:solidFill>
                              <a:srgbClr val="FFFFFF"/>
                            </a:solidFill>
                          </a:uFill>
                        </a:rPr>
                        <a:t>our</a:t>
                      </a:r>
                      <a:endParaRPr sz="2800" dirty="0">
                        <a:solidFill>
                          <a:schemeClr val="tx1"/>
                        </a:solidFill>
                        <a:uFill>
                          <a:solidFill>
                            <a:srgbClr val="FFFFFF"/>
                          </a:solidFill>
                        </a:uFill>
                      </a:endParaRPr>
                    </a:p>
                  </a:txBody>
                  <a:tcPr marL="38100" marR="38100" marT="38100" marB="38100" anchor="ctr" horzOverflow="overflow"/>
                </a:tc>
                <a:extLst>
                  <a:ext uri="{0D108BD9-81ED-4DB2-BD59-A6C34878D82A}">
                    <a16:rowId xmlns:a16="http://schemas.microsoft.com/office/drawing/2014/main" val="10000"/>
                  </a:ext>
                </a:extLst>
              </a:tr>
              <a:tr h="686181">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8307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652161">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494903">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2239381" y="1922464"/>
            <a:ext cx="2407056" cy="276999"/>
            <a:chOff x="-23535" y="0"/>
            <a:chExt cx="2407054" cy="276998"/>
          </a:xfrm>
        </p:grpSpPr>
        <p:sp>
          <p:nvSpPr>
            <p:cNvPr id="141" name="Shape 141"/>
            <p:cNvSpPr/>
            <p:nvPr/>
          </p:nvSpPr>
          <p:spPr>
            <a:xfrm>
              <a:off x="-23535" y="0"/>
              <a:ext cx="402353"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43" name="Shape 143"/>
            <p:cNvSpPr/>
            <p:nvPr/>
          </p:nvSpPr>
          <p:spPr>
            <a:xfrm>
              <a:off x="2054903" y="0"/>
              <a:ext cx="328616"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aphicFrame>
        <p:nvGraphicFramePr>
          <p:cNvPr id="148" name="Table 148"/>
          <p:cNvGraphicFramePr/>
          <p:nvPr>
            <p:extLst>
              <p:ext uri="{D42A27DB-BD31-4B8C-83A1-F6EECF244321}">
                <p14:modId xmlns:p14="http://schemas.microsoft.com/office/powerpoint/2010/main" val="1783639090"/>
              </p:ext>
            </p:extLst>
          </p:nvPr>
        </p:nvGraphicFramePr>
        <p:xfrm>
          <a:off x="1981200" y="4036669"/>
          <a:ext cx="8229591" cy="2811523"/>
        </p:xfrm>
        <a:graphic>
          <a:graphicData uri="http://schemas.openxmlformats.org/drawingml/2006/table">
            <a:tbl>
              <a:tblPr firstRow="1" bandRow="1"/>
              <a:tblGrid>
                <a:gridCol w="3047997">
                  <a:extLst>
                    <a:ext uri="{9D8B030D-6E8A-4147-A177-3AD203B41FA5}">
                      <a16:colId xmlns:a16="http://schemas.microsoft.com/office/drawing/2014/main" val="20000"/>
                    </a:ext>
                  </a:extLst>
                </a:gridCol>
                <a:gridCol w="5181594">
                  <a:extLst>
                    <a:ext uri="{9D8B030D-6E8A-4147-A177-3AD203B41FA5}">
                      <a16:colId xmlns:a16="http://schemas.microsoft.com/office/drawing/2014/main" val="20001"/>
                    </a:ext>
                  </a:extLst>
                </a:gridCol>
              </a:tblGrid>
              <a:tr h="504493">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sz="2800" dirty="0">
                          <a:solidFill>
                            <a:schemeClr val="tx1"/>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49022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1379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23788">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r h="728458">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lang="en-GB" sz="2400" dirty="0">
                          <a:uFill>
                            <a:solidFill/>
                          </a:uFill>
                        </a:rPr>
                        <a:t>Communication between developers and owner.</a:t>
                      </a:r>
                      <a:endParaRPr sz="2400" dirty="0">
                        <a:uFill>
                          <a:solidFill/>
                        </a:uFill>
                      </a:endParaRP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2239381" y="2501901"/>
            <a:ext cx="2407056" cy="276999"/>
            <a:chOff x="-23535" y="0"/>
            <a:chExt cx="2407054" cy="276998"/>
          </a:xfrm>
        </p:grpSpPr>
        <p:sp>
          <p:nvSpPr>
            <p:cNvPr id="149" name="Shape 149"/>
            <p:cNvSpPr/>
            <p:nvPr/>
          </p:nvSpPr>
          <p:spPr>
            <a:xfrm>
              <a:off x="-23535" y="0"/>
              <a:ext cx="402353"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51" name="Shape 151"/>
            <p:cNvSpPr/>
            <p:nvPr/>
          </p:nvSpPr>
          <p:spPr>
            <a:xfrm>
              <a:off x="2054903" y="0"/>
              <a:ext cx="328616"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pSp>
        <p:nvGrpSpPr>
          <p:cNvPr id="162" name="Group 162"/>
          <p:cNvGrpSpPr/>
          <p:nvPr/>
        </p:nvGrpSpPr>
        <p:grpSpPr>
          <a:xfrm>
            <a:off x="2239381" y="3048001"/>
            <a:ext cx="2407056" cy="276999"/>
            <a:chOff x="-23535" y="0"/>
            <a:chExt cx="2407054" cy="276998"/>
          </a:xfrm>
        </p:grpSpPr>
        <p:sp>
          <p:nvSpPr>
            <p:cNvPr id="156" name="Shape 156"/>
            <p:cNvSpPr/>
            <p:nvPr/>
          </p:nvSpPr>
          <p:spPr>
            <a:xfrm>
              <a:off x="-23535" y="0"/>
              <a:ext cx="402353"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58" name="Shape 158"/>
            <p:cNvSpPr/>
            <p:nvPr/>
          </p:nvSpPr>
          <p:spPr>
            <a:xfrm>
              <a:off x="2054903" y="0"/>
              <a:ext cx="328616"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pSp>
        <p:nvGrpSpPr>
          <p:cNvPr id="169" name="Group 169"/>
          <p:cNvGrpSpPr/>
          <p:nvPr/>
        </p:nvGrpSpPr>
        <p:grpSpPr>
          <a:xfrm>
            <a:off x="2239381" y="3505201"/>
            <a:ext cx="2407056" cy="276999"/>
            <a:chOff x="-23535" y="0"/>
            <a:chExt cx="2407054" cy="276998"/>
          </a:xfrm>
        </p:grpSpPr>
        <p:sp>
          <p:nvSpPr>
            <p:cNvPr id="163" name="Shape 163"/>
            <p:cNvSpPr/>
            <p:nvPr/>
          </p:nvSpPr>
          <p:spPr>
            <a:xfrm>
              <a:off x="-23535" y="0"/>
              <a:ext cx="402353"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65" name="Shape 165"/>
            <p:cNvSpPr/>
            <p:nvPr/>
          </p:nvSpPr>
          <p:spPr>
            <a:xfrm>
              <a:off x="2054903" y="0"/>
              <a:ext cx="328616"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pSp>
        <p:nvGrpSpPr>
          <p:cNvPr id="176" name="Group 176"/>
          <p:cNvGrpSpPr/>
          <p:nvPr/>
        </p:nvGrpSpPr>
        <p:grpSpPr>
          <a:xfrm>
            <a:off x="2239381" y="4657726"/>
            <a:ext cx="2407056" cy="276999"/>
            <a:chOff x="-23535" y="0"/>
            <a:chExt cx="2407054" cy="276998"/>
          </a:xfrm>
        </p:grpSpPr>
        <p:sp>
          <p:nvSpPr>
            <p:cNvPr id="170" name="Shape 170"/>
            <p:cNvSpPr/>
            <p:nvPr/>
          </p:nvSpPr>
          <p:spPr>
            <a:xfrm>
              <a:off x="-23535" y="0"/>
              <a:ext cx="402353"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72" name="Shape 172"/>
            <p:cNvSpPr/>
            <p:nvPr/>
          </p:nvSpPr>
          <p:spPr>
            <a:xfrm>
              <a:off x="2054903" y="0"/>
              <a:ext cx="328616"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pSp>
        <p:nvGrpSpPr>
          <p:cNvPr id="183" name="Group 183"/>
          <p:cNvGrpSpPr/>
          <p:nvPr/>
        </p:nvGrpSpPr>
        <p:grpSpPr>
          <a:xfrm>
            <a:off x="2239381" y="5122863"/>
            <a:ext cx="2407056" cy="276999"/>
            <a:chOff x="-23535" y="0"/>
            <a:chExt cx="2407054" cy="276998"/>
          </a:xfrm>
        </p:grpSpPr>
        <p:sp>
          <p:nvSpPr>
            <p:cNvPr id="177" name="Shape 177"/>
            <p:cNvSpPr/>
            <p:nvPr/>
          </p:nvSpPr>
          <p:spPr>
            <a:xfrm>
              <a:off x="-23535" y="0"/>
              <a:ext cx="402353"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79" name="Shape 179"/>
            <p:cNvSpPr/>
            <p:nvPr/>
          </p:nvSpPr>
          <p:spPr>
            <a:xfrm>
              <a:off x="2054903" y="0"/>
              <a:ext cx="328616"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pSp>
        <p:nvGrpSpPr>
          <p:cNvPr id="190" name="Group 190"/>
          <p:cNvGrpSpPr/>
          <p:nvPr/>
        </p:nvGrpSpPr>
        <p:grpSpPr>
          <a:xfrm>
            <a:off x="2239381" y="5618163"/>
            <a:ext cx="2407056" cy="276999"/>
            <a:chOff x="-23535" y="0"/>
            <a:chExt cx="2407054" cy="276998"/>
          </a:xfrm>
        </p:grpSpPr>
        <p:sp>
          <p:nvSpPr>
            <p:cNvPr id="184" name="Shape 184"/>
            <p:cNvSpPr/>
            <p:nvPr/>
          </p:nvSpPr>
          <p:spPr>
            <a:xfrm>
              <a:off x="-23535" y="0"/>
              <a:ext cx="402353"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86" name="Shape 186"/>
            <p:cNvSpPr/>
            <p:nvPr/>
          </p:nvSpPr>
          <p:spPr>
            <a:xfrm>
              <a:off x="2054903" y="0"/>
              <a:ext cx="328616"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grpSp>
        <p:nvGrpSpPr>
          <p:cNvPr id="197" name="Group 197"/>
          <p:cNvGrpSpPr/>
          <p:nvPr/>
        </p:nvGrpSpPr>
        <p:grpSpPr>
          <a:xfrm>
            <a:off x="2239381" y="6202363"/>
            <a:ext cx="2407056" cy="276999"/>
            <a:chOff x="-23535" y="0"/>
            <a:chExt cx="2407054" cy="276998"/>
          </a:xfrm>
        </p:grpSpPr>
        <p:sp>
          <p:nvSpPr>
            <p:cNvPr id="191" name="Shape 191"/>
            <p:cNvSpPr/>
            <p:nvPr/>
          </p:nvSpPr>
          <p:spPr>
            <a:xfrm>
              <a:off x="-23535" y="0"/>
              <a:ext cx="402353"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93" name="Shape 193"/>
            <p:cNvSpPr/>
            <p:nvPr/>
          </p:nvSpPr>
          <p:spPr>
            <a:xfrm>
              <a:off x="2054903" y="0"/>
              <a:ext cx="328616"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a:defRPr sz="1200">
                  <a:uFillTx/>
                  <a:latin typeface="Helvetica"/>
                  <a:ea typeface="Helvetica"/>
                  <a:cs typeface="Helvetica"/>
                  <a:sym typeface="Helvetica"/>
                </a:defRPr>
              </a:pPr>
              <a:endParaRPr sz="1200"/>
            </a:p>
          </p:txBody>
        </p:sp>
      </p:grpSp>
      <p:sp>
        <p:nvSpPr>
          <p:cNvPr id="198" name="Shape 198"/>
          <p:cNvSpPr/>
          <p:nvPr/>
        </p:nvSpPr>
        <p:spPr>
          <a:xfrm>
            <a:off x="3886201" y="18160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199" name="Shape 199"/>
          <p:cNvSpPr/>
          <p:nvPr/>
        </p:nvSpPr>
        <p:spPr>
          <a:xfrm>
            <a:off x="2743201"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200" name="Shape 200"/>
          <p:cNvSpPr/>
          <p:nvPr/>
        </p:nvSpPr>
        <p:spPr>
          <a:xfrm>
            <a:off x="3352801" y="28955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201" name="Shape 201"/>
          <p:cNvSpPr/>
          <p:nvPr/>
        </p:nvSpPr>
        <p:spPr>
          <a:xfrm>
            <a:off x="2971802" y="3406775"/>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202" name="Shape 202"/>
          <p:cNvSpPr/>
          <p:nvPr/>
        </p:nvSpPr>
        <p:spPr>
          <a:xfrm>
            <a:off x="2819401" y="4648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203" name="Shape 203"/>
          <p:cNvSpPr/>
          <p:nvPr/>
        </p:nvSpPr>
        <p:spPr>
          <a:xfrm>
            <a:off x="3581401" y="5029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204" name="Shape 204"/>
          <p:cNvSpPr/>
          <p:nvPr/>
        </p:nvSpPr>
        <p:spPr>
          <a:xfrm>
            <a:off x="3124201" y="55117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
        <p:nvSpPr>
          <p:cNvPr id="205" name="Shape 205"/>
          <p:cNvSpPr/>
          <p:nvPr/>
        </p:nvSpPr>
        <p:spPr>
          <a:xfrm>
            <a:off x="3733801" y="6095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a:defRPr sz="1200">
                <a:uFillTx/>
                <a:latin typeface="Helvetica"/>
                <a:ea typeface="Helvetica"/>
                <a:cs typeface="Helvetica"/>
                <a:sym typeface="Helvetica"/>
              </a:defRPr>
            </a:pPr>
            <a:endParaRPr sz="12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2962276"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a:defRPr sz="1200">
                <a:uFillTx/>
                <a:latin typeface="Helvetica"/>
                <a:ea typeface="Helvetica"/>
                <a:cs typeface="Helvetica"/>
                <a:sym typeface="Helvetica"/>
              </a:defRPr>
            </a:pPr>
            <a:endParaRPr sz="1200"/>
          </a:p>
        </p:txBody>
      </p:sp>
      <p:sp>
        <p:nvSpPr>
          <p:cNvPr id="212" name="Shape 212"/>
          <p:cNvSpPr/>
          <p:nvPr/>
        </p:nvSpPr>
        <p:spPr>
          <a:xfrm rot="5400000">
            <a:off x="4791077"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a:defRPr sz="1200">
                <a:uFillTx/>
                <a:latin typeface="Helvetica"/>
                <a:ea typeface="Helvetica"/>
                <a:cs typeface="Helvetica"/>
                <a:sym typeface="Helvetica"/>
              </a:defRPr>
            </a:pPr>
            <a:endParaRPr sz="1200"/>
          </a:p>
        </p:txBody>
      </p:sp>
      <p:sp>
        <p:nvSpPr>
          <p:cNvPr id="213" name="Shape 213"/>
          <p:cNvSpPr/>
          <p:nvPr/>
        </p:nvSpPr>
        <p:spPr>
          <a:xfrm rot="5400000">
            <a:off x="6772277"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a:defRPr sz="1200">
                <a:uFillTx/>
                <a:latin typeface="Helvetica"/>
                <a:ea typeface="Helvetica"/>
                <a:cs typeface="Helvetica"/>
                <a:sym typeface="Helvetica"/>
              </a:defRPr>
            </a:pPr>
            <a:endParaRPr sz="1200"/>
          </a:p>
        </p:txBody>
      </p:sp>
      <p:sp>
        <p:nvSpPr>
          <p:cNvPr id="214" name="Shape 214"/>
          <p:cNvSpPr/>
          <p:nvPr/>
        </p:nvSpPr>
        <p:spPr>
          <a:xfrm rot="5400000">
            <a:off x="87534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a:defRPr sz="1200">
                <a:uFillTx/>
                <a:latin typeface="Helvetica"/>
                <a:ea typeface="Helvetica"/>
                <a:cs typeface="Helvetica"/>
                <a:sym typeface="Helvetica"/>
              </a:defRPr>
            </a:pPr>
            <a:endParaRPr sz="1200"/>
          </a:p>
        </p:txBody>
      </p:sp>
      <p:sp>
        <p:nvSpPr>
          <p:cNvPr id="215" name="Shape 215"/>
          <p:cNvSpPr/>
          <p:nvPr/>
        </p:nvSpPr>
        <p:spPr>
          <a:xfrm>
            <a:off x="8915781" y="2209800"/>
            <a:ext cx="742191"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dirty="0">
                <a:uFill>
                  <a:solidFill/>
                </a:uFill>
              </a:rPr>
              <a:t>Ship it!</a:t>
            </a:r>
          </a:p>
        </p:txBody>
      </p:sp>
      <p:sp>
        <p:nvSpPr>
          <p:cNvPr id="216" name="Shape 216"/>
          <p:cNvSpPr/>
          <p:nvPr/>
        </p:nvSpPr>
        <p:spPr>
          <a:xfrm>
            <a:off x="2962275" y="2667001"/>
            <a:ext cx="1308050"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a:uFill>
                  <a:solidFill/>
                </a:uFill>
              </a:rPr>
              <a:t>Construction</a:t>
            </a:r>
          </a:p>
        </p:txBody>
      </p:sp>
      <p:sp>
        <p:nvSpPr>
          <p:cNvPr id="217" name="Shape 217"/>
          <p:cNvSpPr/>
          <p:nvPr/>
        </p:nvSpPr>
        <p:spPr>
          <a:xfrm>
            <a:off x="5781030" y="2667001"/>
            <a:ext cx="494174"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a:uFill>
                  <a:solidFill/>
                </a:uFill>
              </a:rPr>
              <a:t>UAT</a:t>
            </a:r>
          </a:p>
        </p:txBody>
      </p:sp>
      <p:sp>
        <p:nvSpPr>
          <p:cNvPr id="218" name="Shape 218"/>
          <p:cNvSpPr/>
          <p:nvPr/>
        </p:nvSpPr>
        <p:spPr>
          <a:xfrm>
            <a:off x="7534276" y="2677180"/>
            <a:ext cx="852541"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a:uFill>
                  <a:solidFill/>
                </a:uFill>
              </a:rPr>
              <a:t>Training</a:t>
            </a:r>
          </a:p>
        </p:txBody>
      </p:sp>
      <p:sp>
        <p:nvSpPr>
          <p:cNvPr id="219" name="Shape 219"/>
          <p:cNvSpPr/>
          <p:nvPr/>
        </p:nvSpPr>
        <p:spPr>
          <a:xfrm>
            <a:off x="3343275" y="3352801"/>
            <a:ext cx="947375"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lang="en-GB" dirty="0"/>
              <a:t>10 weeks</a:t>
            </a:r>
            <a:endParaRPr dirty="0"/>
          </a:p>
        </p:txBody>
      </p:sp>
      <p:sp>
        <p:nvSpPr>
          <p:cNvPr id="220" name="Shape 220"/>
          <p:cNvSpPr/>
          <p:nvPr/>
        </p:nvSpPr>
        <p:spPr>
          <a:xfrm>
            <a:off x="5668975" y="3352801"/>
            <a:ext cx="889667"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dirty="0"/>
              <a:t> </a:t>
            </a:r>
            <a:r>
              <a:rPr lang="en-GB" dirty="0"/>
              <a:t>2</a:t>
            </a:r>
            <a:r>
              <a:rPr dirty="0"/>
              <a:t> w</a:t>
            </a:r>
            <a:r>
              <a:rPr lang="en-GB" dirty="0" err="1"/>
              <a:t>ee</a:t>
            </a:r>
            <a:r>
              <a:rPr dirty="0"/>
              <a:t>k</a:t>
            </a:r>
            <a:r>
              <a:rPr lang="en-GB" dirty="0"/>
              <a:t>s</a:t>
            </a:r>
            <a:endParaRPr dirty="0"/>
          </a:p>
        </p:txBody>
      </p:sp>
      <p:sp>
        <p:nvSpPr>
          <p:cNvPr id="221" name="Shape 221"/>
          <p:cNvSpPr/>
          <p:nvPr/>
        </p:nvSpPr>
        <p:spPr>
          <a:xfrm>
            <a:off x="7650176" y="3352801"/>
            <a:ext cx="721351"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dirty="0"/>
              <a:t> </a:t>
            </a:r>
            <a:r>
              <a:rPr lang="en-GB" dirty="0"/>
              <a:t>5 days</a:t>
            </a:r>
            <a:endParaRPr dirty="0"/>
          </a:p>
        </p:txBody>
      </p:sp>
      <p:pic>
        <p:nvPicPr>
          <p:cNvPr id="222" name="image10.png"/>
          <p:cNvPicPr/>
          <p:nvPr/>
        </p:nvPicPr>
        <p:blipFill>
          <a:blip r:embed="rId3"/>
          <a:stretch>
            <a:fillRect/>
          </a:stretch>
        </p:blipFill>
        <p:spPr>
          <a:xfrm>
            <a:off x="1752600" y="3200400"/>
            <a:ext cx="1057276" cy="800100"/>
          </a:xfrm>
          <a:prstGeom prst="rect">
            <a:avLst/>
          </a:prstGeom>
          <a:ln w="12700">
            <a:round/>
          </a:ln>
        </p:spPr>
      </p:pic>
      <p:sp>
        <p:nvSpPr>
          <p:cNvPr id="223" name="Shape 223"/>
          <p:cNvSpPr/>
          <p:nvPr/>
        </p:nvSpPr>
        <p:spPr>
          <a:xfrm>
            <a:off x="2907190" y="4114801"/>
            <a:ext cx="2812437"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a:uFill>
                  <a:solidFill/>
                </a:uFill>
              </a:rPr>
              <a:t>3 people, 3 ½ months, $250K</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EB7-DC48-4E1D-92D7-DEDA803FED44}"/>
              </a:ext>
            </a:extLst>
          </p:cNvPr>
          <p:cNvSpPr>
            <a:spLocks noGrp="1"/>
          </p:cNvSpPr>
          <p:nvPr>
            <p:ph type="title"/>
          </p:nvPr>
        </p:nvSpPr>
        <p:spPr/>
        <p:txBody>
          <a:bodyPr/>
          <a:lstStyle/>
          <a:p>
            <a:r>
              <a:rPr lang="en-GB" dirty="0"/>
              <a:t>Why are we here?</a:t>
            </a:r>
          </a:p>
        </p:txBody>
      </p:sp>
      <p:sp>
        <p:nvSpPr>
          <p:cNvPr id="3" name="Content Placeholder 2">
            <a:extLst>
              <a:ext uri="{FF2B5EF4-FFF2-40B4-BE49-F238E27FC236}">
                <a16:creationId xmlns:a16="http://schemas.microsoft.com/office/drawing/2014/main" id="{7228CA07-3244-4282-8227-F5BE5B3E6E54}"/>
              </a:ext>
            </a:extLst>
          </p:cNvPr>
          <p:cNvSpPr>
            <a:spLocks noGrp="1"/>
          </p:cNvSpPr>
          <p:nvPr>
            <p:ph idx="1"/>
          </p:nvPr>
        </p:nvSpPr>
        <p:spPr/>
        <p:txBody>
          <a:bodyPr>
            <a:normAutofit lnSpcReduction="10000"/>
          </a:bodyPr>
          <a:lstStyle/>
          <a:p>
            <a:r>
              <a:rPr lang="en-GB" dirty="0"/>
              <a:t>To improve experience of beginners in the gym.</a:t>
            </a:r>
          </a:p>
          <a:p>
            <a:r>
              <a:rPr lang="en-GB" dirty="0"/>
              <a:t>Extend knowledge of intermediate to advanced lifters.</a:t>
            </a:r>
          </a:p>
          <a:p>
            <a:r>
              <a:rPr lang="en-GB" dirty="0"/>
              <a:t>A platform where you can discover exercises, meal plans, stretches and much more.</a:t>
            </a:r>
          </a:p>
          <a:p>
            <a:pPr marL="0" indent="0">
              <a:buNone/>
            </a:pPr>
            <a:endParaRPr lang="en-GB" dirty="0"/>
          </a:p>
          <a:p>
            <a:pPr marL="0" indent="0">
              <a:buNone/>
            </a:pPr>
            <a:r>
              <a:rPr lang="en-GB" dirty="0"/>
              <a:t>The main purpose of this project is to create a website which can help extend the knowledge of its users regarding anything fitness related.</a:t>
            </a:r>
          </a:p>
        </p:txBody>
      </p:sp>
    </p:spTree>
    <p:extLst>
      <p:ext uri="{BB962C8B-B14F-4D97-AF65-F5344CB8AC3E}">
        <p14:creationId xmlns:p14="http://schemas.microsoft.com/office/powerpoint/2010/main" val="369510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EB7-DC48-4E1D-92D7-DEDA803FED44}"/>
              </a:ext>
            </a:extLst>
          </p:cNvPr>
          <p:cNvSpPr>
            <a:spLocks noGrp="1"/>
          </p:cNvSpPr>
          <p:nvPr>
            <p:ph type="title"/>
          </p:nvPr>
        </p:nvSpPr>
        <p:spPr/>
        <p:txBody>
          <a:bodyPr/>
          <a:lstStyle/>
          <a:p>
            <a:r>
              <a:rPr lang="en-GB" dirty="0"/>
              <a:t>The elevator pitch</a:t>
            </a:r>
          </a:p>
        </p:txBody>
      </p:sp>
      <p:sp>
        <p:nvSpPr>
          <p:cNvPr id="3" name="Content Placeholder 2">
            <a:extLst>
              <a:ext uri="{FF2B5EF4-FFF2-40B4-BE49-F238E27FC236}">
                <a16:creationId xmlns:a16="http://schemas.microsoft.com/office/drawing/2014/main" id="{7228CA07-3244-4282-8227-F5BE5B3E6E54}"/>
              </a:ext>
            </a:extLst>
          </p:cNvPr>
          <p:cNvSpPr>
            <a:spLocks noGrp="1"/>
          </p:cNvSpPr>
          <p:nvPr>
            <p:ph idx="1"/>
          </p:nvPr>
        </p:nvSpPr>
        <p:spPr/>
        <p:txBody>
          <a:bodyPr>
            <a:normAutofit lnSpcReduction="10000"/>
          </a:bodyPr>
          <a:lstStyle/>
          <a:p>
            <a:pPr marL="0" indent="0">
              <a:buNone/>
            </a:pPr>
            <a:r>
              <a:rPr lang="en-GB" dirty="0"/>
              <a:t>For anybody that loves to exercise who wants to gain more knowledge in what exercises work best for certain areas.</a:t>
            </a:r>
          </a:p>
          <a:p>
            <a:pPr marL="0" indent="0">
              <a:buNone/>
            </a:pPr>
            <a:r>
              <a:rPr lang="en-GB" dirty="0"/>
              <a:t>The Illusive Fitness is a Fitness Website that has an interactive muscle map to help you identify which workouts will target the selected muscle along with other useful features.</a:t>
            </a:r>
          </a:p>
          <a:p>
            <a:pPr marL="0" indent="0">
              <a:buNone/>
            </a:pPr>
            <a:r>
              <a:rPr lang="en-GB" dirty="0"/>
              <a:t>Unlike other fitness websites our project is beneficial to all audiences, whether you have never lifted before or you are a professional bodybuilder, no body is doing what we will do. </a:t>
            </a:r>
          </a:p>
        </p:txBody>
      </p:sp>
    </p:spTree>
    <p:extLst>
      <p:ext uri="{BB962C8B-B14F-4D97-AF65-F5344CB8AC3E}">
        <p14:creationId xmlns:p14="http://schemas.microsoft.com/office/powerpoint/2010/main" val="260747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9969-4E0D-4F41-ADD9-8557D173A7BA}"/>
              </a:ext>
            </a:extLst>
          </p:cNvPr>
          <p:cNvSpPr>
            <a:spLocks noGrp="1"/>
          </p:cNvSpPr>
          <p:nvPr>
            <p:ph type="title"/>
          </p:nvPr>
        </p:nvSpPr>
        <p:spPr>
          <a:xfrm>
            <a:off x="2160172" y="314632"/>
            <a:ext cx="3333495" cy="1504335"/>
          </a:xfrm>
        </p:spPr>
        <p:txBody>
          <a:bodyPr>
            <a:normAutofit/>
          </a:bodyPr>
          <a:lstStyle/>
          <a:p>
            <a:r>
              <a:rPr lang="en-GB" sz="2400" dirty="0"/>
              <a:t>Product Box</a:t>
            </a:r>
          </a:p>
        </p:txBody>
      </p:sp>
      <p:sp>
        <p:nvSpPr>
          <p:cNvPr id="4" name="Shape 51">
            <a:extLst>
              <a:ext uri="{FF2B5EF4-FFF2-40B4-BE49-F238E27FC236}">
                <a16:creationId xmlns:a16="http://schemas.microsoft.com/office/drawing/2014/main" id="{C27E6CB6-FEA8-4A46-B22C-68B69EFBE62D}"/>
              </a:ext>
            </a:extLst>
          </p:cNvPr>
          <p:cNvSpPr>
            <a:spLocks noGrp="1"/>
          </p:cNvSpPr>
          <p:nvPr>
            <p:ph idx="1"/>
          </p:nvPr>
        </p:nvSpPr>
        <p:spPr>
          <a:xfrm>
            <a:off x="1818617" y="1653208"/>
            <a:ext cx="4277383" cy="3551583"/>
          </a:xfrm>
          <a:prstGeom prst="rect">
            <a:avLst/>
          </a:prstGeom>
          <a:extLst>
            <a:ext uri="{C572A759-6A51-4108-AA02-DFA0A04FC94B}">
              <ma14:wrappingTextBoxFlag xmlns:ma14="http://schemas.microsoft.com/office/mac/drawingml/2011/main" xmlns="" xmlns:lc="http://schemas.openxmlformats.org/drawingml/2006/lockedCanvas" val="1"/>
            </a:ext>
          </a:extLst>
        </p:spPr>
        <p:txBody>
          <a:bodyPr lIns="38100" tIns="38100" rIns="38100" bIns="38100" anchor="t">
            <a:normAutofit/>
          </a:bodyPr>
          <a:ls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a:lstStyle>
          <a:p>
            <a:pPr marL="0" lvl="0" indent="0">
              <a:buNone/>
              <a:defRPr sz="1800">
                <a:uFillTx/>
              </a:defRPr>
            </a:pPr>
            <a:r>
              <a:rPr lang="en-GB" sz="1800" b="1" u="sng" dirty="0">
                <a:uFill>
                  <a:solidFill/>
                </a:uFill>
              </a:rPr>
              <a:t>ILLUSIVE FITNESS</a:t>
            </a:r>
          </a:p>
          <a:p>
            <a:pPr marL="0" lvl="0" indent="0">
              <a:buNone/>
              <a:defRPr sz="1800">
                <a:uFillTx/>
              </a:defRPr>
            </a:pPr>
            <a:r>
              <a:rPr lang="en-GB" sz="1800" b="1" dirty="0"/>
              <a:t>Slogan: </a:t>
            </a:r>
            <a:r>
              <a:rPr lang="en-GB" sz="1800" dirty="0"/>
              <a:t> Make yourself stronger than your excuses.</a:t>
            </a:r>
          </a:p>
          <a:p>
            <a:pPr marL="0" lvl="0" indent="0">
              <a:buNone/>
              <a:defRPr sz="1800">
                <a:uFillTx/>
              </a:defRPr>
            </a:pPr>
            <a:r>
              <a:rPr lang="en-GB" sz="1800" b="1" dirty="0">
                <a:uFill>
                  <a:solidFill/>
                </a:uFill>
              </a:rPr>
              <a:t>Benefit 1: </a:t>
            </a:r>
            <a:r>
              <a:rPr lang="en-GB" sz="1800" dirty="0">
                <a:uFill>
                  <a:solidFill/>
                </a:uFill>
              </a:rPr>
              <a:t>Introduce begins to the simplicity and brilliance of a healthy life style.</a:t>
            </a:r>
          </a:p>
          <a:p>
            <a:pPr marL="0" lvl="0" indent="0">
              <a:buNone/>
              <a:defRPr sz="1800">
                <a:uFillTx/>
              </a:defRPr>
            </a:pPr>
            <a:r>
              <a:rPr lang="en-GB" sz="1800" b="1" dirty="0"/>
              <a:t>Benefit 2: </a:t>
            </a:r>
            <a:r>
              <a:rPr lang="en-GB" sz="1800" dirty="0"/>
              <a:t>Share knowledge and tips to all levels of  gym goers.</a:t>
            </a:r>
          </a:p>
          <a:p>
            <a:pPr marL="0" lvl="0" indent="0">
              <a:buNone/>
              <a:defRPr sz="1800">
                <a:uFillTx/>
              </a:defRPr>
            </a:pPr>
            <a:r>
              <a:rPr lang="en-GB" sz="1800" b="1" dirty="0">
                <a:uFill>
                  <a:solidFill/>
                </a:uFill>
              </a:rPr>
              <a:t>Benef</a:t>
            </a:r>
            <a:r>
              <a:rPr lang="en-GB" sz="1800" b="1" dirty="0"/>
              <a:t>it 3: </a:t>
            </a:r>
            <a:r>
              <a:rPr lang="en-GB" sz="1800" dirty="0"/>
              <a:t>We elaborate on exercises that may produce injuries to eliminate the danger.</a:t>
            </a:r>
            <a:endParaRPr sz="1800" dirty="0">
              <a:uFill>
                <a:solidFill/>
              </a:uFill>
            </a:endParaRPr>
          </a:p>
        </p:txBody>
      </p:sp>
      <p:pic>
        <p:nvPicPr>
          <p:cNvPr id="5" name="Picture 2" descr="Image result for diet and exercise">
            <a:extLst>
              <a:ext uri="{FF2B5EF4-FFF2-40B4-BE49-F238E27FC236}">
                <a16:creationId xmlns:a16="http://schemas.microsoft.com/office/drawing/2014/main" id="{1421666E-403D-4676-B09D-6ABECD94DF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55" r="10076"/>
          <a:stretch/>
        </p:blipFill>
        <p:spPr bwMode="auto">
          <a:xfrm>
            <a:off x="6430307" y="685799"/>
            <a:ext cx="3904442" cy="505305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34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xfrm>
            <a:off x="1981200" y="246503"/>
            <a:ext cx="8229600" cy="1143001"/>
          </a:xfrm>
          <a:prstGeom prst="rect">
            <a:avLst/>
          </a:prstGeom>
        </p:spPr>
        <p:txBody>
          <a:bodyPr/>
          <a:lstStyle/>
          <a:p>
            <a:pPr lvl="0">
              <a:defRPr sz="1800">
                <a:solidFill>
                  <a:srgbClr val="000000"/>
                </a:solidFill>
                <a:uFillTx/>
              </a:defRPr>
            </a:pPr>
            <a:r>
              <a:rPr sz="4400" dirty="0">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2260560546"/>
              </p:ext>
            </p:extLst>
          </p:nvPr>
        </p:nvGraphicFramePr>
        <p:xfrm>
          <a:off x="1904999" y="1396999"/>
          <a:ext cx="8816010" cy="2559158"/>
        </p:xfrm>
        <a:graphic>
          <a:graphicData uri="http://schemas.openxmlformats.org/drawingml/2006/table">
            <a:tbl>
              <a:tblPr firstRow="1" bandRow="1"/>
              <a:tblGrid>
                <a:gridCol w="4408005">
                  <a:extLst>
                    <a:ext uri="{9D8B030D-6E8A-4147-A177-3AD203B41FA5}">
                      <a16:colId xmlns:a16="http://schemas.microsoft.com/office/drawing/2014/main" val="20000"/>
                    </a:ext>
                  </a:extLst>
                </a:gridCol>
                <a:gridCol w="4408005">
                  <a:extLst>
                    <a:ext uri="{9D8B030D-6E8A-4147-A177-3AD203B41FA5}">
                      <a16:colId xmlns:a16="http://schemas.microsoft.com/office/drawing/2014/main" val="20001"/>
                    </a:ext>
                  </a:extLst>
                </a:gridCol>
              </a:tblGrid>
              <a:tr h="622953">
                <a:tc>
                  <a:txBody>
                    <a:bodyPr/>
                    <a:lstStyle/>
                    <a:p>
                      <a:pPr lvl="0" algn="ctr">
                        <a:tabLst>
                          <a:tab pos="914400" algn="l"/>
                        </a:tabLst>
                        <a:defRPr sz="1800" b="0">
                          <a:solidFill>
                            <a:srgbClr val="000000"/>
                          </a:solidFill>
                          <a:uFillTx/>
                        </a:defRPr>
                      </a:pPr>
                      <a:r>
                        <a:rPr sz="3200" dirty="0">
                          <a:solidFill>
                            <a:schemeClr val="tx1"/>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dirty="0">
                          <a:solidFill>
                            <a:schemeClr val="tx1"/>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387241">
                <a:tc>
                  <a:txBody>
                    <a:bodyPr/>
                    <a:lstStyle/>
                    <a:p>
                      <a:pPr lvl="0" algn="l">
                        <a:tabLst>
                          <a:tab pos="914400" algn="l"/>
                        </a:tabLst>
                        <a:defRPr sz="1800">
                          <a:uFill>
                            <a:solidFill>
                              <a:srgbClr val="000000"/>
                            </a:solidFill>
                          </a:uFill>
                        </a:defRPr>
                      </a:pPr>
                      <a:r>
                        <a:rPr lang="en-GB" dirty="0"/>
                        <a:t>Meal Plans</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Exercises to Avoid </a:t>
                      </a:r>
                      <a:endParaRPr dirty="0"/>
                    </a:p>
                  </a:txBody>
                  <a:tcPr marL="38100" marR="38100" marT="38100" marB="38100" horzOverflow="overflow"/>
                </a:tc>
                <a:extLst>
                  <a:ext uri="{0D108BD9-81ED-4DB2-BD59-A6C34878D82A}">
                    <a16:rowId xmlns:a16="http://schemas.microsoft.com/office/drawing/2014/main" val="10001"/>
                  </a:ext>
                </a:extLst>
              </a:tr>
              <a:tr h="387241">
                <a:tc>
                  <a:txBody>
                    <a:bodyPr/>
                    <a:lstStyle/>
                    <a:p>
                      <a:pPr lvl="0" algn="l">
                        <a:tabLst>
                          <a:tab pos="914400" algn="l"/>
                        </a:tabLst>
                        <a:defRPr sz="1800">
                          <a:uFill>
                            <a:solidFill>
                              <a:srgbClr val="000000"/>
                            </a:solidFill>
                          </a:uFill>
                        </a:defRPr>
                      </a:pPr>
                      <a:r>
                        <a:rPr lang="en-GB" dirty="0"/>
                        <a:t>Exercises specific to each muscle group</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Foods to Avoid</a:t>
                      </a:r>
                      <a:endParaRPr dirty="0"/>
                    </a:p>
                  </a:txBody>
                  <a:tcPr marL="38100" marR="38100" marT="38100" marB="38100" horzOverflow="overflow"/>
                </a:tc>
                <a:extLst>
                  <a:ext uri="{0D108BD9-81ED-4DB2-BD59-A6C34878D82A}">
                    <a16:rowId xmlns:a16="http://schemas.microsoft.com/office/drawing/2014/main" val="10002"/>
                  </a:ext>
                </a:extLst>
              </a:tr>
              <a:tr h="387241">
                <a:tc>
                  <a:txBody>
                    <a:bodyPr/>
                    <a:lstStyle/>
                    <a:p>
                      <a:pPr lvl="0" algn="l">
                        <a:tabLst>
                          <a:tab pos="914400" algn="l"/>
                        </a:tabLst>
                        <a:defRPr sz="1800">
                          <a:uFill>
                            <a:solidFill>
                              <a:srgbClr val="000000"/>
                            </a:solidFill>
                          </a:uFill>
                        </a:defRPr>
                      </a:pPr>
                      <a:r>
                        <a:rPr lang="en-GB" dirty="0"/>
                        <a:t>Exercises specific for weight loss</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Training supplements</a:t>
                      </a:r>
                      <a:endParaRPr dirty="0"/>
                    </a:p>
                  </a:txBody>
                  <a:tcPr marL="38100" marR="38100" marT="38100" marB="38100" horzOverflow="overflow"/>
                </a:tc>
                <a:extLst>
                  <a:ext uri="{0D108BD9-81ED-4DB2-BD59-A6C34878D82A}">
                    <a16:rowId xmlns:a16="http://schemas.microsoft.com/office/drawing/2014/main" val="10003"/>
                  </a:ext>
                </a:extLst>
              </a:tr>
              <a:tr h="387241">
                <a:tc>
                  <a:txBody>
                    <a:bodyPr/>
                    <a:lstStyle/>
                    <a:p>
                      <a:pPr lvl="0" algn="l">
                        <a:tabLst>
                          <a:tab pos="914400" algn="l"/>
                        </a:tabLst>
                        <a:defRPr sz="1800">
                          <a:uFill>
                            <a:solidFill>
                              <a:srgbClr val="000000"/>
                            </a:solidFill>
                          </a:uFill>
                        </a:defRPr>
                      </a:pPr>
                      <a:r>
                        <a:rPr lang="en-GB" dirty="0"/>
                        <a:t>Exercises specific for strength training</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Fasting and other diet types</a:t>
                      </a:r>
                      <a:endParaRPr dirty="0"/>
                    </a:p>
                  </a:txBody>
                  <a:tcPr marL="38100" marR="38100" marT="38100" marB="38100" horzOverflow="overflow"/>
                </a:tc>
                <a:extLst>
                  <a:ext uri="{0D108BD9-81ED-4DB2-BD59-A6C34878D82A}">
                    <a16:rowId xmlns:a16="http://schemas.microsoft.com/office/drawing/2014/main" val="10004"/>
                  </a:ext>
                </a:extLst>
              </a:tr>
              <a:tr h="387241">
                <a:tc>
                  <a:txBody>
                    <a:bodyPr/>
                    <a:lstStyle/>
                    <a:p>
                      <a:pPr marL="0" marR="0" lvl="0" indent="0" algn="l" defTabSz="457200" rtl="0" eaLnBrk="1" fontAlgn="auto" latinLnBrk="0" hangingPunct="1">
                        <a:lnSpc>
                          <a:spcPct val="100000"/>
                        </a:lnSpc>
                        <a:spcBef>
                          <a:spcPts val="0"/>
                        </a:spcBef>
                        <a:spcAft>
                          <a:spcPts val="0"/>
                        </a:spcAft>
                        <a:buClrTx/>
                        <a:buSzTx/>
                        <a:buFontTx/>
                        <a:buNone/>
                        <a:tabLst>
                          <a:tab pos="914400" algn="l"/>
                        </a:tabLst>
                        <a:defRPr sz="1800">
                          <a:uFill>
                            <a:solidFill>
                              <a:srgbClr val="000000"/>
                            </a:solidFill>
                          </a:uFill>
                        </a:defRPr>
                      </a:pPr>
                      <a:r>
                        <a:rPr lang="en-GB" dirty="0"/>
                        <a:t>Useful Training equipment to prevent injury</a:t>
                      </a: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5"/>
                  </a:ext>
                </a:extLst>
              </a:tr>
            </a:tbl>
          </a:graphicData>
        </a:graphic>
      </p:graphicFrame>
      <p:graphicFrame>
        <p:nvGraphicFramePr>
          <p:cNvPr id="60" name="Table 60"/>
          <p:cNvGraphicFramePr/>
          <p:nvPr>
            <p:extLst>
              <p:ext uri="{D42A27DB-BD31-4B8C-83A1-F6EECF244321}">
                <p14:modId xmlns:p14="http://schemas.microsoft.com/office/powerpoint/2010/main" val="1647018873"/>
              </p:ext>
            </p:extLst>
          </p:nvPr>
        </p:nvGraphicFramePr>
        <p:xfrm>
          <a:off x="1904999" y="4006338"/>
          <a:ext cx="8816010" cy="1630474"/>
        </p:xfrm>
        <a:graphic>
          <a:graphicData uri="http://schemas.openxmlformats.org/drawingml/2006/table">
            <a:tbl>
              <a:tblPr firstRow="1" bandRow="1"/>
              <a:tblGrid>
                <a:gridCol w="8816010">
                  <a:extLst>
                    <a:ext uri="{9D8B030D-6E8A-4147-A177-3AD203B41FA5}">
                      <a16:colId xmlns:a16="http://schemas.microsoft.com/office/drawing/2014/main" val="20000"/>
                    </a:ext>
                  </a:extLst>
                </a:gridCol>
              </a:tblGrid>
              <a:tr h="578914">
                <a:tc>
                  <a:txBody>
                    <a:bodyPr/>
                    <a:lstStyle/>
                    <a:p>
                      <a:pPr lvl="0" algn="ctr">
                        <a:tabLst>
                          <a:tab pos="914400" algn="l"/>
                        </a:tabLst>
                        <a:defRPr sz="1800" b="0">
                          <a:solidFill>
                            <a:srgbClr val="000000"/>
                          </a:solidFill>
                          <a:uFillTx/>
                        </a:defRPr>
                      </a:pPr>
                      <a:r>
                        <a:rPr sz="3200" b="0" dirty="0">
                          <a:solidFill>
                            <a:schemeClr val="tx1"/>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347921">
                <a:tc>
                  <a:txBody>
                    <a:bodyPr/>
                    <a:lstStyle/>
                    <a:p>
                      <a:pPr lvl="0" algn="l">
                        <a:tabLst>
                          <a:tab pos="914400" algn="l"/>
                        </a:tabLst>
                        <a:defRPr sz="1800">
                          <a:uFill>
                            <a:solidFill>
                              <a:srgbClr val="000000"/>
                            </a:solidFill>
                          </a:uFill>
                        </a:defRPr>
                      </a:pPr>
                      <a:r>
                        <a:rPr lang="en-GB" dirty="0"/>
                        <a:t>Types of stretches </a:t>
                      </a:r>
                      <a:endParaRPr dirty="0"/>
                    </a:p>
                  </a:txBody>
                  <a:tcPr marL="38100" marR="38100" marT="38100" marB="38100" horzOverflow="overflow"/>
                </a:tc>
                <a:extLst>
                  <a:ext uri="{0D108BD9-81ED-4DB2-BD59-A6C34878D82A}">
                    <a16:rowId xmlns:a16="http://schemas.microsoft.com/office/drawing/2014/main" val="10001"/>
                  </a:ext>
                </a:extLst>
              </a:tr>
              <a:tr h="347921">
                <a:tc>
                  <a:txBody>
                    <a:bodyPr/>
                    <a:lstStyle/>
                    <a:p>
                      <a:pPr marL="0" marR="0" lvl="0" indent="0" algn="l" defTabSz="457200" rtl="0" eaLnBrk="1" fontAlgn="auto" latinLnBrk="0" hangingPunct="1">
                        <a:lnSpc>
                          <a:spcPct val="100000"/>
                        </a:lnSpc>
                        <a:spcBef>
                          <a:spcPts val="0"/>
                        </a:spcBef>
                        <a:spcAft>
                          <a:spcPts val="0"/>
                        </a:spcAft>
                        <a:buClrTx/>
                        <a:buSzTx/>
                        <a:buFontTx/>
                        <a:buNone/>
                        <a:tabLst>
                          <a:tab pos="914400" algn="l"/>
                        </a:tabLst>
                        <a:defRPr sz="1800">
                          <a:uFill>
                            <a:solidFill>
                              <a:srgbClr val="000000"/>
                            </a:solidFill>
                          </a:uFill>
                        </a:defRPr>
                      </a:pPr>
                      <a:r>
                        <a:rPr lang="en-GB" dirty="0"/>
                        <a:t>Cardio Training</a:t>
                      </a:r>
                    </a:p>
                  </a:txBody>
                  <a:tcPr marL="38100" marR="38100" marT="38100" marB="38100" horzOverflow="overflow"/>
                </a:tc>
                <a:extLst>
                  <a:ext uri="{0D108BD9-81ED-4DB2-BD59-A6C34878D82A}">
                    <a16:rowId xmlns:a16="http://schemas.microsoft.com/office/drawing/2014/main" val="10002"/>
                  </a:ext>
                </a:extLst>
              </a:tr>
              <a:tr h="347921">
                <a:tc>
                  <a:txBody>
                    <a:bodyPr/>
                    <a:lstStyle/>
                    <a:p>
                      <a:pPr lvl="0" algn="l">
                        <a:tabLst>
                          <a:tab pos="914400" algn="l"/>
                        </a:tabLst>
                        <a:defRPr sz="1800">
                          <a:uFill>
                            <a:solidFill>
                              <a:srgbClr val="000000"/>
                            </a:solidFill>
                          </a:uFill>
                        </a:defRPr>
                      </a:pPr>
                      <a:r>
                        <a:rPr lang="en-GB" dirty="0"/>
                        <a:t>Gym equipment you can purchase.</a:t>
                      </a:r>
                      <a:endParaRPr dirty="0"/>
                    </a:p>
                  </a:txBody>
                  <a:tcPr marL="38100" marR="38100" marT="38100" marB="38100"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6881-E7D2-4CDE-92E4-8735670A5FDF}"/>
              </a:ext>
            </a:extLst>
          </p:cNvPr>
          <p:cNvSpPr>
            <a:spLocks noGrp="1"/>
          </p:cNvSpPr>
          <p:nvPr>
            <p:ph type="title"/>
          </p:nvPr>
        </p:nvSpPr>
        <p:spPr/>
        <p:txBody>
          <a:bodyPr/>
          <a:lstStyle/>
          <a:p>
            <a:r>
              <a:rPr lang="en-GB" dirty="0"/>
              <a:t>Our Project Community</a:t>
            </a:r>
          </a:p>
        </p:txBody>
      </p:sp>
      <p:sp>
        <p:nvSpPr>
          <p:cNvPr id="3" name="Text Placeholder 2">
            <a:extLst>
              <a:ext uri="{FF2B5EF4-FFF2-40B4-BE49-F238E27FC236}">
                <a16:creationId xmlns:a16="http://schemas.microsoft.com/office/drawing/2014/main" id="{49C68128-657F-4A20-A34E-56E4F7BFA268}"/>
              </a:ext>
            </a:extLst>
          </p:cNvPr>
          <p:cNvSpPr>
            <a:spLocks noGrp="1"/>
          </p:cNvSpPr>
          <p:nvPr>
            <p:ph type="body" idx="1"/>
          </p:nvPr>
        </p:nvSpPr>
        <p:spPr/>
        <p:txBody>
          <a:bodyPr anchor="t"/>
          <a:lstStyle/>
          <a:p>
            <a:pPr marL="0" indent="0">
              <a:buNone/>
            </a:pPr>
            <a:endParaRPr lang="en-GB" dirty="0"/>
          </a:p>
        </p:txBody>
      </p:sp>
      <p:sp>
        <p:nvSpPr>
          <p:cNvPr id="5" name="Oval 4">
            <a:extLst>
              <a:ext uri="{FF2B5EF4-FFF2-40B4-BE49-F238E27FC236}">
                <a16:creationId xmlns:a16="http://schemas.microsoft.com/office/drawing/2014/main" id="{AD23577D-5E79-4941-A60B-35093B31E85C}"/>
              </a:ext>
            </a:extLst>
          </p:cNvPr>
          <p:cNvSpPr/>
          <p:nvPr/>
        </p:nvSpPr>
        <p:spPr>
          <a:xfrm>
            <a:off x="5820328" y="3898900"/>
            <a:ext cx="1737360" cy="807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Our</a:t>
            </a:r>
            <a:r>
              <a:rPr lang="en-GB" dirty="0"/>
              <a:t> </a:t>
            </a:r>
            <a:r>
              <a:rPr lang="en-GB" dirty="0">
                <a:solidFill>
                  <a:schemeClr val="tx1"/>
                </a:solidFill>
              </a:rPr>
              <a:t>Core</a:t>
            </a:r>
            <a:r>
              <a:rPr lang="en-GB" dirty="0"/>
              <a:t> </a:t>
            </a:r>
            <a:r>
              <a:rPr lang="en-GB" dirty="0">
                <a:solidFill>
                  <a:schemeClr val="tx1"/>
                </a:solidFill>
              </a:rPr>
              <a:t>team</a:t>
            </a:r>
          </a:p>
        </p:txBody>
      </p:sp>
      <p:pic>
        <p:nvPicPr>
          <p:cNvPr id="6" name="image4.png">
            <a:extLst>
              <a:ext uri="{FF2B5EF4-FFF2-40B4-BE49-F238E27FC236}">
                <a16:creationId xmlns:a16="http://schemas.microsoft.com/office/drawing/2014/main" id="{2A607545-0BBE-47F6-B8DD-DB3704E136C3}"/>
              </a:ext>
            </a:extLst>
          </p:cNvPr>
          <p:cNvPicPr/>
          <p:nvPr/>
        </p:nvPicPr>
        <p:blipFill>
          <a:blip r:embed="rId2"/>
          <a:stretch>
            <a:fillRect/>
          </a:stretch>
        </p:blipFill>
        <p:spPr>
          <a:xfrm>
            <a:off x="8070850" y="2965450"/>
            <a:ext cx="800100" cy="927100"/>
          </a:xfrm>
          <a:prstGeom prst="rect">
            <a:avLst/>
          </a:prstGeom>
          <a:ln w="12700">
            <a:miter lim="400000"/>
          </a:ln>
        </p:spPr>
      </p:pic>
      <p:sp>
        <p:nvSpPr>
          <p:cNvPr id="7" name="Rectangle 6">
            <a:extLst>
              <a:ext uri="{FF2B5EF4-FFF2-40B4-BE49-F238E27FC236}">
                <a16:creationId xmlns:a16="http://schemas.microsoft.com/office/drawing/2014/main" id="{2397716F-B4A8-45DD-B4FE-169F4CA2F507}"/>
              </a:ext>
            </a:extLst>
          </p:cNvPr>
          <p:cNvSpPr/>
          <p:nvPr/>
        </p:nvSpPr>
        <p:spPr>
          <a:xfrm>
            <a:off x="9075420" y="3429000"/>
            <a:ext cx="1234440"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Users</a:t>
            </a:r>
          </a:p>
        </p:txBody>
      </p:sp>
      <p:pic>
        <p:nvPicPr>
          <p:cNvPr id="8" name="image3.png">
            <a:extLst>
              <a:ext uri="{FF2B5EF4-FFF2-40B4-BE49-F238E27FC236}">
                <a16:creationId xmlns:a16="http://schemas.microsoft.com/office/drawing/2014/main" id="{6D1B9775-EA16-4414-B4D9-73777350E73C}"/>
              </a:ext>
            </a:extLst>
          </p:cNvPr>
          <p:cNvPicPr/>
          <p:nvPr/>
        </p:nvPicPr>
        <p:blipFill>
          <a:blip r:embed="rId3"/>
          <a:stretch>
            <a:fillRect/>
          </a:stretch>
        </p:blipFill>
        <p:spPr>
          <a:xfrm>
            <a:off x="4493415" y="2965450"/>
            <a:ext cx="800100" cy="927100"/>
          </a:xfrm>
          <a:prstGeom prst="rect">
            <a:avLst/>
          </a:prstGeom>
          <a:ln w="12700">
            <a:miter lim="400000"/>
          </a:ln>
        </p:spPr>
      </p:pic>
      <p:sp>
        <p:nvSpPr>
          <p:cNvPr id="10" name="Rectangle 9">
            <a:extLst>
              <a:ext uri="{FF2B5EF4-FFF2-40B4-BE49-F238E27FC236}">
                <a16:creationId xmlns:a16="http://schemas.microsoft.com/office/drawing/2014/main" id="{46D70291-B4AA-44FF-9A48-767FE300C8D6}"/>
              </a:ext>
            </a:extLst>
          </p:cNvPr>
          <p:cNvSpPr/>
          <p:nvPr/>
        </p:nvSpPr>
        <p:spPr>
          <a:xfrm>
            <a:off x="2491740" y="3429000"/>
            <a:ext cx="1885789"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System Analyst</a:t>
            </a:r>
          </a:p>
        </p:txBody>
      </p:sp>
      <p:sp>
        <p:nvSpPr>
          <p:cNvPr id="12" name="Rectangle 11">
            <a:extLst>
              <a:ext uri="{FF2B5EF4-FFF2-40B4-BE49-F238E27FC236}">
                <a16:creationId xmlns:a16="http://schemas.microsoft.com/office/drawing/2014/main" id="{409F0D50-D001-41C3-AE9A-BF54E78729EB}"/>
              </a:ext>
            </a:extLst>
          </p:cNvPr>
          <p:cNvSpPr/>
          <p:nvPr/>
        </p:nvSpPr>
        <p:spPr>
          <a:xfrm>
            <a:off x="9075420" y="5138418"/>
            <a:ext cx="1234440"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Customers</a:t>
            </a:r>
          </a:p>
        </p:txBody>
      </p:sp>
      <p:pic>
        <p:nvPicPr>
          <p:cNvPr id="13" name="image4.png">
            <a:extLst>
              <a:ext uri="{FF2B5EF4-FFF2-40B4-BE49-F238E27FC236}">
                <a16:creationId xmlns:a16="http://schemas.microsoft.com/office/drawing/2014/main" id="{44D0EA34-27E9-4EA9-B3AF-5E5E475C37C5}"/>
              </a:ext>
            </a:extLst>
          </p:cNvPr>
          <p:cNvPicPr/>
          <p:nvPr/>
        </p:nvPicPr>
        <p:blipFill>
          <a:blip r:embed="rId2"/>
          <a:stretch>
            <a:fillRect/>
          </a:stretch>
        </p:blipFill>
        <p:spPr>
          <a:xfrm>
            <a:off x="8070850" y="4700269"/>
            <a:ext cx="800100" cy="927100"/>
          </a:xfrm>
          <a:prstGeom prst="rect">
            <a:avLst/>
          </a:prstGeom>
          <a:ln w="12700">
            <a:miter lim="400000"/>
          </a:ln>
        </p:spPr>
      </p:pic>
      <p:pic>
        <p:nvPicPr>
          <p:cNvPr id="15" name="image3.png">
            <a:extLst>
              <a:ext uri="{FF2B5EF4-FFF2-40B4-BE49-F238E27FC236}">
                <a16:creationId xmlns:a16="http://schemas.microsoft.com/office/drawing/2014/main" id="{54AE616B-DFC0-444D-8F75-717277529FFF}"/>
              </a:ext>
            </a:extLst>
          </p:cNvPr>
          <p:cNvPicPr/>
          <p:nvPr/>
        </p:nvPicPr>
        <p:blipFill>
          <a:blip r:embed="rId3"/>
          <a:stretch>
            <a:fillRect/>
          </a:stretch>
        </p:blipFill>
        <p:spPr>
          <a:xfrm>
            <a:off x="4507066" y="4674868"/>
            <a:ext cx="800100" cy="927100"/>
          </a:xfrm>
          <a:prstGeom prst="rect">
            <a:avLst/>
          </a:prstGeom>
          <a:ln w="12700">
            <a:miter lim="400000"/>
          </a:ln>
        </p:spPr>
      </p:pic>
      <p:sp>
        <p:nvSpPr>
          <p:cNvPr id="17" name="Rectangle 16">
            <a:extLst>
              <a:ext uri="{FF2B5EF4-FFF2-40B4-BE49-F238E27FC236}">
                <a16:creationId xmlns:a16="http://schemas.microsoft.com/office/drawing/2014/main" id="{55376548-4593-4146-B596-A589378B9527}"/>
              </a:ext>
            </a:extLst>
          </p:cNvPr>
          <p:cNvSpPr/>
          <p:nvPr/>
        </p:nvSpPr>
        <p:spPr>
          <a:xfrm>
            <a:off x="2371008" y="5138418"/>
            <a:ext cx="1931588"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Graphic Designers</a:t>
            </a:r>
          </a:p>
        </p:txBody>
      </p:sp>
    </p:spTree>
    <p:extLst>
      <p:ext uri="{BB962C8B-B14F-4D97-AF65-F5344CB8AC3E}">
        <p14:creationId xmlns:p14="http://schemas.microsoft.com/office/powerpoint/2010/main" val="40191945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9CE0D96-8C37-43CA-9BEA-7761188B50E8}"/>
              </a:ext>
            </a:extLst>
          </p:cNvPr>
          <p:cNvSpPr>
            <a:spLocks noGrp="1"/>
          </p:cNvSpPr>
          <p:nvPr>
            <p:ph type="title"/>
          </p:nvPr>
        </p:nvSpPr>
        <p:spPr>
          <a:xfrm>
            <a:off x="1484311" y="685800"/>
            <a:ext cx="10018713" cy="1752599"/>
          </a:xfrm>
        </p:spPr>
        <p:txBody>
          <a:bodyPr vert="horz" lIns="91440" tIns="45720" rIns="91440" bIns="45720" rtlCol="0" anchor="ctr">
            <a:normAutofit/>
          </a:bodyPr>
          <a:lstStyle/>
          <a:p>
            <a:r>
              <a:rPr lang="en-US"/>
              <a:t>Technical Solution</a:t>
            </a:r>
          </a:p>
        </p:txBody>
      </p:sp>
      <p:pic>
        <p:nvPicPr>
          <p:cNvPr id="2050" name="Picture 2" descr="Image result for Technical solution html">
            <a:extLst>
              <a:ext uri="{FF2B5EF4-FFF2-40B4-BE49-F238E27FC236}">
                <a16:creationId xmlns:a16="http://schemas.microsoft.com/office/drawing/2014/main" id="{E86CB76D-521F-4E12-9861-4A254C47AB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84063" y="2630083"/>
            <a:ext cx="3959211" cy="2464608"/>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DBA556C2-73F3-4A3A-9D96-B52DF9FA5D13}"/>
              </a:ext>
            </a:extLst>
          </p:cNvPr>
          <p:cNvSpPr>
            <a:spLocks noGrp="1"/>
          </p:cNvSpPr>
          <p:nvPr>
            <p:ph type="body" idx="1"/>
          </p:nvPr>
        </p:nvSpPr>
        <p:spPr>
          <a:xfrm>
            <a:off x="6016336" y="2666999"/>
            <a:ext cx="5486687" cy="3124201"/>
          </a:xfrm>
        </p:spPr>
        <p:txBody>
          <a:bodyPr vert="horz" lIns="91440" tIns="45720" rIns="91440" bIns="45720" rtlCol="0" anchor="t">
            <a:normAutofit/>
          </a:bodyPr>
          <a:lstStyle/>
          <a:p>
            <a:pPr marL="0" indent="0">
              <a:buNone/>
            </a:pPr>
            <a:r>
              <a:rPr lang="en-US" dirty="0"/>
              <a:t>Technologies:</a:t>
            </a:r>
          </a:p>
          <a:p>
            <a:r>
              <a:rPr lang="en-US" dirty="0"/>
              <a:t>-Language: HTML, CSS</a:t>
            </a:r>
          </a:p>
          <a:p>
            <a:r>
              <a:rPr lang="en-US" dirty="0"/>
              <a:t>-Libraries: HTML API’s</a:t>
            </a:r>
          </a:p>
          <a:p>
            <a:r>
              <a:rPr lang="en-US" dirty="0"/>
              <a:t>-Technology: Jira Atlassian </a:t>
            </a:r>
          </a:p>
        </p:txBody>
      </p:sp>
    </p:spTree>
    <p:extLst>
      <p:ext uri="{BB962C8B-B14F-4D97-AF65-F5344CB8AC3E}">
        <p14:creationId xmlns:p14="http://schemas.microsoft.com/office/powerpoint/2010/main" val="362317785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C2C9-FB14-41D4-9883-8798378177BE}"/>
              </a:ext>
            </a:extLst>
          </p:cNvPr>
          <p:cNvSpPr>
            <a:spLocks noGrp="1"/>
          </p:cNvSpPr>
          <p:nvPr>
            <p:ph type="title"/>
          </p:nvPr>
        </p:nvSpPr>
        <p:spPr/>
        <p:txBody>
          <a:bodyPr/>
          <a:lstStyle/>
          <a:p>
            <a:r>
              <a:rPr lang="en-GB" dirty="0"/>
              <a:t>What keeps us up at night</a:t>
            </a:r>
          </a:p>
        </p:txBody>
      </p:sp>
      <p:sp>
        <p:nvSpPr>
          <p:cNvPr id="3" name="Text Placeholder 2">
            <a:extLst>
              <a:ext uri="{FF2B5EF4-FFF2-40B4-BE49-F238E27FC236}">
                <a16:creationId xmlns:a16="http://schemas.microsoft.com/office/drawing/2014/main" id="{C56F3D21-8338-4591-A0C6-49AA321AAD70}"/>
              </a:ext>
            </a:extLst>
          </p:cNvPr>
          <p:cNvSpPr>
            <a:spLocks noGrp="1"/>
          </p:cNvSpPr>
          <p:nvPr>
            <p:ph type="body" idx="1"/>
          </p:nvPr>
        </p:nvSpPr>
        <p:spPr/>
        <p:txBody>
          <a:bodyPr anchor="t"/>
          <a:lstStyle/>
          <a:p>
            <a:r>
              <a:rPr lang="en-GB" dirty="0"/>
              <a:t>Sponsors will only commit to project if it exceeds quality expectations.</a:t>
            </a:r>
          </a:p>
          <a:p>
            <a:r>
              <a:rPr lang="en-GB" dirty="0"/>
              <a:t>Must  be complete within the specified deadline.</a:t>
            </a:r>
          </a:p>
          <a:p>
            <a:r>
              <a:rPr lang="en-GB" dirty="0"/>
              <a:t>Customer changes their requirements deep into the project.</a:t>
            </a:r>
          </a:p>
          <a:p>
            <a:r>
              <a:rPr lang="en-GB" dirty="0"/>
              <a:t>Unrealistic deadlines and project requirements.</a:t>
            </a:r>
          </a:p>
          <a:p>
            <a:endParaRPr lang="en-GB" dirty="0"/>
          </a:p>
        </p:txBody>
      </p:sp>
    </p:spTree>
    <p:extLst>
      <p:ext uri="{BB962C8B-B14F-4D97-AF65-F5344CB8AC3E}">
        <p14:creationId xmlns:p14="http://schemas.microsoft.com/office/powerpoint/2010/main" val="31554922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1694-E108-476F-A6BD-1FDE77293D5E}"/>
              </a:ext>
            </a:extLst>
          </p:cNvPr>
          <p:cNvSpPr>
            <a:spLocks noGrp="1"/>
          </p:cNvSpPr>
          <p:nvPr>
            <p:ph type="title"/>
          </p:nvPr>
        </p:nvSpPr>
        <p:spPr/>
        <p:txBody>
          <a:bodyPr/>
          <a:lstStyle/>
          <a:p>
            <a:r>
              <a:rPr lang="en-GB" dirty="0"/>
              <a:t>The A-Team</a:t>
            </a:r>
          </a:p>
        </p:txBody>
      </p:sp>
      <p:sp>
        <p:nvSpPr>
          <p:cNvPr id="3" name="Text Placeholder 2">
            <a:extLst>
              <a:ext uri="{FF2B5EF4-FFF2-40B4-BE49-F238E27FC236}">
                <a16:creationId xmlns:a16="http://schemas.microsoft.com/office/drawing/2014/main" id="{1A6B432C-09C4-4C8C-B455-8F11CB64AE9D}"/>
              </a:ext>
            </a:extLst>
          </p:cNvPr>
          <p:cNvSpPr>
            <a:spLocks noGrp="1"/>
          </p:cNvSpPr>
          <p:nvPr>
            <p:ph type="body" idx="1"/>
          </p:nvPr>
        </p:nvSpPr>
        <p:spPr/>
        <p:txBody>
          <a:bodyPr anchor="t"/>
          <a:lstStyle/>
          <a:p>
            <a:endParaRPr lang="en-GB" dirty="0"/>
          </a:p>
        </p:txBody>
      </p:sp>
      <p:graphicFrame>
        <p:nvGraphicFramePr>
          <p:cNvPr id="4" name="Table 4">
            <a:extLst>
              <a:ext uri="{FF2B5EF4-FFF2-40B4-BE49-F238E27FC236}">
                <a16:creationId xmlns:a16="http://schemas.microsoft.com/office/drawing/2014/main" id="{165AEA0E-FF37-474C-8B18-C3549336AB5A}"/>
              </a:ext>
            </a:extLst>
          </p:cNvPr>
          <p:cNvGraphicFramePr>
            <a:graphicFrameLocks noGrp="1"/>
          </p:cNvGraphicFramePr>
          <p:nvPr>
            <p:extLst>
              <p:ext uri="{D42A27DB-BD31-4B8C-83A1-F6EECF244321}">
                <p14:modId xmlns:p14="http://schemas.microsoft.com/office/powerpoint/2010/main" val="1509907578"/>
              </p:ext>
            </p:extLst>
          </p:nvPr>
        </p:nvGraphicFramePr>
        <p:xfrm>
          <a:off x="1645920" y="2666999"/>
          <a:ext cx="9857103" cy="2822304"/>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1386274927"/>
                    </a:ext>
                  </a:extLst>
                </a:gridCol>
                <a:gridCol w="3455876">
                  <a:extLst>
                    <a:ext uri="{9D8B030D-6E8A-4147-A177-3AD203B41FA5}">
                      <a16:colId xmlns:a16="http://schemas.microsoft.com/office/drawing/2014/main" val="1135700714"/>
                    </a:ext>
                  </a:extLst>
                </a:gridCol>
                <a:gridCol w="4938187">
                  <a:extLst>
                    <a:ext uri="{9D8B030D-6E8A-4147-A177-3AD203B41FA5}">
                      <a16:colId xmlns:a16="http://schemas.microsoft.com/office/drawing/2014/main" val="1892121439"/>
                    </a:ext>
                  </a:extLst>
                </a:gridCol>
              </a:tblGrid>
              <a:tr h="534128">
                <a:tc>
                  <a:txBody>
                    <a:bodyPr/>
                    <a:lstStyle/>
                    <a:p>
                      <a:r>
                        <a:rPr lang="en-GB" dirty="0">
                          <a:solidFill>
                            <a:schemeClr val="tx1"/>
                          </a:solidFill>
                        </a:rPr>
                        <a:t>#</a:t>
                      </a:r>
                    </a:p>
                  </a:txBody>
                  <a:tcPr/>
                </a:tc>
                <a:tc>
                  <a:txBody>
                    <a:bodyPr/>
                    <a:lstStyle/>
                    <a:p>
                      <a:r>
                        <a:rPr lang="en-GB" dirty="0">
                          <a:solidFill>
                            <a:schemeClr val="tx1"/>
                          </a:solidFill>
                        </a:rPr>
                        <a:t>Role</a:t>
                      </a:r>
                    </a:p>
                  </a:txBody>
                  <a:tcPr/>
                </a:tc>
                <a:tc>
                  <a:txBody>
                    <a:bodyPr/>
                    <a:lstStyle/>
                    <a:p>
                      <a:r>
                        <a:rPr lang="en-GB" dirty="0">
                          <a:solidFill>
                            <a:schemeClr val="tx1"/>
                          </a:solidFill>
                        </a:rPr>
                        <a:t>Competencies/Expectations</a:t>
                      </a:r>
                    </a:p>
                  </a:txBody>
                  <a:tcPr/>
                </a:tc>
                <a:extLst>
                  <a:ext uri="{0D108BD9-81ED-4DB2-BD59-A6C34878D82A}">
                    <a16:rowId xmlns:a16="http://schemas.microsoft.com/office/drawing/2014/main" val="4150358875"/>
                  </a:ext>
                </a:extLst>
              </a:tr>
              <a:tr h="366848">
                <a:tc>
                  <a:txBody>
                    <a:bodyPr/>
                    <a:lstStyle/>
                    <a:p>
                      <a:r>
                        <a:rPr lang="en-GB" dirty="0"/>
                        <a:t>1</a:t>
                      </a:r>
                    </a:p>
                  </a:txBody>
                  <a:tcPr/>
                </a:tc>
                <a:tc>
                  <a:txBody>
                    <a:bodyPr/>
                    <a:lstStyle/>
                    <a:p>
                      <a:r>
                        <a:rPr lang="en-GB" dirty="0"/>
                        <a:t>Analyst</a:t>
                      </a:r>
                    </a:p>
                  </a:txBody>
                  <a:tcPr/>
                </a:tc>
                <a:tc>
                  <a:txBody>
                    <a:bodyPr/>
                    <a:lstStyle/>
                    <a:p>
                      <a:r>
                        <a:rPr lang="en-GB" dirty="0"/>
                        <a:t>Comfortable with just in time analysis</a:t>
                      </a:r>
                    </a:p>
                  </a:txBody>
                  <a:tcPr/>
                </a:tc>
                <a:extLst>
                  <a:ext uri="{0D108BD9-81ED-4DB2-BD59-A6C34878D82A}">
                    <a16:rowId xmlns:a16="http://schemas.microsoft.com/office/drawing/2014/main" val="1577169137"/>
                  </a:ext>
                </a:extLst>
              </a:tr>
              <a:tr h="366848">
                <a:tc>
                  <a:txBody>
                    <a:bodyPr/>
                    <a:lstStyle/>
                    <a:p>
                      <a:r>
                        <a:rPr lang="en-GB" dirty="0"/>
                        <a:t>2</a:t>
                      </a:r>
                    </a:p>
                  </a:txBody>
                  <a:tcPr/>
                </a:tc>
                <a:tc>
                  <a:txBody>
                    <a:bodyPr/>
                    <a:lstStyle/>
                    <a:p>
                      <a:r>
                        <a:rPr lang="en-GB" dirty="0"/>
                        <a:t>Developers</a:t>
                      </a:r>
                    </a:p>
                  </a:txBody>
                  <a:tcPr/>
                </a:tc>
                <a:tc>
                  <a:txBody>
                    <a:bodyPr/>
                    <a:lstStyle/>
                    <a:p>
                      <a:r>
                        <a:rPr lang="en-GB" dirty="0"/>
                        <a:t>HTML,CSS, </a:t>
                      </a:r>
                      <a:r>
                        <a:rPr lang="en-GB" dirty="0" err="1"/>
                        <a:t>Javascript</a:t>
                      </a:r>
                      <a:r>
                        <a:rPr lang="en-GB" dirty="0"/>
                        <a:t> , Xamarin , C , Java</a:t>
                      </a:r>
                    </a:p>
                  </a:txBody>
                  <a:tcPr/>
                </a:tc>
                <a:extLst>
                  <a:ext uri="{0D108BD9-81ED-4DB2-BD59-A6C34878D82A}">
                    <a16:rowId xmlns:a16="http://schemas.microsoft.com/office/drawing/2014/main" val="719410613"/>
                  </a:ext>
                </a:extLst>
              </a:tr>
              <a:tr h="366848">
                <a:tc>
                  <a:txBody>
                    <a:bodyPr/>
                    <a:lstStyle/>
                    <a:p>
                      <a:r>
                        <a:rPr lang="en-GB" dirty="0"/>
                        <a:t>3</a:t>
                      </a:r>
                    </a:p>
                  </a:txBody>
                  <a:tcPr/>
                </a:tc>
                <a:tc>
                  <a:txBody>
                    <a:bodyPr/>
                    <a:lstStyle/>
                    <a:p>
                      <a:r>
                        <a:rPr lang="en-GB" dirty="0"/>
                        <a:t>Scrum Master</a:t>
                      </a:r>
                    </a:p>
                  </a:txBody>
                  <a:tcPr/>
                </a:tc>
                <a:tc>
                  <a:txBody>
                    <a:bodyPr/>
                    <a:lstStyle/>
                    <a:p>
                      <a:r>
                        <a:rPr lang="en-GB" dirty="0"/>
                        <a:t> Responsible for keeping the team on track with deadline. Organises  team meetings and communicates with the owner.</a:t>
                      </a:r>
                    </a:p>
                  </a:txBody>
                  <a:tcPr/>
                </a:tc>
                <a:extLst>
                  <a:ext uri="{0D108BD9-81ED-4DB2-BD59-A6C34878D82A}">
                    <a16:rowId xmlns:a16="http://schemas.microsoft.com/office/drawing/2014/main" val="908762165"/>
                  </a:ext>
                </a:extLst>
              </a:tr>
              <a:tr h="366848">
                <a:tc>
                  <a:txBody>
                    <a:bodyPr/>
                    <a:lstStyle/>
                    <a:p>
                      <a:r>
                        <a:rPr lang="en-GB" dirty="0"/>
                        <a:t>4</a:t>
                      </a:r>
                    </a:p>
                  </a:txBody>
                  <a:tcPr/>
                </a:tc>
                <a:tc>
                  <a:txBody>
                    <a:bodyPr/>
                    <a:lstStyle/>
                    <a:p>
                      <a:r>
                        <a:rPr lang="en-GB" dirty="0"/>
                        <a:t>Tester</a:t>
                      </a:r>
                    </a:p>
                  </a:txBody>
                  <a:tcPr/>
                </a:tc>
                <a:tc>
                  <a:txBody>
                    <a:bodyPr/>
                    <a:lstStyle/>
                    <a:p>
                      <a:r>
                        <a:rPr lang="en-GB" dirty="0"/>
                        <a:t>Looks for Bugs in developers code and ensures application is of high quality</a:t>
                      </a:r>
                    </a:p>
                  </a:txBody>
                  <a:tcPr/>
                </a:tc>
                <a:extLst>
                  <a:ext uri="{0D108BD9-81ED-4DB2-BD59-A6C34878D82A}">
                    <a16:rowId xmlns:a16="http://schemas.microsoft.com/office/drawing/2014/main" val="1028326823"/>
                  </a:ext>
                </a:extLst>
              </a:tr>
            </a:tbl>
          </a:graphicData>
        </a:graphic>
      </p:graphicFrame>
    </p:spTree>
    <p:extLst>
      <p:ext uri="{BB962C8B-B14F-4D97-AF65-F5344CB8AC3E}">
        <p14:creationId xmlns:p14="http://schemas.microsoft.com/office/powerpoint/2010/main" val="24108711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41740E94C8DA42AA722EB1BFAB3B8C" ma:contentTypeVersion="8" ma:contentTypeDescription="Create a new document." ma:contentTypeScope="" ma:versionID="37930fb052885e2c45ec0f2b1bc5a583">
  <xsd:schema xmlns:xsd="http://www.w3.org/2001/XMLSchema" xmlns:xs="http://www.w3.org/2001/XMLSchema" xmlns:p="http://schemas.microsoft.com/office/2006/metadata/properties" xmlns:ns3="f896d14b-0ab6-432c-abcb-694ca9572ec9" targetNamespace="http://schemas.microsoft.com/office/2006/metadata/properties" ma:root="true" ma:fieldsID="b2f62c9348fd51a4fe1a7227d6c8bab7" ns3:_="">
    <xsd:import namespace="f896d14b-0ab6-432c-abcb-694ca9572ec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96d14b-0ab6-432c-abcb-694ca9572e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7C7543-D650-4BAC-B0CB-5E4F1DCB46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96d14b-0ab6-432c-abcb-694ca9572e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21A068-8B7E-4D1F-BDB0-C47E5B8C5B68}">
  <ds:schemaRefs>
    <ds:schemaRef ds:uri="http://schemas.microsoft.com/sharepoint/v3/contenttype/forms"/>
  </ds:schemaRefs>
</ds:datastoreItem>
</file>

<file path=customXml/itemProps3.xml><?xml version="1.0" encoding="utf-8"?>
<ds:datastoreItem xmlns:ds="http://schemas.openxmlformats.org/officeDocument/2006/customXml" ds:itemID="{0C88B770-0DC0-492D-ABA1-6F4702E26E51}">
  <ds:schemaRefs>
    <ds:schemaRef ds:uri="f896d14b-0ab6-432c-abcb-694ca9572ec9"/>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purl.org/dc/dcmitype/"/>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38</TotalTime>
  <Words>731</Words>
  <Application>Microsoft Office PowerPoint</Application>
  <PresentationFormat>Widescreen</PresentationFormat>
  <Paragraphs>128</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Helvetica</vt:lpstr>
      <vt:lpstr>Parallax</vt:lpstr>
      <vt:lpstr>Illusive Fitness</vt:lpstr>
      <vt:lpstr>Why are we here?</vt:lpstr>
      <vt:lpstr>The elevator pitch</vt:lpstr>
      <vt:lpstr>Product Box</vt:lpstr>
      <vt:lpstr>The NOT list</vt:lpstr>
      <vt:lpstr>Our Project Community</vt:lpstr>
      <vt:lpstr>Technical Solution</vt:lpstr>
      <vt:lpstr>What keeps us up at night</vt:lpstr>
      <vt:lpstr>The A-Team</vt:lpstr>
      <vt:lpstr>Scope of the project</vt:lpstr>
      <vt:lpstr>Trade-off sliders</vt:lpstr>
      <vt:lpstr>The first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Illusive Fitness</dc:title>
  <dc:creator>CORY O DONOGHUE - STUDENT</dc:creator>
  <cp:lastModifiedBy>Kacper grzenda</cp:lastModifiedBy>
  <cp:revision>5</cp:revision>
  <dcterms:created xsi:type="dcterms:W3CDTF">2020-01-25T15:20:00Z</dcterms:created>
  <dcterms:modified xsi:type="dcterms:W3CDTF">2020-01-26T16:19:46Z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0x0101008541740E94C8DA42AA722EB1BFAB3B8C</vt:lpwstr>
  </property>
</Properties>
</file>