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48" d="100"/>
          <a:sy n="148" d="100"/>
        </p:scale>
        <p:origin x="7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574869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8C1E1FAD-7351-4908-963A-08EA8E4AB7A0}"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21182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8C1E1FAD-7351-4908-963A-08EA8E4AB7A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18868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8C1E1FAD-7351-4908-963A-08EA8E4AB7A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‹Nr.›</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31920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C1E1FAD-7351-4908-963A-08EA8E4AB7A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32949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1E1FAD-7351-4908-963A-08EA8E4AB7A0}" type="datetimeFigureOut">
              <a:rPr lang="en-US" smtClean="0"/>
              <a:t>4/7/2025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440613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1E1FAD-7351-4908-963A-08EA8E4AB7A0}" type="datetimeFigureOut">
              <a:rPr lang="en-US" smtClean="0"/>
              <a:t>4/7/2025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6974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907410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71552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8C1E1FAD-7351-4908-963A-08EA8E4AB7A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46443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8C1E1FAD-7351-4908-963A-08EA8E4AB7A0}"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392531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578702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842668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8C1E1FAD-7351-4908-963A-08EA8E4AB7A0}" type="datetimeFigureOut">
              <a:rPr lang="en-US" smtClean="0"/>
              <a:t>4/7/2025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134241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C1E1FAD-7351-4908-963A-08EA8E4AB7A0}" type="datetimeFigureOut">
              <a:rPr lang="en-US" smtClean="0"/>
              <a:t>4/7/2025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413328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8C1E1FAD-7351-4908-963A-08EA8E4AB7A0}" type="datetimeFigureOut">
              <a:rPr lang="en-US" smtClean="0"/>
              <a:t>4/7/2025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511610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8C1E1FAD-7351-4908-963A-08EA8E4AB7A0}"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‹Nr.›</a:t>
            </a:fld>
            <a:endParaRPr lang="en-US"/>
          </a:p>
        </p:txBody>
      </p:sp>
    </p:spTree>
    <p:extLst>
      <p:ext uri="{BB962C8B-B14F-4D97-AF65-F5344CB8AC3E}">
        <p14:creationId xmlns:p14="http://schemas.microsoft.com/office/powerpoint/2010/main" val="263097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C1E1FAD-7351-4908-963A-08EA8E4AB7A0}" type="datetimeFigureOut">
              <a:rPr lang="en-US" smtClean="0"/>
              <a:t>4/7/2025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F2D47E-0AF1-4C27-801F-64E3E5BF7F72}" type="slidenum">
              <a:rPr lang="en-US" smtClean="0"/>
              <a:t>‹Nr.›</a:t>
            </a:fld>
            <a:endParaRPr lang="en-US"/>
          </a:p>
        </p:txBody>
      </p:sp>
    </p:spTree>
    <p:extLst>
      <p:ext uri="{BB962C8B-B14F-4D97-AF65-F5344CB8AC3E}">
        <p14:creationId xmlns:p14="http://schemas.microsoft.com/office/powerpoint/2010/main" val="3607462120"/>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B34CCB-CCEA-2D41-6546-66D94F2AB2FA}"/>
              </a:ext>
            </a:extLst>
          </p:cNvPr>
          <p:cNvSpPr>
            <a:spLocks noGrp="1"/>
          </p:cNvSpPr>
          <p:nvPr>
            <p:ph type="ctrTitle"/>
          </p:nvPr>
        </p:nvSpPr>
        <p:spPr/>
        <p:txBody>
          <a:bodyPr/>
          <a:lstStyle/>
          <a:p>
            <a:r>
              <a:rPr lang="de-DE" dirty="0"/>
              <a:t>Grundlagen OOP	</a:t>
            </a:r>
          </a:p>
        </p:txBody>
      </p:sp>
      <p:sp>
        <p:nvSpPr>
          <p:cNvPr id="3" name="Untertitel 2">
            <a:extLst>
              <a:ext uri="{FF2B5EF4-FFF2-40B4-BE49-F238E27FC236}">
                <a16:creationId xmlns:a16="http://schemas.microsoft.com/office/drawing/2014/main" id="{8C3A16A8-B9A5-36A1-1B92-D7F00F9A92F3}"/>
              </a:ext>
            </a:extLst>
          </p:cNvPr>
          <p:cNvSpPr>
            <a:spLocks noGrp="1"/>
          </p:cNvSpPr>
          <p:nvPr>
            <p:ph type="subTitle" idx="1"/>
          </p:nvPr>
        </p:nvSpPr>
        <p:spPr/>
        <p:txBody>
          <a:bodyPr/>
          <a:lstStyle/>
          <a:p>
            <a:r>
              <a:rPr lang="de-DE" dirty="0"/>
              <a:t>Matthias Sämann</a:t>
            </a:r>
          </a:p>
        </p:txBody>
      </p:sp>
    </p:spTree>
    <p:extLst>
      <p:ext uri="{BB962C8B-B14F-4D97-AF65-F5344CB8AC3E}">
        <p14:creationId xmlns:p14="http://schemas.microsoft.com/office/powerpoint/2010/main" val="244964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8618CD-05F2-9EAD-BD70-6B5FD7258D43}"/>
              </a:ext>
            </a:extLst>
          </p:cNvPr>
          <p:cNvSpPr>
            <a:spLocks noGrp="1"/>
          </p:cNvSpPr>
          <p:nvPr>
            <p:ph type="title"/>
          </p:nvPr>
        </p:nvSpPr>
        <p:spPr>
          <a:xfrm>
            <a:off x="696911" y="0"/>
            <a:ext cx="9404723" cy="1400530"/>
          </a:xfrm>
        </p:spPr>
        <p:txBody>
          <a:bodyPr/>
          <a:lstStyle/>
          <a:p>
            <a:r>
              <a:rPr lang="de-DE" dirty="0"/>
              <a:t>Cheat Sheet Klassendiagramm</a:t>
            </a:r>
          </a:p>
        </p:txBody>
      </p:sp>
      <p:pic>
        <p:nvPicPr>
          <p:cNvPr id="4" name="Grafik 3" descr="Ein Bild, das Text, Screenshot, Schrift, Dokument enthält.&#10;&#10;Automatisch generierte Beschreibung">
            <a:extLst>
              <a:ext uri="{FF2B5EF4-FFF2-40B4-BE49-F238E27FC236}">
                <a16:creationId xmlns:a16="http://schemas.microsoft.com/office/drawing/2014/main" id="{202EC6C1-888B-B0CF-6A1B-2D53C1AFE60C}"/>
              </a:ext>
            </a:extLst>
          </p:cNvPr>
          <p:cNvPicPr>
            <a:picLocks noChangeAspect="1"/>
          </p:cNvPicPr>
          <p:nvPr/>
        </p:nvPicPr>
        <p:blipFill>
          <a:blip r:embed="rId2"/>
          <a:stretch>
            <a:fillRect/>
          </a:stretch>
        </p:blipFill>
        <p:spPr>
          <a:xfrm>
            <a:off x="0" y="994447"/>
            <a:ext cx="3926991" cy="5863553"/>
          </a:xfrm>
          <a:prstGeom prst="rect">
            <a:avLst/>
          </a:prstGeom>
        </p:spPr>
      </p:pic>
      <p:pic>
        <p:nvPicPr>
          <p:cNvPr id="5" name="Inhaltsplatzhalter 4" descr="Ein Bild, das Text, Screenshot, Schrift, Reihe enthält.&#10;&#10;Automatisch generierte Beschreibung">
            <a:extLst>
              <a:ext uri="{FF2B5EF4-FFF2-40B4-BE49-F238E27FC236}">
                <a16:creationId xmlns:a16="http://schemas.microsoft.com/office/drawing/2014/main" id="{90BFB6FC-DA7F-3E65-70D4-1FEBBE073176}"/>
              </a:ext>
            </a:extLst>
          </p:cNvPr>
          <p:cNvPicPr>
            <a:picLocks noGrp="1" noChangeAspect="1"/>
          </p:cNvPicPr>
          <p:nvPr>
            <p:ph idx="1"/>
          </p:nvPr>
        </p:nvPicPr>
        <p:blipFill>
          <a:blip r:embed="rId3"/>
          <a:stretch>
            <a:fillRect/>
          </a:stretch>
        </p:blipFill>
        <p:spPr>
          <a:xfrm>
            <a:off x="3926991" y="4142652"/>
            <a:ext cx="4442632" cy="2715348"/>
          </a:xfrm>
          <a:prstGeom prst="rect">
            <a:avLst/>
          </a:prstGeom>
        </p:spPr>
      </p:pic>
    </p:spTree>
    <p:extLst>
      <p:ext uri="{BB962C8B-B14F-4D97-AF65-F5344CB8AC3E}">
        <p14:creationId xmlns:p14="http://schemas.microsoft.com/office/powerpoint/2010/main" val="254681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3F4AA3-CE3F-CF17-58E2-C16695319457}"/>
              </a:ext>
            </a:extLst>
          </p:cNvPr>
          <p:cNvSpPr>
            <a:spLocks noGrp="1"/>
          </p:cNvSpPr>
          <p:nvPr>
            <p:ph type="title"/>
          </p:nvPr>
        </p:nvSpPr>
        <p:spPr/>
        <p:txBody>
          <a:bodyPr/>
          <a:lstStyle/>
          <a:p>
            <a:r>
              <a:rPr lang="de-DE" dirty="0"/>
              <a:t>Objekte und Klassen</a:t>
            </a:r>
          </a:p>
        </p:txBody>
      </p:sp>
      <p:sp>
        <p:nvSpPr>
          <p:cNvPr id="3" name="Inhaltsplatzhalter 2">
            <a:extLst>
              <a:ext uri="{FF2B5EF4-FFF2-40B4-BE49-F238E27FC236}">
                <a16:creationId xmlns:a16="http://schemas.microsoft.com/office/drawing/2014/main" id="{98EF875D-AFC4-32C3-AC40-9E20324174E7}"/>
              </a:ext>
            </a:extLst>
          </p:cNvPr>
          <p:cNvSpPr>
            <a:spLocks noGrp="1"/>
          </p:cNvSpPr>
          <p:nvPr>
            <p:ph idx="1"/>
          </p:nvPr>
        </p:nvSpPr>
        <p:spPr/>
        <p:txBody>
          <a:bodyPr/>
          <a:lstStyle/>
          <a:p>
            <a:r>
              <a:rPr lang="de-DE" dirty="0"/>
              <a:t>„Ein Objekt ist ein Ding mit Eigenschaften (Attribute) und Fähigkeiten (Methoden).“</a:t>
            </a:r>
          </a:p>
          <a:p>
            <a:r>
              <a:rPr lang="de-DE" dirty="0"/>
              <a:t>Ein Objekt ist eine Sammlung von Daten mit zugehörigen Verhaltensweisen.</a:t>
            </a:r>
          </a:p>
          <a:p>
            <a:r>
              <a:rPr lang="de-DE" dirty="0"/>
              <a:t>„Eine Klasse ist der Bauplan, ein Objekt ist das fertige Haus.“</a:t>
            </a:r>
          </a:p>
          <a:p>
            <a:endParaRPr lang="de-DE" dirty="0"/>
          </a:p>
          <a:p>
            <a:r>
              <a:rPr lang="de-DE" dirty="0"/>
              <a:t>Beispiel: Auto kann eine Klasse sein, welche Attribute vorgibt, die ein Auto haben soll. Ein Opel Corsa mit 75PS aus dem Baujahr 2000 kann ein Objekt sein, welches aus der Klasse Auto entstanden ist.</a:t>
            </a:r>
          </a:p>
        </p:txBody>
      </p:sp>
    </p:spTree>
    <p:extLst>
      <p:ext uri="{BB962C8B-B14F-4D97-AF65-F5344CB8AC3E}">
        <p14:creationId xmlns:p14="http://schemas.microsoft.com/office/powerpoint/2010/main" val="305378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0B7C6E-C07A-8252-ED72-8DEEC8BD7F65}"/>
              </a:ext>
            </a:extLst>
          </p:cNvPr>
          <p:cNvSpPr>
            <a:spLocks noGrp="1"/>
          </p:cNvSpPr>
          <p:nvPr>
            <p:ph type="title"/>
          </p:nvPr>
        </p:nvSpPr>
        <p:spPr/>
        <p:txBody>
          <a:bodyPr/>
          <a:lstStyle/>
          <a:p>
            <a:r>
              <a:rPr lang="de-DE" dirty="0"/>
              <a:t>Kapselung</a:t>
            </a:r>
          </a:p>
        </p:txBody>
      </p:sp>
      <p:sp>
        <p:nvSpPr>
          <p:cNvPr id="3" name="Inhaltsplatzhalter 2">
            <a:extLst>
              <a:ext uri="{FF2B5EF4-FFF2-40B4-BE49-F238E27FC236}">
                <a16:creationId xmlns:a16="http://schemas.microsoft.com/office/drawing/2014/main" id="{C77C37E5-C51B-4BBC-EF2D-81FD0FFB129B}"/>
              </a:ext>
            </a:extLst>
          </p:cNvPr>
          <p:cNvSpPr>
            <a:spLocks noGrp="1"/>
          </p:cNvSpPr>
          <p:nvPr>
            <p:ph idx="1"/>
          </p:nvPr>
        </p:nvSpPr>
        <p:spPr/>
        <p:txBody>
          <a:bodyPr/>
          <a:lstStyle/>
          <a:p>
            <a:r>
              <a:rPr lang="de-DE" dirty="0"/>
              <a:t>„Kapselung schützt die Innereien einer Klasse vor der Außenwelt.“</a:t>
            </a:r>
          </a:p>
          <a:p>
            <a:r>
              <a:rPr lang="de-DE" dirty="0"/>
              <a:t>Attribute und Methoden eines Objektes werden geschützt und nur über definierte Schnittstellen zugänglich</a:t>
            </a:r>
          </a:p>
          <a:p>
            <a:endParaRPr lang="de-DE" dirty="0"/>
          </a:p>
          <a:p>
            <a:endParaRPr lang="de-DE" dirty="0"/>
          </a:p>
        </p:txBody>
      </p:sp>
    </p:spTree>
    <p:extLst>
      <p:ext uri="{BB962C8B-B14F-4D97-AF65-F5344CB8AC3E}">
        <p14:creationId xmlns:p14="http://schemas.microsoft.com/office/powerpoint/2010/main" val="88404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0EA68E-43F2-0319-785C-249DF4F10B06}"/>
              </a:ext>
            </a:extLst>
          </p:cNvPr>
          <p:cNvSpPr>
            <a:spLocks noGrp="1"/>
          </p:cNvSpPr>
          <p:nvPr>
            <p:ph type="title"/>
          </p:nvPr>
        </p:nvSpPr>
        <p:spPr/>
        <p:txBody>
          <a:bodyPr/>
          <a:lstStyle/>
          <a:p>
            <a:r>
              <a:rPr lang="de-DE" dirty="0"/>
              <a:t>Abstraktion</a:t>
            </a:r>
          </a:p>
        </p:txBody>
      </p:sp>
      <p:sp>
        <p:nvSpPr>
          <p:cNvPr id="3" name="Inhaltsplatzhalter 2">
            <a:extLst>
              <a:ext uri="{FF2B5EF4-FFF2-40B4-BE49-F238E27FC236}">
                <a16:creationId xmlns:a16="http://schemas.microsoft.com/office/drawing/2014/main" id="{80D36F15-842D-D802-D061-70C69C66592B}"/>
              </a:ext>
            </a:extLst>
          </p:cNvPr>
          <p:cNvSpPr>
            <a:spLocks noGrp="1"/>
          </p:cNvSpPr>
          <p:nvPr>
            <p:ph idx="1"/>
          </p:nvPr>
        </p:nvSpPr>
        <p:spPr/>
        <p:txBody>
          <a:bodyPr/>
          <a:lstStyle/>
          <a:p>
            <a:r>
              <a:rPr lang="de-DE" dirty="0"/>
              <a:t>„Abstraktion zeigt, was ein Objekt tut – nicht, wie es das tut.“</a:t>
            </a:r>
          </a:p>
          <a:p>
            <a:r>
              <a:rPr lang="de-DE" dirty="0"/>
              <a:t>nur </a:t>
            </a:r>
            <a:r>
              <a:rPr lang="de-DE" b="1" dirty="0"/>
              <a:t>wesentlichen Eigenschaften und Methoden</a:t>
            </a:r>
            <a:r>
              <a:rPr lang="de-DE" dirty="0"/>
              <a:t> eines Objekts werden dargestellt, während unwichtige Details </a:t>
            </a:r>
            <a:r>
              <a:rPr lang="de-DE" b="1" dirty="0"/>
              <a:t>versteckt</a:t>
            </a:r>
            <a:r>
              <a:rPr lang="de-DE" dirty="0"/>
              <a:t> werden</a:t>
            </a:r>
          </a:p>
          <a:p>
            <a:r>
              <a:rPr lang="de-DE" dirty="0"/>
              <a:t>Die Komplexität soll so reduziert werden</a:t>
            </a:r>
          </a:p>
        </p:txBody>
      </p:sp>
    </p:spTree>
    <p:extLst>
      <p:ext uri="{BB962C8B-B14F-4D97-AF65-F5344CB8AC3E}">
        <p14:creationId xmlns:p14="http://schemas.microsoft.com/office/powerpoint/2010/main" val="189900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DDDF56-5079-3312-9BB0-4AFF752EC54F}"/>
              </a:ext>
            </a:extLst>
          </p:cNvPr>
          <p:cNvSpPr>
            <a:spLocks noGrp="1"/>
          </p:cNvSpPr>
          <p:nvPr>
            <p:ph type="title"/>
          </p:nvPr>
        </p:nvSpPr>
        <p:spPr/>
        <p:txBody>
          <a:bodyPr/>
          <a:lstStyle/>
          <a:p>
            <a:r>
              <a:rPr lang="de-DE" dirty="0"/>
              <a:t>Komposition</a:t>
            </a:r>
          </a:p>
        </p:txBody>
      </p:sp>
      <p:sp>
        <p:nvSpPr>
          <p:cNvPr id="3" name="Inhaltsplatzhalter 2">
            <a:extLst>
              <a:ext uri="{FF2B5EF4-FFF2-40B4-BE49-F238E27FC236}">
                <a16:creationId xmlns:a16="http://schemas.microsoft.com/office/drawing/2014/main" id="{76E1EE54-114A-9376-BC89-4A51DEA6FE64}"/>
              </a:ext>
            </a:extLst>
          </p:cNvPr>
          <p:cNvSpPr>
            <a:spLocks noGrp="1"/>
          </p:cNvSpPr>
          <p:nvPr>
            <p:ph idx="1"/>
          </p:nvPr>
        </p:nvSpPr>
        <p:spPr/>
        <p:txBody>
          <a:bodyPr/>
          <a:lstStyle/>
          <a:p>
            <a:r>
              <a:rPr lang="de-DE" dirty="0"/>
              <a:t>„Ohne das Ganze gibt es den Teil nicht.“</a:t>
            </a:r>
          </a:p>
          <a:p>
            <a:r>
              <a:rPr lang="de-DE" dirty="0"/>
              <a:t>Ein Objekt besteht aus anderen Objekten</a:t>
            </a:r>
          </a:p>
          <a:p>
            <a:r>
              <a:rPr lang="de-DE" dirty="0"/>
              <a:t>Die Lebensdauer der enthaltenen Objekte ist an das Hauptobjekt gebunden</a:t>
            </a:r>
          </a:p>
          <a:p>
            <a:r>
              <a:rPr lang="de-DE" dirty="0"/>
              <a:t>Wenn das Hauptobjekt gelöscht wird, werden auch die enthaltenen Objekte gelöscht</a:t>
            </a:r>
          </a:p>
          <a:p>
            <a:endParaRPr lang="de-DE" dirty="0"/>
          </a:p>
        </p:txBody>
      </p:sp>
    </p:spTree>
    <p:extLst>
      <p:ext uri="{BB962C8B-B14F-4D97-AF65-F5344CB8AC3E}">
        <p14:creationId xmlns:p14="http://schemas.microsoft.com/office/powerpoint/2010/main" val="117796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CE1588-863F-DD6F-4D80-C60B058317F7}"/>
              </a:ext>
            </a:extLst>
          </p:cNvPr>
          <p:cNvSpPr>
            <a:spLocks noGrp="1"/>
          </p:cNvSpPr>
          <p:nvPr>
            <p:ph type="title"/>
          </p:nvPr>
        </p:nvSpPr>
        <p:spPr/>
        <p:txBody>
          <a:bodyPr/>
          <a:lstStyle/>
          <a:p>
            <a:r>
              <a:rPr lang="de-DE" dirty="0"/>
              <a:t>Aggregation</a:t>
            </a:r>
          </a:p>
        </p:txBody>
      </p:sp>
      <p:sp>
        <p:nvSpPr>
          <p:cNvPr id="3" name="Inhaltsplatzhalter 2">
            <a:extLst>
              <a:ext uri="{FF2B5EF4-FFF2-40B4-BE49-F238E27FC236}">
                <a16:creationId xmlns:a16="http://schemas.microsoft.com/office/drawing/2014/main" id="{4AABBF84-000F-DF0D-65A9-B3F47A08BF2E}"/>
              </a:ext>
            </a:extLst>
          </p:cNvPr>
          <p:cNvSpPr>
            <a:spLocks noGrp="1"/>
          </p:cNvSpPr>
          <p:nvPr>
            <p:ph idx="1"/>
          </p:nvPr>
        </p:nvSpPr>
        <p:spPr/>
        <p:txBody>
          <a:bodyPr/>
          <a:lstStyle/>
          <a:p>
            <a:r>
              <a:rPr lang="de-DE" dirty="0"/>
              <a:t>„Der Teil lebt auch ohne das Ganze.“</a:t>
            </a:r>
          </a:p>
          <a:p>
            <a:r>
              <a:rPr lang="de-DE" dirty="0"/>
              <a:t>Ein Objekt nutzt ein anderes, aber ist nicht dessen Eigentümer</a:t>
            </a:r>
          </a:p>
          <a:p>
            <a:r>
              <a:rPr lang="de-DE" dirty="0"/>
              <a:t>Die Lebensdauer des enthaltenen Objekts ist unabhängig vom Hauptobjekt</a:t>
            </a:r>
          </a:p>
          <a:p>
            <a:r>
              <a:rPr lang="de-DE" dirty="0"/>
              <a:t>Mehrere Objekte können dasselbe Teilobjekt teilen</a:t>
            </a:r>
          </a:p>
          <a:p>
            <a:endParaRPr lang="de-DE" dirty="0"/>
          </a:p>
        </p:txBody>
      </p:sp>
    </p:spTree>
    <p:extLst>
      <p:ext uri="{BB962C8B-B14F-4D97-AF65-F5344CB8AC3E}">
        <p14:creationId xmlns:p14="http://schemas.microsoft.com/office/powerpoint/2010/main" val="259026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8AC8E-E7AF-F1E3-780D-EB998A795012}"/>
              </a:ext>
            </a:extLst>
          </p:cNvPr>
          <p:cNvSpPr>
            <a:spLocks noGrp="1"/>
          </p:cNvSpPr>
          <p:nvPr>
            <p:ph type="title"/>
          </p:nvPr>
        </p:nvSpPr>
        <p:spPr/>
        <p:txBody>
          <a:bodyPr/>
          <a:lstStyle/>
          <a:p>
            <a:r>
              <a:rPr lang="de-DE" dirty="0"/>
              <a:t>UML</a:t>
            </a:r>
          </a:p>
        </p:txBody>
      </p:sp>
      <p:sp>
        <p:nvSpPr>
          <p:cNvPr id="3" name="Inhaltsplatzhalter 2">
            <a:extLst>
              <a:ext uri="{FF2B5EF4-FFF2-40B4-BE49-F238E27FC236}">
                <a16:creationId xmlns:a16="http://schemas.microsoft.com/office/drawing/2014/main" id="{AF154FB7-BB7E-24E1-66D4-1BE463333695}"/>
              </a:ext>
            </a:extLst>
          </p:cNvPr>
          <p:cNvSpPr>
            <a:spLocks noGrp="1"/>
          </p:cNvSpPr>
          <p:nvPr>
            <p:ph idx="1"/>
          </p:nvPr>
        </p:nvSpPr>
        <p:spPr/>
        <p:txBody>
          <a:bodyPr/>
          <a:lstStyle/>
          <a:p>
            <a:r>
              <a:rPr lang="de-DE" dirty="0"/>
              <a:t>Unified Modeling Language</a:t>
            </a:r>
          </a:p>
          <a:p>
            <a:r>
              <a:rPr lang="de-DE" dirty="0"/>
              <a:t>standardisierte grafische Notationssprache</a:t>
            </a:r>
          </a:p>
          <a:p>
            <a:r>
              <a:rPr lang="de-DE" dirty="0"/>
              <a:t>Softwarearchitektur, Design und Prozesse visuell darstellen</a:t>
            </a:r>
          </a:p>
          <a:p>
            <a:r>
              <a:rPr lang="de-DE" dirty="0"/>
              <a:t>Planung, Kommunikation und Dokumentation von Softwaresystemen </a:t>
            </a:r>
          </a:p>
          <a:p>
            <a:r>
              <a:rPr lang="de-DE" dirty="0"/>
              <a:t>Strukturdiagramme (beschreiben den statischen Aufbau)</a:t>
            </a:r>
          </a:p>
          <a:p>
            <a:pPr lvl="1"/>
            <a:r>
              <a:rPr lang="de-DE" dirty="0"/>
              <a:t>„Strukturdiagramme zeigen, was existiert – nicht, wie es sich verhält.“</a:t>
            </a:r>
          </a:p>
          <a:p>
            <a:r>
              <a:rPr lang="de-DE" dirty="0"/>
              <a:t>Verhaltensdiagramme (beschreiben dynamisches Verhalten)</a:t>
            </a:r>
          </a:p>
          <a:p>
            <a:pPr lvl="1"/>
            <a:r>
              <a:rPr lang="de-DE" dirty="0"/>
              <a:t>„Verhaltensdiagramme zeigen, was passiert – Strukturdiagramme zeigen, was existiert.“</a:t>
            </a:r>
          </a:p>
          <a:p>
            <a:endParaRPr lang="de-DE" dirty="0"/>
          </a:p>
        </p:txBody>
      </p:sp>
    </p:spTree>
    <p:extLst>
      <p:ext uri="{BB962C8B-B14F-4D97-AF65-F5344CB8AC3E}">
        <p14:creationId xmlns:p14="http://schemas.microsoft.com/office/powerpoint/2010/main" val="315228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Screenshot enthält.&#10;&#10;Automatisch generierte Beschreibung">
            <a:extLst>
              <a:ext uri="{FF2B5EF4-FFF2-40B4-BE49-F238E27FC236}">
                <a16:creationId xmlns:a16="http://schemas.microsoft.com/office/drawing/2014/main" id="{58E61D8F-ADCD-9F15-5BBB-C04C55CF24B7}"/>
              </a:ext>
            </a:extLst>
          </p:cNvPr>
          <p:cNvPicPr>
            <a:picLocks noChangeAspect="1"/>
          </p:cNvPicPr>
          <p:nvPr/>
        </p:nvPicPr>
        <p:blipFill>
          <a:blip r:embed="rId2"/>
          <a:stretch>
            <a:fillRect/>
          </a:stretch>
        </p:blipFill>
        <p:spPr>
          <a:xfrm>
            <a:off x="6272530" y="2884805"/>
            <a:ext cx="5760720" cy="3846195"/>
          </a:xfrm>
          <a:prstGeom prst="rect">
            <a:avLst/>
          </a:prstGeom>
        </p:spPr>
      </p:pic>
      <p:pic>
        <p:nvPicPr>
          <p:cNvPr id="5" name="Grafik 4" descr="Ein Bild, das Text, Screenshot, Software, Schrift enthält.&#10;&#10;Automatisch generierte Beschreibung">
            <a:extLst>
              <a:ext uri="{FF2B5EF4-FFF2-40B4-BE49-F238E27FC236}">
                <a16:creationId xmlns:a16="http://schemas.microsoft.com/office/drawing/2014/main" id="{542CAAA0-9D7E-AB7C-7494-7215D17C48BE}"/>
              </a:ext>
            </a:extLst>
          </p:cNvPr>
          <p:cNvPicPr>
            <a:picLocks noChangeAspect="1"/>
          </p:cNvPicPr>
          <p:nvPr/>
        </p:nvPicPr>
        <p:blipFill>
          <a:blip r:embed="rId3"/>
          <a:stretch>
            <a:fillRect/>
          </a:stretch>
        </p:blipFill>
        <p:spPr>
          <a:xfrm>
            <a:off x="158750" y="1685606"/>
            <a:ext cx="5852370" cy="3122296"/>
          </a:xfrm>
          <a:prstGeom prst="rect">
            <a:avLst/>
          </a:prstGeom>
        </p:spPr>
      </p:pic>
      <p:sp>
        <p:nvSpPr>
          <p:cNvPr id="7" name="Textfeld 6">
            <a:extLst>
              <a:ext uri="{FF2B5EF4-FFF2-40B4-BE49-F238E27FC236}">
                <a16:creationId xmlns:a16="http://schemas.microsoft.com/office/drawing/2014/main" id="{29FE08A6-7BCF-B34D-8917-8DD259935CAC}"/>
              </a:ext>
            </a:extLst>
          </p:cNvPr>
          <p:cNvSpPr txBox="1"/>
          <p:nvPr/>
        </p:nvSpPr>
        <p:spPr>
          <a:xfrm>
            <a:off x="1735847" y="1316274"/>
            <a:ext cx="2698175" cy="369332"/>
          </a:xfrm>
          <a:prstGeom prst="rect">
            <a:avLst/>
          </a:prstGeom>
          <a:noFill/>
        </p:spPr>
        <p:txBody>
          <a:bodyPr wrap="none" rtlCol="0">
            <a:spAutoFit/>
          </a:bodyPr>
          <a:lstStyle/>
          <a:p>
            <a:r>
              <a:rPr lang="de-DE" dirty="0"/>
              <a:t>Verhaltensdiagramme</a:t>
            </a:r>
          </a:p>
        </p:txBody>
      </p:sp>
      <p:sp>
        <p:nvSpPr>
          <p:cNvPr id="8" name="Textfeld 7">
            <a:extLst>
              <a:ext uri="{FF2B5EF4-FFF2-40B4-BE49-F238E27FC236}">
                <a16:creationId xmlns:a16="http://schemas.microsoft.com/office/drawing/2014/main" id="{6A3C52F5-66F5-6B52-CEB0-4C58D8EF4846}"/>
              </a:ext>
            </a:extLst>
          </p:cNvPr>
          <p:cNvSpPr txBox="1"/>
          <p:nvPr/>
        </p:nvSpPr>
        <p:spPr>
          <a:xfrm>
            <a:off x="7992957" y="2539921"/>
            <a:ext cx="2319866" cy="369332"/>
          </a:xfrm>
          <a:prstGeom prst="rect">
            <a:avLst/>
          </a:prstGeom>
          <a:noFill/>
        </p:spPr>
        <p:txBody>
          <a:bodyPr wrap="none" rtlCol="0">
            <a:spAutoFit/>
          </a:bodyPr>
          <a:lstStyle/>
          <a:p>
            <a:r>
              <a:rPr lang="de-DE" dirty="0"/>
              <a:t>Strukturdiagramme</a:t>
            </a:r>
          </a:p>
        </p:txBody>
      </p:sp>
    </p:spTree>
    <p:extLst>
      <p:ext uri="{BB962C8B-B14F-4D97-AF65-F5344CB8AC3E}">
        <p14:creationId xmlns:p14="http://schemas.microsoft.com/office/powerpoint/2010/main" val="3041421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CCAEFB-EF59-26CE-6665-2874B553467B}"/>
              </a:ext>
            </a:extLst>
          </p:cNvPr>
          <p:cNvSpPr>
            <a:spLocks noGrp="1"/>
          </p:cNvSpPr>
          <p:nvPr>
            <p:ph type="title"/>
          </p:nvPr>
        </p:nvSpPr>
        <p:spPr/>
        <p:txBody>
          <a:bodyPr/>
          <a:lstStyle/>
          <a:p>
            <a:r>
              <a:rPr lang="de-DE" dirty="0"/>
              <a:t>Klassendiagramm</a:t>
            </a:r>
          </a:p>
        </p:txBody>
      </p:sp>
      <p:sp>
        <p:nvSpPr>
          <p:cNvPr id="3" name="Inhaltsplatzhalter 2">
            <a:extLst>
              <a:ext uri="{FF2B5EF4-FFF2-40B4-BE49-F238E27FC236}">
                <a16:creationId xmlns:a16="http://schemas.microsoft.com/office/drawing/2014/main" id="{F76B6CE8-7BE0-D430-B325-623325556458}"/>
              </a:ext>
            </a:extLst>
          </p:cNvPr>
          <p:cNvSpPr>
            <a:spLocks noGrp="1"/>
          </p:cNvSpPr>
          <p:nvPr>
            <p:ph idx="1"/>
          </p:nvPr>
        </p:nvSpPr>
        <p:spPr/>
        <p:txBody>
          <a:bodyPr>
            <a:normAutofit fontScale="92500" lnSpcReduction="20000"/>
          </a:bodyPr>
          <a:lstStyle/>
          <a:p>
            <a:r>
              <a:rPr lang="de-DE" sz="1800" b="1" i="1" dirty="0">
                <a:effectLst/>
                <a:latin typeface="Calibri Light" panose="020F0302020204030204" pitchFamily="34" charset="0"/>
                <a:ea typeface="Calibri" panose="020F0502020204030204" pitchFamily="34" charset="0"/>
              </a:rPr>
              <a:t>Zeigt:</a:t>
            </a:r>
          </a:p>
          <a:p>
            <a:pPr lvl="1"/>
            <a:r>
              <a:rPr lang="de-DE" sz="1600" b="1" i="1" dirty="0">
                <a:effectLst/>
                <a:latin typeface="Calibri Light" panose="020F0302020204030204" pitchFamily="34" charset="0"/>
                <a:ea typeface="Calibri" panose="020F0502020204030204" pitchFamily="34" charset="0"/>
              </a:rPr>
              <a:t>Klassen (mit Namen, Attributen, Methoden)</a:t>
            </a:r>
          </a:p>
          <a:p>
            <a:pPr lvl="1"/>
            <a:r>
              <a:rPr lang="de-DE" sz="1600" b="1" i="1" dirty="0">
                <a:effectLst/>
                <a:latin typeface="Calibri Light" panose="020F0302020204030204" pitchFamily="34" charset="0"/>
                <a:ea typeface="Calibri" panose="020F0502020204030204" pitchFamily="34" charset="0"/>
              </a:rPr>
              <a:t>Beziehungen:</a:t>
            </a:r>
          </a:p>
          <a:p>
            <a:pPr lvl="2"/>
            <a:r>
              <a:rPr lang="de-DE" sz="1400" b="1" i="1" dirty="0">
                <a:effectLst/>
                <a:latin typeface="Calibri Light" panose="020F0302020204030204" pitchFamily="34" charset="0"/>
                <a:ea typeface="Calibri" panose="020F0502020204030204" pitchFamily="34" charset="0"/>
              </a:rPr>
              <a:t>Vererbung (</a:t>
            </a:r>
            <a:r>
              <a:rPr lang="de-DE" sz="1400" b="1" i="1" dirty="0" err="1">
                <a:effectLst/>
                <a:latin typeface="Calibri Light" panose="020F0302020204030204" pitchFamily="34" charset="0"/>
                <a:ea typeface="Calibri" panose="020F0502020204030204" pitchFamily="34" charset="0"/>
              </a:rPr>
              <a:t>Generalization</a:t>
            </a:r>
            <a:r>
              <a:rPr lang="de-DE" sz="1400" b="1" i="1" dirty="0">
                <a:effectLst/>
                <a:latin typeface="Calibri Light" panose="020F0302020204030204" pitchFamily="34" charset="0"/>
                <a:ea typeface="Calibri" panose="020F0502020204030204" pitchFamily="34" charset="0"/>
              </a:rPr>
              <a:t>): Dreieck mit Linie</a:t>
            </a:r>
          </a:p>
          <a:p>
            <a:pPr lvl="2"/>
            <a:r>
              <a:rPr lang="de-DE" sz="1400" b="1" i="1" dirty="0">
                <a:effectLst/>
                <a:latin typeface="Calibri Light" panose="020F0302020204030204" pitchFamily="34" charset="0"/>
                <a:ea typeface="Calibri" panose="020F0502020204030204" pitchFamily="34" charset="0"/>
              </a:rPr>
              <a:t>Assoziation: einfache Linie</a:t>
            </a:r>
          </a:p>
          <a:p>
            <a:pPr lvl="2"/>
            <a:r>
              <a:rPr lang="de-DE" sz="1400" b="1" i="1" dirty="0">
                <a:effectLst/>
                <a:latin typeface="Calibri Light" panose="020F0302020204030204" pitchFamily="34" charset="0"/>
                <a:ea typeface="Calibri" panose="020F0502020204030204" pitchFamily="34" charset="0"/>
              </a:rPr>
              <a:t>Aggregation: leerer Rhombus</a:t>
            </a:r>
          </a:p>
          <a:p>
            <a:pPr lvl="2"/>
            <a:r>
              <a:rPr lang="de-DE" sz="1400" b="1" i="1" dirty="0">
                <a:effectLst/>
                <a:latin typeface="Calibri Light" panose="020F0302020204030204" pitchFamily="34" charset="0"/>
                <a:ea typeface="Calibri" panose="020F0502020204030204" pitchFamily="34" charset="0"/>
              </a:rPr>
              <a:t>Komposition: gefüllter Rhombus</a:t>
            </a:r>
          </a:p>
          <a:p>
            <a:pPr lvl="2"/>
            <a:r>
              <a:rPr lang="de-DE" sz="1400" b="1" i="1" dirty="0">
                <a:effectLst/>
                <a:latin typeface="Calibri Light" panose="020F0302020204030204" pitchFamily="34" charset="0"/>
                <a:ea typeface="Calibri" panose="020F0502020204030204" pitchFamily="34" charset="0"/>
              </a:rPr>
              <a:t>Abhängigkeit (</a:t>
            </a:r>
            <a:r>
              <a:rPr lang="de-DE" sz="1400" b="1" i="1" dirty="0" err="1">
                <a:effectLst/>
                <a:latin typeface="Calibri Light" panose="020F0302020204030204" pitchFamily="34" charset="0"/>
                <a:ea typeface="Calibri" panose="020F0502020204030204" pitchFamily="34" charset="0"/>
              </a:rPr>
              <a:t>Dependency</a:t>
            </a:r>
            <a:r>
              <a:rPr lang="de-DE" sz="1400" b="1" i="1" dirty="0">
                <a:effectLst/>
                <a:latin typeface="Calibri Light" panose="020F0302020204030204" pitchFamily="34" charset="0"/>
                <a:ea typeface="Calibri" panose="020F0502020204030204" pitchFamily="34" charset="0"/>
              </a:rPr>
              <a:t>): gestrichelte Linie mit Pfeil</a:t>
            </a:r>
          </a:p>
          <a:p>
            <a:pPr lvl="1"/>
            <a:r>
              <a:rPr lang="de-DE" sz="1600" b="1" i="1" dirty="0">
                <a:effectLst/>
                <a:latin typeface="Calibri Light" panose="020F0302020204030204" pitchFamily="34" charset="0"/>
                <a:ea typeface="Calibri" panose="020F0502020204030204" pitchFamily="34" charset="0"/>
              </a:rPr>
              <a:t>Verwendet für:</a:t>
            </a:r>
          </a:p>
          <a:p>
            <a:pPr lvl="2"/>
            <a:r>
              <a:rPr lang="de-DE" sz="1400" b="1" i="1" dirty="0">
                <a:effectLst/>
                <a:latin typeface="Calibri Light" panose="020F0302020204030204" pitchFamily="34" charset="0"/>
                <a:ea typeface="Calibri" panose="020F0502020204030204" pitchFamily="34" charset="0"/>
              </a:rPr>
              <a:t>Datenmodellierung</a:t>
            </a:r>
          </a:p>
          <a:p>
            <a:pPr lvl="2"/>
            <a:r>
              <a:rPr lang="de-DE" sz="1400" b="1" i="1" dirty="0">
                <a:effectLst/>
                <a:latin typeface="Calibri Light" panose="020F0302020204030204" pitchFamily="34" charset="0"/>
                <a:ea typeface="Calibri" panose="020F0502020204030204" pitchFamily="34" charset="0"/>
              </a:rPr>
              <a:t>Architekturentwurf</a:t>
            </a:r>
          </a:p>
          <a:p>
            <a:pPr lvl="2"/>
            <a:r>
              <a:rPr lang="de-DE" sz="1400" b="1" i="1" dirty="0">
                <a:effectLst/>
                <a:latin typeface="Calibri Light" panose="020F0302020204030204" pitchFamily="34" charset="0"/>
                <a:ea typeface="Calibri" panose="020F0502020204030204" pitchFamily="34" charset="0"/>
              </a:rPr>
              <a:t>Objektorientierte Planung</a:t>
            </a:r>
            <a:endParaRPr lang="de-DE" sz="1800" b="1" i="1" dirty="0">
              <a:effectLst/>
              <a:latin typeface="Calibri Light" panose="020F0302020204030204" pitchFamily="34" charset="0"/>
              <a:ea typeface="Calibri" panose="020F0502020204030204" pitchFamily="34" charset="0"/>
            </a:endParaRPr>
          </a:p>
          <a:p>
            <a:r>
              <a:rPr lang="de-DE" sz="1800" b="1" i="1" dirty="0">
                <a:effectLst/>
                <a:latin typeface="Calibri Light" panose="020F0302020204030204" pitchFamily="34" charset="0"/>
                <a:ea typeface="Calibri" panose="020F0502020204030204" pitchFamily="34" charset="0"/>
              </a:rPr>
              <a:t>Assoziation ist die grundlegendste Art und Weise, wie Instanzen zweier Klassen miteinander in Beziehung stehen können</a:t>
            </a:r>
            <a:endParaRPr lang="de-DE" dirty="0"/>
          </a:p>
        </p:txBody>
      </p:sp>
    </p:spTree>
    <p:extLst>
      <p:ext uri="{BB962C8B-B14F-4D97-AF65-F5344CB8AC3E}">
        <p14:creationId xmlns:p14="http://schemas.microsoft.com/office/powerpoint/2010/main" val="3068598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358</Words>
  <Application>Microsoft Office PowerPoint</Application>
  <PresentationFormat>Breitbild</PresentationFormat>
  <Paragraphs>51</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Calibri Light</vt:lpstr>
      <vt:lpstr>Century Gothic</vt:lpstr>
      <vt:lpstr>Wingdings 3</vt:lpstr>
      <vt:lpstr>Ion</vt:lpstr>
      <vt:lpstr>Grundlagen OOP </vt:lpstr>
      <vt:lpstr>Objekte und Klassen</vt:lpstr>
      <vt:lpstr>Kapselung</vt:lpstr>
      <vt:lpstr>Abstraktion</vt:lpstr>
      <vt:lpstr>Komposition</vt:lpstr>
      <vt:lpstr>Aggregation</vt:lpstr>
      <vt:lpstr>UML</vt:lpstr>
      <vt:lpstr>PowerPoint-Präsentation</vt:lpstr>
      <vt:lpstr>Klassendiagramm</vt:lpstr>
      <vt:lpstr>Cheat Sheet Klassendiagramm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Matthias Sämann</dc:creator>
  <cp:lastModifiedBy>Matthias Sämann</cp:lastModifiedBy>
  <cp:revision>1</cp:revision>
  <dcterms:created xsi:type="dcterms:W3CDTF">2025-04-07T19:14:05Z</dcterms:created>
  <dcterms:modified xsi:type="dcterms:W3CDTF">2025-04-07T19:42:05Z</dcterms:modified>
</cp:coreProperties>
</file>