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67" r:id="rId5"/>
    <p:sldId id="268" r:id="rId6"/>
    <p:sldId id="269" r:id="rId7"/>
    <p:sldId id="270" r:id="rId8"/>
    <p:sldId id="271" r:id="rId9"/>
    <p:sldId id="273" r:id="rId10"/>
    <p:sldId id="274" r:id="rId11"/>
    <p:sldId id="278" r:id="rId12"/>
    <p:sldId id="279" r:id="rId13"/>
    <p:sldId id="280" r:id="rId14"/>
    <p:sldId id="281" r:id="rId15"/>
    <p:sldId id="272" r:id="rId16"/>
    <p:sldId id="275"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2FED56-A64F-81A8-6639-D58F04CC2C0A}" v="2186" dt="2020-08-10T21:19:39.569"/>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288" y="84"/>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customXml" Target="../customXml/item3.xml" Id="rId3" /><Relationship Type="http://schemas.openxmlformats.org/officeDocument/2006/relationships/handoutMaster" Target="handoutMasters/handoutMaster1.xml" Id="rId21" /><Relationship Type="http://schemas.openxmlformats.org/officeDocument/2006/relationships/slide" Target="slides/slide3.xml" Id="rId7"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tableStyles" Target="tableStyles.xml" Id="rId25"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notesMaster" Target="notesMasters/notesMaster1.xml" Id="rId20"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theme" Target="theme/theme1.xml" Id="rId24"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viewProps" Target="viewProps.xml" Id="rId23" /><Relationship Type="http://schemas.openxmlformats.org/officeDocument/2006/relationships/slide" Target="slides/slide6.xml" Id="rId10" /><Relationship Type="http://schemas.openxmlformats.org/officeDocument/2006/relationships/slide" Target="slides/slide15.xml" Id="rId19"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presProps" Target="presProps.xml" Id="rId22" /><Relationship Type="http://schemas.microsoft.com/office/2015/10/relationships/revisionInfo" Target="revisionInfo.xml" Id="rId27"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8/10/2020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8/10/2020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8226490" cy="3083767"/>
          </a:xfrm>
        </p:spPr>
        <p:txBody>
          <a:bodyPr anchor="b">
            <a:normAutofit/>
          </a:bodyPr>
          <a:lstStyle>
            <a:lvl1pPr algn="l">
              <a:lnSpc>
                <a:spcPct val="80000"/>
              </a:lnSpc>
              <a:defRPr sz="72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609600" y="3345021"/>
            <a:ext cx="8229600" cy="1371600"/>
          </a:xfrm>
        </p:spPr>
        <p:txBody>
          <a:bodyPr/>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580562-E361-4901-81A9-DC99371C70DE}" type="datetime1">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50680" y="365125"/>
            <a:ext cx="1645920" cy="5811838"/>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1295400" y="365125"/>
            <a:ext cx="7624664"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3E088F-5C71-4C3B-A46F-E5E332BBC3D1}" type="datetime1">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F79E80-105D-4CD8-AF07-4CEB9B9063CC}" type="datetime1">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65176"/>
            <a:ext cx="8229600" cy="3081528"/>
          </a:xfrm>
        </p:spPr>
        <p:txBody>
          <a:bodyPr anchor="b">
            <a:normAutofit/>
          </a:bodyPr>
          <a:lstStyle>
            <a:lvl1pPr>
              <a:defRPr sz="5400"/>
            </a:lvl1pPr>
          </a:lstStyle>
          <a:p>
            <a:r>
              <a:rPr lang="en-US"/>
              <a:t>Click to edit Master title style</a:t>
            </a:r>
          </a:p>
        </p:txBody>
      </p:sp>
      <p:sp>
        <p:nvSpPr>
          <p:cNvPr id="3" name="Text Placeholder 2"/>
          <p:cNvSpPr>
            <a:spLocks noGrp="1"/>
          </p:cNvSpPr>
          <p:nvPr>
            <p:ph type="body" idx="1"/>
          </p:nvPr>
        </p:nvSpPr>
        <p:spPr>
          <a:xfrm>
            <a:off x="612648" y="3346704"/>
            <a:ext cx="8229600" cy="1371600"/>
          </a:xfrm>
        </p:spPr>
        <p:txBody>
          <a:bodyPr/>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059F2C64-0D63-44AF-997A-1B1FE1A96E19}" type="datetime1">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1"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24599"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93EA110-C81D-4C5F-84B3-B5F5E7416EB9}" type="datetime1">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84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8448" y="2331720"/>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276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27648" y="2331720"/>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8EC5ED-4C80-4726-926C-338D85485045}" type="datetime1">
              <a:rPr lang="en-US" smtClean="0"/>
              <a:t>8/10/2020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647976-C764-44D0-930D-1AC5846C8450}" type="datetime1">
              <a:rPr lang="en-US" smtClean="0"/>
              <a:t>8/10/2020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FA5702-ECF8-4274-B6BF-9D5EEBC26FE5}" type="datetime1">
              <a:rPr lang="en-US" smtClean="0"/>
              <a:t>8/10/2020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79330" y="457200"/>
            <a:ext cx="3603070" cy="155448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606490" y="685800"/>
            <a:ext cx="610222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979330" y="2101850"/>
            <a:ext cx="360307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566C6A-A83C-4E27-990F-89F11F779CE0}" type="datetime1">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82712" y="457200"/>
            <a:ext cx="3602736" cy="155448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0" y="-1"/>
            <a:ext cx="7315200" cy="6858000"/>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982712" y="2101850"/>
            <a:ext cx="3602736" cy="1828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800">
                <a:solidFill>
                  <a:schemeClr val="accent1"/>
                </a:solidFill>
              </a:defRPr>
            </a:lvl1pPr>
          </a:lstStyle>
          <a:p>
            <a:fld id="{D14E86EA-95E3-4DA0-97E2-7D1BBAC51A0F}" type="datetime1">
              <a:rPr lang="en-US" smtClean="0"/>
              <a:t>8/10/2020</a:t>
            </a:fld>
            <a:endParaRPr lang="en-US"/>
          </a:p>
        </p:txBody>
      </p:sp>
      <p:sp>
        <p:nvSpPr>
          <p:cNvPr id="5" name="Footer Placeholder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800">
                <a:solidFill>
                  <a:schemeClr val="accent1"/>
                </a:solidFill>
              </a:defRPr>
            </a:lvl1pPr>
          </a:lstStyle>
          <a:p>
            <a:endParaRPr lang="en-US" dirty="0"/>
          </a:p>
        </p:txBody>
      </p:sp>
      <p:sp>
        <p:nvSpPr>
          <p:cNvPr id="6" name="Slide Number Placeholder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800">
                <a:solidFill>
                  <a:schemeClr val="accent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9726106" cy="3083767"/>
          </a:xfrm>
        </p:spPr>
        <p:txBody>
          <a:bodyPr/>
          <a:lstStyle/>
          <a:p>
            <a:r>
              <a:rPr lang="en-US" dirty="0"/>
              <a:t>ENSF 592 Final </a:t>
            </a:r>
            <a:r>
              <a:rPr lang="en-US"/>
              <a:t>Project</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t>Authors: Patrick Pickard, Joshua </a:t>
            </a:r>
            <a:r>
              <a:rPr lang="en-US" dirty="0" err="1"/>
              <a:t>Posyluzny</a:t>
            </a:r>
          </a:p>
          <a:p>
            <a:r>
              <a:rPr lang="en-US" dirty="0"/>
              <a:t>Presentation Date: August 13, 2020</a:t>
            </a:r>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Incidents vs Traffic Signals</a:t>
            </a:r>
          </a:p>
        </p:txBody>
      </p:sp>
      <p:sp>
        <p:nvSpPr>
          <p:cNvPr id="5" name="TextBox 4">
            <a:extLst>
              <a:ext uri="{FF2B5EF4-FFF2-40B4-BE49-F238E27FC236}">
                <a16:creationId xmlns:a16="http://schemas.microsoft.com/office/drawing/2014/main" id="{EEF3032F-CAFD-43D9-8556-6740B36F9A7E}"/>
              </a:ext>
            </a:extLst>
          </p:cNvPr>
          <p:cNvSpPr txBox="1"/>
          <p:nvPr/>
        </p:nvSpPr>
        <p:spPr>
          <a:xfrm>
            <a:off x="1426564" y="1545236"/>
            <a:ext cx="59348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These data show the strongest correlation.</a:t>
            </a:r>
          </a:p>
        </p:txBody>
      </p:sp>
      <p:pic>
        <p:nvPicPr>
          <p:cNvPr id="3" name="Picture 3" descr="A close up of a map&#10;&#10;Description automatically generated">
            <a:extLst>
              <a:ext uri="{FF2B5EF4-FFF2-40B4-BE49-F238E27FC236}">
                <a16:creationId xmlns:a16="http://schemas.microsoft.com/office/drawing/2014/main" id="{1A2BE44E-23DC-48CB-8304-E202526C36ED}"/>
              </a:ext>
            </a:extLst>
          </p:cNvPr>
          <p:cNvPicPr>
            <a:picLocks noChangeAspect="1"/>
          </p:cNvPicPr>
          <p:nvPr/>
        </p:nvPicPr>
        <p:blipFill>
          <a:blip r:embed="rId2"/>
          <a:stretch>
            <a:fillRect/>
          </a:stretch>
        </p:blipFill>
        <p:spPr>
          <a:xfrm>
            <a:off x="1426564" y="1922223"/>
            <a:ext cx="6934200" cy="4069112"/>
          </a:xfrm>
          <a:prstGeom prst="rect">
            <a:avLst/>
          </a:prstGeom>
        </p:spPr>
      </p:pic>
      <p:pic>
        <p:nvPicPr>
          <p:cNvPr id="4" name="Picture 7">
            <a:extLst>
              <a:ext uri="{FF2B5EF4-FFF2-40B4-BE49-F238E27FC236}">
                <a16:creationId xmlns:a16="http://schemas.microsoft.com/office/drawing/2014/main" id="{0C3DC9D1-2459-4A20-B0DF-80AD87F732E0}"/>
              </a:ext>
            </a:extLst>
          </p:cNvPr>
          <p:cNvPicPr>
            <a:picLocks noChangeAspect="1"/>
          </p:cNvPicPr>
          <p:nvPr/>
        </p:nvPicPr>
        <p:blipFill>
          <a:blip r:embed="rId3"/>
          <a:stretch>
            <a:fillRect/>
          </a:stretch>
        </p:blipFill>
        <p:spPr>
          <a:xfrm>
            <a:off x="1426564" y="6069303"/>
            <a:ext cx="3892445" cy="109605"/>
          </a:xfrm>
          <a:prstGeom prst="rect">
            <a:avLst/>
          </a:prstGeom>
        </p:spPr>
      </p:pic>
    </p:spTree>
    <p:extLst>
      <p:ext uri="{BB962C8B-B14F-4D97-AF65-F5344CB8AC3E}">
        <p14:creationId xmlns:p14="http://schemas.microsoft.com/office/powerpoint/2010/main" val="41077880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Incidents vs Traffic Signs</a:t>
            </a:r>
          </a:p>
        </p:txBody>
      </p:sp>
      <p:sp>
        <p:nvSpPr>
          <p:cNvPr id="5" name="TextBox 4">
            <a:extLst>
              <a:ext uri="{FF2B5EF4-FFF2-40B4-BE49-F238E27FC236}">
                <a16:creationId xmlns:a16="http://schemas.microsoft.com/office/drawing/2014/main" id="{EEF3032F-CAFD-43D9-8556-6740B36F9A7E}"/>
              </a:ext>
            </a:extLst>
          </p:cNvPr>
          <p:cNvSpPr txBox="1"/>
          <p:nvPr/>
        </p:nvSpPr>
        <p:spPr>
          <a:xfrm>
            <a:off x="1426564" y="1545236"/>
            <a:ext cx="59348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These data show very strong correlation.</a:t>
            </a:r>
          </a:p>
        </p:txBody>
      </p:sp>
      <p:pic>
        <p:nvPicPr>
          <p:cNvPr id="3" name="Picture 3" descr="A close up of a map&#10;&#10;Description automatically generated">
            <a:extLst>
              <a:ext uri="{FF2B5EF4-FFF2-40B4-BE49-F238E27FC236}">
                <a16:creationId xmlns:a16="http://schemas.microsoft.com/office/drawing/2014/main" id="{57C99B94-90F7-4791-864F-814F1FBC55A0}"/>
              </a:ext>
            </a:extLst>
          </p:cNvPr>
          <p:cNvPicPr>
            <a:picLocks noChangeAspect="1"/>
          </p:cNvPicPr>
          <p:nvPr/>
        </p:nvPicPr>
        <p:blipFill>
          <a:blip r:embed="rId2"/>
          <a:stretch>
            <a:fillRect/>
          </a:stretch>
        </p:blipFill>
        <p:spPr>
          <a:xfrm>
            <a:off x="1426564" y="1922880"/>
            <a:ext cx="7015396" cy="4086534"/>
          </a:xfrm>
          <a:prstGeom prst="rect">
            <a:avLst/>
          </a:prstGeom>
        </p:spPr>
      </p:pic>
      <p:pic>
        <p:nvPicPr>
          <p:cNvPr id="4" name="Picture 7">
            <a:extLst>
              <a:ext uri="{FF2B5EF4-FFF2-40B4-BE49-F238E27FC236}">
                <a16:creationId xmlns:a16="http://schemas.microsoft.com/office/drawing/2014/main" id="{5B9ABCAF-51FD-499B-B0CF-25ABAE44F384}"/>
              </a:ext>
            </a:extLst>
          </p:cNvPr>
          <p:cNvPicPr>
            <a:picLocks noChangeAspect="1"/>
          </p:cNvPicPr>
          <p:nvPr/>
        </p:nvPicPr>
        <p:blipFill>
          <a:blip r:embed="rId3"/>
          <a:stretch>
            <a:fillRect/>
          </a:stretch>
        </p:blipFill>
        <p:spPr>
          <a:xfrm>
            <a:off x="1426564" y="6084226"/>
            <a:ext cx="3723806" cy="117237"/>
          </a:xfrm>
          <a:prstGeom prst="rect">
            <a:avLst/>
          </a:prstGeom>
        </p:spPr>
      </p:pic>
    </p:spTree>
    <p:extLst>
      <p:ext uri="{BB962C8B-B14F-4D97-AF65-F5344CB8AC3E}">
        <p14:creationId xmlns:p14="http://schemas.microsoft.com/office/powerpoint/2010/main" val="2270804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9975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16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6941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30330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Topics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Area of Interest</a:t>
            </a:r>
          </a:p>
          <a:p>
            <a:r>
              <a:rPr lang="en-US" dirty="0"/>
              <a:t>Grid The City</a:t>
            </a:r>
          </a:p>
          <a:p>
            <a:r>
              <a:rPr lang="en-US" dirty="0"/>
              <a:t>Master </a:t>
            </a:r>
            <a:r>
              <a:rPr lang="en-US" dirty="0" err="1"/>
              <a:t>DataFrame</a:t>
            </a:r>
          </a:p>
          <a:p>
            <a:r>
              <a:rPr lang="en-US" dirty="0"/>
              <a:t>Data Visualization</a:t>
            </a:r>
          </a:p>
          <a:p>
            <a:r>
              <a:rPr lang="en-US" dirty="0"/>
              <a:t>Conclusion</a:t>
            </a:r>
          </a:p>
        </p:txBody>
      </p:sp>
    </p:spTree>
    <p:extLst>
      <p:ext uri="{BB962C8B-B14F-4D97-AF65-F5344CB8AC3E}">
        <p14:creationId xmlns:p14="http://schemas.microsoft.com/office/powerpoint/2010/main" val="334659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62303"/>
            <a:ext cx="9601200" cy="670202"/>
          </a:xfrm>
        </p:spPr>
        <p:txBody>
          <a:bodyPr/>
          <a:lstStyle/>
          <a:p>
            <a:r>
              <a:rPr lang="en-US" dirty="0"/>
              <a:t>Area of Interest</a:t>
            </a:r>
          </a:p>
        </p:txBody>
      </p:sp>
      <p:pic>
        <p:nvPicPr>
          <p:cNvPr id="5" name="Picture 6" descr="A picture containing text, map&#10;&#10;Description automatically generated">
            <a:extLst>
              <a:ext uri="{FF2B5EF4-FFF2-40B4-BE49-F238E27FC236}">
                <a16:creationId xmlns:a16="http://schemas.microsoft.com/office/drawing/2014/main" id="{6066519A-8B5E-4491-873C-631267EDDAD2}"/>
              </a:ext>
            </a:extLst>
          </p:cNvPr>
          <p:cNvPicPr>
            <a:picLocks noGrp="1" noChangeAspect="1"/>
          </p:cNvPicPr>
          <p:nvPr>
            <p:ph idx="1"/>
          </p:nvPr>
        </p:nvPicPr>
        <p:blipFill>
          <a:blip r:embed="rId2"/>
          <a:stretch>
            <a:fillRect/>
          </a:stretch>
        </p:blipFill>
        <p:spPr>
          <a:xfrm>
            <a:off x="2565863" y="2372192"/>
            <a:ext cx="3375194" cy="4123311"/>
          </a:xfrm>
        </p:spPr>
      </p:pic>
      <p:sp>
        <p:nvSpPr>
          <p:cNvPr id="7" name="TextBox 6">
            <a:extLst>
              <a:ext uri="{FF2B5EF4-FFF2-40B4-BE49-F238E27FC236}">
                <a16:creationId xmlns:a16="http://schemas.microsoft.com/office/drawing/2014/main" id="{568CD0B3-EB92-44B6-8B68-F59CCD42C70C}"/>
              </a:ext>
            </a:extLst>
          </p:cNvPr>
          <p:cNvSpPr txBox="1"/>
          <p:nvPr/>
        </p:nvSpPr>
        <p:spPr>
          <a:xfrm>
            <a:off x="458450" y="1276662"/>
            <a:ext cx="1131882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goal of this project is to analyze various traffic data inside the following orange square section, which defines the maximum boundaries of the city of Calgary, and attempt to draw correlations between the data and the number of incidents that occurred inside this area in 2018.</a:t>
            </a:r>
          </a:p>
        </p:txBody>
      </p:sp>
      <p:pic>
        <p:nvPicPr>
          <p:cNvPr id="8" name="Picture 8" descr="A picture containing wooden, room, table, hanging&#10;&#10;Description automatically generated">
            <a:extLst>
              <a:ext uri="{FF2B5EF4-FFF2-40B4-BE49-F238E27FC236}">
                <a16:creationId xmlns:a16="http://schemas.microsoft.com/office/drawing/2014/main" id="{AE43CE02-4FEA-4DF4-9C3D-8100BEA3F357}"/>
              </a:ext>
            </a:extLst>
          </p:cNvPr>
          <p:cNvPicPr>
            <a:picLocks noChangeAspect="1"/>
          </p:cNvPicPr>
          <p:nvPr/>
        </p:nvPicPr>
        <p:blipFill>
          <a:blip r:embed="rId3"/>
          <a:stretch>
            <a:fillRect/>
          </a:stretch>
        </p:blipFill>
        <p:spPr>
          <a:xfrm>
            <a:off x="6343026" y="4061945"/>
            <a:ext cx="1866900" cy="695325"/>
          </a:xfrm>
          <a:prstGeom prst="rect">
            <a:avLst/>
          </a:prstGeom>
        </p:spPr>
      </p:pic>
    </p:spTree>
    <p:extLst>
      <p:ext uri="{BB962C8B-B14F-4D97-AF65-F5344CB8AC3E}">
        <p14:creationId xmlns:p14="http://schemas.microsoft.com/office/powerpoint/2010/main" val="6795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62303"/>
            <a:ext cx="9594955" cy="726415"/>
          </a:xfrm>
        </p:spPr>
        <p:txBody>
          <a:bodyPr>
            <a:normAutofit/>
          </a:bodyPr>
          <a:lstStyle/>
          <a:p>
            <a:r>
              <a:rPr lang="en-US" dirty="0"/>
              <a:t>Grid The City</a:t>
            </a:r>
          </a:p>
        </p:txBody>
      </p:sp>
      <p:sp>
        <p:nvSpPr>
          <p:cNvPr id="3" name="Content Placeholder 2"/>
          <p:cNvSpPr>
            <a:spLocks noGrp="1"/>
          </p:cNvSpPr>
          <p:nvPr>
            <p:ph sz="half" idx="1"/>
          </p:nvPr>
        </p:nvSpPr>
        <p:spPr>
          <a:xfrm>
            <a:off x="533402" y="2440898"/>
            <a:ext cx="5958589" cy="1974721"/>
          </a:xfrm>
        </p:spPr>
        <p:txBody>
          <a:bodyPr vert="horz" lIns="91440" tIns="45720" rIns="91440" bIns="45720" rtlCol="0" anchor="t">
            <a:normAutofit/>
          </a:bodyPr>
          <a:lstStyle/>
          <a:p>
            <a:pPr marL="0" indent="0">
              <a:buNone/>
            </a:pPr>
            <a:r>
              <a:rPr lang="en-US" dirty="0"/>
              <a:t>The city grid was built using the </a:t>
            </a:r>
            <a:r>
              <a:rPr lang="en-US" dirty="0" err="1"/>
              <a:t>pd.cut</a:t>
            </a:r>
            <a:r>
              <a:rPr lang="en-US" dirty="0"/>
              <a:t> function from Pandas to build 10 equal size bins for both latitude and longitude using the max and min of each. The bins were then used to create the grid breakdown inside the </a:t>
            </a:r>
            <a:r>
              <a:rPr lang="en-US" dirty="0" err="1"/>
              <a:t>DataFrame</a:t>
            </a:r>
            <a:r>
              <a:rPr lang="en-US" dirty="0"/>
              <a:t> and the </a:t>
            </a:r>
            <a:r>
              <a:rPr lang="en-US" dirty="0" err="1"/>
              <a:t>GeoJson</a:t>
            </a:r>
            <a:r>
              <a:rPr lang="en-US" dirty="0"/>
              <a:t> file that was used to generate the Choropleth maps.</a:t>
            </a:r>
          </a:p>
          <a:p>
            <a:pPr marL="0" indent="0">
              <a:buNone/>
            </a:pPr>
            <a:endParaRPr lang="en-US" dirty="0"/>
          </a:p>
        </p:txBody>
      </p:sp>
      <p:pic>
        <p:nvPicPr>
          <p:cNvPr id="7" name="Picture 7" descr="A close up of a map&#10;&#10;Description automatically generated">
            <a:extLst>
              <a:ext uri="{FF2B5EF4-FFF2-40B4-BE49-F238E27FC236}">
                <a16:creationId xmlns:a16="http://schemas.microsoft.com/office/drawing/2014/main" id="{CCE99A52-CA42-4E77-8D5A-091AE940723D}"/>
              </a:ext>
            </a:extLst>
          </p:cNvPr>
          <p:cNvPicPr>
            <a:picLocks noGrp="1" noChangeAspect="1"/>
          </p:cNvPicPr>
          <p:nvPr>
            <p:ph sz="half" idx="2"/>
          </p:nvPr>
        </p:nvPicPr>
        <p:blipFill>
          <a:blip r:embed="rId2"/>
          <a:stretch>
            <a:fillRect/>
          </a:stretch>
        </p:blipFill>
        <p:spPr>
          <a:xfrm>
            <a:off x="6872261" y="1828800"/>
            <a:ext cx="3476676" cy="4348163"/>
          </a:xfrm>
        </p:spPr>
      </p:pic>
    </p:spTree>
    <p:extLst>
      <p:ext uri="{BB962C8B-B14F-4D97-AF65-F5344CB8AC3E}">
        <p14:creationId xmlns:p14="http://schemas.microsoft.com/office/powerpoint/2010/main" val="76208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62303"/>
            <a:ext cx="9594955" cy="576514"/>
          </a:xfrm>
        </p:spPr>
        <p:txBody>
          <a:bodyPr/>
          <a:lstStyle/>
          <a:p>
            <a:r>
              <a:rPr lang="en-US" dirty="0"/>
              <a:t>Master </a:t>
            </a:r>
            <a:r>
              <a:rPr lang="en-US" dirty="0" err="1"/>
              <a:t>DataFrame</a:t>
            </a:r>
          </a:p>
        </p:txBody>
      </p:sp>
      <p:sp>
        <p:nvSpPr>
          <p:cNvPr id="3" name="Content Placeholder 2"/>
          <p:cNvSpPr>
            <a:spLocks noGrp="1"/>
          </p:cNvSpPr>
          <p:nvPr>
            <p:ph sz="half" idx="1"/>
          </p:nvPr>
        </p:nvSpPr>
        <p:spPr>
          <a:xfrm>
            <a:off x="508419" y="1828800"/>
            <a:ext cx="6489490" cy="4348163"/>
          </a:xfrm>
        </p:spPr>
        <p:txBody>
          <a:bodyPr vert="horz" lIns="91440" tIns="45720" rIns="91440" bIns="45720" rtlCol="0" anchor="t">
            <a:normAutofit/>
          </a:bodyPr>
          <a:lstStyle/>
          <a:p>
            <a:pPr marL="0" indent="0">
              <a:buNone/>
            </a:pPr>
            <a:r>
              <a:rPr lang="en-US" dirty="0"/>
              <a:t>Our Master </a:t>
            </a:r>
            <a:r>
              <a:rPr lang="en-US" dirty="0" err="1"/>
              <a:t>DataFrame</a:t>
            </a:r>
            <a:r>
              <a:rPr lang="en-US" dirty="0"/>
              <a:t> is organized as follows:</a:t>
            </a:r>
          </a:p>
          <a:p>
            <a:r>
              <a:rPr lang="en-US" dirty="0"/>
              <a:t>Index refers to the grid number. Grids start at the top left of the map, and go left to right, up to down</a:t>
            </a:r>
          </a:p>
          <a:p>
            <a:r>
              <a:rPr lang="en-US" dirty="0" err="1"/>
              <a:t>lat_high</a:t>
            </a:r>
            <a:r>
              <a:rPr lang="en-US" dirty="0"/>
              <a:t>, </a:t>
            </a:r>
            <a:r>
              <a:rPr lang="en-US" dirty="0" err="1"/>
              <a:t>lat_low</a:t>
            </a:r>
            <a:r>
              <a:rPr lang="en-US" dirty="0"/>
              <a:t>, </a:t>
            </a:r>
            <a:r>
              <a:rPr lang="en-US" dirty="0" err="1"/>
              <a:t>long_high</a:t>
            </a:r>
            <a:r>
              <a:rPr lang="en-US" dirty="0"/>
              <a:t>, and </a:t>
            </a:r>
            <a:r>
              <a:rPr lang="en-US" dirty="0" err="1"/>
              <a:t>long_low</a:t>
            </a:r>
            <a:r>
              <a:rPr lang="en-US" dirty="0"/>
              <a:t> define the boundaries of each grid</a:t>
            </a:r>
          </a:p>
          <a:p>
            <a:r>
              <a:rPr lang="en-US" dirty="0"/>
              <a:t>Data for the remaining columns/features are found using loops to traverse the cleaned data to find how many of each feature occur in each grid, and the counts/averages for each feature are displayed for the grid</a:t>
            </a:r>
          </a:p>
        </p:txBody>
      </p:sp>
      <p:pic>
        <p:nvPicPr>
          <p:cNvPr id="23" name="Picture 23" descr="A screenshot of a computer&#10;&#10;Description automatically generated">
            <a:extLst>
              <a:ext uri="{FF2B5EF4-FFF2-40B4-BE49-F238E27FC236}">
                <a16:creationId xmlns:a16="http://schemas.microsoft.com/office/drawing/2014/main" id="{390573C9-B225-4A91-9BC8-BFC7899E90B5}"/>
              </a:ext>
            </a:extLst>
          </p:cNvPr>
          <p:cNvPicPr>
            <a:picLocks noGrp="1" noChangeAspect="1"/>
          </p:cNvPicPr>
          <p:nvPr>
            <p:ph sz="half" idx="2"/>
          </p:nvPr>
        </p:nvPicPr>
        <p:blipFill>
          <a:blip r:embed="rId2"/>
          <a:stretch>
            <a:fillRect/>
          </a:stretch>
        </p:blipFill>
        <p:spPr>
          <a:xfrm>
            <a:off x="7117829" y="2561010"/>
            <a:ext cx="4572000" cy="1734496"/>
          </a:xfrm>
        </p:spPr>
      </p:pic>
    </p:spTree>
    <p:extLst>
      <p:ext uri="{BB962C8B-B14F-4D97-AF65-F5344CB8AC3E}">
        <p14:creationId xmlns:p14="http://schemas.microsoft.com/office/powerpoint/2010/main" val="24997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62303"/>
            <a:ext cx="9601200" cy="682695"/>
          </a:xfrm>
        </p:spPr>
        <p:txBody>
          <a:bodyPr/>
          <a:lstStyle/>
          <a:p>
            <a:r>
              <a:rPr lang="en-US"/>
              <a:t>Data Visualization</a:t>
            </a:r>
          </a:p>
        </p:txBody>
      </p:sp>
      <p:sp>
        <p:nvSpPr>
          <p:cNvPr id="4" name="Content Placeholder 3"/>
          <p:cNvSpPr>
            <a:spLocks noGrp="1"/>
          </p:cNvSpPr>
          <p:nvPr>
            <p:ph sz="half" idx="2"/>
          </p:nvPr>
        </p:nvSpPr>
        <p:spPr>
          <a:xfrm>
            <a:off x="1248481" y="2069392"/>
            <a:ext cx="7907311" cy="1067300"/>
          </a:xfrm>
        </p:spPr>
        <p:txBody>
          <a:bodyPr vert="horz" lIns="91440" tIns="45720" rIns="91440" bIns="45720" rtlCol="0" anchor="t">
            <a:normAutofit/>
          </a:bodyPr>
          <a:lstStyle/>
          <a:p>
            <a:pPr marL="0" indent="0">
              <a:buNone/>
            </a:pPr>
            <a:r>
              <a:rPr lang="en-US" dirty="0"/>
              <a:t>The following slides will show visualization for the analyzed data in the forms of maps and plots</a:t>
            </a:r>
          </a:p>
        </p:txBody>
      </p:sp>
    </p:spTree>
    <p:extLst>
      <p:ext uri="{BB962C8B-B14F-4D97-AF65-F5344CB8AC3E}">
        <p14:creationId xmlns:p14="http://schemas.microsoft.com/office/powerpoint/2010/main" val="142860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Incidents vs Average Speed Limits</a:t>
            </a:r>
          </a:p>
        </p:txBody>
      </p:sp>
      <p:pic>
        <p:nvPicPr>
          <p:cNvPr id="3" name="Picture 3" descr="A close up of a map&#10;&#10;Description automatically generated">
            <a:extLst>
              <a:ext uri="{FF2B5EF4-FFF2-40B4-BE49-F238E27FC236}">
                <a16:creationId xmlns:a16="http://schemas.microsoft.com/office/drawing/2014/main" id="{FAFB14A1-F192-41D1-9711-C6B8F3CEBF65}"/>
              </a:ext>
            </a:extLst>
          </p:cNvPr>
          <p:cNvPicPr>
            <a:picLocks noChangeAspect="1"/>
          </p:cNvPicPr>
          <p:nvPr/>
        </p:nvPicPr>
        <p:blipFill>
          <a:blip r:embed="rId2"/>
          <a:stretch>
            <a:fillRect/>
          </a:stretch>
        </p:blipFill>
        <p:spPr>
          <a:xfrm>
            <a:off x="1426564" y="2015988"/>
            <a:ext cx="6846757" cy="3994008"/>
          </a:xfrm>
          <a:prstGeom prst="rect">
            <a:avLst/>
          </a:prstGeom>
        </p:spPr>
      </p:pic>
      <p:pic>
        <p:nvPicPr>
          <p:cNvPr id="4" name="Picture 4">
            <a:extLst>
              <a:ext uri="{FF2B5EF4-FFF2-40B4-BE49-F238E27FC236}">
                <a16:creationId xmlns:a16="http://schemas.microsoft.com/office/drawing/2014/main" id="{17264371-707E-4BD3-9F22-A6044D6199A5}"/>
              </a:ext>
            </a:extLst>
          </p:cNvPr>
          <p:cNvPicPr>
            <a:picLocks noChangeAspect="1"/>
          </p:cNvPicPr>
          <p:nvPr/>
        </p:nvPicPr>
        <p:blipFill>
          <a:blip r:embed="rId3"/>
          <a:stretch>
            <a:fillRect/>
          </a:stretch>
        </p:blipFill>
        <p:spPr>
          <a:xfrm>
            <a:off x="1426564" y="6078537"/>
            <a:ext cx="5035445" cy="134860"/>
          </a:xfrm>
          <a:prstGeom prst="rect">
            <a:avLst/>
          </a:prstGeom>
        </p:spPr>
      </p:pic>
      <p:sp>
        <p:nvSpPr>
          <p:cNvPr id="5" name="TextBox 4">
            <a:extLst>
              <a:ext uri="{FF2B5EF4-FFF2-40B4-BE49-F238E27FC236}">
                <a16:creationId xmlns:a16="http://schemas.microsoft.com/office/drawing/2014/main" id="{EEF3032F-CAFD-43D9-8556-6740B36F9A7E}"/>
              </a:ext>
            </a:extLst>
          </p:cNvPr>
          <p:cNvSpPr txBox="1"/>
          <p:nvPr/>
        </p:nvSpPr>
        <p:spPr>
          <a:xfrm>
            <a:off x="1426564" y="1545236"/>
            <a:ext cx="59348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These data show the lowest correlation.</a:t>
            </a:r>
          </a:p>
        </p:txBody>
      </p:sp>
    </p:spTree>
    <p:extLst>
      <p:ext uri="{BB962C8B-B14F-4D97-AF65-F5344CB8AC3E}">
        <p14:creationId xmlns:p14="http://schemas.microsoft.com/office/powerpoint/2010/main" val="375735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Incidents vs Average Traffic Volume</a:t>
            </a:r>
          </a:p>
        </p:txBody>
      </p:sp>
      <p:sp>
        <p:nvSpPr>
          <p:cNvPr id="5" name="TextBox 4">
            <a:extLst>
              <a:ext uri="{FF2B5EF4-FFF2-40B4-BE49-F238E27FC236}">
                <a16:creationId xmlns:a16="http://schemas.microsoft.com/office/drawing/2014/main" id="{EEF3032F-CAFD-43D9-8556-6740B36F9A7E}"/>
              </a:ext>
            </a:extLst>
          </p:cNvPr>
          <p:cNvSpPr txBox="1"/>
          <p:nvPr/>
        </p:nvSpPr>
        <p:spPr>
          <a:xfrm>
            <a:off x="1426564" y="1545236"/>
            <a:ext cx="59348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These data show very strong correlation.</a:t>
            </a:r>
          </a:p>
        </p:txBody>
      </p:sp>
      <p:pic>
        <p:nvPicPr>
          <p:cNvPr id="6" name="Picture 6" descr="A close up of a map&#10;&#10;Description automatically generated">
            <a:extLst>
              <a:ext uri="{FF2B5EF4-FFF2-40B4-BE49-F238E27FC236}">
                <a16:creationId xmlns:a16="http://schemas.microsoft.com/office/drawing/2014/main" id="{1D08214B-D0ED-47CE-91EC-B2EB058E3F08}"/>
              </a:ext>
            </a:extLst>
          </p:cNvPr>
          <p:cNvPicPr>
            <a:picLocks noChangeAspect="1"/>
          </p:cNvPicPr>
          <p:nvPr/>
        </p:nvPicPr>
        <p:blipFill>
          <a:blip r:embed="rId2"/>
          <a:stretch>
            <a:fillRect/>
          </a:stretch>
        </p:blipFill>
        <p:spPr>
          <a:xfrm>
            <a:off x="1426564" y="1923048"/>
            <a:ext cx="6865495" cy="4029985"/>
          </a:xfrm>
          <a:prstGeom prst="rect">
            <a:avLst/>
          </a:prstGeom>
        </p:spPr>
      </p:pic>
      <p:pic>
        <p:nvPicPr>
          <p:cNvPr id="7" name="Picture 7">
            <a:extLst>
              <a:ext uri="{FF2B5EF4-FFF2-40B4-BE49-F238E27FC236}">
                <a16:creationId xmlns:a16="http://schemas.microsoft.com/office/drawing/2014/main" id="{568CF94D-BE5E-4B4F-A1F9-305521599EB8}"/>
              </a:ext>
            </a:extLst>
          </p:cNvPr>
          <p:cNvPicPr>
            <a:picLocks noChangeAspect="1"/>
          </p:cNvPicPr>
          <p:nvPr/>
        </p:nvPicPr>
        <p:blipFill>
          <a:blip r:embed="rId3"/>
          <a:stretch>
            <a:fillRect/>
          </a:stretch>
        </p:blipFill>
        <p:spPr>
          <a:xfrm>
            <a:off x="1426564" y="6064241"/>
            <a:ext cx="4960494" cy="113485"/>
          </a:xfrm>
          <a:prstGeom prst="rect">
            <a:avLst/>
          </a:prstGeom>
        </p:spPr>
      </p:pic>
    </p:spTree>
    <p:extLst>
      <p:ext uri="{BB962C8B-B14F-4D97-AF65-F5344CB8AC3E}">
        <p14:creationId xmlns:p14="http://schemas.microsoft.com/office/powerpoint/2010/main" val="38835759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Incidents vs Traffic Cameras</a:t>
            </a:r>
          </a:p>
        </p:txBody>
      </p:sp>
      <p:sp>
        <p:nvSpPr>
          <p:cNvPr id="5" name="TextBox 4">
            <a:extLst>
              <a:ext uri="{FF2B5EF4-FFF2-40B4-BE49-F238E27FC236}">
                <a16:creationId xmlns:a16="http://schemas.microsoft.com/office/drawing/2014/main" id="{EEF3032F-CAFD-43D9-8556-6740B36F9A7E}"/>
              </a:ext>
            </a:extLst>
          </p:cNvPr>
          <p:cNvSpPr txBox="1"/>
          <p:nvPr/>
        </p:nvSpPr>
        <p:spPr>
          <a:xfrm>
            <a:off x="1426564" y="1545236"/>
            <a:ext cx="59348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These data show very strong correlation.</a:t>
            </a:r>
          </a:p>
        </p:txBody>
      </p:sp>
      <p:pic>
        <p:nvPicPr>
          <p:cNvPr id="6" name="Picture 6" descr="A close up of a map&#10;&#10;Description automatically generated">
            <a:extLst>
              <a:ext uri="{FF2B5EF4-FFF2-40B4-BE49-F238E27FC236}">
                <a16:creationId xmlns:a16="http://schemas.microsoft.com/office/drawing/2014/main" id="{C53BE0A3-36A6-4C6D-9030-3D39EE716698}"/>
              </a:ext>
            </a:extLst>
          </p:cNvPr>
          <p:cNvPicPr>
            <a:picLocks noChangeAspect="1"/>
          </p:cNvPicPr>
          <p:nvPr/>
        </p:nvPicPr>
        <p:blipFill>
          <a:blip r:embed="rId2"/>
          <a:stretch>
            <a:fillRect/>
          </a:stretch>
        </p:blipFill>
        <p:spPr>
          <a:xfrm>
            <a:off x="1426564" y="1920087"/>
            <a:ext cx="6909216" cy="4048400"/>
          </a:xfrm>
          <a:prstGeom prst="rect">
            <a:avLst/>
          </a:prstGeom>
        </p:spPr>
      </p:pic>
      <p:pic>
        <p:nvPicPr>
          <p:cNvPr id="7" name="Picture 7">
            <a:extLst>
              <a:ext uri="{FF2B5EF4-FFF2-40B4-BE49-F238E27FC236}">
                <a16:creationId xmlns:a16="http://schemas.microsoft.com/office/drawing/2014/main" id="{0C53A3E9-5760-4530-99C4-8F434E49FFED}"/>
              </a:ext>
            </a:extLst>
          </p:cNvPr>
          <p:cNvPicPr>
            <a:picLocks noChangeAspect="1"/>
          </p:cNvPicPr>
          <p:nvPr/>
        </p:nvPicPr>
        <p:blipFill>
          <a:blip r:embed="rId3"/>
          <a:stretch>
            <a:fillRect/>
          </a:stretch>
        </p:blipFill>
        <p:spPr>
          <a:xfrm>
            <a:off x="1426564" y="6098814"/>
            <a:ext cx="3923675" cy="119290"/>
          </a:xfrm>
          <a:prstGeom prst="rect">
            <a:avLst/>
          </a:prstGeom>
        </p:spPr>
      </p:pic>
    </p:spTree>
    <p:extLst>
      <p:ext uri="{BB962C8B-B14F-4D97-AF65-F5344CB8AC3E}">
        <p14:creationId xmlns:p14="http://schemas.microsoft.com/office/powerpoint/2010/main" val="8244810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rushed Metal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14CB3C-DD6A-4589-8D58-5C0829F3884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4FFF20D-36EF-4221-967D-256FA4FE1D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C5835C7-785B-4573-B65C-743B0CF8D8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90</Words>
  <Application>Microsoft Office PowerPoint</Application>
  <PresentationFormat>Widescreen</PresentationFormat>
  <Paragraphs>30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Brushed Metal 16x9</vt:lpstr>
      <vt:lpstr>ENSF 592 Final Project</vt:lpstr>
      <vt:lpstr>Project Topics</vt:lpstr>
      <vt:lpstr>Area of Interest</vt:lpstr>
      <vt:lpstr>Grid The City</vt:lpstr>
      <vt:lpstr>Master DataFrame</vt:lpstr>
      <vt:lpstr>Data Visualization</vt:lpstr>
      <vt:lpstr>Traffic Incidents vs Average Speed Limits</vt:lpstr>
      <vt:lpstr>Traffic Incidents vs Average Traffic Volume</vt:lpstr>
      <vt:lpstr>Traffic Incidents vs Traffic Cameras</vt:lpstr>
      <vt:lpstr>Traffic Incidents vs Traffic Signals</vt:lpstr>
      <vt:lpstr>Traffic Incidents vs Traffic Signs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
  <cp:revision>260</cp:revision>
  <dcterms:created xsi:type="dcterms:W3CDTF">2020-08-10T20:15:37Z</dcterms:created>
  <dcterms:modified xsi:type="dcterms:W3CDTF">2020-08-10T21:19:39Z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