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notesMasterIdLst>
    <p:notesMasterId r:id="rId14"/>
  </p:notesMasterIdLst>
  <p:sldIdLst>
    <p:sldId id="297" r:id="rId2"/>
    <p:sldId id="329" r:id="rId3"/>
    <p:sldId id="330" r:id="rId4"/>
    <p:sldId id="325" r:id="rId5"/>
    <p:sldId id="326" r:id="rId6"/>
    <p:sldId id="331" r:id="rId7"/>
    <p:sldId id="332" r:id="rId8"/>
    <p:sldId id="333" r:id="rId9"/>
    <p:sldId id="334" r:id="rId10"/>
    <p:sldId id="335" r:id="rId11"/>
    <p:sldId id="336" r:id="rId12"/>
    <p:sldId id="337" r:id="rId13"/>
  </p:sldIdLst>
  <p:sldSz cx="12192000" cy="6858000"/>
  <p:notesSz cx="9926638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662" autoAdjust="0"/>
    <p:restoredTop sz="87837" autoAdjust="0"/>
  </p:normalViewPr>
  <p:slideViewPr>
    <p:cSldViewPr snapToGrid="0">
      <p:cViewPr varScale="1">
        <p:scale>
          <a:sx n="131" d="100"/>
          <a:sy n="131" d="100"/>
        </p:scale>
        <p:origin x="216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5" d="100"/>
          <a:sy n="125" d="100"/>
        </p:scale>
        <p:origin x="493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2798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A59464-0106-4FC7-AFE7-9A20F6F5238C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24175" y="849313"/>
            <a:ext cx="4078288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664" y="3271381"/>
            <a:ext cx="794131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2798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841EF2-279C-47A0-A220-62897DD22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305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841EF2-279C-47A0-A220-62897DD2234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2055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841EF2-279C-47A0-A220-62897DD2234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247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740BC-3E9A-475A-A4A5-439E39421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A0DA08-3050-4E70-889B-32261F3E0F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3A63A-B3BD-4C8D-9C6C-629605D63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5/28/2021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24DA4-E7BC-4CE7-81D6-8EBE18F92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4C2F8-06EA-46BC-8734-E323B24B7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034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DB597-FC35-403A-935C-E9A9FF1B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4001E4-BF66-4ACD-8CFB-17A9062513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DB6E5-7542-4C0C-AD26-589FB2A9D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5/28/2021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CF4B4C-CE46-4DAC-B7D5-71AD01E01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3AF0DC-1AE9-4CD0-8C25-42044580F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035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1383FD-C07D-4A65-8E03-6D7E26016B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6F85F3-F4FC-48D1-9B8D-960C6B0547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696E5-0EF9-4EF2-BD41-8643FA886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5/28/2021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1F30F-7CC7-4C1C-BB15-C66F99055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DE2115-0A77-40E1-8251-8BEA131F8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156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154CC-FC81-40A7-A7D8-FF10C0E71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72585-4C3B-4BDF-87D9-0F5A4E0AD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15AA68-0B55-433C-857F-6BBCBDDD8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5/28/2021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4E5A2-4744-4C29-8A2D-509E596F8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DA1D03-D8B6-4D73-875C-6EFF10862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234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DD2D3-5E0B-412F-80FC-60D61D2B7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1D7609-AF8D-430E-B206-F47C3762C7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777B4-1CB5-4E08-95AE-53E989A09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5/28/2021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4ACE3-9CC1-4BEF-80B4-6E4BC2FFC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7296A-9B8D-463D-BBD4-3B3F4C728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451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B668F-DF01-4623-A5E7-1A352186D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6714B-46BE-4A28-B3A6-6393337F8A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74DA4C-590D-478D-AFAC-59915C63E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344029-8F32-472D-9BB6-5538CBD66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5/28/2021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5A8751-F5E2-4BA4-86A7-A73779F6B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E2B3F8-2DF4-4EA2-9E1F-387DBF580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599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DAF64-6BEB-4EEF-831B-BADC1B945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AB4732-4C01-48C1-AEFA-B66A0F86C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92FB1B-D480-4435-A9D3-D366E94505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3297C9-2F81-495D-9B2F-3FFCABE43E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9D21C8-2C56-4E01-B169-87217FB0D6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AC48FE-805C-4A58-9A5B-1A1F0362A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5/28/2021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CF5D37-0316-4AED-8CE8-A9768D550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9736DB-4019-4484-854B-F40EA30BE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161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8AFB6-7790-4493-9B33-83480FF34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AD3FE1-E43E-436F-AB24-8A4B6BD3D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5/28/2021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51A395-871A-428E-B5EC-D9E927438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EEACAF-BF53-4C45-A160-D2E55D9A8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324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3B2D51-92CA-47B9-83D0-7EE483DD7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5/28/2021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BC0267-094D-429B-91B8-954A4FBAA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BFB443-A8A7-4BBC-AFB7-C7E764F7F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06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8F348-9C45-4811-B9B2-80BDB3B3C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4C57F-1382-435D-A0FC-B5F3D45FA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F6E8A2-1E8E-4C4C-81EA-524E2328CC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65C62C-D8AA-49C0-B33F-696864A0A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BEA6-7C60-4B02-AE87-00D78D8422AF}" type="datetimeFigureOut">
              <a:rPr lang="en-US" smtClean="0"/>
              <a:t>5/28/2021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5108A1-082F-45B0-AE31-EC83DB3E2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390088-3478-4C14-8A0B-58322DD21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482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658C8-CA02-44FF-9A20-50E53B15F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FC0EA0-C430-497B-BBB5-B608F931AA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A67F10-17B8-4170-B230-1466A315F5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238CE9-6107-4B3D-828C-D71DDCC6E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5/28/2021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06A692-9DBB-4AA1-AD65-63768BA93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0AB3F5-222D-4E5D-87EE-33DC76CAE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844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93B67B-1B8D-484C-A390-24B81ED16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7E72E6-BFD6-4D13-B753-C38A3F6B25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75298E-488D-40EB-9A44-F1FB87E4DA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5/28/2021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160A4-3537-4C4C-8852-77AECA8C2D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6CDF6-430E-4286-A5F5-79C2EAB19B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223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tleary/JSON-java" TargetMode="External"/><Relationship Id="rId2" Type="http://schemas.openxmlformats.org/officeDocument/2006/relationships/hyperlink" Target="https://www.json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A876E-59AD-4A05-A9C1-2C22995070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7437" y="1311511"/>
            <a:ext cx="10957125" cy="1703397"/>
          </a:xfrm>
        </p:spPr>
        <p:txBody>
          <a:bodyPr anchor="t">
            <a:normAutofit/>
          </a:bodyPr>
          <a:lstStyle/>
          <a:p>
            <a:pPr algn="ctr"/>
            <a:r>
              <a:rPr lang="ro-RO" sz="5400" dirty="0">
                <a:latin typeface="Cambria" panose="02040503050406030204" pitchFamily="18" charset="0"/>
                <a:ea typeface="Cambria" panose="02040503050406030204" pitchFamily="18" charset="0"/>
              </a:rPr>
              <a:t>Programare</a:t>
            </a:r>
            <a:r>
              <a:rPr lang="en-US" sz="5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o-RO" sz="5400" dirty="0" err="1">
                <a:latin typeface="Cambria" panose="02040503050406030204" pitchFamily="18" charset="0"/>
                <a:ea typeface="Cambria" panose="02040503050406030204" pitchFamily="18" charset="0"/>
              </a:rPr>
              <a:t>multiparadigmă</a:t>
            </a:r>
            <a:r>
              <a:rPr lang="en-US" sz="5400" dirty="0">
                <a:latin typeface="Cambria" panose="02040503050406030204" pitchFamily="18" charset="0"/>
                <a:ea typeface="Cambria" panose="02040503050406030204" pitchFamily="18" charset="0"/>
              </a:rPr>
              <a:t> - </a:t>
            </a:r>
            <a:r>
              <a:rPr lang="ro-RO" sz="5400" b="1" dirty="0">
                <a:latin typeface="Cambria" panose="02040503050406030204" pitchFamily="18" charset="0"/>
                <a:ea typeface="Cambria" panose="02040503050406030204" pitchFamily="18" charset="0"/>
              </a:rPr>
              <a:t>JAVA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583D47-5F33-40BF-B4A9-30FAFC7302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890727"/>
            <a:ext cx="9144000" cy="1655762"/>
          </a:xfrm>
        </p:spPr>
        <p:txBody>
          <a:bodyPr/>
          <a:lstStyle/>
          <a:p>
            <a:pPr algn="r"/>
            <a:r>
              <a:rPr lang="en-US" cap="none" dirty="0">
                <a:latin typeface="Cambria" panose="02040503050406030204" pitchFamily="18" charset="0"/>
                <a:ea typeface="Cambria" panose="02040503050406030204" pitchFamily="18" charset="0"/>
              </a:rPr>
              <a:t>Conf. univ. dr. </a:t>
            </a:r>
            <a:r>
              <a:rPr lang="ro-RO" cap="none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o-RO" b="1" cap="none" dirty="0">
                <a:latin typeface="Cambria" panose="02040503050406030204" pitchFamily="18" charset="0"/>
                <a:ea typeface="Cambria" panose="02040503050406030204" pitchFamily="18" charset="0"/>
              </a:rPr>
              <a:t>Claudiu </a:t>
            </a:r>
            <a:r>
              <a:rPr lang="ro-RO" b="1" cap="none" dirty="0" err="1">
                <a:latin typeface="Cambria" panose="02040503050406030204" pitchFamily="18" charset="0"/>
                <a:ea typeface="Cambria" panose="02040503050406030204" pitchFamily="18" charset="0"/>
              </a:rPr>
              <a:t>Vințe</a:t>
            </a:r>
            <a:endParaRPr lang="ro-RO" b="1" cap="none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r"/>
            <a:r>
              <a:rPr lang="ro-RO" i="1" dirty="0">
                <a:latin typeface="Cambria" panose="02040503050406030204" pitchFamily="18" charset="0"/>
                <a:ea typeface="Cambria" panose="02040503050406030204" pitchFamily="18" charset="0"/>
              </a:rPr>
              <a:t>c</a:t>
            </a:r>
            <a:r>
              <a:rPr lang="ro-RO" i="1" cap="none" dirty="0">
                <a:latin typeface="Cambria" panose="02040503050406030204" pitchFamily="18" charset="0"/>
                <a:ea typeface="Cambria" panose="02040503050406030204" pitchFamily="18" charset="0"/>
              </a:rPr>
              <a:t>laudiu.vinte@ie.ase.ro</a:t>
            </a:r>
            <a:endParaRPr lang="en-US" i="1" cap="none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8942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25270-0EFA-43D4-9C57-5B13724CE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6241"/>
          </a:xfrm>
        </p:spPr>
        <p:txBody>
          <a:bodyPr>
            <a:normAutofit/>
          </a:bodyPr>
          <a:lstStyle/>
          <a:p>
            <a:r>
              <a:rPr lang="ro-RO" sz="4000" dirty="0">
                <a:latin typeface="Cambria" panose="02040503050406030204" pitchFamily="18" charset="0"/>
                <a:ea typeface="Cambria" panose="02040503050406030204" pitchFamily="18" charset="0"/>
              </a:rPr>
              <a:t>Biblioteca JSON-Java</a:t>
            </a:r>
            <a:endParaRPr lang="en-US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90440-2913-4932-A3AD-38D036388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2379"/>
            <a:ext cx="10158919" cy="4654584"/>
          </a:xfrm>
        </p:spPr>
        <p:txBody>
          <a:bodyPr>
            <a:normAutofit fontScale="92500" lnSpcReduction="10000"/>
          </a:bodyPr>
          <a:lstStyle/>
          <a:p>
            <a:r>
              <a:rPr lang="en-US" sz="2200" b="1" i="1" dirty="0" err="1">
                <a:latin typeface="Cambria" panose="02040503050406030204" pitchFamily="18" charset="0"/>
                <a:ea typeface="Cambria" panose="02040503050406030204" pitchFamily="18" charset="0"/>
              </a:rPr>
              <a:t>JSONObject</a:t>
            </a:r>
            <a:r>
              <a:rPr lang="ro-RO" sz="2200" b="1" i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o-RO" sz="2200" dirty="0">
                <a:latin typeface="Cambria" panose="02040503050406030204" pitchFamily="18" charset="0"/>
                <a:ea typeface="Cambria" panose="02040503050406030204" pitchFamily="18" charset="0"/>
              </a:rPr>
              <a:t>– colecție </a:t>
            </a:r>
            <a:r>
              <a:rPr lang="ro-RO" sz="2200" b="1" dirty="0">
                <a:latin typeface="Cambria" panose="02040503050406030204" pitchFamily="18" charset="0"/>
                <a:ea typeface="Cambria" panose="02040503050406030204" pitchFamily="18" charset="0"/>
              </a:rPr>
              <a:t>neordonată</a:t>
            </a:r>
            <a:r>
              <a:rPr lang="ro-RO" sz="2200" dirty="0">
                <a:latin typeface="Cambria" panose="02040503050406030204" pitchFamily="18" charset="0"/>
                <a:ea typeface="Cambria" panose="02040503050406030204" pitchFamily="18" charset="0"/>
              </a:rPr>
              <a:t> de perechi cheie-valoare; cheile sunt de tip </a:t>
            </a:r>
            <a:r>
              <a:rPr lang="ro-RO" sz="2200" i="1" dirty="0" err="1">
                <a:latin typeface="Cambria" panose="02040503050406030204" pitchFamily="18" charset="0"/>
                <a:ea typeface="Cambria" panose="02040503050406030204" pitchFamily="18" charset="0"/>
              </a:rPr>
              <a:t>String</a:t>
            </a:r>
            <a:r>
              <a:rPr lang="ro-RO" sz="2200" dirty="0">
                <a:latin typeface="Cambria" panose="02040503050406030204" pitchFamily="18" charset="0"/>
                <a:ea typeface="Cambria" panose="02040503050406030204" pitchFamily="18" charset="0"/>
              </a:rPr>
              <a:t> iar valorile pot fi oricare dintre următoarele tipuri: </a:t>
            </a:r>
            <a:r>
              <a:rPr lang="ro-RO" sz="2200" i="1" dirty="0">
                <a:latin typeface="Cambria" panose="02040503050406030204" pitchFamily="18" charset="0"/>
                <a:ea typeface="Cambria" panose="02040503050406030204" pitchFamily="18" charset="0"/>
              </a:rPr>
              <a:t>Boolean</a:t>
            </a:r>
            <a:r>
              <a:rPr lang="ro-RO" sz="22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ro-RO" sz="2200" i="1" dirty="0" err="1">
                <a:latin typeface="Cambria" panose="02040503050406030204" pitchFamily="18" charset="0"/>
                <a:ea typeface="Cambria" panose="02040503050406030204" pitchFamily="18" charset="0"/>
              </a:rPr>
              <a:t>JSONArray</a:t>
            </a:r>
            <a:r>
              <a:rPr lang="ro-RO" sz="22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ro-RO" sz="2200" i="1" dirty="0" err="1">
                <a:latin typeface="Cambria" panose="02040503050406030204" pitchFamily="18" charset="0"/>
                <a:ea typeface="Cambria" panose="02040503050406030204" pitchFamily="18" charset="0"/>
              </a:rPr>
              <a:t>JSONObject</a:t>
            </a:r>
            <a:r>
              <a:rPr lang="ro-RO" sz="22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ro-RO" sz="2200" i="1" dirty="0" err="1">
                <a:latin typeface="Cambria" panose="02040503050406030204" pitchFamily="18" charset="0"/>
                <a:ea typeface="Cambria" panose="02040503050406030204" pitchFamily="18" charset="0"/>
              </a:rPr>
              <a:t>Number</a:t>
            </a:r>
            <a:r>
              <a:rPr lang="ro-RO" sz="22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ro-RO" sz="2200" i="1" dirty="0" err="1">
                <a:latin typeface="Cambria" panose="02040503050406030204" pitchFamily="18" charset="0"/>
                <a:ea typeface="Cambria" panose="02040503050406030204" pitchFamily="18" charset="0"/>
              </a:rPr>
              <a:t>String</a:t>
            </a:r>
            <a:r>
              <a:rPr lang="ro-RO" sz="2200" i="1" dirty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pPr lvl="1"/>
            <a:r>
              <a:rPr lang="en-US" sz="2200" i="1" dirty="0" err="1">
                <a:latin typeface="Cambria" panose="02040503050406030204" pitchFamily="18" charset="0"/>
                <a:ea typeface="Cambria" panose="02040503050406030204" pitchFamily="18" charset="0"/>
              </a:rPr>
              <a:t>JSONObject</a:t>
            </a:r>
            <a:r>
              <a:rPr lang="en-US" sz="2200" i="1" dirty="0">
                <a:latin typeface="Cambria" panose="02040503050406030204" pitchFamily="18" charset="0"/>
                <a:ea typeface="Cambria" panose="02040503050406030204" pitchFamily="18" charset="0"/>
              </a:rPr>
              <a:t>()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 - </a:t>
            </a:r>
            <a:r>
              <a:rPr lang="en-US" sz="2200" dirty="0" err="1">
                <a:latin typeface="Cambria" panose="02040503050406030204" pitchFamily="18" charset="0"/>
                <a:ea typeface="Cambria" panose="02040503050406030204" pitchFamily="18" charset="0"/>
              </a:rPr>
              <a:t>creează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 un </a:t>
            </a:r>
            <a:r>
              <a:rPr lang="en-US" sz="2200" dirty="0" err="1">
                <a:latin typeface="Cambria" panose="02040503050406030204" pitchFamily="18" charset="0"/>
                <a:ea typeface="Cambria" panose="02040503050406030204" pitchFamily="18" charset="0"/>
              </a:rPr>
              <a:t>obiect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o-RO" sz="2200" dirty="0">
                <a:latin typeface="Cambria" panose="02040503050406030204" pitchFamily="18" charset="0"/>
                <a:ea typeface="Cambria" panose="02040503050406030204" pitchFamily="18" charset="0"/>
              </a:rPr>
              <a:t>gol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;</a:t>
            </a:r>
          </a:p>
          <a:p>
            <a:pPr lvl="1"/>
            <a:r>
              <a:rPr lang="en-US" sz="2200" i="1" dirty="0" err="1">
                <a:latin typeface="Cambria" panose="02040503050406030204" pitchFamily="18" charset="0"/>
                <a:ea typeface="Cambria" panose="02040503050406030204" pitchFamily="18" charset="0"/>
              </a:rPr>
              <a:t>JSONObject</a:t>
            </a:r>
            <a:r>
              <a:rPr lang="en-US" sz="2200" i="1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sz="2200" i="1" dirty="0" err="1">
                <a:latin typeface="Cambria" panose="02040503050406030204" pitchFamily="18" charset="0"/>
                <a:ea typeface="Cambria" panose="02040503050406030204" pitchFamily="18" charset="0"/>
              </a:rPr>
              <a:t>JSONTokener</a:t>
            </a:r>
            <a:r>
              <a:rPr lang="en-US" sz="2200" i="1" dirty="0">
                <a:latin typeface="Cambria" panose="02040503050406030204" pitchFamily="18" charset="0"/>
                <a:ea typeface="Cambria" panose="02040503050406030204" pitchFamily="18" charset="0"/>
              </a:rPr>
              <a:t> x)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 - </a:t>
            </a:r>
            <a:r>
              <a:rPr lang="en-US" sz="2200" dirty="0" err="1">
                <a:latin typeface="Cambria" panose="02040503050406030204" pitchFamily="18" charset="0"/>
                <a:ea typeface="Cambria" panose="02040503050406030204" pitchFamily="18" charset="0"/>
              </a:rPr>
              <a:t>creează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 un </a:t>
            </a:r>
            <a:r>
              <a:rPr lang="en-US" sz="2200" dirty="0" err="1">
                <a:latin typeface="Cambria" panose="02040503050406030204" pitchFamily="18" charset="0"/>
                <a:ea typeface="Cambria" panose="02040503050406030204" pitchFamily="18" charset="0"/>
              </a:rPr>
              <a:t>obiect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200" dirty="0" err="1">
                <a:latin typeface="Cambria" panose="02040503050406030204" pitchFamily="18" charset="0"/>
                <a:ea typeface="Cambria" panose="02040503050406030204" pitchFamily="18" charset="0"/>
              </a:rPr>
              <a:t>pornind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 de la un </a:t>
            </a:r>
            <a:r>
              <a:rPr lang="en-US" sz="2200" i="1" dirty="0" err="1">
                <a:latin typeface="Cambria" panose="02040503050406030204" pitchFamily="18" charset="0"/>
                <a:ea typeface="Cambria" panose="02040503050406030204" pitchFamily="18" charset="0"/>
              </a:rPr>
              <a:t>JSONTokener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; </a:t>
            </a:r>
            <a:r>
              <a:rPr lang="en-US" sz="2200" dirty="0" err="1">
                <a:latin typeface="Cambria" panose="02040503050406030204" pitchFamily="18" charset="0"/>
                <a:ea typeface="Cambria" panose="02040503050406030204" pitchFamily="18" charset="0"/>
              </a:rPr>
              <a:t>utilizat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 de </a:t>
            </a:r>
            <a:r>
              <a:rPr lang="en-US" sz="2200" dirty="0" err="1">
                <a:latin typeface="Cambria" panose="02040503050406030204" pitchFamily="18" charset="0"/>
                <a:ea typeface="Cambria" panose="02040503050406030204" pitchFamily="18" charset="0"/>
              </a:rPr>
              <a:t>obicei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200" dirty="0" err="1">
                <a:latin typeface="Cambria" panose="02040503050406030204" pitchFamily="18" charset="0"/>
                <a:ea typeface="Cambria" panose="02040503050406030204" pitchFamily="18" charset="0"/>
              </a:rPr>
              <a:t>pentru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200" dirty="0" err="1">
                <a:latin typeface="Cambria" panose="02040503050406030204" pitchFamily="18" charset="0"/>
                <a:ea typeface="Cambria" panose="02040503050406030204" pitchFamily="18" charset="0"/>
              </a:rPr>
              <a:t>preluarea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200" dirty="0" err="1">
                <a:latin typeface="Cambria" panose="02040503050406030204" pitchFamily="18" charset="0"/>
                <a:ea typeface="Cambria" panose="02040503050406030204" pitchFamily="18" charset="0"/>
              </a:rPr>
              <a:t>informațiilor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 din </a:t>
            </a:r>
            <a:r>
              <a:rPr lang="en-US" sz="2200" dirty="0" err="1">
                <a:latin typeface="Cambria" panose="02040503050406030204" pitchFamily="18" charset="0"/>
                <a:ea typeface="Cambria" panose="02040503050406030204" pitchFamily="18" charset="0"/>
              </a:rPr>
              <a:t>fișiere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;</a:t>
            </a:r>
          </a:p>
          <a:p>
            <a:pPr lvl="1"/>
            <a:r>
              <a:rPr lang="en-US" sz="2200" i="1" dirty="0" err="1">
                <a:latin typeface="Cambria" panose="02040503050406030204" pitchFamily="18" charset="0"/>
                <a:ea typeface="Cambria" panose="02040503050406030204" pitchFamily="18" charset="0"/>
              </a:rPr>
              <a:t>JSONObject</a:t>
            </a:r>
            <a:r>
              <a:rPr lang="en-US" sz="2200" i="1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sz="2200" i="1" dirty="0" err="1">
                <a:latin typeface="Cambria" panose="02040503050406030204" pitchFamily="18" charset="0"/>
                <a:ea typeface="Cambria" panose="02040503050406030204" pitchFamily="18" charset="0"/>
              </a:rPr>
              <a:t>java.util.Map</a:t>
            </a:r>
            <a:r>
              <a:rPr lang="en-US" sz="2200" i="1" dirty="0">
                <a:latin typeface="Cambria" panose="02040503050406030204" pitchFamily="18" charset="0"/>
                <a:ea typeface="Cambria" panose="02040503050406030204" pitchFamily="18" charset="0"/>
              </a:rPr>
              <a:t>&lt;?,?&gt; map)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 - </a:t>
            </a:r>
            <a:r>
              <a:rPr lang="en-US" sz="2200" dirty="0" err="1">
                <a:latin typeface="Cambria" panose="02040503050406030204" pitchFamily="18" charset="0"/>
                <a:ea typeface="Cambria" panose="02040503050406030204" pitchFamily="18" charset="0"/>
              </a:rPr>
              <a:t>creează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 un </a:t>
            </a:r>
            <a:r>
              <a:rPr lang="en-US" sz="2200" dirty="0" err="1">
                <a:latin typeface="Cambria" panose="02040503050406030204" pitchFamily="18" charset="0"/>
                <a:ea typeface="Cambria" panose="02040503050406030204" pitchFamily="18" charset="0"/>
              </a:rPr>
              <a:t>obiect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200" i="1" dirty="0" err="1">
                <a:latin typeface="Cambria" panose="02040503050406030204" pitchFamily="18" charset="0"/>
                <a:ea typeface="Cambria" panose="02040503050406030204" pitchFamily="18" charset="0"/>
              </a:rPr>
              <a:t>JSONObject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200" dirty="0" err="1">
                <a:latin typeface="Cambria" panose="02040503050406030204" pitchFamily="18" charset="0"/>
                <a:ea typeface="Cambria" panose="02040503050406030204" pitchFamily="18" charset="0"/>
              </a:rPr>
              <a:t>pornind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 de la un </a:t>
            </a:r>
            <a:r>
              <a:rPr lang="en-US" sz="2200" dirty="0" err="1">
                <a:latin typeface="Cambria" panose="02040503050406030204" pitchFamily="18" charset="0"/>
                <a:ea typeface="Cambria" panose="02040503050406030204" pitchFamily="18" charset="0"/>
              </a:rPr>
              <a:t>obiect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200" i="1" dirty="0">
                <a:latin typeface="Cambria" panose="02040503050406030204" pitchFamily="18" charset="0"/>
                <a:ea typeface="Cambria" panose="02040503050406030204" pitchFamily="18" charset="0"/>
              </a:rPr>
              <a:t>Map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 pe </a:t>
            </a:r>
            <a:r>
              <a:rPr lang="en-US" sz="2200" dirty="0" err="1">
                <a:latin typeface="Cambria" panose="02040503050406030204" pitchFamily="18" charset="0"/>
                <a:ea typeface="Cambria" panose="02040503050406030204" pitchFamily="18" charset="0"/>
              </a:rPr>
              <a:t>baza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200" dirty="0" err="1">
                <a:latin typeface="Cambria" panose="02040503050406030204" pitchFamily="18" charset="0"/>
                <a:ea typeface="Cambria" panose="02040503050406030204" pitchFamily="18" charset="0"/>
              </a:rPr>
              <a:t>cheilor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200" dirty="0" err="1">
                <a:latin typeface="Cambria" panose="02040503050406030204" pitchFamily="18" charset="0"/>
                <a:ea typeface="Cambria" panose="02040503050406030204" pitchFamily="18" charset="0"/>
              </a:rPr>
              <a:t>și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200" dirty="0" err="1">
                <a:latin typeface="Cambria" panose="02040503050406030204" pitchFamily="18" charset="0"/>
                <a:ea typeface="Cambria" panose="02040503050406030204" pitchFamily="18" charset="0"/>
              </a:rPr>
              <a:t>valorilor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 din Map;</a:t>
            </a:r>
            <a:endParaRPr lang="ro-RO" sz="2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/>
            <a:r>
              <a:rPr lang="ro-RO" sz="2200" dirty="0">
                <a:latin typeface="Cambria" panose="02040503050406030204" pitchFamily="18" charset="0"/>
                <a:ea typeface="Cambria" panose="02040503050406030204" pitchFamily="18" charset="0"/>
              </a:rPr>
              <a:t>Metode de tip </a:t>
            </a:r>
            <a:r>
              <a:rPr lang="ro-RO" sz="2200" b="1" i="1" dirty="0">
                <a:latin typeface="Cambria" panose="02040503050406030204" pitchFamily="18" charset="0"/>
                <a:ea typeface="Cambria" panose="02040503050406030204" pitchFamily="18" charset="0"/>
              </a:rPr>
              <a:t>get</a:t>
            </a:r>
            <a:r>
              <a:rPr lang="ro-RO" sz="2200" dirty="0">
                <a:latin typeface="Cambria" panose="02040503050406030204" pitchFamily="18" charset="0"/>
                <a:ea typeface="Cambria" panose="02040503050406030204" pitchFamily="18" charset="0"/>
              </a:rPr>
              <a:t> și </a:t>
            </a:r>
            <a:r>
              <a:rPr lang="ro-RO" sz="2200" b="1" i="1" dirty="0">
                <a:latin typeface="Cambria" panose="02040503050406030204" pitchFamily="18" charset="0"/>
                <a:ea typeface="Cambria" panose="02040503050406030204" pitchFamily="18" charset="0"/>
              </a:rPr>
              <a:t>opt</a:t>
            </a:r>
            <a:r>
              <a:rPr lang="ro-RO" sz="2200" i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o-RO" sz="2200" dirty="0">
                <a:latin typeface="Cambria" panose="02040503050406030204" pitchFamily="18" charset="0"/>
                <a:ea typeface="Cambria" panose="02040503050406030204" pitchFamily="18" charset="0"/>
              </a:rPr>
              <a:t>pentru citirea valorilor (exemple: </a:t>
            </a:r>
            <a:r>
              <a:rPr lang="ro-RO" sz="2200" i="1" dirty="0" err="1">
                <a:latin typeface="Cambria" panose="02040503050406030204" pitchFamily="18" charset="0"/>
                <a:ea typeface="Cambria" panose="02040503050406030204" pitchFamily="18" charset="0"/>
              </a:rPr>
              <a:t>getDouble</a:t>
            </a:r>
            <a:r>
              <a:rPr lang="ro-RO" sz="2200" i="1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ro-RO" sz="2200" i="1" dirty="0" err="1">
                <a:latin typeface="Cambria" panose="02040503050406030204" pitchFamily="18" charset="0"/>
                <a:ea typeface="Cambria" panose="02040503050406030204" pitchFamily="18" charset="0"/>
              </a:rPr>
              <a:t>String</a:t>
            </a:r>
            <a:r>
              <a:rPr lang="ro-RO" sz="2200" i="1" dirty="0">
                <a:latin typeface="Cambria" panose="02040503050406030204" pitchFamily="18" charset="0"/>
                <a:ea typeface="Cambria" panose="02040503050406030204" pitchFamily="18" charset="0"/>
              </a:rPr>
              <a:t>), </a:t>
            </a:r>
            <a:r>
              <a:rPr lang="ro-RO" sz="2200" i="1" dirty="0" err="1">
                <a:latin typeface="Cambria" panose="02040503050406030204" pitchFamily="18" charset="0"/>
                <a:ea typeface="Cambria" panose="02040503050406030204" pitchFamily="18" charset="0"/>
              </a:rPr>
              <a:t>optString</a:t>
            </a:r>
            <a:r>
              <a:rPr lang="ro-RO" sz="2200" i="1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ro-RO" sz="2200" i="1" dirty="0" err="1">
                <a:latin typeface="Cambria" panose="02040503050406030204" pitchFamily="18" charset="0"/>
                <a:ea typeface="Cambria" panose="02040503050406030204" pitchFamily="18" charset="0"/>
              </a:rPr>
              <a:t>String</a:t>
            </a:r>
            <a:r>
              <a:rPr lang="ro-RO" sz="2200" i="1" dirty="0">
                <a:latin typeface="Cambria" panose="02040503050406030204" pitchFamily="18" charset="0"/>
                <a:ea typeface="Cambria" panose="02040503050406030204" pitchFamily="18" charset="0"/>
              </a:rPr>
              <a:t>), </a:t>
            </a:r>
            <a:r>
              <a:rPr lang="ro-RO" sz="2200" dirty="0">
                <a:latin typeface="Cambria" panose="02040503050406030204" pitchFamily="18" charset="0"/>
                <a:ea typeface="Cambria" panose="02040503050406030204" pitchFamily="18" charset="0"/>
              </a:rPr>
              <a:t>...);</a:t>
            </a:r>
          </a:p>
          <a:p>
            <a:pPr lvl="1"/>
            <a:r>
              <a:rPr lang="ro-RO" sz="2200" dirty="0">
                <a:latin typeface="Cambria" panose="02040503050406030204" pitchFamily="18" charset="0"/>
                <a:ea typeface="Cambria" panose="02040503050406030204" pitchFamily="18" charset="0"/>
              </a:rPr>
              <a:t>Metoda de tip </a:t>
            </a:r>
            <a:r>
              <a:rPr lang="ro-RO" sz="2200" b="1" i="1" dirty="0">
                <a:latin typeface="Cambria" panose="02040503050406030204" pitchFamily="18" charset="0"/>
                <a:ea typeface="Cambria" panose="02040503050406030204" pitchFamily="18" charset="0"/>
              </a:rPr>
              <a:t>put</a:t>
            </a:r>
            <a:r>
              <a:rPr lang="ro-RO" sz="2200" dirty="0">
                <a:latin typeface="Cambria" panose="02040503050406030204" pitchFamily="18" charset="0"/>
                <a:ea typeface="Cambria" panose="02040503050406030204" pitchFamily="18" charset="0"/>
              </a:rPr>
              <a:t> pentru adăugarea / modificarea valorilor;</a:t>
            </a:r>
          </a:p>
          <a:p>
            <a:pPr lvl="1"/>
            <a:r>
              <a:rPr lang="en-US" sz="2200" i="1" dirty="0" err="1">
                <a:latin typeface="Cambria" panose="02040503050406030204" pitchFamily="18" charset="0"/>
                <a:ea typeface="Cambria" panose="02040503050406030204" pitchFamily="18" charset="0"/>
              </a:rPr>
              <a:t>java.util.Set</a:t>
            </a:r>
            <a:r>
              <a:rPr lang="en-US" sz="2200" i="1" dirty="0">
                <a:latin typeface="Cambria" panose="02040503050406030204" pitchFamily="18" charset="0"/>
                <a:ea typeface="Cambria" panose="02040503050406030204" pitchFamily="18" charset="0"/>
              </a:rPr>
              <a:t>&lt;</a:t>
            </a:r>
            <a:r>
              <a:rPr lang="en-US" sz="2200" i="1" dirty="0" err="1">
                <a:latin typeface="Cambria" panose="02040503050406030204" pitchFamily="18" charset="0"/>
                <a:ea typeface="Cambria" panose="02040503050406030204" pitchFamily="18" charset="0"/>
              </a:rPr>
              <a:t>java.lang.String</a:t>
            </a:r>
            <a:r>
              <a:rPr lang="en-US" sz="2200" i="1" dirty="0">
                <a:latin typeface="Cambria" panose="02040503050406030204" pitchFamily="18" charset="0"/>
                <a:ea typeface="Cambria" panose="02040503050406030204" pitchFamily="18" charset="0"/>
              </a:rPr>
              <a:t>&gt; </a:t>
            </a:r>
            <a:r>
              <a:rPr lang="en-US" sz="2200" i="1" dirty="0" err="1">
                <a:latin typeface="Cambria" panose="02040503050406030204" pitchFamily="18" charset="0"/>
                <a:ea typeface="Cambria" panose="02040503050406030204" pitchFamily="18" charset="0"/>
              </a:rPr>
              <a:t>keySet</a:t>
            </a:r>
            <a:r>
              <a:rPr lang="en-US" sz="2200" i="1" dirty="0">
                <a:latin typeface="Cambria" panose="02040503050406030204" pitchFamily="18" charset="0"/>
                <a:ea typeface="Cambria" panose="02040503050406030204" pitchFamily="18" charset="0"/>
              </a:rPr>
              <a:t>()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en-US" sz="2200" dirty="0" err="1">
                <a:latin typeface="Cambria" panose="02040503050406030204" pitchFamily="18" charset="0"/>
                <a:ea typeface="Cambria" panose="02040503050406030204" pitchFamily="18" charset="0"/>
              </a:rPr>
              <a:t>întoarce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200" dirty="0" err="1">
                <a:latin typeface="Cambria" panose="02040503050406030204" pitchFamily="18" charset="0"/>
                <a:ea typeface="Cambria" panose="02040503050406030204" pitchFamily="18" charset="0"/>
              </a:rPr>
              <a:t>cheile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200" dirty="0" err="1">
                <a:latin typeface="Cambria" panose="02040503050406030204" pitchFamily="18" charset="0"/>
                <a:ea typeface="Cambria" panose="02040503050406030204" pitchFamily="18" charset="0"/>
              </a:rPr>
              <a:t>într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-un </a:t>
            </a:r>
            <a:r>
              <a:rPr lang="en-US" sz="2200" dirty="0" err="1">
                <a:latin typeface="Cambria" panose="02040503050406030204" pitchFamily="18" charset="0"/>
                <a:ea typeface="Cambria" panose="02040503050406030204" pitchFamily="18" charset="0"/>
              </a:rPr>
              <a:t>obiect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 de tip Set;</a:t>
            </a:r>
          </a:p>
          <a:p>
            <a:pPr lvl="1"/>
            <a:r>
              <a:rPr lang="en-US" sz="2200" i="1" dirty="0">
                <a:latin typeface="Cambria" panose="02040503050406030204" pitchFamily="18" charset="0"/>
                <a:ea typeface="Cambria" panose="02040503050406030204" pitchFamily="18" charset="0"/>
              </a:rPr>
              <a:t>int length()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en-US" sz="2200" dirty="0" err="1">
                <a:latin typeface="Cambria" panose="02040503050406030204" pitchFamily="18" charset="0"/>
                <a:ea typeface="Cambria" panose="02040503050406030204" pitchFamily="18" charset="0"/>
              </a:rPr>
              <a:t>furnizează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200" dirty="0" err="1">
                <a:latin typeface="Cambria" panose="02040503050406030204" pitchFamily="18" charset="0"/>
                <a:ea typeface="Cambria" panose="02040503050406030204" pitchFamily="18" charset="0"/>
              </a:rPr>
              <a:t>numărul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 de </a:t>
            </a:r>
            <a:r>
              <a:rPr lang="en-US" sz="2200" dirty="0" err="1">
                <a:latin typeface="Cambria" panose="02040503050406030204" pitchFamily="18" charset="0"/>
                <a:ea typeface="Cambria" panose="02040503050406030204" pitchFamily="18" charset="0"/>
              </a:rPr>
              <a:t>chei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;</a:t>
            </a:r>
          </a:p>
          <a:p>
            <a:pPr lvl="1"/>
            <a:r>
              <a:rPr lang="en-US" sz="2200" i="1" dirty="0" err="1">
                <a:latin typeface="Cambria" panose="02040503050406030204" pitchFamily="18" charset="0"/>
                <a:ea typeface="Cambria" panose="02040503050406030204" pitchFamily="18" charset="0"/>
              </a:rPr>
              <a:t>java.io.Writer</a:t>
            </a:r>
            <a:r>
              <a:rPr lang="en-US" sz="2200" i="1" dirty="0">
                <a:latin typeface="Cambria" panose="02040503050406030204" pitchFamily="18" charset="0"/>
                <a:ea typeface="Cambria" panose="02040503050406030204" pitchFamily="18" charset="0"/>
              </a:rPr>
              <a:t> write(</a:t>
            </a:r>
            <a:r>
              <a:rPr lang="en-US" sz="2200" i="1" dirty="0" err="1">
                <a:latin typeface="Cambria" panose="02040503050406030204" pitchFamily="18" charset="0"/>
                <a:ea typeface="Cambria" panose="02040503050406030204" pitchFamily="18" charset="0"/>
              </a:rPr>
              <a:t>java.io.Writer</a:t>
            </a:r>
            <a:r>
              <a:rPr lang="en-US" sz="2200" i="1" dirty="0">
                <a:latin typeface="Cambria" panose="02040503050406030204" pitchFamily="18" charset="0"/>
                <a:ea typeface="Cambria" panose="02040503050406030204" pitchFamily="18" charset="0"/>
              </a:rPr>
              <a:t> writer) </a:t>
            </a:r>
            <a:r>
              <a:rPr lang="en-US" sz="2200" dirty="0" err="1">
                <a:latin typeface="Cambria" panose="02040503050406030204" pitchFamily="18" charset="0"/>
                <a:ea typeface="Cambria" panose="02040503050406030204" pitchFamily="18" charset="0"/>
              </a:rPr>
              <a:t>și</a:t>
            </a:r>
            <a:r>
              <a:rPr lang="en-US" sz="2200" i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200" i="1" dirty="0" err="1">
                <a:latin typeface="Cambria" panose="02040503050406030204" pitchFamily="18" charset="0"/>
                <a:ea typeface="Cambria" panose="02040503050406030204" pitchFamily="18" charset="0"/>
              </a:rPr>
              <a:t>java.io.Writer</a:t>
            </a:r>
            <a:r>
              <a:rPr lang="en-US" sz="2200" i="1" dirty="0">
                <a:latin typeface="Cambria" panose="02040503050406030204" pitchFamily="18" charset="0"/>
                <a:ea typeface="Cambria" panose="02040503050406030204" pitchFamily="18" charset="0"/>
              </a:rPr>
              <a:t> write(</a:t>
            </a:r>
            <a:r>
              <a:rPr lang="en-US" sz="2200" i="1" dirty="0" err="1">
                <a:latin typeface="Cambria" panose="02040503050406030204" pitchFamily="18" charset="0"/>
                <a:ea typeface="Cambria" panose="02040503050406030204" pitchFamily="18" charset="0"/>
              </a:rPr>
              <a:t>java.io.Writer</a:t>
            </a:r>
            <a:r>
              <a:rPr lang="en-US" sz="2200" i="1" dirty="0">
                <a:latin typeface="Cambria" panose="02040503050406030204" pitchFamily="18" charset="0"/>
                <a:ea typeface="Cambria" panose="02040503050406030204" pitchFamily="18" charset="0"/>
              </a:rPr>
              <a:t> writer, int </a:t>
            </a:r>
            <a:r>
              <a:rPr lang="en-US" sz="2200" i="1" dirty="0" err="1">
                <a:latin typeface="Cambria" panose="02040503050406030204" pitchFamily="18" charset="0"/>
                <a:ea typeface="Cambria" panose="02040503050406030204" pitchFamily="18" charset="0"/>
              </a:rPr>
              <a:t>indentFactor</a:t>
            </a:r>
            <a:r>
              <a:rPr lang="en-US" sz="2200" i="1" dirty="0">
                <a:latin typeface="Cambria" panose="02040503050406030204" pitchFamily="18" charset="0"/>
                <a:ea typeface="Cambria" panose="02040503050406030204" pitchFamily="18" charset="0"/>
              </a:rPr>
              <a:t>, int indent)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en-US" sz="2200" dirty="0" err="1">
                <a:latin typeface="Cambria" panose="02040503050406030204" pitchFamily="18" charset="0"/>
                <a:ea typeface="Cambria" panose="02040503050406030204" pitchFamily="18" charset="0"/>
              </a:rPr>
              <a:t>metodele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 write </a:t>
            </a:r>
            <a:r>
              <a:rPr lang="en-US" sz="2200" dirty="0" err="1">
                <a:latin typeface="Cambria" panose="02040503050406030204" pitchFamily="18" charset="0"/>
                <a:ea typeface="Cambria" panose="02040503050406030204" pitchFamily="18" charset="0"/>
              </a:rPr>
              <a:t>scriu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200" dirty="0" err="1">
                <a:latin typeface="Cambria" panose="02040503050406030204" pitchFamily="18" charset="0"/>
                <a:ea typeface="Cambria" panose="02040503050406030204" pitchFamily="18" charset="0"/>
              </a:rPr>
              <a:t>obiectul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200" dirty="0" err="1">
                <a:latin typeface="Cambria" panose="02040503050406030204" pitchFamily="18" charset="0"/>
                <a:ea typeface="Cambria" panose="02040503050406030204" pitchFamily="18" charset="0"/>
              </a:rPr>
              <a:t>în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 format JSON </a:t>
            </a:r>
            <a:r>
              <a:rPr lang="en-US" sz="2200" dirty="0" err="1">
                <a:latin typeface="Cambria" panose="02040503050406030204" pitchFamily="18" charset="0"/>
                <a:ea typeface="Cambria" panose="02040503050406030204" pitchFamily="18" charset="0"/>
              </a:rPr>
              <a:t>într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-un flux Writer (</a:t>
            </a:r>
            <a:r>
              <a:rPr lang="en-US" sz="2200" dirty="0" err="1">
                <a:latin typeface="Cambria" panose="02040503050406030204" pitchFamily="18" charset="0"/>
                <a:ea typeface="Cambria" panose="02040503050406030204" pitchFamily="18" charset="0"/>
              </a:rPr>
              <a:t>opțional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 cu </a:t>
            </a:r>
            <a:r>
              <a:rPr lang="en-US" sz="2200" dirty="0" err="1">
                <a:latin typeface="Cambria" panose="02040503050406030204" pitchFamily="18" charset="0"/>
                <a:ea typeface="Cambria" panose="02040503050406030204" pitchFamily="18" charset="0"/>
              </a:rPr>
              <a:t>indentare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715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FAA71-370E-472F-AAE0-D793EC905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5969"/>
          </a:xfrm>
        </p:spPr>
        <p:txBody>
          <a:bodyPr>
            <a:normAutofit/>
          </a:bodyPr>
          <a:lstStyle/>
          <a:p>
            <a:r>
              <a:rPr lang="ro-RO" sz="4000" dirty="0">
                <a:latin typeface="Cambria" panose="02040503050406030204" pitchFamily="18" charset="0"/>
                <a:ea typeface="Cambria" panose="02040503050406030204" pitchFamily="18" charset="0"/>
              </a:rPr>
              <a:t>Biblioteca JSON-Java</a:t>
            </a:r>
            <a:endParaRPr lang="en-US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A11CA-649D-4C16-AAF6-BC6587C06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7750"/>
            <a:ext cx="10081098" cy="4805126"/>
          </a:xfrm>
        </p:spPr>
        <p:txBody>
          <a:bodyPr>
            <a:normAutofit fontScale="92500" lnSpcReduction="20000"/>
          </a:bodyPr>
          <a:lstStyle/>
          <a:p>
            <a:r>
              <a:rPr lang="ro-RO" sz="2600" b="1" i="1" dirty="0" err="1">
                <a:latin typeface="Cambria" panose="02040503050406030204" pitchFamily="18" charset="0"/>
                <a:ea typeface="Cambria" panose="02040503050406030204" pitchFamily="18" charset="0"/>
              </a:rPr>
              <a:t>JSONArray</a:t>
            </a:r>
            <a:r>
              <a:rPr lang="ro-RO" sz="2600" b="1" i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o-RO" sz="2600" dirty="0">
                <a:latin typeface="Cambria" panose="02040503050406030204" pitchFamily="18" charset="0"/>
                <a:ea typeface="Cambria" panose="02040503050406030204" pitchFamily="18" charset="0"/>
              </a:rPr>
              <a:t>- secvență </a:t>
            </a:r>
            <a:r>
              <a:rPr lang="ro-RO" sz="2600" b="1" dirty="0">
                <a:latin typeface="Cambria" panose="02040503050406030204" pitchFamily="18" charset="0"/>
                <a:ea typeface="Cambria" panose="02040503050406030204" pitchFamily="18" charset="0"/>
              </a:rPr>
              <a:t>ordonată</a:t>
            </a:r>
            <a:r>
              <a:rPr lang="ro-RO" sz="2600" dirty="0">
                <a:latin typeface="Cambria" panose="02040503050406030204" pitchFamily="18" charset="0"/>
                <a:ea typeface="Cambria" panose="02040503050406030204" pitchFamily="18" charset="0"/>
              </a:rPr>
              <a:t> de valori (</a:t>
            </a:r>
            <a:r>
              <a:rPr lang="en-US" sz="2600" i="1" dirty="0">
                <a:latin typeface="Cambria" panose="02040503050406030204" pitchFamily="18" charset="0"/>
                <a:ea typeface="Cambria" panose="02040503050406030204" pitchFamily="18" charset="0"/>
              </a:rPr>
              <a:t>Boolean, </a:t>
            </a:r>
            <a:r>
              <a:rPr lang="en-US" sz="2600" i="1" dirty="0" err="1">
                <a:latin typeface="Cambria" panose="02040503050406030204" pitchFamily="18" charset="0"/>
                <a:ea typeface="Cambria" panose="02040503050406030204" pitchFamily="18" charset="0"/>
              </a:rPr>
              <a:t>JSONArray</a:t>
            </a:r>
            <a:r>
              <a:rPr lang="en-US" sz="2600" i="1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2600" i="1" dirty="0" err="1">
                <a:latin typeface="Cambria" panose="02040503050406030204" pitchFamily="18" charset="0"/>
                <a:ea typeface="Cambria" panose="02040503050406030204" pitchFamily="18" charset="0"/>
              </a:rPr>
              <a:t>JSONObject</a:t>
            </a:r>
            <a:r>
              <a:rPr lang="en-US" sz="2600" i="1" dirty="0">
                <a:latin typeface="Cambria" panose="02040503050406030204" pitchFamily="18" charset="0"/>
                <a:ea typeface="Cambria" panose="02040503050406030204" pitchFamily="18" charset="0"/>
              </a:rPr>
              <a:t>, Number, String</a:t>
            </a:r>
            <a:r>
              <a:rPr lang="ro-RO" sz="2600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  <a:p>
            <a:pPr lvl="1"/>
            <a:r>
              <a:rPr lang="en-US" sz="2600" i="1" dirty="0" err="1">
                <a:latin typeface="Cambria" panose="02040503050406030204" pitchFamily="18" charset="0"/>
                <a:ea typeface="Cambria" panose="02040503050406030204" pitchFamily="18" charset="0"/>
              </a:rPr>
              <a:t>JSONArray</a:t>
            </a:r>
            <a:r>
              <a:rPr lang="en-US" sz="2600" i="1" dirty="0">
                <a:latin typeface="Cambria" panose="02040503050406030204" pitchFamily="18" charset="0"/>
                <a:ea typeface="Cambria" panose="02040503050406030204" pitchFamily="18" charset="0"/>
              </a:rPr>
              <a:t>()</a:t>
            </a:r>
            <a:r>
              <a:rPr lang="en-US" sz="2600" dirty="0">
                <a:latin typeface="Cambria" panose="02040503050406030204" pitchFamily="18" charset="0"/>
                <a:ea typeface="Cambria" panose="02040503050406030204" pitchFamily="18" charset="0"/>
              </a:rPr>
              <a:t> - </a:t>
            </a:r>
            <a:r>
              <a:rPr lang="en-US" sz="2600" dirty="0" err="1">
                <a:latin typeface="Cambria" panose="02040503050406030204" pitchFamily="18" charset="0"/>
                <a:ea typeface="Cambria" panose="02040503050406030204" pitchFamily="18" charset="0"/>
              </a:rPr>
              <a:t>creează</a:t>
            </a:r>
            <a:r>
              <a:rPr lang="en-US" sz="2600" dirty="0">
                <a:latin typeface="Cambria" panose="02040503050406030204" pitchFamily="18" charset="0"/>
                <a:ea typeface="Cambria" panose="02040503050406030204" pitchFamily="18" charset="0"/>
              </a:rPr>
              <a:t> un </a:t>
            </a:r>
            <a:r>
              <a:rPr lang="en-US" sz="2600" dirty="0" err="1">
                <a:latin typeface="Cambria" panose="02040503050406030204" pitchFamily="18" charset="0"/>
                <a:ea typeface="Cambria" panose="02040503050406030204" pitchFamily="18" charset="0"/>
              </a:rPr>
              <a:t>obiect</a:t>
            </a:r>
            <a:r>
              <a:rPr lang="en-US" sz="2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o-RO" sz="2600" dirty="0">
                <a:latin typeface="Cambria" panose="02040503050406030204" pitchFamily="18" charset="0"/>
                <a:ea typeface="Cambria" panose="02040503050406030204" pitchFamily="18" charset="0"/>
              </a:rPr>
              <a:t>gol</a:t>
            </a:r>
            <a:r>
              <a:rPr lang="en-US" sz="2600" dirty="0">
                <a:latin typeface="Cambria" panose="02040503050406030204" pitchFamily="18" charset="0"/>
                <a:ea typeface="Cambria" panose="02040503050406030204" pitchFamily="18" charset="0"/>
              </a:rPr>
              <a:t>;</a:t>
            </a:r>
          </a:p>
          <a:p>
            <a:pPr lvl="1"/>
            <a:r>
              <a:rPr lang="en-US" sz="2600" i="1" dirty="0" err="1">
                <a:latin typeface="Cambria" panose="02040503050406030204" pitchFamily="18" charset="0"/>
                <a:ea typeface="Cambria" panose="02040503050406030204" pitchFamily="18" charset="0"/>
              </a:rPr>
              <a:t>JSONArray</a:t>
            </a:r>
            <a:r>
              <a:rPr lang="en-US" sz="2600" i="1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sz="2600" i="1" dirty="0" err="1">
                <a:latin typeface="Cambria" panose="02040503050406030204" pitchFamily="18" charset="0"/>
                <a:ea typeface="Cambria" panose="02040503050406030204" pitchFamily="18" charset="0"/>
              </a:rPr>
              <a:t>JSONTokener</a:t>
            </a:r>
            <a:r>
              <a:rPr lang="en-US" sz="2600" i="1" dirty="0">
                <a:latin typeface="Cambria" panose="02040503050406030204" pitchFamily="18" charset="0"/>
                <a:ea typeface="Cambria" panose="02040503050406030204" pitchFamily="18" charset="0"/>
              </a:rPr>
              <a:t> x)</a:t>
            </a:r>
            <a:r>
              <a:rPr lang="en-US" sz="2600" dirty="0">
                <a:latin typeface="Cambria" panose="02040503050406030204" pitchFamily="18" charset="0"/>
                <a:ea typeface="Cambria" panose="02040503050406030204" pitchFamily="18" charset="0"/>
              </a:rPr>
              <a:t> - </a:t>
            </a:r>
            <a:r>
              <a:rPr lang="en-US" sz="2600" dirty="0" err="1">
                <a:latin typeface="Cambria" panose="02040503050406030204" pitchFamily="18" charset="0"/>
                <a:ea typeface="Cambria" panose="02040503050406030204" pitchFamily="18" charset="0"/>
              </a:rPr>
              <a:t>creează</a:t>
            </a:r>
            <a:r>
              <a:rPr lang="en-US" sz="2600" dirty="0">
                <a:latin typeface="Cambria" panose="02040503050406030204" pitchFamily="18" charset="0"/>
                <a:ea typeface="Cambria" panose="02040503050406030204" pitchFamily="18" charset="0"/>
              </a:rPr>
              <a:t> un </a:t>
            </a:r>
            <a:r>
              <a:rPr lang="en-US" sz="2600" dirty="0" err="1">
                <a:latin typeface="Cambria" panose="02040503050406030204" pitchFamily="18" charset="0"/>
                <a:ea typeface="Cambria" panose="02040503050406030204" pitchFamily="18" charset="0"/>
              </a:rPr>
              <a:t>obiect</a:t>
            </a:r>
            <a:r>
              <a:rPr lang="en-US" sz="2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600" dirty="0" err="1">
                <a:latin typeface="Cambria" panose="02040503050406030204" pitchFamily="18" charset="0"/>
                <a:ea typeface="Cambria" panose="02040503050406030204" pitchFamily="18" charset="0"/>
              </a:rPr>
              <a:t>pornind</a:t>
            </a:r>
            <a:r>
              <a:rPr lang="en-US" sz="2600" dirty="0">
                <a:latin typeface="Cambria" panose="02040503050406030204" pitchFamily="18" charset="0"/>
                <a:ea typeface="Cambria" panose="02040503050406030204" pitchFamily="18" charset="0"/>
              </a:rPr>
              <a:t> de la un </a:t>
            </a:r>
            <a:r>
              <a:rPr lang="en-US" sz="2600" i="1" dirty="0" err="1">
                <a:latin typeface="Cambria" panose="02040503050406030204" pitchFamily="18" charset="0"/>
                <a:ea typeface="Cambria" panose="02040503050406030204" pitchFamily="18" charset="0"/>
              </a:rPr>
              <a:t>JSONTokener</a:t>
            </a:r>
            <a:r>
              <a:rPr lang="en-US" sz="2600" dirty="0">
                <a:latin typeface="Cambria" panose="02040503050406030204" pitchFamily="18" charset="0"/>
                <a:ea typeface="Cambria" panose="02040503050406030204" pitchFamily="18" charset="0"/>
              </a:rPr>
              <a:t>; </a:t>
            </a:r>
            <a:r>
              <a:rPr lang="en-US" sz="2600" dirty="0" err="1">
                <a:latin typeface="Cambria" panose="02040503050406030204" pitchFamily="18" charset="0"/>
                <a:ea typeface="Cambria" panose="02040503050406030204" pitchFamily="18" charset="0"/>
              </a:rPr>
              <a:t>utilizat</a:t>
            </a:r>
            <a:r>
              <a:rPr lang="en-US" sz="2600" dirty="0">
                <a:latin typeface="Cambria" panose="02040503050406030204" pitchFamily="18" charset="0"/>
                <a:ea typeface="Cambria" panose="02040503050406030204" pitchFamily="18" charset="0"/>
              </a:rPr>
              <a:t> de </a:t>
            </a:r>
            <a:r>
              <a:rPr lang="en-US" sz="2600" dirty="0" err="1">
                <a:latin typeface="Cambria" panose="02040503050406030204" pitchFamily="18" charset="0"/>
                <a:ea typeface="Cambria" panose="02040503050406030204" pitchFamily="18" charset="0"/>
              </a:rPr>
              <a:t>obicei</a:t>
            </a:r>
            <a:r>
              <a:rPr lang="en-US" sz="2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600" dirty="0" err="1">
                <a:latin typeface="Cambria" panose="02040503050406030204" pitchFamily="18" charset="0"/>
                <a:ea typeface="Cambria" panose="02040503050406030204" pitchFamily="18" charset="0"/>
              </a:rPr>
              <a:t>pentru</a:t>
            </a:r>
            <a:r>
              <a:rPr lang="en-US" sz="2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600" dirty="0" err="1">
                <a:latin typeface="Cambria" panose="02040503050406030204" pitchFamily="18" charset="0"/>
                <a:ea typeface="Cambria" panose="02040503050406030204" pitchFamily="18" charset="0"/>
              </a:rPr>
              <a:t>preluarea</a:t>
            </a:r>
            <a:r>
              <a:rPr lang="en-US" sz="2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600" dirty="0" err="1">
                <a:latin typeface="Cambria" panose="02040503050406030204" pitchFamily="18" charset="0"/>
                <a:ea typeface="Cambria" panose="02040503050406030204" pitchFamily="18" charset="0"/>
              </a:rPr>
              <a:t>informațiilor</a:t>
            </a:r>
            <a:r>
              <a:rPr lang="en-US" sz="2600" dirty="0">
                <a:latin typeface="Cambria" panose="02040503050406030204" pitchFamily="18" charset="0"/>
                <a:ea typeface="Cambria" panose="02040503050406030204" pitchFamily="18" charset="0"/>
              </a:rPr>
              <a:t> din </a:t>
            </a:r>
            <a:r>
              <a:rPr lang="en-US" sz="2600" dirty="0" err="1">
                <a:latin typeface="Cambria" panose="02040503050406030204" pitchFamily="18" charset="0"/>
                <a:ea typeface="Cambria" panose="02040503050406030204" pitchFamily="18" charset="0"/>
              </a:rPr>
              <a:t>fișiere</a:t>
            </a:r>
            <a:r>
              <a:rPr lang="en-US" sz="2600" dirty="0">
                <a:latin typeface="Cambria" panose="02040503050406030204" pitchFamily="18" charset="0"/>
                <a:ea typeface="Cambria" panose="02040503050406030204" pitchFamily="18" charset="0"/>
              </a:rPr>
              <a:t>;</a:t>
            </a:r>
          </a:p>
          <a:p>
            <a:pPr lvl="1"/>
            <a:r>
              <a:rPr lang="en-US" sz="2600" i="1" dirty="0" err="1">
                <a:latin typeface="Cambria" panose="02040503050406030204" pitchFamily="18" charset="0"/>
                <a:ea typeface="Cambria" panose="02040503050406030204" pitchFamily="18" charset="0"/>
              </a:rPr>
              <a:t>JSONArray</a:t>
            </a:r>
            <a:r>
              <a:rPr lang="en-US" sz="2600" i="1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sz="2600" i="1" dirty="0" err="1">
                <a:latin typeface="Cambria" panose="02040503050406030204" pitchFamily="18" charset="0"/>
                <a:ea typeface="Cambria" panose="02040503050406030204" pitchFamily="18" charset="0"/>
              </a:rPr>
              <a:t>java.util</a:t>
            </a:r>
            <a:r>
              <a:rPr lang="en-US" sz="2600" i="1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r>
              <a:rPr lang="ro-RO" sz="2600" i="1" dirty="0" err="1">
                <a:latin typeface="Cambria" panose="02040503050406030204" pitchFamily="18" charset="0"/>
                <a:ea typeface="Cambria" panose="02040503050406030204" pitchFamily="18" charset="0"/>
              </a:rPr>
              <a:t>Collection</a:t>
            </a:r>
            <a:r>
              <a:rPr lang="en-US" sz="2600" i="1" dirty="0">
                <a:latin typeface="Cambria" panose="02040503050406030204" pitchFamily="18" charset="0"/>
                <a:ea typeface="Cambria" panose="02040503050406030204" pitchFamily="18" charset="0"/>
              </a:rPr>
              <a:t>&lt;?,?&gt; </a:t>
            </a:r>
            <a:r>
              <a:rPr lang="ro-RO" sz="2600" i="1" dirty="0">
                <a:latin typeface="Cambria" panose="02040503050406030204" pitchFamily="18" charset="0"/>
                <a:ea typeface="Cambria" panose="02040503050406030204" pitchFamily="18" charset="0"/>
              </a:rPr>
              <a:t>col</a:t>
            </a:r>
            <a:r>
              <a:rPr lang="en-US" sz="2600" i="1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r>
              <a:rPr lang="en-US" sz="2600" dirty="0">
                <a:latin typeface="Cambria" panose="02040503050406030204" pitchFamily="18" charset="0"/>
                <a:ea typeface="Cambria" panose="02040503050406030204" pitchFamily="18" charset="0"/>
              </a:rPr>
              <a:t> - </a:t>
            </a:r>
            <a:r>
              <a:rPr lang="en-US" sz="2600" dirty="0" err="1">
                <a:latin typeface="Cambria" panose="02040503050406030204" pitchFamily="18" charset="0"/>
                <a:ea typeface="Cambria" panose="02040503050406030204" pitchFamily="18" charset="0"/>
              </a:rPr>
              <a:t>creează</a:t>
            </a:r>
            <a:r>
              <a:rPr lang="en-US" sz="2600" dirty="0">
                <a:latin typeface="Cambria" panose="02040503050406030204" pitchFamily="18" charset="0"/>
                <a:ea typeface="Cambria" panose="02040503050406030204" pitchFamily="18" charset="0"/>
              </a:rPr>
              <a:t> un </a:t>
            </a:r>
            <a:r>
              <a:rPr lang="en-US" sz="2600" dirty="0" err="1">
                <a:latin typeface="Cambria" panose="02040503050406030204" pitchFamily="18" charset="0"/>
                <a:ea typeface="Cambria" panose="02040503050406030204" pitchFamily="18" charset="0"/>
              </a:rPr>
              <a:t>obiect</a:t>
            </a:r>
            <a:r>
              <a:rPr lang="en-US" sz="2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600" i="1" dirty="0" err="1">
                <a:latin typeface="Cambria" panose="02040503050406030204" pitchFamily="18" charset="0"/>
                <a:ea typeface="Cambria" panose="02040503050406030204" pitchFamily="18" charset="0"/>
              </a:rPr>
              <a:t>JSONArray</a:t>
            </a:r>
            <a:r>
              <a:rPr lang="en-US" sz="2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o-RO" sz="2600" dirty="0">
                <a:latin typeface="Cambria" panose="02040503050406030204" pitchFamily="18" charset="0"/>
                <a:ea typeface="Cambria" panose="02040503050406030204" pitchFamily="18" charset="0"/>
              </a:rPr>
              <a:t>pe baza valorilor </a:t>
            </a:r>
            <a:r>
              <a:rPr lang="ro-RO" sz="2600" dirty="0" err="1">
                <a:latin typeface="Cambria" panose="02040503050406030204" pitchFamily="18" charset="0"/>
                <a:ea typeface="Cambria" panose="02040503050406030204" pitchFamily="18" charset="0"/>
              </a:rPr>
              <a:t>dintr</a:t>
            </a:r>
            <a:r>
              <a:rPr lang="ro-RO" sz="2600" dirty="0">
                <a:latin typeface="Cambria" panose="02040503050406030204" pitchFamily="18" charset="0"/>
                <a:ea typeface="Cambria" panose="02040503050406030204" pitchFamily="18" charset="0"/>
              </a:rPr>
              <a:t>-</a:t>
            </a:r>
            <a:r>
              <a:rPr lang="en-US" sz="2600" dirty="0">
                <a:latin typeface="Cambria" panose="02040503050406030204" pitchFamily="18" charset="0"/>
                <a:ea typeface="Cambria" panose="02040503050406030204" pitchFamily="18" charset="0"/>
              </a:rPr>
              <a:t>un </a:t>
            </a:r>
            <a:r>
              <a:rPr lang="en-US" sz="2600" dirty="0" err="1">
                <a:latin typeface="Cambria" panose="02040503050406030204" pitchFamily="18" charset="0"/>
                <a:ea typeface="Cambria" panose="02040503050406030204" pitchFamily="18" charset="0"/>
              </a:rPr>
              <a:t>obiect</a:t>
            </a:r>
            <a:r>
              <a:rPr lang="en-US" sz="2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o-RO" sz="2600" dirty="0">
                <a:latin typeface="Cambria" panose="02040503050406030204" pitchFamily="18" charset="0"/>
                <a:ea typeface="Cambria" panose="02040503050406030204" pitchFamily="18" charset="0"/>
              </a:rPr>
              <a:t>de tip </a:t>
            </a:r>
            <a:r>
              <a:rPr lang="ro-RO" sz="2600" i="1" dirty="0" err="1">
                <a:latin typeface="Cambria" panose="02040503050406030204" pitchFamily="18" charset="0"/>
                <a:ea typeface="Cambria" panose="02040503050406030204" pitchFamily="18" charset="0"/>
              </a:rPr>
              <a:t>Collection</a:t>
            </a:r>
            <a:r>
              <a:rPr lang="en-US" sz="2600" dirty="0">
                <a:latin typeface="Cambria" panose="02040503050406030204" pitchFamily="18" charset="0"/>
                <a:ea typeface="Cambria" panose="02040503050406030204" pitchFamily="18" charset="0"/>
              </a:rPr>
              <a:t>;</a:t>
            </a:r>
            <a:endParaRPr lang="ro-RO" sz="2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/>
            <a:r>
              <a:rPr lang="ro-RO" sz="2600" dirty="0">
                <a:latin typeface="Cambria" panose="02040503050406030204" pitchFamily="18" charset="0"/>
                <a:ea typeface="Cambria" panose="02040503050406030204" pitchFamily="18" charset="0"/>
              </a:rPr>
              <a:t>Metode de tip </a:t>
            </a:r>
            <a:r>
              <a:rPr lang="ro-RO" sz="2600" b="1" i="1" dirty="0">
                <a:latin typeface="Cambria" panose="02040503050406030204" pitchFamily="18" charset="0"/>
                <a:ea typeface="Cambria" panose="02040503050406030204" pitchFamily="18" charset="0"/>
              </a:rPr>
              <a:t>get</a:t>
            </a:r>
            <a:r>
              <a:rPr lang="ro-RO" sz="2600" dirty="0">
                <a:latin typeface="Cambria" panose="02040503050406030204" pitchFamily="18" charset="0"/>
                <a:ea typeface="Cambria" panose="02040503050406030204" pitchFamily="18" charset="0"/>
              </a:rPr>
              <a:t> și </a:t>
            </a:r>
            <a:r>
              <a:rPr lang="ro-RO" sz="2600" b="1" i="1" dirty="0">
                <a:latin typeface="Cambria" panose="02040503050406030204" pitchFamily="18" charset="0"/>
                <a:ea typeface="Cambria" panose="02040503050406030204" pitchFamily="18" charset="0"/>
              </a:rPr>
              <a:t>opt</a:t>
            </a:r>
            <a:r>
              <a:rPr lang="ro-RO" sz="2600" i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o-RO" sz="2600" dirty="0">
                <a:latin typeface="Cambria" panose="02040503050406030204" pitchFamily="18" charset="0"/>
                <a:ea typeface="Cambria" panose="02040503050406030204" pitchFamily="18" charset="0"/>
              </a:rPr>
              <a:t>pentru citirea valorilor (exemple: </a:t>
            </a:r>
            <a:r>
              <a:rPr lang="ro-RO" sz="2600" i="1" dirty="0" err="1">
                <a:latin typeface="Cambria" panose="02040503050406030204" pitchFamily="18" charset="0"/>
                <a:ea typeface="Cambria" panose="02040503050406030204" pitchFamily="18" charset="0"/>
              </a:rPr>
              <a:t>getDouble</a:t>
            </a:r>
            <a:r>
              <a:rPr lang="ro-RO" sz="2600" i="1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ro-RO" sz="2600" i="1" dirty="0" err="1">
                <a:latin typeface="Cambria" panose="02040503050406030204" pitchFamily="18" charset="0"/>
                <a:ea typeface="Cambria" panose="02040503050406030204" pitchFamily="18" charset="0"/>
              </a:rPr>
              <a:t>int</a:t>
            </a:r>
            <a:r>
              <a:rPr lang="ro-RO" sz="2600" i="1" dirty="0">
                <a:latin typeface="Cambria" panose="02040503050406030204" pitchFamily="18" charset="0"/>
                <a:ea typeface="Cambria" panose="02040503050406030204" pitchFamily="18" charset="0"/>
              </a:rPr>
              <a:t>), </a:t>
            </a:r>
            <a:r>
              <a:rPr lang="ro-RO" sz="2600" i="1" dirty="0" err="1">
                <a:latin typeface="Cambria" panose="02040503050406030204" pitchFamily="18" charset="0"/>
                <a:ea typeface="Cambria" panose="02040503050406030204" pitchFamily="18" charset="0"/>
              </a:rPr>
              <a:t>optString</a:t>
            </a:r>
            <a:r>
              <a:rPr lang="ro-RO" sz="2600" i="1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ro-RO" sz="2600" i="1" dirty="0" err="1">
                <a:latin typeface="Cambria" panose="02040503050406030204" pitchFamily="18" charset="0"/>
                <a:ea typeface="Cambria" panose="02040503050406030204" pitchFamily="18" charset="0"/>
              </a:rPr>
              <a:t>int</a:t>
            </a:r>
            <a:r>
              <a:rPr lang="ro-RO" sz="2600" i="1" dirty="0">
                <a:latin typeface="Cambria" panose="02040503050406030204" pitchFamily="18" charset="0"/>
                <a:ea typeface="Cambria" panose="02040503050406030204" pitchFamily="18" charset="0"/>
              </a:rPr>
              <a:t>), </a:t>
            </a:r>
            <a:r>
              <a:rPr lang="ro-RO" sz="2600" dirty="0">
                <a:latin typeface="Cambria" panose="02040503050406030204" pitchFamily="18" charset="0"/>
                <a:ea typeface="Cambria" panose="02040503050406030204" pitchFamily="18" charset="0"/>
              </a:rPr>
              <a:t>...);</a:t>
            </a:r>
          </a:p>
          <a:p>
            <a:pPr lvl="1"/>
            <a:r>
              <a:rPr lang="ro-RO" sz="2600" dirty="0">
                <a:latin typeface="Cambria" panose="02040503050406030204" pitchFamily="18" charset="0"/>
                <a:ea typeface="Cambria" panose="02040503050406030204" pitchFamily="18" charset="0"/>
              </a:rPr>
              <a:t>Metoda de tip </a:t>
            </a:r>
            <a:r>
              <a:rPr lang="ro-RO" sz="2600" b="1" i="1" dirty="0">
                <a:latin typeface="Cambria" panose="02040503050406030204" pitchFamily="18" charset="0"/>
                <a:ea typeface="Cambria" panose="02040503050406030204" pitchFamily="18" charset="0"/>
              </a:rPr>
              <a:t>put</a:t>
            </a:r>
            <a:r>
              <a:rPr lang="ro-RO" sz="2600" dirty="0">
                <a:latin typeface="Cambria" panose="02040503050406030204" pitchFamily="18" charset="0"/>
                <a:ea typeface="Cambria" panose="02040503050406030204" pitchFamily="18" charset="0"/>
              </a:rPr>
              <a:t> pentru adăugarea / modificarea valorilor;</a:t>
            </a:r>
          </a:p>
          <a:p>
            <a:pPr lvl="1"/>
            <a:r>
              <a:rPr lang="en-US" sz="2600" i="1" dirty="0">
                <a:latin typeface="Cambria" panose="02040503050406030204" pitchFamily="18" charset="0"/>
                <a:ea typeface="Cambria" panose="02040503050406030204" pitchFamily="18" charset="0"/>
              </a:rPr>
              <a:t>int length()</a:t>
            </a:r>
            <a:r>
              <a:rPr lang="en-US" sz="2600" dirty="0"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en-US" sz="2600" dirty="0" err="1">
                <a:latin typeface="Cambria" panose="02040503050406030204" pitchFamily="18" charset="0"/>
                <a:ea typeface="Cambria" panose="02040503050406030204" pitchFamily="18" charset="0"/>
              </a:rPr>
              <a:t>furnizează</a:t>
            </a:r>
            <a:r>
              <a:rPr lang="en-US" sz="2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600" dirty="0" err="1">
                <a:latin typeface="Cambria" panose="02040503050406030204" pitchFamily="18" charset="0"/>
                <a:ea typeface="Cambria" panose="02040503050406030204" pitchFamily="18" charset="0"/>
              </a:rPr>
              <a:t>numărul</a:t>
            </a:r>
            <a:r>
              <a:rPr lang="en-US" sz="2600" dirty="0">
                <a:latin typeface="Cambria" panose="02040503050406030204" pitchFamily="18" charset="0"/>
                <a:ea typeface="Cambria" panose="02040503050406030204" pitchFamily="18" charset="0"/>
              </a:rPr>
              <a:t> de </a:t>
            </a:r>
            <a:r>
              <a:rPr lang="en-US" sz="2600" dirty="0" err="1">
                <a:latin typeface="Cambria" panose="02040503050406030204" pitchFamily="18" charset="0"/>
                <a:ea typeface="Cambria" panose="02040503050406030204" pitchFamily="18" charset="0"/>
              </a:rPr>
              <a:t>chei</a:t>
            </a:r>
            <a:r>
              <a:rPr lang="en-US" sz="2600" dirty="0">
                <a:latin typeface="Cambria" panose="02040503050406030204" pitchFamily="18" charset="0"/>
                <a:ea typeface="Cambria" panose="02040503050406030204" pitchFamily="18" charset="0"/>
              </a:rPr>
              <a:t>;</a:t>
            </a:r>
          </a:p>
          <a:p>
            <a:pPr lvl="1"/>
            <a:r>
              <a:rPr lang="en-US" sz="2600" i="1" dirty="0" err="1">
                <a:latin typeface="Cambria" panose="02040503050406030204" pitchFamily="18" charset="0"/>
                <a:ea typeface="Cambria" panose="02040503050406030204" pitchFamily="18" charset="0"/>
              </a:rPr>
              <a:t>java.io.Writer</a:t>
            </a:r>
            <a:r>
              <a:rPr lang="en-US" sz="2600" i="1" dirty="0">
                <a:latin typeface="Cambria" panose="02040503050406030204" pitchFamily="18" charset="0"/>
                <a:ea typeface="Cambria" panose="02040503050406030204" pitchFamily="18" charset="0"/>
              </a:rPr>
              <a:t> write(</a:t>
            </a:r>
            <a:r>
              <a:rPr lang="en-US" sz="2600" i="1" dirty="0" err="1">
                <a:latin typeface="Cambria" panose="02040503050406030204" pitchFamily="18" charset="0"/>
                <a:ea typeface="Cambria" panose="02040503050406030204" pitchFamily="18" charset="0"/>
              </a:rPr>
              <a:t>java.io.Writer</a:t>
            </a:r>
            <a:r>
              <a:rPr lang="en-US" sz="2600" i="1" dirty="0">
                <a:latin typeface="Cambria" panose="02040503050406030204" pitchFamily="18" charset="0"/>
                <a:ea typeface="Cambria" panose="02040503050406030204" pitchFamily="18" charset="0"/>
              </a:rPr>
              <a:t> writer) </a:t>
            </a:r>
            <a:r>
              <a:rPr lang="en-US" sz="2600" dirty="0" err="1">
                <a:latin typeface="Cambria" panose="02040503050406030204" pitchFamily="18" charset="0"/>
                <a:ea typeface="Cambria" panose="02040503050406030204" pitchFamily="18" charset="0"/>
              </a:rPr>
              <a:t>și</a:t>
            </a:r>
            <a:r>
              <a:rPr lang="en-US" sz="2600" i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600" i="1" dirty="0" err="1">
                <a:latin typeface="Cambria" panose="02040503050406030204" pitchFamily="18" charset="0"/>
                <a:ea typeface="Cambria" panose="02040503050406030204" pitchFamily="18" charset="0"/>
              </a:rPr>
              <a:t>java.io.Writer</a:t>
            </a:r>
            <a:r>
              <a:rPr lang="en-US" sz="2600" i="1" dirty="0">
                <a:latin typeface="Cambria" panose="02040503050406030204" pitchFamily="18" charset="0"/>
                <a:ea typeface="Cambria" panose="02040503050406030204" pitchFamily="18" charset="0"/>
              </a:rPr>
              <a:t> write(</a:t>
            </a:r>
            <a:r>
              <a:rPr lang="en-US" sz="2600" i="1" dirty="0" err="1">
                <a:latin typeface="Cambria" panose="02040503050406030204" pitchFamily="18" charset="0"/>
                <a:ea typeface="Cambria" panose="02040503050406030204" pitchFamily="18" charset="0"/>
              </a:rPr>
              <a:t>java.io.Writer</a:t>
            </a:r>
            <a:r>
              <a:rPr lang="en-US" sz="2600" i="1" dirty="0">
                <a:latin typeface="Cambria" panose="02040503050406030204" pitchFamily="18" charset="0"/>
                <a:ea typeface="Cambria" panose="02040503050406030204" pitchFamily="18" charset="0"/>
              </a:rPr>
              <a:t> writer, int </a:t>
            </a:r>
            <a:r>
              <a:rPr lang="en-US" sz="2600" i="1" dirty="0" err="1">
                <a:latin typeface="Cambria" panose="02040503050406030204" pitchFamily="18" charset="0"/>
                <a:ea typeface="Cambria" panose="02040503050406030204" pitchFamily="18" charset="0"/>
              </a:rPr>
              <a:t>indentFactor</a:t>
            </a:r>
            <a:r>
              <a:rPr lang="en-US" sz="2600" i="1" dirty="0">
                <a:latin typeface="Cambria" panose="02040503050406030204" pitchFamily="18" charset="0"/>
                <a:ea typeface="Cambria" panose="02040503050406030204" pitchFamily="18" charset="0"/>
              </a:rPr>
              <a:t>, int indent)</a:t>
            </a:r>
            <a:r>
              <a:rPr lang="en-US" sz="2600" dirty="0"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en-US" sz="2600" dirty="0" err="1">
                <a:latin typeface="Cambria" panose="02040503050406030204" pitchFamily="18" charset="0"/>
                <a:ea typeface="Cambria" panose="02040503050406030204" pitchFamily="18" charset="0"/>
              </a:rPr>
              <a:t>metodele</a:t>
            </a:r>
            <a:r>
              <a:rPr lang="en-US" sz="2600" dirty="0">
                <a:latin typeface="Cambria" panose="02040503050406030204" pitchFamily="18" charset="0"/>
                <a:ea typeface="Cambria" panose="02040503050406030204" pitchFamily="18" charset="0"/>
              </a:rPr>
              <a:t> write </a:t>
            </a:r>
            <a:r>
              <a:rPr lang="en-US" sz="2600" dirty="0" err="1">
                <a:latin typeface="Cambria" panose="02040503050406030204" pitchFamily="18" charset="0"/>
                <a:ea typeface="Cambria" panose="02040503050406030204" pitchFamily="18" charset="0"/>
              </a:rPr>
              <a:t>scriu</a:t>
            </a:r>
            <a:r>
              <a:rPr lang="en-US" sz="2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600" dirty="0" err="1">
                <a:latin typeface="Cambria" panose="02040503050406030204" pitchFamily="18" charset="0"/>
                <a:ea typeface="Cambria" panose="02040503050406030204" pitchFamily="18" charset="0"/>
              </a:rPr>
              <a:t>obiectul</a:t>
            </a:r>
            <a:r>
              <a:rPr lang="en-US" sz="2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600" dirty="0" err="1">
                <a:latin typeface="Cambria" panose="02040503050406030204" pitchFamily="18" charset="0"/>
                <a:ea typeface="Cambria" panose="02040503050406030204" pitchFamily="18" charset="0"/>
              </a:rPr>
              <a:t>în</a:t>
            </a:r>
            <a:r>
              <a:rPr lang="en-US" sz="2600" dirty="0">
                <a:latin typeface="Cambria" panose="02040503050406030204" pitchFamily="18" charset="0"/>
                <a:ea typeface="Cambria" panose="02040503050406030204" pitchFamily="18" charset="0"/>
              </a:rPr>
              <a:t> format JSON </a:t>
            </a:r>
            <a:r>
              <a:rPr lang="en-US" sz="2600" dirty="0" err="1">
                <a:latin typeface="Cambria" panose="02040503050406030204" pitchFamily="18" charset="0"/>
                <a:ea typeface="Cambria" panose="02040503050406030204" pitchFamily="18" charset="0"/>
              </a:rPr>
              <a:t>într</a:t>
            </a:r>
            <a:r>
              <a:rPr lang="en-US" sz="2600" dirty="0">
                <a:latin typeface="Cambria" panose="02040503050406030204" pitchFamily="18" charset="0"/>
                <a:ea typeface="Cambria" panose="02040503050406030204" pitchFamily="18" charset="0"/>
              </a:rPr>
              <a:t>-un flux Writer (</a:t>
            </a:r>
            <a:r>
              <a:rPr lang="en-US" sz="2600" dirty="0" err="1">
                <a:latin typeface="Cambria" panose="02040503050406030204" pitchFamily="18" charset="0"/>
                <a:ea typeface="Cambria" panose="02040503050406030204" pitchFamily="18" charset="0"/>
              </a:rPr>
              <a:t>opțional</a:t>
            </a:r>
            <a:r>
              <a:rPr lang="en-US" sz="2600" dirty="0">
                <a:latin typeface="Cambria" panose="02040503050406030204" pitchFamily="18" charset="0"/>
                <a:ea typeface="Cambria" panose="02040503050406030204" pitchFamily="18" charset="0"/>
              </a:rPr>
              <a:t> cu </a:t>
            </a:r>
            <a:r>
              <a:rPr lang="en-US" sz="2600" dirty="0" err="1">
                <a:latin typeface="Cambria" panose="02040503050406030204" pitchFamily="18" charset="0"/>
                <a:ea typeface="Cambria" panose="02040503050406030204" pitchFamily="18" charset="0"/>
              </a:rPr>
              <a:t>indentare</a:t>
            </a:r>
            <a:r>
              <a:rPr lang="en-US" sz="2600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25522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AFB4A-5C0D-4ADB-B619-991F4EB25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3518"/>
          </a:xfrm>
        </p:spPr>
        <p:txBody>
          <a:bodyPr>
            <a:normAutofit/>
          </a:bodyPr>
          <a:lstStyle/>
          <a:p>
            <a:r>
              <a:rPr lang="ro-RO" sz="4000" dirty="0">
                <a:latin typeface="Cambria" panose="02040503050406030204" pitchFamily="18" charset="0"/>
                <a:ea typeface="Cambria" panose="02040503050406030204" pitchFamily="18" charset="0"/>
              </a:rPr>
              <a:t>Biblioteca JSON-Java</a:t>
            </a:r>
            <a:endParaRPr lang="en-US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E18CE-E466-47FB-943C-A79627079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071370" cy="4623813"/>
          </a:xfrm>
        </p:spPr>
        <p:txBody>
          <a:bodyPr/>
          <a:lstStyle/>
          <a:p>
            <a:r>
              <a:rPr lang="ro-RO" sz="2000" b="1" i="1" dirty="0" err="1">
                <a:latin typeface="Cambria" panose="02040503050406030204" pitchFamily="18" charset="0"/>
                <a:ea typeface="Cambria" panose="02040503050406030204" pitchFamily="18" charset="0"/>
              </a:rPr>
              <a:t>JSONTokener</a:t>
            </a:r>
            <a:r>
              <a:rPr lang="ro-RO" sz="2000" dirty="0">
                <a:latin typeface="Cambria" panose="02040503050406030204" pitchFamily="18" charset="0"/>
                <a:ea typeface="Cambria" panose="02040503050406030204" pitchFamily="18" charset="0"/>
              </a:rPr>
              <a:t> – obiect care permite conversia unui text în secvență de elemente JSON; utilizat pentru construirea obiectelor de tip </a:t>
            </a:r>
            <a:r>
              <a:rPr lang="ro-RO" sz="2000" i="1" dirty="0" err="1">
                <a:latin typeface="Cambria" panose="02040503050406030204" pitchFamily="18" charset="0"/>
                <a:ea typeface="Cambria" panose="02040503050406030204" pitchFamily="18" charset="0"/>
              </a:rPr>
              <a:t>JSONArray</a:t>
            </a:r>
            <a:r>
              <a:rPr lang="ro-RO" sz="2000" dirty="0">
                <a:latin typeface="Cambria" panose="02040503050406030204" pitchFamily="18" charset="0"/>
                <a:ea typeface="Cambria" panose="02040503050406030204" pitchFamily="18" charset="0"/>
              </a:rPr>
              <a:t> și </a:t>
            </a:r>
            <a:r>
              <a:rPr lang="ro-RO" sz="2000" i="1" dirty="0" err="1">
                <a:latin typeface="Cambria" panose="02040503050406030204" pitchFamily="18" charset="0"/>
                <a:ea typeface="Cambria" panose="02040503050406030204" pitchFamily="18" charset="0"/>
              </a:rPr>
              <a:t>JSONObject</a:t>
            </a:r>
            <a:r>
              <a:rPr lang="ro-RO" sz="2000" dirty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pPr lvl="1"/>
            <a:r>
              <a:rPr lang="ro-RO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JSONTokener</a:t>
            </a:r>
            <a:r>
              <a:rPr lang="ro-RO" sz="2000" dirty="0">
                <a:latin typeface="Cambria" panose="02040503050406030204" pitchFamily="18" charset="0"/>
                <a:ea typeface="Cambria" panose="02040503050406030204" pitchFamily="18" charset="0"/>
              </a:rPr>
              <a:t>(Reader reader): construiește un obiect pe baza unui flux de caractere;</a:t>
            </a:r>
          </a:p>
          <a:p>
            <a:pPr lvl="1"/>
            <a:r>
              <a:rPr lang="ro-RO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JSONTokener</a:t>
            </a:r>
            <a:r>
              <a:rPr lang="ro-RO" sz="2000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ro-RO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InputStream</a:t>
            </a:r>
            <a:r>
              <a:rPr lang="ro-RO" sz="2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o-RO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stream</a:t>
            </a:r>
            <a:r>
              <a:rPr lang="ro-RO" sz="2000" dirty="0">
                <a:latin typeface="Cambria" panose="02040503050406030204" pitchFamily="18" charset="0"/>
                <a:ea typeface="Cambria" panose="02040503050406030204" pitchFamily="18" charset="0"/>
              </a:rPr>
              <a:t>): construiește un obiect pe baza unui flux binar;</a:t>
            </a:r>
          </a:p>
          <a:p>
            <a:pPr lvl="1"/>
            <a:r>
              <a:rPr lang="ro-RO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JSONTokener</a:t>
            </a:r>
            <a:r>
              <a:rPr lang="ro-RO" sz="2000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ro-RO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String</a:t>
            </a:r>
            <a:r>
              <a:rPr lang="ro-RO" sz="2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o-RO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json</a:t>
            </a:r>
            <a:r>
              <a:rPr lang="ro-RO" sz="2000" dirty="0">
                <a:latin typeface="Cambria" panose="02040503050406030204" pitchFamily="18" charset="0"/>
                <a:ea typeface="Cambria" panose="02040503050406030204" pitchFamily="18" charset="0"/>
              </a:rPr>
              <a:t>): construiește un obiect pe baza unui text JSON;</a:t>
            </a:r>
          </a:p>
          <a:p>
            <a:pPr marL="0" indent="0">
              <a:buNone/>
            </a:pPr>
            <a:endParaRPr lang="ro-RO" sz="1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Conversie</a:t>
            </a:r>
            <a:r>
              <a:rPr lang="ro-RO" sz="2000" dirty="0">
                <a:latin typeface="Cambria" panose="02040503050406030204" pitchFamily="18" charset="0"/>
                <a:ea typeface="Cambria" panose="02040503050406030204" pitchFamily="18" charset="0"/>
              </a:rPr>
              <a:t> obiect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i="1" dirty="0" err="1">
                <a:latin typeface="Cambria" panose="02040503050406030204" pitchFamily="18" charset="0"/>
                <a:ea typeface="Cambria" panose="02040503050406030204" pitchFamily="18" charset="0"/>
              </a:rPr>
              <a:t>JSONArray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o-RO" sz="2000" dirty="0">
                <a:latin typeface="Cambria" panose="02040503050406030204" pitchFamily="18" charset="0"/>
                <a:ea typeface="Cambria" panose="02040503050406030204" pitchFamily="18" charset="0"/>
              </a:rPr>
              <a:t>în </a:t>
            </a:r>
            <a:r>
              <a:rPr lang="ro-RO" sz="2000" i="1" dirty="0" err="1">
                <a:latin typeface="Cambria" panose="02040503050406030204" pitchFamily="18" charset="0"/>
                <a:ea typeface="Cambria" panose="02040503050406030204" pitchFamily="18" charset="0"/>
              </a:rPr>
              <a:t>stream</a:t>
            </a:r>
            <a:r>
              <a:rPr lang="ro-RO" sz="2000" i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o-RO" sz="2000" dirty="0">
                <a:latin typeface="Cambria" panose="02040503050406030204" pitchFamily="18" charset="0"/>
                <a:ea typeface="Cambria" panose="02040503050406030204" pitchFamily="18" charset="0"/>
              </a:rPr>
              <a:t>de obiecte:</a:t>
            </a:r>
          </a:p>
          <a:p>
            <a:pPr marL="0" indent="0">
              <a:buNone/>
            </a:pPr>
            <a:endParaRPr lang="ro-RO" sz="1000" dirty="0"/>
          </a:p>
          <a:p>
            <a:endParaRPr lang="ro-RO" dirty="0"/>
          </a:p>
          <a:p>
            <a:pPr lvl="1"/>
            <a:endParaRPr lang="ro-RO" dirty="0"/>
          </a:p>
          <a:p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1B78208-6CAC-40B8-B12D-C6222FFEA8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9964" y="4506760"/>
            <a:ext cx="4661495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JSONArray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array =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JSONArray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...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StreamSupport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.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stream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array.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spliterator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.map(item -&gt; 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JSONObject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)item)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...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1641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00FDD-3697-44C6-9431-C6B1A40E2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4607"/>
          </a:xfrm>
        </p:spPr>
        <p:txBody>
          <a:bodyPr>
            <a:normAutofit/>
          </a:bodyPr>
          <a:lstStyle/>
          <a:p>
            <a:r>
              <a:rPr lang="en-US" sz="4000" b="1" i="1" dirty="0">
                <a:latin typeface="Cambria" panose="02040503050406030204" pitchFamily="18" charset="0"/>
                <a:ea typeface="Cambria" panose="02040503050406030204" pitchFamily="18" charset="0"/>
              </a:rPr>
              <a:t>XML</a:t>
            </a:r>
            <a:r>
              <a:rPr lang="en-US" sz="4000" i="1" dirty="0">
                <a:latin typeface="Cambria" panose="02040503050406030204" pitchFamily="18" charset="0"/>
                <a:ea typeface="Cambria" panose="02040503050406030204" pitchFamily="18" charset="0"/>
              </a:rPr>
              <a:t> – Extensible Markup Language</a:t>
            </a:r>
            <a:endParaRPr lang="en-US" sz="4000" b="1" i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9C350-7B99-405A-8F7C-36D0F3FF3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41706"/>
          </a:xfrm>
        </p:spPr>
        <p:txBody>
          <a:bodyPr>
            <a:normAutofit fontScale="85000" lnSpcReduction="20000"/>
          </a:bodyPr>
          <a:lstStyle/>
          <a:p>
            <a:r>
              <a:rPr lang="ro-RO" sz="2400" dirty="0">
                <a:latin typeface="Cambria" panose="02040503050406030204" pitchFamily="18" charset="0"/>
                <a:ea typeface="Cambria" panose="02040503050406030204" pitchFamily="18" charset="0"/>
              </a:rPr>
              <a:t>XML este un standard pentru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explicitarea</a:t>
            </a:r>
            <a:r>
              <a:rPr lang="ro-RO" sz="2400" dirty="0">
                <a:latin typeface="Cambria" panose="02040503050406030204" pitchFamily="18" charset="0"/>
                <a:ea typeface="Cambria" panose="02040503050406030204" pitchFamily="18" charset="0"/>
              </a:rPr>
              <a:t> structurii documentelor folosind un limbaj de descriere</a:t>
            </a:r>
          </a:p>
          <a:p>
            <a:r>
              <a:rPr lang="ro-RO" sz="2400" dirty="0">
                <a:latin typeface="Cambria" panose="02040503050406030204" pitchFamily="18" charset="0"/>
                <a:ea typeface="Cambria" panose="02040503050406030204" pitchFamily="18" charset="0"/>
              </a:rPr>
              <a:t>Caracteristici:</a:t>
            </a:r>
          </a:p>
          <a:p>
            <a:pPr lvl="1"/>
            <a:r>
              <a:rPr lang="ro-RO" dirty="0">
                <a:latin typeface="Cambria" panose="02040503050406030204" pitchFamily="18" charset="0"/>
                <a:ea typeface="Cambria" panose="02040503050406030204" pitchFamily="18" charset="0"/>
              </a:rPr>
              <a:t>Format text pentru descrierea datelor ceea ce-l face simplu de utilizat si ușor editabil</a:t>
            </a:r>
          </a:p>
          <a:p>
            <a:pPr lvl="1"/>
            <a:r>
              <a:rPr lang="ro-RO" dirty="0">
                <a:latin typeface="Cambria" panose="02040503050406030204" pitchFamily="18" charset="0"/>
                <a:ea typeface="Cambria" panose="02040503050406030204" pitchFamily="18" charset="0"/>
              </a:rPr>
              <a:t>Standardizat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– e</a:t>
            </a:r>
            <a:r>
              <a:rPr lang="ro-RO" dirty="0" err="1">
                <a:latin typeface="Cambria" panose="02040503050406030204" pitchFamily="18" charset="0"/>
                <a:ea typeface="Cambria" panose="02040503050406030204" pitchFamily="18" charset="0"/>
              </a:rPr>
              <a:t>xistă</a:t>
            </a:r>
            <a:r>
              <a:rPr lang="ro-RO" dirty="0">
                <a:latin typeface="Cambria" panose="02040503050406030204" pitchFamily="18" charset="0"/>
                <a:ea typeface="Cambria" panose="02040503050406030204" pitchFamily="18" charset="0"/>
              </a:rPr>
              <a:t> API-uri specializate pentru </a:t>
            </a:r>
            <a:r>
              <a:rPr lang="ro-RO" dirty="0" err="1">
                <a:latin typeface="Cambria" panose="02040503050406030204" pitchFamily="18" charset="0"/>
                <a:ea typeface="Cambria" panose="02040503050406030204" pitchFamily="18" charset="0"/>
              </a:rPr>
              <a:t>parsare</a:t>
            </a:r>
            <a:r>
              <a:rPr lang="ro-RO" dirty="0">
                <a:latin typeface="Cambria" panose="02040503050406030204" pitchFamily="18" charset="0"/>
                <a:ea typeface="Cambria" panose="02040503050406030204" pitchFamily="18" charset="0"/>
              </a:rPr>
              <a:t> în majoritatea limbajelor</a:t>
            </a:r>
          </a:p>
          <a:p>
            <a:pPr lvl="1"/>
            <a:r>
              <a:rPr lang="ro-RO" dirty="0">
                <a:latin typeface="Cambria" panose="02040503050406030204" pitchFamily="18" charset="0"/>
                <a:ea typeface="Cambria" panose="02040503050406030204" pitchFamily="18" charset="0"/>
              </a:rPr>
              <a:t>Aplicațiile care utilizează XML trebuie sa stabilească doar partea semantică a reprezentării datelor</a:t>
            </a:r>
          </a:p>
          <a:p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Elementele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limbajului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pPr lvl="1"/>
            <a:r>
              <a:rPr lang="en-US" b="1" i="1" dirty="0">
                <a:latin typeface="Cambria" panose="02040503050406030204" pitchFamily="18" charset="0"/>
                <a:ea typeface="Cambria" panose="02040503050406030204" pitchFamily="18" charset="0"/>
              </a:rPr>
              <a:t>Tag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it-IT" dirty="0">
                <a:latin typeface="Cambria" panose="02040503050406030204" pitchFamily="18" charset="0"/>
                <a:ea typeface="Cambria" panose="02040503050406030204" pitchFamily="18" charset="0"/>
              </a:rPr>
              <a:t>conțin meta-informații legate de structura si semantica datelor</a:t>
            </a:r>
          </a:p>
          <a:p>
            <a:pPr marL="457200" lvl="1" indent="0">
              <a:buNone/>
            </a:pPr>
            <a:endParaRPr lang="it-IT" sz="1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914400" lvl="2" indent="0">
              <a:buNone/>
            </a:pPr>
            <a:r>
              <a:rPr lang="it-IT" sz="2400" b="1" i="1" dirty="0">
                <a:latin typeface="Consolas" panose="020B0609020204030204" pitchFamily="49" charset="0"/>
                <a:ea typeface="Cambria" panose="02040503050406030204" pitchFamily="18" charset="0"/>
              </a:rPr>
              <a:t>&lt;tag&gt;</a:t>
            </a:r>
            <a:r>
              <a:rPr lang="it-IT" sz="2400" i="1" dirty="0">
                <a:latin typeface="Consolas" panose="020B0609020204030204" pitchFamily="49" charset="0"/>
                <a:ea typeface="Cambria" panose="02040503050406030204" pitchFamily="18" charset="0"/>
              </a:rPr>
              <a:t>con</a:t>
            </a:r>
            <a:r>
              <a:rPr lang="ro-RO" sz="2400" i="1" dirty="0">
                <a:latin typeface="Consolas" panose="020B0609020204030204" pitchFamily="49" charset="0"/>
                <a:ea typeface="Cambria" panose="02040503050406030204" pitchFamily="18" charset="0"/>
              </a:rPr>
              <a:t>ț</a:t>
            </a:r>
            <a:r>
              <a:rPr lang="it-IT" sz="2400" i="1" dirty="0">
                <a:latin typeface="Consolas" panose="020B0609020204030204" pitchFamily="49" charset="0"/>
                <a:ea typeface="Cambria" panose="02040503050406030204" pitchFamily="18" charset="0"/>
              </a:rPr>
              <a:t>inut</a:t>
            </a:r>
            <a:r>
              <a:rPr lang="it-IT" sz="2400" b="1" i="1" dirty="0">
                <a:latin typeface="Consolas" panose="020B0609020204030204" pitchFamily="49" charset="0"/>
                <a:ea typeface="Cambria" panose="02040503050406030204" pitchFamily="18" charset="0"/>
              </a:rPr>
              <a:t>&lt;/tag&gt;</a:t>
            </a:r>
            <a:r>
              <a:rPr lang="ro-RO" sz="2400" b="1" i="1" dirty="0">
                <a:latin typeface="Consolas" panose="020B0609020204030204" pitchFamily="49" charset="0"/>
                <a:ea typeface="Cambria" panose="02040503050406030204" pitchFamily="18" charset="0"/>
              </a:rPr>
              <a:t> </a:t>
            </a:r>
            <a:r>
              <a:rPr lang="ro-RO" sz="2400" i="1" dirty="0">
                <a:latin typeface="Consolas" panose="020B0609020204030204" pitchFamily="49" charset="0"/>
                <a:ea typeface="Cambria" panose="02040503050406030204" pitchFamily="18" charset="0"/>
              </a:rPr>
              <a:t>sau </a:t>
            </a:r>
            <a:r>
              <a:rPr lang="it-IT" sz="2400" b="1" i="1" dirty="0">
                <a:latin typeface="Consolas" panose="020B0609020204030204" pitchFamily="49" charset="0"/>
                <a:ea typeface="Cambria" panose="02040503050406030204" pitchFamily="18" charset="0"/>
              </a:rPr>
              <a:t>&lt;tag</a:t>
            </a:r>
            <a:r>
              <a:rPr lang="ro-RO" sz="2400" b="1" i="1" dirty="0">
                <a:latin typeface="Consolas" panose="020B0609020204030204" pitchFamily="49" charset="0"/>
                <a:ea typeface="Cambria" panose="02040503050406030204" pitchFamily="18" charset="0"/>
              </a:rPr>
              <a:t> /</a:t>
            </a:r>
            <a:r>
              <a:rPr lang="it-IT" sz="2400" b="1" i="1" dirty="0">
                <a:latin typeface="Consolas" panose="020B0609020204030204" pitchFamily="49" charset="0"/>
                <a:ea typeface="Cambria" panose="02040503050406030204" pitchFamily="18" charset="0"/>
              </a:rPr>
              <a:t>&gt;</a:t>
            </a:r>
          </a:p>
          <a:p>
            <a:pPr marL="914400" lvl="2" indent="0">
              <a:buNone/>
            </a:pPr>
            <a:endParaRPr lang="it-IT" sz="2400" i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/>
            <a:r>
              <a:rPr lang="it-IT" b="1" i="1" dirty="0">
                <a:latin typeface="Cambria" panose="02040503050406030204" pitchFamily="18" charset="0"/>
                <a:ea typeface="Cambria" panose="02040503050406030204" pitchFamily="18" charset="0"/>
              </a:rPr>
              <a:t>Attribute</a:t>
            </a:r>
            <a:r>
              <a:rPr lang="it-IT" dirty="0">
                <a:latin typeface="Cambria" panose="02040503050406030204" pitchFamily="18" charset="0"/>
                <a:ea typeface="Cambria" panose="02040503050406030204" pitchFamily="18" charset="0"/>
              </a:rPr>
              <a:t>: sunt definite prin perechi nume-valoare in interiorul unui tag</a:t>
            </a:r>
          </a:p>
          <a:p>
            <a:pPr marL="457200" lvl="1" indent="0">
              <a:buNone/>
            </a:pPr>
            <a:endParaRPr lang="it-IT" sz="1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lvl="1" indent="0">
              <a:buNone/>
            </a:pPr>
            <a:r>
              <a:rPr lang="it-IT" sz="2200" i="1" dirty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it-IT" sz="2200" i="1" dirty="0">
                <a:latin typeface="Consolas" panose="020B0609020204030204" pitchFamily="49" charset="0"/>
                <a:ea typeface="Cambria" panose="02040503050406030204" pitchFamily="18" charset="0"/>
              </a:rPr>
              <a:t>&lt;tag</a:t>
            </a:r>
            <a:r>
              <a:rPr lang="ro-RO" sz="2200" i="1" dirty="0">
                <a:latin typeface="Consolas" panose="020B0609020204030204" pitchFamily="49" charset="0"/>
                <a:ea typeface="Cambria" panose="02040503050406030204" pitchFamily="18" charset="0"/>
              </a:rPr>
              <a:t> </a:t>
            </a:r>
            <a:r>
              <a:rPr lang="ro-RO" sz="2200" b="1" i="1" dirty="0">
                <a:latin typeface="Consolas" panose="020B0609020204030204" pitchFamily="49" charset="0"/>
                <a:ea typeface="Cambria" panose="02040503050406030204" pitchFamily="18" charset="0"/>
              </a:rPr>
              <a:t>nume="valoare"</a:t>
            </a:r>
            <a:r>
              <a:rPr lang="it-IT" sz="2200" i="1" dirty="0">
                <a:latin typeface="Consolas" panose="020B0609020204030204" pitchFamily="49" charset="0"/>
                <a:ea typeface="Cambria" panose="02040503050406030204" pitchFamily="18" charset="0"/>
              </a:rPr>
              <a:t>&gt;con</a:t>
            </a:r>
            <a:r>
              <a:rPr lang="ro-RO" sz="2200" i="1" dirty="0">
                <a:latin typeface="Consolas" panose="020B0609020204030204" pitchFamily="49" charset="0"/>
                <a:ea typeface="Cambria" panose="02040503050406030204" pitchFamily="18" charset="0"/>
              </a:rPr>
              <a:t>ț</a:t>
            </a:r>
            <a:r>
              <a:rPr lang="it-IT" sz="2200" i="1" dirty="0">
                <a:latin typeface="Consolas" panose="020B0609020204030204" pitchFamily="49" charset="0"/>
                <a:ea typeface="Cambria" panose="02040503050406030204" pitchFamily="18" charset="0"/>
              </a:rPr>
              <a:t>inut&lt;/tag&gt;</a:t>
            </a:r>
            <a:endParaRPr lang="it-IT" dirty="0"/>
          </a:p>
          <a:p>
            <a:pPr marL="201168" lvl="1" indent="0">
              <a:buNone/>
            </a:pPr>
            <a:endParaRPr lang="en-US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753096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F9927-C7D5-4E34-B792-FE17510C6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8654"/>
          </a:xfrm>
        </p:spPr>
        <p:txBody>
          <a:bodyPr>
            <a:normAutofit/>
          </a:bodyPr>
          <a:lstStyle/>
          <a:p>
            <a:r>
              <a:rPr lang="ro-RO" sz="4000" b="1" i="1" dirty="0">
                <a:latin typeface="Cambria" panose="02040503050406030204" pitchFamily="18" charset="0"/>
                <a:ea typeface="Cambria" panose="02040503050406030204" pitchFamily="18" charset="0"/>
              </a:rPr>
              <a:t>DOM</a:t>
            </a:r>
            <a:r>
              <a:rPr lang="ro-RO" sz="4000" i="1" dirty="0">
                <a:latin typeface="Cambria" panose="02040503050406030204" pitchFamily="18" charset="0"/>
                <a:ea typeface="Cambria" panose="02040503050406030204" pitchFamily="18" charset="0"/>
              </a:rPr>
              <a:t> – Document </a:t>
            </a:r>
            <a:r>
              <a:rPr lang="ro-RO" sz="4000" i="1" dirty="0" err="1">
                <a:latin typeface="Cambria" panose="02040503050406030204" pitchFamily="18" charset="0"/>
                <a:ea typeface="Cambria" panose="02040503050406030204" pitchFamily="18" charset="0"/>
              </a:rPr>
              <a:t>Object</a:t>
            </a:r>
            <a:r>
              <a:rPr lang="ro-RO" sz="4000" i="1" dirty="0">
                <a:latin typeface="Cambria" panose="02040503050406030204" pitchFamily="18" charset="0"/>
                <a:ea typeface="Cambria" panose="02040503050406030204" pitchFamily="18" charset="0"/>
              </a:rPr>
              <a:t> Model</a:t>
            </a:r>
            <a:endParaRPr lang="en-US" sz="4000" i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3F767-A6F0-4899-A91F-46881DF94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681527"/>
          </a:xfrm>
        </p:spPr>
        <p:txBody>
          <a:bodyPr>
            <a:normAutofit fontScale="70000" lnSpcReduction="20000"/>
          </a:bodyPr>
          <a:lstStyle/>
          <a:p>
            <a:r>
              <a:rPr lang="ro-RO" sz="2900" dirty="0">
                <a:latin typeface="Cambria" panose="02040503050406030204" pitchFamily="18" charset="0"/>
                <a:ea typeface="Cambria" panose="02040503050406030204" pitchFamily="18" charset="0"/>
              </a:rPr>
              <a:t>In tehnologia DOM, toate elementele unui document XML sunt considerate noduri. </a:t>
            </a:r>
          </a:p>
          <a:p>
            <a:r>
              <a:rPr lang="ro-RO" sz="2900" dirty="0">
                <a:latin typeface="Cambria" panose="02040503050406030204" pitchFamily="18" charset="0"/>
                <a:ea typeface="Cambria" panose="02040503050406030204" pitchFamily="18" charset="0"/>
              </a:rPr>
              <a:t>Tipuri de noduri:</a:t>
            </a:r>
          </a:p>
          <a:p>
            <a:pPr lvl="1"/>
            <a:r>
              <a:rPr lang="ro-RO" sz="2900" dirty="0">
                <a:latin typeface="Cambria" panose="02040503050406030204" pitchFamily="18" charset="0"/>
                <a:ea typeface="Cambria" panose="02040503050406030204" pitchFamily="18" charset="0"/>
              </a:rPr>
              <a:t>Întregul document este un nod-document (clasa Document)</a:t>
            </a:r>
          </a:p>
          <a:p>
            <a:pPr lvl="1"/>
            <a:r>
              <a:rPr lang="ro-RO" sz="2900" dirty="0">
                <a:latin typeface="Cambria" panose="02040503050406030204" pitchFamily="18" charset="0"/>
                <a:ea typeface="Cambria" panose="02040503050406030204" pitchFamily="18" charset="0"/>
              </a:rPr>
              <a:t>Fiecare element XML este un nod-element (clasa Element)</a:t>
            </a:r>
          </a:p>
          <a:p>
            <a:pPr lvl="1"/>
            <a:r>
              <a:rPr lang="ro-RO" sz="2900" dirty="0">
                <a:latin typeface="Cambria" panose="02040503050406030204" pitchFamily="18" charset="0"/>
                <a:ea typeface="Cambria" panose="02040503050406030204" pitchFamily="18" charset="0"/>
              </a:rPr>
              <a:t>Textul XML din elementele XML sunt de tip nod-text (clasa Text)</a:t>
            </a:r>
          </a:p>
          <a:p>
            <a:pPr lvl="1"/>
            <a:r>
              <a:rPr lang="ro-RO" sz="2900" dirty="0">
                <a:latin typeface="Cambria" panose="02040503050406030204" pitchFamily="18" charset="0"/>
                <a:ea typeface="Cambria" panose="02040503050406030204" pitchFamily="18" charset="0"/>
              </a:rPr>
              <a:t>Comentariile sunt de tip nod-comentariu (clasa Comment)</a:t>
            </a:r>
          </a:p>
          <a:p>
            <a:pPr lvl="1"/>
            <a:r>
              <a:rPr lang="ro-RO" sz="2900" dirty="0">
                <a:latin typeface="Cambria" panose="02040503050406030204" pitchFamily="18" charset="0"/>
                <a:ea typeface="Cambria" panose="02040503050406030204" pitchFamily="18" charset="0"/>
              </a:rPr>
              <a:t>Atributele sunt de tip nod-atribut (clasa </a:t>
            </a:r>
            <a:r>
              <a:rPr lang="ro-RO" sz="2900" dirty="0" err="1">
                <a:latin typeface="Cambria" panose="02040503050406030204" pitchFamily="18" charset="0"/>
                <a:ea typeface="Cambria" panose="02040503050406030204" pitchFamily="18" charset="0"/>
              </a:rPr>
              <a:t>Attr</a:t>
            </a:r>
            <a:r>
              <a:rPr lang="ro-RO" sz="2900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  <a:p>
            <a:r>
              <a:rPr lang="ro-RO" sz="2900" dirty="0">
                <a:latin typeface="Cambria" panose="02040503050406030204" pitchFamily="18" charset="0"/>
                <a:ea typeface="Cambria" panose="02040503050406030204" pitchFamily="18" charset="0"/>
              </a:rPr>
              <a:t>DOM gestionează un arbore de noduri având ca rădăcina nodul Document.</a:t>
            </a:r>
          </a:p>
          <a:p>
            <a:r>
              <a:rPr lang="ro-RO" sz="2900" dirty="0">
                <a:latin typeface="Cambria" panose="02040503050406030204" pitchFamily="18" charset="0"/>
                <a:ea typeface="Cambria" panose="02040503050406030204" pitchFamily="18" charset="0"/>
              </a:rPr>
              <a:t>Dezavantaj - consum de timp si de memorie</a:t>
            </a:r>
          </a:p>
          <a:p>
            <a:r>
              <a:rPr lang="ro-RO" sz="2900" dirty="0">
                <a:latin typeface="Cambria" panose="02040503050406030204" pitchFamily="18" charset="0"/>
                <a:ea typeface="Cambria" panose="02040503050406030204" pitchFamily="18" charset="0"/>
              </a:rPr>
              <a:t>Avantaj - are o arhitectură arborescentă ușor de înțeles. </a:t>
            </a:r>
          </a:p>
          <a:p>
            <a:r>
              <a:rPr lang="ro-RO" sz="2900" dirty="0">
                <a:latin typeface="Cambria" panose="02040503050406030204" pitchFamily="18" charset="0"/>
                <a:ea typeface="Cambria" panose="02040503050406030204" pitchFamily="18" charset="0"/>
              </a:rPr>
              <a:t>Structura arborescentă operează cu noțiunile de părinte (</a:t>
            </a:r>
            <a:r>
              <a:rPr lang="ro-RO" sz="2900" i="1" dirty="0" err="1">
                <a:latin typeface="Cambria" panose="02040503050406030204" pitchFamily="18" charset="0"/>
                <a:ea typeface="Cambria" panose="02040503050406030204" pitchFamily="18" charset="0"/>
              </a:rPr>
              <a:t>parent</a:t>
            </a:r>
            <a:r>
              <a:rPr lang="ro-RO" sz="2900" dirty="0">
                <a:latin typeface="Cambria" panose="02040503050406030204" pitchFamily="18" charset="0"/>
                <a:ea typeface="Cambria" panose="02040503050406030204" pitchFamily="18" charset="0"/>
              </a:rPr>
              <a:t>), fiu (</a:t>
            </a:r>
            <a:r>
              <a:rPr lang="ro-RO" sz="2900" i="1" dirty="0" err="1">
                <a:latin typeface="Cambria" panose="02040503050406030204" pitchFamily="18" charset="0"/>
                <a:ea typeface="Cambria" panose="02040503050406030204" pitchFamily="18" charset="0"/>
              </a:rPr>
              <a:t>children</a:t>
            </a:r>
            <a:r>
              <a:rPr lang="ro-RO" sz="2900" dirty="0">
                <a:latin typeface="Cambria" panose="02040503050406030204" pitchFamily="18" charset="0"/>
                <a:ea typeface="Cambria" panose="02040503050406030204" pitchFamily="18" charset="0"/>
              </a:rPr>
              <a:t>), frate (</a:t>
            </a:r>
            <a:r>
              <a:rPr lang="ro-RO" sz="2900" i="1" dirty="0" err="1">
                <a:latin typeface="Cambria" panose="02040503050406030204" pitchFamily="18" charset="0"/>
                <a:ea typeface="Cambria" panose="02040503050406030204" pitchFamily="18" charset="0"/>
              </a:rPr>
              <a:t>siblings</a:t>
            </a:r>
            <a:r>
              <a:rPr lang="ro-RO" sz="2900" dirty="0">
                <a:latin typeface="Cambria" panose="02040503050406030204" pitchFamily="18" charset="0"/>
                <a:ea typeface="Cambria" panose="02040503050406030204" pitchFamily="18" charset="0"/>
              </a:rPr>
              <a:t>), astfel:</a:t>
            </a:r>
          </a:p>
          <a:p>
            <a:pPr lvl="1"/>
            <a:r>
              <a:rPr lang="ro-RO" sz="2900" dirty="0">
                <a:latin typeface="Cambria" panose="02040503050406030204" pitchFamily="18" charset="0"/>
                <a:ea typeface="Cambria" panose="02040503050406030204" pitchFamily="18" charset="0"/>
              </a:rPr>
              <a:t>nodul rădăcina este numit </a:t>
            </a:r>
            <a:r>
              <a:rPr lang="ro-RO" sz="2900" i="1" dirty="0" err="1">
                <a:latin typeface="Cambria" panose="02040503050406030204" pitchFamily="18" charset="0"/>
                <a:ea typeface="Cambria" panose="02040503050406030204" pitchFamily="18" charset="0"/>
              </a:rPr>
              <a:t>root</a:t>
            </a:r>
            <a:endParaRPr lang="ro-RO" sz="2900" i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/>
            <a:r>
              <a:rPr lang="ro-RO" sz="2900" dirty="0">
                <a:latin typeface="Cambria" panose="02040503050406030204" pitchFamily="18" charset="0"/>
                <a:ea typeface="Cambria" panose="02040503050406030204" pitchFamily="18" charset="0"/>
              </a:rPr>
              <a:t>fiecare nod cu excepția rădăcinii are un singur părinte</a:t>
            </a:r>
          </a:p>
          <a:p>
            <a:pPr lvl="1"/>
            <a:r>
              <a:rPr lang="ro-RO" sz="2900" dirty="0">
                <a:latin typeface="Cambria" panose="02040503050406030204" pitchFamily="18" charset="0"/>
                <a:ea typeface="Cambria" panose="02040503050406030204" pitchFamily="18" charset="0"/>
              </a:rPr>
              <a:t>un nod poate avea oricâți fii</a:t>
            </a:r>
          </a:p>
        </p:txBody>
      </p:sp>
    </p:spTree>
    <p:extLst>
      <p:ext uri="{BB962C8B-B14F-4D97-AF65-F5344CB8AC3E}">
        <p14:creationId xmlns:p14="http://schemas.microsoft.com/office/powerpoint/2010/main" val="488274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C9FE3-7C11-47CF-BE70-B730225DF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6513"/>
          </a:xfrm>
        </p:spPr>
        <p:txBody>
          <a:bodyPr>
            <a:normAutofit/>
          </a:bodyPr>
          <a:lstStyle/>
          <a:p>
            <a:r>
              <a:rPr lang="ro-RO" sz="4000" b="1" i="1" dirty="0">
                <a:latin typeface="Cambria" panose="02040503050406030204" pitchFamily="18" charset="0"/>
                <a:ea typeface="Cambria" panose="02040503050406030204" pitchFamily="18" charset="0"/>
              </a:rPr>
              <a:t>DOM</a:t>
            </a:r>
            <a:r>
              <a:rPr lang="ro-RO" sz="4000" i="1" dirty="0">
                <a:latin typeface="Cambria" panose="02040503050406030204" pitchFamily="18" charset="0"/>
                <a:ea typeface="Cambria" panose="02040503050406030204" pitchFamily="18" charset="0"/>
              </a:rPr>
              <a:t> – Document </a:t>
            </a:r>
            <a:r>
              <a:rPr lang="ro-RO" sz="4000" i="1" dirty="0" err="1">
                <a:latin typeface="Cambria" panose="02040503050406030204" pitchFamily="18" charset="0"/>
                <a:ea typeface="Cambria" panose="02040503050406030204" pitchFamily="18" charset="0"/>
              </a:rPr>
              <a:t>Object</a:t>
            </a:r>
            <a:r>
              <a:rPr lang="ro-RO" sz="4000" i="1" dirty="0">
                <a:latin typeface="Cambria" panose="02040503050406030204" pitchFamily="18" charset="0"/>
                <a:ea typeface="Cambria" panose="02040503050406030204" pitchFamily="18" charset="0"/>
              </a:rPr>
              <a:t> Model</a:t>
            </a:r>
            <a:endParaRPr lang="en-US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026" name="Picture 2" descr="DOM node tree">
            <a:extLst>
              <a:ext uri="{FF2B5EF4-FFF2-40B4-BE49-F238E27FC236}">
                <a16:creationId xmlns:a16="http://schemas.microsoft.com/office/drawing/2014/main" id="{337A7786-C26F-4CE4-B28F-0817B4CE2FB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503" y="2203315"/>
            <a:ext cx="5380915" cy="3044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F725B4D6-0690-418A-B727-FAEB943D1518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890082" y="1732691"/>
            <a:ext cx="5205918" cy="461664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xml version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="1.0"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="UTF-8"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?&gt;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bookstore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book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category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="cooking"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title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&gt;Everyday Italian&lt;/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author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&gt;Giada De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Laurentiis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author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year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&gt;2005&lt;/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year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&gt;30.00&lt;/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&lt;/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book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category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="children"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title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&gt;Harry Potter&lt;/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author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&gt;J K. Rowling&lt;/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author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year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&gt;2005&lt;/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year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&gt;29.99&lt;/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&lt;/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book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category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="web"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title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&gt;Learning XML&lt;/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author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&gt;Erik T. Ray&lt;/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author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year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&gt;2003&lt;/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year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&gt;39.95&lt;/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&lt;/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bookstore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2414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B2F8E-7A19-4B7C-8BB7-9FA403AC4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>
            <a:normAutofit/>
          </a:bodyPr>
          <a:lstStyle/>
          <a:p>
            <a:r>
              <a:rPr lang="en-US" sz="4000" b="1" i="1" dirty="0">
                <a:latin typeface="Cambria" panose="02040503050406030204" pitchFamily="18" charset="0"/>
                <a:ea typeface="Cambria" panose="02040503050406030204" pitchFamily="18" charset="0"/>
              </a:rPr>
              <a:t>JAXP</a:t>
            </a:r>
            <a:r>
              <a:rPr lang="en-US" sz="4000" i="1" dirty="0">
                <a:latin typeface="Cambria" panose="02040503050406030204" pitchFamily="18" charset="0"/>
                <a:ea typeface="Cambria" panose="02040503050406030204" pitchFamily="18" charset="0"/>
              </a:rPr>
              <a:t>: Java API for XML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2CE77-B26D-4D66-B87C-DD62E6A38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82301"/>
            <a:ext cx="6714031" cy="4319081"/>
          </a:xfrm>
        </p:spPr>
        <p:txBody>
          <a:bodyPr>
            <a:normAutofit fontScale="62500" lnSpcReduction="20000"/>
          </a:bodyPr>
          <a:lstStyle/>
          <a:p>
            <a:r>
              <a:rPr lang="ro-RO" sz="3200" b="1" i="1" dirty="0" err="1">
                <a:latin typeface="Cambria" panose="02040503050406030204" pitchFamily="18" charset="0"/>
                <a:ea typeface="Cambria" panose="02040503050406030204" pitchFamily="18" charset="0"/>
              </a:rPr>
              <a:t>DocumentBuilderFactory</a:t>
            </a:r>
            <a:r>
              <a:rPr lang="ro-RO" sz="3200" dirty="0">
                <a:latin typeface="Cambria" panose="02040503050406030204" pitchFamily="18" charset="0"/>
                <a:ea typeface="Cambria" panose="02040503050406030204" pitchFamily="18" charset="0"/>
              </a:rPr>
              <a:t> – clasă de tip </a:t>
            </a:r>
            <a:r>
              <a:rPr lang="ro-RO" sz="3200" i="1" dirty="0" err="1">
                <a:latin typeface="Cambria" panose="02040503050406030204" pitchFamily="18" charset="0"/>
                <a:ea typeface="Cambria" panose="02040503050406030204" pitchFamily="18" charset="0"/>
              </a:rPr>
              <a:t>factory</a:t>
            </a:r>
            <a:r>
              <a:rPr lang="ro-RO" sz="3200" dirty="0">
                <a:latin typeface="Cambria" panose="02040503050406030204" pitchFamily="18" charset="0"/>
                <a:ea typeface="Cambria" panose="02040503050406030204" pitchFamily="18" charset="0"/>
              </a:rPr>
              <a:t> pentru crearea de </a:t>
            </a:r>
            <a:r>
              <a:rPr lang="ro-RO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parsere</a:t>
            </a:r>
            <a:r>
              <a:rPr lang="ro-RO" sz="3200" dirty="0">
                <a:latin typeface="Cambria" panose="02040503050406030204" pitchFamily="18" charset="0"/>
                <a:ea typeface="Cambria" panose="02040503050406030204" pitchFamily="18" charset="0"/>
              </a:rPr>
              <a:t> XML DOM</a:t>
            </a:r>
          </a:p>
          <a:p>
            <a:pPr lvl="1"/>
            <a:r>
              <a:rPr lang="ro-RO" sz="3200" i="1" dirty="0">
                <a:latin typeface="Cambria" panose="02040503050406030204" pitchFamily="18" charset="0"/>
                <a:ea typeface="Cambria" panose="02040503050406030204" pitchFamily="18" charset="0"/>
              </a:rPr>
              <a:t>static </a:t>
            </a:r>
            <a:r>
              <a:rPr lang="ro-RO" sz="3200" i="1" dirty="0" err="1">
                <a:latin typeface="Cambria" panose="02040503050406030204" pitchFamily="18" charset="0"/>
                <a:ea typeface="Cambria" panose="02040503050406030204" pitchFamily="18" charset="0"/>
              </a:rPr>
              <a:t>DocumentBuilderFactory</a:t>
            </a:r>
            <a:r>
              <a:rPr lang="ro-RO" sz="3200" i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o-RO" sz="3200" b="1" i="1" dirty="0" err="1">
                <a:latin typeface="Cambria" panose="02040503050406030204" pitchFamily="18" charset="0"/>
                <a:ea typeface="Cambria" panose="02040503050406030204" pitchFamily="18" charset="0"/>
              </a:rPr>
              <a:t>newInstance</a:t>
            </a:r>
            <a:r>
              <a:rPr lang="ro-RO" sz="3200" i="1" dirty="0">
                <a:latin typeface="Cambria" panose="02040503050406030204" pitchFamily="18" charset="0"/>
                <a:ea typeface="Cambria" panose="02040503050406030204" pitchFamily="18" charset="0"/>
              </a:rPr>
              <a:t>()</a:t>
            </a:r>
            <a:r>
              <a:rPr lang="ro-RO" sz="3200" dirty="0">
                <a:latin typeface="Cambria" panose="02040503050406030204" pitchFamily="18" charset="0"/>
                <a:ea typeface="Cambria" panose="02040503050406030204" pitchFamily="18" charset="0"/>
              </a:rPr>
              <a:t>: permite </a:t>
            </a:r>
            <a:r>
              <a:rPr lang="ro-RO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instanțierea</a:t>
            </a:r>
            <a:r>
              <a:rPr lang="ro-RO" sz="3200" dirty="0">
                <a:latin typeface="Cambria" panose="02040503050406030204" pitchFamily="18" charset="0"/>
                <a:ea typeface="Cambria" panose="02040503050406030204" pitchFamily="18" charset="0"/>
              </a:rPr>
              <a:t> unui obiect de tip </a:t>
            </a:r>
            <a:r>
              <a:rPr lang="ro-RO" sz="3200" i="1" dirty="0" err="1">
                <a:latin typeface="Cambria" panose="02040503050406030204" pitchFamily="18" charset="0"/>
                <a:ea typeface="Cambria" panose="02040503050406030204" pitchFamily="18" charset="0"/>
              </a:rPr>
              <a:t>DocumentBuilderFactory</a:t>
            </a:r>
            <a:endParaRPr lang="ro-RO" sz="3200" i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/>
            <a:r>
              <a:rPr lang="ro-RO" sz="3200" i="1" dirty="0">
                <a:latin typeface="Cambria" panose="02040503050406030204" pitchFamily="18" charset="0"/>
                <a:ea typeface="Cambria" panose="02040503050406030204" pitchFamily="18" charset="0"/>
              </a:rPr>
              <a:t>abstract </a:t>
            </a:r>
            <a:r>
              <a:rPr lang="ro-RO" sz="3200" i="1" dirty="0" err="1">
                <a:latin typeface="Cambria" panose="02040503050406030204" pitchFamily="18" charset="0"/>
                <a:ea typeface="Cambria" panose="02040503050406030204" pitchFamily="18" charset="0"/>
              </a:rPr>
              <a:t>DocumentBuilder</a:t>
            </a:r>
            <a:r>
              <a:rPr lang="ro-RO" sz="3200" i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o-RO" sz="3200" b="1" i="1" dirty="0" err="1">
                <a:latin typeface="Cambria" panose="02040503050406030204" pitchFamily="18" charset="0"/>
                <a:ea typeface="Cambria" panose="02040503050406030204" pitchFamily="18" charset="0"/>
              </a:rPr>
              <a:t>newDocumentBuilder</a:t>
            </a:r>
            <a:r>
              <a:rPr lang="ro-RO" sz="3200" i="1" dirty="0">
                <a:latin typeface="Cambria" panose="02040503050406030204" pitchFamily="18" charset="0"/>
                <a:ea typeface="Cambria" panose="02040503050406030204" pitchFamily="18" charset="0"/>
              </a:rPr>
              <a:t>(): </a:t>
            </a:r>
            <a:r>
              <a:rPr lang="ro-RO" sz="3200" dirty="0">
                <a:latin typeface="Cambria" panose="02040503050406030204" pitchFamily="18" charset="0"/>
                <a:ea typeface="Cambria" panose="02040503050406030204" pitchFamily="18" charset="0"/>
              </a:rPr>
              <a:t>permite construirea unui obiect de tip </a:t>
            </a:r>
            <a:r>
              <a:rPr lang="ro-RO" sz="3200" i="1" dirty="0" err="1">
                <a:latin typeface="Cambria" panose="02040503050406030204" pitchFamily="18" charset="0"/>
                <a:ea typeface="Cambria" panose="02040503050406030204" pitchFamily="18" charset="0"/>
              </a:rPr>
              <a:t>DocumentBuilder</a:t>
            </a:r>
            <a:endParaRPr lang="ro-RO" sz="3200" i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lvl="1" indent="0">
              <a:buNone/>
            </a:pPr>
            <a:endParaRPr lang="ro-RO" sz="3200" i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ro-RO" sz="3200" b="1" i="1" dirty="0" err="1">
                <a:latin typeface="Cambria" panose="02040503050406030204" pitchFamily="18" charset="0"/>
                <a:ea typeface="Cambria" panose="02040503050406030204" pitchFamily="18" charset="0"/>
              </a:rPr>
              <a:t>DocumentBuilder</a:t>
            </a:r>
            <a:r>
              <a:rPr lang="ro-RO" sz="3200" b="1" i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o-RO" sz="3200" i="1" dirty="0">
                <a:latin typeface="Cambria" panose="02040503050406030204" pitchFamily="18" charset="0"/>
                <a:ea typeface="Cambria" panose="02040503050406030204" pitchFamily="18" charset="0"/>
              </a:rPr>
              <a:t>– </a:t>
            </a:r>
            <a:r>
              <a:rPr lang="ro-RO" sz="3200" dirty="0">
                <a:latin typeface="Cambria" panose="02040503050406030204" pitchFamily="18" charset="0"/>
                <a:ea typeface="Cambria" panose="02040503050406030204" pitchFamily="18" charset="0"/>
              </a:rPr>
              <a:t>o clasă prin care se pot obține obiectele de tip </a:t>
            </a:r>
            <a:r>
              <a:rPr lang="ro-RO" sz="3200" i="1" dirty="0">
                <a:latin typeface="Cambria" panose="02040503050406030204" pitchFamily="18" charset="0"/>
                <a:ea typeface="Cambria" panose="02040503050406030204" pitchFamily="18" charset="0"/>
              </a:rPr>
              <a:t>Document</a:t>
            </a:r>
            <a:r>
              <a:rPr lang="ro-RO" sz="3200" dirty="0">
                <a:latin typeface="Cambria" panose="02040503050406030204" pitchFamily="18" charset="0"/>
                <a:ea typeface="Cambria" panose="02040503050406030204" pitchFamily="18" charset="0"/>
              </a:rPr>
              <a:t> asociate unui document XML</a:t>
            </a:r>
          </a:p>
          <a:p>
            <a:pPr lvl="1"/>
            <a:r>
              <a:rPr lang="ro-RO" sz="3200" i="1" dirty="0">
                <a:latin typeface="Cambria" panose="02040503050406030204" pitchFamily="18" charset="0"/>
                <a:ea typeface="Cambria" panose="02040503050406030204" pitchFamily="18" charset="0"/>
              </a:rPr>
              <a:t>Document </a:t>
            </a:r>
            <a:r>
              <a:rPr lang="ro-RO" sz="3200" b="1" i="1" dirty="0" err="1">
                <a:latin typeface="Cambria" panose="02040503050406030204" pitchFamily="18" charset="0"/>
                <a:ea typeface="Cambria" panose="02040503050406030204" pitchFamily="18" charset="0"/>
              </a:rPr>
              <a:t>parse</a:t>
            </a:r>
            <a:r>
              <a:rPr lang="ro-RO" sz="3200" i="1" dirty="0">
                <a:latin typeface="Cambria" panose="02040503050406030204" pitchFamily="18" charset="0"/>
                <a:ea typeface="Cambria" panose="02040503050406030204" pitchFamily="18" charset="0"/>
              </a:rPr>
              <a:t>(File/</a:t>
            </a:r>
            <a:r>
              <a:rPr lang="ro-RO" sz="3200" i="1" dirty="0" err="1">
                <a:latin typeface="Cambria" panose="02040503050406030204" pitchFamily="18" charset="0"/>
                <a:ea typeface="Cambria" panose="02040503050406030204" pitchFamily="18" charset="0"/>
              </a:rPr>
              <a:t>InputStream</a:t>
            </a:r>
            <a:r>
              <a:rPr lang="ro-RO" sz="3200" i="1" dirty="0">
                <a:latin typeface="Cambria" panose="02040503050406030204" pitchFamily="18" charset="0"/>
                <a:ea typeface="Cambria" panose="02040503050406030204" pitchFamily="18" charset="0"/>
              </a:rPr>
              <a:t>/</a:t>
            </a:r>
            <a:r>
              <a:rPr lang="ro-RO" sz="3200" i="1" dirty="0" err="1">
                <a:latin typeface="Cambria" panose="02040503050406030204" pitchFamily="18" charset="0"/>
                <a:ea typeface="Cambria" panose="02040503050406030204" pitchFamily="18" charset="0"/>
              </a:rPr>
              <a:t>string</a:t>
            </a:r>
            <a:r>
              <a:rPr lang="ro-RO" sz="3200" i="1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r>
              <a:rPr lang="ro-RO" sz="3200" dirty="0">
                <a:latin typeface="Cambria" panose="02040503050406030204" pitchFamily="18" charset="0"/>
                <a:ea typeface="Cambria" panose="02040503050406030204" pitchFamily="18" charset="0"/>
              </a:rPr>
              <a:t>: obține obiectul </a:t>
            </a:r>
            <a:r>
              <a:rPr lang="ro-RO" sz="3200" i="1" dirty="0">
                <a:latin typeface="Cambria" panose="02040503050406030204" pitchFamily="18" charset="0"/>
                <a:ea typeface="Cambria" panose="02040503050406030204" pitchFamily="18" charset="0"/>
              </a:rPr>
              <a:t>Document</a:t>
            </a:r>
            <a:r>
              <a:rPr lang="ro-RO" sz="3200" dirty="0">
                <a:latin typeface="Cambria" panose="02040503050406030204" pitchFamily="18" charset="0"/>
                <a:ea typeface="Cambria" panose="02040503050406030204" pitchFamily="18" charset="0"/>
              </a:rPr>
              <a:t> prin </a:t>
            </a:r>
            <a:r>
              <a:rPr lang="ro-RO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parsarea</a:t>
            </a:r>
            <a:r>
              <a:rPr lang="ro-RO" sz="3200" dirty="0">
                <a:latin typeface="Cambria" panose="02040503050406030204" pitchFamily="18" charset="0"/>
                <a:ea typeface="Cambria" panose="02040503050406030204" pitchFamily="18" charset="0"/>
              </a:rPr>
              <a:t> fișierului XML specificat</a:t>
            </a:r>
          </a:p>
          <a:p>
            <a:pPr lvl="1"/>
            <a:r>
              <a:rPr lang="fr-FR" sz="3200" i="1" dirty="0">
                <a:latin typeface="Cambria" panose="02040503050406030204" pitchFamily="18" charset="0"/>
                <a:ea typeface="Cambria" panose="02040503050406030204" pitchFamily="18" charset="0"/>
              </a:rPr>
              <a:t>abstract Document</a:t>
            </a:r>
            <a:r>
              <a:rPr lang="fr-FR" sz="3200" b="1" i="1" dirty="0">
                <a:latin typeface="Cambria" panose="02040503050406030204" pitchFamily="18" charset="0"/>
                <a:ea typeface="Cambria" panose="02040503050406030204" pitchFamily="18" charset="0"/>
              </a:rPr>
              <a:t> </a:t>
            </a:r>
            <a:r>
              <a:rPr lang="fr-FR" sz="3200" b="1" i="1" dirty="0" err="1">
                <a:latin typeface="Cambria" panose="02040503050406030204" pitchFamily="18" charset="0"/>
                <a:ea typeface="Cambria" panose="02040503050406030204" pitchFamily="18" charset="0"/>
              </a:rPr>
              <a:t>newDocument</a:t>
            </a:r>
            <a:r>
              <a:rPr lang="fr-FR" sz="3200" i="1" dirty="0">
                <a:latin typeface="Cambria" panose="02040503050406030204" pitchFamily="18" charset="0"/>
                <a:ea typeface="Cambria" panose="02040503050406030204" pitchFamily="18" charset="0"/>
              </a:rPr>
              <a:t>()</a:t>
            </a:r>
            <a:r>
              <a:rPr lang="ro-RO" sz="3200" dirty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  <a:r>
              <a:rPr lang="fr-FR" sz="3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fr-FR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creare</a:t>
            </a:r>
            <a:r>
              <a:rPr lang="fr-FR" sz="3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fr-FR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obiect</a:t>
            </a:r>
            <a:r>
              <a:rPr lang="fr-FR" sz="3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fr-FR" sz="3200" i="1" dirty="0">
                <a:latin typeface="Cambria" panose="02040503050406030204" pitchFamily="18" charset="0"/>
                <a:ea typeface="Cambria" panose="02040503050406030204" pitchFamily="18" charset="0"/>
              </a:rPr>
              <a:t>Document</a:t>
            </a:r>
            <a:r>
              <a:rPr lang="ro-RO" sz="3200" dirty="0">
                <a:latin typeface="Cambria" panose="02040503050406030204" pitchFamily="18" charset="0"/>
                <a:ea typeface="Cambria" panose="02040503050406030204" pitchFamily="18" charset="0"/>
              </a:rPr>
              <a:t> gol</a:t>
            </a:r>
            <a:endParaRPr lang="fr-FR" sz="3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lvl="1" indent="0">
              <a:buNone/>
            </a:pPr>
            <a:endParaRPr lang="ro-RO" dirty="0"/>
          </a:p>
          <a:p>
            <a:pPr lvl="1"/>
            <a:endParaRPr lang="ro-RO" dirty="0"/>
          </a:p>
          <a:p>
            <a:pPr lvl="1"/>
            <a:endParaRPr lang="en-US" dirty="0"/>
          </a:p>
        </p:txBody>
      </p:sp>
      <p:pic>
        <p:nvPicPr>
          <p:cNvPr id="3074" name="Picture 2" descr="DOM APIs">
            <a:extLst>
              <a:ext uri="{FF2B5EF4-FFF2-40B4-BE49-F238E27FC236}">
                <a16:creationId xmlns:a16="http://schemas.microsoft.com/office/drawing/2014/main" id="{3F9910AF-D1E5-4232-8A76-D869F9F904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5961" y="2571614"/>
            <a:ext cx="3743325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458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627BC-521A-4864-88A7-FE3917025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2428"/>
          </a:xfrm>
        </p:spPr>
        <p:txBody>
          <a:bodyPr>
            <a:normAutofit/>
          </a:bodyPr>
          <a:lstStyle/>
          <a:p>
            <a:r>
              <a:rPr lang="en-US" sz="4000" b="1" i="1" dirty="0">
                <a:latin typeface="Cambria" panose="02040503050406030204" pitchFamily="18" charset="0"/>
                <a:ea typeface="Cambria" panose="02040503050406030204" pitchFamily="18" charset="0"/>
              </a:rPr>
              <a:t>JAXP</a:t>
            </a:r>
            <a:r>
              <a:rPr lang="en-US" sz="4000" i="1" dirty="0">
                <a:latin typeface="Cambria" panose="02040503050406030204" pitchFamily="18" charset="0"/>
                <a:ea typeface="Cambria" panose="02040503050406030204" pitchFamily="18" charset="0"/>
              </a:rPr>
              <a:t>: Java API for XML </a:t>
            </a:r>
            <a:endParaRPr lang="en-US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F74F2-C239-4371-9F6B-6DAB74997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o-RO" b="1" i="1" dirty="0" err="1">
                <a:latin typeface="Cambria" panose="02040503050406030204" pitchFamily="18" charset="0"/>
                <a:ea typeface="Cambria" panose="02040503050406030204" pitchFamily="18" charset="0"/>
              </a:rPr>
              <a:t>Node</a:t>
            </a:r>
            <a:r>
              <a:rPr lang="ro-RO" dirty="0">
                <a:latin typeface="Cambria" panose="02040503050406030204" pitchFamily="18" charset="0"/>
                <a:ea typeface="Cambria" panose="02040503050406030204" pitchFamily="18" charset="0"/>
              </a:rPr>
              <a:t> – interfața care reprezintă un nod din arbore (indiferent de tip)</a:t>
            </a:r>
          </a:p>
          <a:p>
            <a:pPr lvl="1"/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</a:rPr>
              <a:t>Node </a:t>
            </a:r>
            <a:r>
              <a:rPr lang="en-US" b="1" i="1" dirty="0" err="1">
                <a:latin typeface="Cambria" panose="02040503050406030204" pitchFamily="18" charset="0"/>
                <a:ea typeface="Cambria" panose="02040503050406030204" pitchFamily="18" charset="0"/>
              </a:rPr>
              <a:t>appendChild</a:t>
            </a:r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</a:rPr>
              <a:t>(Node </a:t>
            </a:r>
            <a:r>
              <a:rPr lang="en-US" i="1" dirty="0" err="1">
                <a:latin typeface="Cambria" panose="02040503050406030204" pitchFamily="18" charset="0"/>
                <a:ea typeface="Cambria" panose="02040503050406030204" pitchFamily="18" charset="0"/>
              </a:rPr>
              <a:t>newChild</a:t>
            </a:r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ro-RO" dirty="0">
                <a:latin typeface="Cambria" panose="02040503050406030204" pitchFamily="18" charset="0"/>
                <a:ea typeface="Cambria" panose="02040503050406030204" pitchFamily="18" charset="0"/>
              </a:rPr>
              <a:t>a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d</a:t>
            </a:r>
            <a:r>
              <a:rPr lang="ro-RO" dirty="0">
                <a:latin typeface="Cambria" panose="02040503050406030204" pitchFamily="18" charset="0"/>
                <a:ea typeface="Cambria" panose="02040503050406030204" pitchFamily="18" charset="0"/>
              </a:rPr>
              <a:t>a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ug</a:t>
            </a:r>
            <a:r>
              <a:rPr lang="ro-RO" dirty="0">
                <a:latin typeface="Cambria" panose="02040503050406030204" pitchFamily="18" charset="0"/>
                <a:ea typeface="Cambria" panose="02040503050406030204" pitchFamily="18" charset="0"/>
              </a:rPr>
              <a:t>ă un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nod</a:t>
            </a:r>
            <a:r>
              <a:rPr lang="ro-RO" dirty="0">
                <a:latin typeface="Cambria" panose="02040503050406030204" pitchFamily="18" charset="0"/>
                <a:ea typeface="Cambria" panose="02040503050406030204" pitchFamily="18" charset="0"/>
              </a:rPr>
              <a:t> copil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/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</a:rPr>
              <a:t>String </a:t>
            </a:r>
            <a:r>
              <a:rPr lang="en-US" b="1" i="1" dirty="0" err="1">
                <a:latin typeface="Cambria" panose="02040503050406030204" pitchFamily="18" charset="0"/>
                <a:ea typeface="Cambria" panose="02040503050406030204" pitchFamily="18" charset="0"/>
              </a:rPr>
              <a:t>getNodeName</a:t>
            </a:r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</a:rPr>
              <a:t>()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ro-RO" dirty="0">
                <a:latin typeface="Cambria" panose="02040503050406030204" pitchFamily="18" charset="0"/>
                <a:ea typeface="Cambria" panose="02040503050406030204" pitchFamily="18" charset="0"/>
              </a:rPr>
              <a:t>f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urnizează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numele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nodului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pPr lvl="1"/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</a:rPr>
              <a:t>String </a:t>
            </a:r>
            <a:r>
              <a:rPr lang="en-US" b="1" i="1" dirty="0" err="1">
                <a:latin typeface="Cambria" panose="02040503050406030204" pitchFamily="18" charset="0"/>
                <a:ea typeface="Cambria" panose="02040503050406030204" pitchFamily="18" charset="0"/>
              </a:rPr>
              <a:t>getNodeValue</a:t>
            </a:r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</a:rPr>
              <a:t>()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ro-RO" dirty="0">
                <a:latin typeface="Cambria" panose="02040503050406030204" pitchFamily="18" charset="0"/>
                <a:ea typeface="Cambria" panose="02040503050406030204" pitchFamily="18" charset="0"/>
              </a:rPr>
              <a:t>î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ntoarce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valoarea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nodului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/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</a:rPr>
              <a:t>short </a:t>
            </a:r>
            <a:r>
              <a:rPr lang="en-US" b="1" i="1" dirty="0" err="1">
                <a:latin typeface="Cambria" panose="02040503050406030204" pitchFamily="18" charset="0"/>
                <a:ea typeface="Cambria" panose="02040503050406030204" pitchFamily="18" charset="0"/>
              </a:rPr>
              <a:t>getNodeType</a:t>
            </a:r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</a:rPr>
              <a:t>()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tipul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nodului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  <a:r>
              <a:rPr lang="ro-RO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constante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in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interfața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</a:rPr>
              <a:t>Node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Exemplu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ro-RO" i="1" dirty="0" err="1">
                <a:latin typeface="Cambria" panose="02040503050406030204" pitchFamily="18" charset="0"/>
                <a:ea typeface="Cambria" panose="02040503050406030204" pitchFamily="18" charset="0"/>
              </a:rPr>
              <a:t>Node</a:t>
            </a:r>
            <a:r>
              <a:rPr lang="ro-RO" i="1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</a:rPr>
              <a:t>ATTRIBUTE_NODE</a:t>
            </a:r>
            <a:r>
              <a:rPr lang="ro-RO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/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</a:rPr>
              <a:t>Node </a:t>
            </a:r>
            <a:r>
              <a:rPr lang="en-US" b="1" i="1" dirty="0" err="1">
                <a:latin typeface="Cambria" panose="02040503050406030204" pitchFamily="18" charset="0"/>
                <a:ea typeface="Cambria" panose="02040503050406030204" pitchFamily="18" charset="0"/>
              </a:rPr>
              <a:t>getParentNode</a:t>
            </a:r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</a:rPr>
              <a:t>()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nodul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părinte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/>
            <a:r>
              <a:rPr lang="en-US" i="1" dirty="0" err="1">
                <a:latin typeface="Cambria" panose="02040503050406030204" pitchFamily="18" charset="0"/>
                <a:ea typeface="Cambria" panose="02040503050406030204" pitchFamily="18" charset="0"/>
              </a:rPr>
              <a:t>NodeList</a:t>
            </a:r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i="1" dirty="0" err="1">
                <a:latin typeface="Cambria" panose="02040503050406030204" pitchFamily="18" charset="0"/>
                <a:ea typeface="Cambria" panose="02040503050406030204" pitchFamily="18" charset="0"/>
              </a:rPr>
              <a:t>getChildNodes</a:t>
            </a:r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</a:rPr>
              <a:t>()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lista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fiilor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/>
            <a:r>
              <a:rPr lang="en-US" i="1" dirty="0" err="1">
                <a:latin typeface="Cambria" panose="02040503050406030204" pitchFamily="18" charset="0"/>
                <a:ea typeface="Cambria" panose="02040503050406030204" pitchFamily="18" charset="0"/>
              </a:rPr>
              <a:t>NamedNodeMap</a:t>
            </a:r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i="1" dirty="0" err="1">
                <a:latin typeface="Cambria" panose="02040503050406030204" pitchFamily="18" charset="0"/>
                <a:ea typeface="Cambria" panose="02040503050406030204" pitchFamily="18" charset="0"/>
              </a:rPr>
              <a:t>getAttributes</a:t>
            </a:r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</a:rPr>
              <a:t>()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lista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atributelor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lvl="1" indent="0">
              <a:buNone/>
            </a:pPr>
            <a:endParaRPr lang="en-US" sz="11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ro-RO" b="1" i="1" dirty="0">
                <a:latin typeface="Cambria" panose="02040503050406030204" pitchFamily="18" charset="0"/>
                <a:ea typeface="Cambria" panose="02040503050406030204" pitchFamily="18" charset="0"/>
              </a:rPr>
              <a:t>Element </a:t>
            </a:r>
            <a:r>
              <a:rPr lang="ro-RO" dirty="0">
                <a:latin typeface="Cambria" panose="02040503050406030204" pitchFamily="18" charset="0"/>
                <a:ea typeface="Cambria" panose="02040503050406030204" pitchFamily="18" charset="0"/>
              </a:rPr>
              <a:t>- interfață derivată din </a:t>
            </a:r>
            <a:r>
              <a:rPr lang="ro-RO" i="1" dirty="0" err="1">
                <a:latin typeface="Cambria" panose="02040503050406030204" pitchFamily="18" charset="0"/>
                <a:ea typeface="Cambria" panose="02040503050406030204" pitchFamily="18" charset="0"/>
              </a:rPr>
              <a:t>Node</a:t>
            </a:r>
            <a:endParaRPr lang="ro-RO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/>
            <a:r>
              <a:rPr lang="ro-RO" dirty="0">
                <a:latin typeface="Cambria" panose="02040503050406030204" pitchFamily="18" charset="0"/>
                <a:ea typeface="Cambria" panose="02040503050406030204" pitchFamily="18" charset="0"/>
              </a:rPr>
              <a:t>utilizată pentru descrierea elementelor dintr-un arbore DOM</a:t>
            </a:r>
          </a:p>
          <a:p>
            <a:pPr lvl="1"/>
            <a:r>
              <a:rPr lang="ro-RO" dirty="0">
                <a:latin typeface="Cambria" panose="02040503050406030204" pitchFamily="18" charset="0"/>
                <a:ea typeface="Cambria" panose="02040503050406030204" pitchFamily="18" charset="0"/>
              </a:rPr>
              <a:t>elementele pot avea asociate atribute</a:t>
            </a:r>
          </a:p>
          <a:p>
            <a:pPr lvl="1"/>
            <a:r>
              <a:rPr lang="ro-RO" dirty="0">
                <a:latin typeface="Cambria" panose="02040503050406030204" pitchFamily="18" charset="0"/>
                <a:ea typeface="Cambria" panose="02040503050406030204" pitchFamily="18" charset="0"/>
              </a:rPr>
              <a:t>conține metode de adăugare/consultare/ștergere atribute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3683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8893F-2161-4E39-9E51-91AC15316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9743"/>
          </a:xfrm>
        </p:spPr>
        <p:txBody>
          <a:bodyPr/>
          <a:lstStyle/>
          <a:p>
            <a:r>
              <a:rPr lang="en-US" b="1" i="1" dirty="0">
                <a:latin typeface="Cambria" panose="02040503050406030204" pitchFamily="18" charset="0"/>
                <a:ea typeface="Cambria" panose="02040503050406030204" pitchFamily="18" charset="0"/>
              </a:rPr>
              <a:t>JAXP</a:t>
            </a:r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</a:rPr>
              <a:t>: Java API for XML 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4C653-5272-468A-A17F-DFECD5CDB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o-RO" b="1" i="1" dirty="0">
                <a:latin typeface="Cambria" panose="02040503050406030204" pitchFamily="18" charset="0"/>
                <a:ea typeface="Cambria" panose="02040503050406030204" pitchFamily="18" charset="0"/>
              </a:rPr>
              <a:t>Document</a:t>
            </a:r>
            <a:r>
              <a:rPr lang="ro-RO" dirty="0">
                <a:latin typeface="Cambria" panose="02040503050406030204" pitchFamily="18" charset="0"/>
                <a:ea typeface="Cambria" panose="02040503050406030204" pitchFamily="18" charset="0"/>
              </a:rPr>
              <a:t> – interfața care modelează conceptul de document DOM</a:t>
            </a:r>
          </a:p>
          <a:p>
            <a:pPr lvl="1"/>
            <a:r>
              <a:rPr lang="ro-RO" i="1" dirty="0">
                <a:latin typeface="Cambria" panose="02040503050406030204" pitchFamily="18" charset="0"/>
                <a:ea typeface="Cambria" panose="02040503050406030204" pitchFamily="18" charset="0"/>
              </a:rPr>
              <a:t>Element </a:t>
            </a:r>
            <a:r>
              <a:rPr lang="ro-RO" b="1" i="1" dirty="0" err="1">
                <a:latin typeface="Cambria" panose="02040503050406030204" pitchFamily="18" charset="0"/>
                <a:ea typeface="Cambria" panose="02040503050406030204" pitchFamily="18" charset="0"/>
              </a:rPr>
              <a:t>getDocumentElement</a:t>
            </a:r>
            <a:r>
              <a:rPr lang="ro-RO" i="1" dirty="0">
                <a:latin typeface="Cambria" panose="02040503050406030204" pitchFamily="18" charset="0"/>
                <a:ea typeface="Cambria" panose="02040503050406030204" pitchFamily="18" charset="0"/>
              </a:rPr>
              <a:t>()</a:t>
            </a:r>
            <a:r>
              <a:rPr lang="ro-RO" dirty="0">
                <a:latin typeface="Cambria" panose="02040503050406030204" pitchFamily="18" charset="0"/>
                <a:ea typeface="Cambria" panose="02040503050406030204" pitchFamily="18" charset="0"/>
              </a:rPr>
              <a:t>: întoarce elementul rădăcina</a:t>
            </a:r>
          </a:p>
          <a:p>
            <a:pPr lvl="1"/>
            <a:r>
              <a:rPr lang="ro-RO" i="1" dirty="0" err="1">
                <a:latin typeface="Cambria" panose="02040503050406030204" pitchFamily="18" charset="0"/>
                <a:ea typeface="Cambria" panose="02040503050406030204" pitchFamily="18" charset="0"/>
              </a:rPr>
              <a:t>NodeList</a:t>
            </a:r>
            <a:r>
              <a:rPr lang="ro-RO" i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o-RO" b="1" i="1" dirty="0" err="1">
                <a:latin typeface="Cambria" panose="02040503050406030204" pitchFamily="18" charset="0"/>
                <a:ea typeface="Cambria" panose="02040503050406030204" pitchFamily="18" charset="0"/>
              </a:rPr>
              <a:t>getElementsByTagName</a:t>
            </a:r>
            <a:r>
              <a:rPr lang="ro-RO" i="1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ro-RO" i="1" dirty="0" err="1">
                <a:latin typeface="Cambria" panose="02040503050406030204" pitchFamily="18" charset="0"/>
                <a:ea typeface="Cambria" panose="02040503050406030204" pitchFamily="18" charset="0"/>
              </a:rPr>
              <a:t>String</a:t>
            </a:r>
            <a:r>
              <a:rPr lang="ro-RO" i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o-RO" i="1" dirty="0" err="1">
                <a:latin typeface="Cambria" panose="02040503050406030204" pitchFamily="18" charset="0"/>
                <a:ea typeface="Cambria" panose="02040503050406030204" pitchFamily="18" charset="0"/>
              </a:rPr>
              <a:t>tagname</a:t>
            </a:r>
            <a:r>
              <a:rPr lang="ro-RO" i="1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r>
              <a:rPr lang="ro-RO" dirty="0">
                <a:latin typeface="Cambria" panose="02040503050406030204" pitchFamily="18" charset="0"/>
                <a:ea typeface="Cambria" panose="02040503050406030204" pitchFamily="18" charset="0"/>
              </a:rPr>
              <a:t>: întoarce elementele (din clasa Element) asociate cu numele de </a:t>
            </a:r>
            <a:r>
              <a:rPr lang="ro-RO" dirty="0" err="1">
                <a:latin typeface="Cambria" panose="02040503050406030204" pitchFamily="18" charset="0"/>
                <a:ea typeface="Cambria" panose="02040503050406030204" pitchFamily="18" charset="0"/>
              </a:rPr>
              <a:t>tag</a:t>
            </a:r>
            <a:r>
              <a:rPr lang="ro-RO" dirty="0">
                <a:latin typeface="Cambria" panose="02040503050406030204" pitchFamily="18" charset="0"/>
                <a:ea typeface="Cambria" panose="02040503050406030204" pitchFamily="18" charset="0"/>
              </a:rPr>
              <a:t> specificat</a:t>
            </a:r>
            <a:endParaRPr lang="ro-RO" sz="1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/>
            <a:r>
              <a:rPr lang="ro-RO" i="1" dirty="0">
                <a:latin typeface="Cambria" panose="02040503050406030204" pitchFamily="18" charset="0"/>
                <a:ea typeface="Cambria" panose="02040503050406030204" pitchFamily="18" charset="0"/>
              </a:rPr>
              <a:t>Element </a:t>
            </a:r>
            <a:r>
              <a:rPr lang="ro-RO" b="1" i="1" dirty="0" err="1">
                <a:latin typeface="Cambria" panose="02040503050406030204" pitchFamily="18" charset="0"/>
                <a:ea typeface="Cambria" panose="02040503050406030204" pitchFamily="18" charset="0"/>
              </a:rPr>
              <a:t>createElement</a:t>
            </a:r>
            <a:r>
              <a:rPr lang="ro-RO" i="1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ro-RO" i="1" dirty="0" err="1">
                <a:latin typeface="Cambria" panose="02040503050406030204" pitchFamily="18" charset="0"/>
                <a:ea typeface="Cambria" panose="02040503050406030204" pitchFamily="18" charset="0"/>
              </a:rPr>
              <a:t>String</a:t>
            </a:r>
            <a:r>
              <a:rPr lang="ro-RO" i="1" dirty="0">
                <a:latin typeface="Cambria" panose="02040503050406030204" pitchFamily="18" charset="0"/>
                <a:ea typeface="Cambria" panose="02040503050406030204" pitchFamily="18" charset="0"/>
              </a:rPr>
              <a:t> </a:t>
            </a:r>
            <a:r>
              <a:rPr lang="ro-RO" i="1" dirty="0" err="1">
                <a:latin typeface="Cambria" panose="02040503050406030204" pitchFamily="18" charset="0"/>
                <a:ea typeface="Cambria" panose="02040503050406030204" pitchFamily="18" charset="0"/>
              </a:rPr>
              <a:t>tagName</a:t>
            </a:r>
            <a:r>
              <a:rPr lang="ro-RO" i="1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r>
              <a:rPr lang="ro-RO" dirty="0">
                <a:latin typeface="Cambria" panose="02040503050406030204" pitchFamily="18" charset="0"/>
                <a:ea typeface="Cambria" panose="02040503050406030204" pitchFamily="18" charset="0"/>
              </a:rPr>
              <a:t>: creează un nod de tip Element cu numele specificat</a:t>
            </a:r>
          </a:p>
          <a:p>
            <a:pPr lvl="1"/>
            <a:r>
              <a:rPr lang="ro-RO" i="1" dirty="0" err="1">
                <a:latin typeface="Cambria" panose="02040503050406030204" pitchFamily="18" charset="0"/>
                <a:ea typeface="Cambria" panose="02040503050406030204" pitchFamily="18" charset="0"/>
              </a:rPr>
              <a:t>Attr</a:t>
            </a:r>
            <a:r>
              <a:rPr lang="ro-RO" i="1" dirty="0">
                <a:latin typeface="Cambria" panose="02040503050406030204" pitchFamily="18" charset="0"/>
                <a:ea typeface="Cambria" panose="02040503050406030204" pitchFamily="18" charset="0"/>
              </a:rPr>
              <a:t> </a:t>
            </a:r>
            <a:r>
              <a:rPr lang="ro-RO" b="1" i="1" dirty="0" err="1">
                <a:latin typeface="Cambria" panose="02040503050406030204" pitchFamily="18" charset="0"/>
                <a:ea typeface="Cambria" panose="02040503050406030204" pitchFamily="18" charset="0"/>
              </a:rPr>
              <a:t>createAttribute</a:t>
            </a:r>
            <a:r>
              <a:rPr lang="ro-RO" i="1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ro-RO" i="1" dirty="0" err="1">
                <a:latin typeface="Cambria" panose="02040503050406030204" pitchFamily="18" charset="0"/>
                <a:ea typeface="Cambria" panose="02040503050406030204" pitchFamily="18" charset="0"/>
              </a:rPr>
              <a:t>String</a:t>
            </a:r>
            <a:r>
              <a:rPr lang="ro-RO" i="1" dirty="0">
                <a:latin typeface="Cambria" panose="02040503050406030204" pitchFamily="18" charset="0"/>
                <a:ea typeface="Cambria" panose="02040503050406030204" pitchFamily="18" charset="0"/>
              </a:rPr>
              <a:t> </a:t>
            </a:r>
            <a:r>
              <a:rPr lang="ro-RO" i="1" dirty="0" err="1">
                <a:latin typeface="Cambria" panose="02040503050406030204" pitchFamily="18" charset="0"/>
                <a:ea typeface="Cambria" panose="02040503050406030204" pitchFamily="18" charset="0"/>
              </a:rPr>
              <a:t>name</a:t>
            </a:r>
            <a:r>
              <a:rPr lang="ro-RO" i="1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r>
              <a:rPr lang="ro-RO" dirty="0">
                <a:latin typeface="Cambria" panose="02040503050406030204" pitchFamily="18" charset="0"/>
                <a:ea typeface="Cambria" panose="02040503050406030204" pitchFamily="18" charset="0"/>
              </a:rPr>
              <a:t>: creează un nod de tip </a:t>
            </a:r>
            <a:r>
              <a:rPr lang="ro-RO" dirty="0" err="1">
                <a:latin typeface="Cambria" panose="02040503050406030204" pitchFamily="18" charset="0"/>
                <a:ea typeface="Cambria" panose="02040503050406030204" pitchFamily="18" charset="0"/>
              </a:rPr>
              <a:t>Attr</a:t>
            </a:r>
            <a:r>
              <a:rPr lang="ro-RO" dirty="0">
                <a:latin typeface="Cambria" panose="02040503050406030204" pitchFamily="18" charset="0"/>
                <a:ea typeface="Cambria" panose="02040503050406030204" pitchFamily="18" charset="0"/>
              </a:rPr>
              <a:t> (atribut) cu numele specificat</a:t>
            </a:r>
          </a:p>
          <a:p>
            <a:pPr lvl="1"/>
            <a:r>
              <a:rPr lang="ro-RO" i="1" dirty="0">
                <a:latin typeface="Cambria" panose="02040503050406030204" pitchFamily="18" charset="0"/>
                <a:ea typeface="Cambria" panose="02040503050406030204" pitchFamily="18" charset="0"/>
              </a:rPr>
              <a:t>Comment </a:t>
            </a:r>
            <a:r>
              <a:rPr lang="ro-RO" b="1" i="1" dirty="0" err="1">
                <a:latin typeface="Cambria" panose="02040503050406030204" pitchFamily="18" charset="0"/>
                <a:ea typeface="Cambria" panose="02040503050406030204" pitchFamily="18" charset="0"/>
              </a:rPr>
              <a:t>createComment</a:t>
            </a:r>
            <a:r>
              <a:rPr lang="ro-RO" i="1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ro-RO" i="1" dirty="0" err="1">
                <a:latin typeface="Cambria" panose="02040503050406030204" pitchFamily="18" charset="0"/>
                <a:ea typeface="Cambria" panose="02040503050406030204" pitchFamily="18" charset="0"/>
              </a:rPr>
              <a:t>String</a:t>
            </a:r>
            <a:r>
              <a:rPr lang="ro-RO" i="1" dirty="0">
                <a:latin typeface="Cambria" panose="02040503050406030204" pitchFamily="18" charset="0"/>
                <a:ea typeface="Cambria" panose="02040503050406030204" pitchFamily="18" charset="0"/>
              </a:rPr>
              <a:t> data)</a:t>
            </a:r>
            <a:r>
              <a:rPr lang="ro-RO" dirty="0">
                <a:latin typeface="Cambria" panose="02040503050406030204" pitchFamily="18" charset="0"/>
                <a:ea typeface="Cambria" panose="02040503050406030204" pitchFamily="18" charset="0"/>
              </a:rPr>
              <a:t>: creează un nod de tip Comment cu conținutul specificat</a:t>
            </a:r>
          </a:p>
          <a:p>
            <a:pPr lvl="1"/>
            <a:r>
              <a:rPr lang="ro-RO" i="1" dirty="0">
                <a:latin typeface="Cambria" panose="02040503050406030204" pitchFamily="18" charset="0"/>
                <a:ea typeface="Cambria" panose="02040503050406030204" pitchFamily="18" charset="0"/>
              </a:rPr>
              <a:t>Text </a:t>
            </a:r>
            <a:r>
              <a:rPr lang="ro-RO" b="1" i="1" dirty="0" err="1">
                <a:latin typeface="Cambria" panose="02040503050406030204" pitchFamily="18" charset="0"/>
                <a:ea typeface="Cambria" panose="02040503050406030204" pitchFamily="18" charset="0"/>
              </a:rPr>
              <a:t>createTextNode</a:t>
            </a:r>
            <a:r>
              <a:rPr lang="ro-RO" i="1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ro-RO" i="1" dirty="0" err="1">
                <a:latin typeface="Cambria" panose="02040503050406030204" pitchFamily="18" charset="0"/>
                <a:ea typeface="Cambria" panose="02040503050406030204" pitchFamily="18" charset="0"/>
              </a:rPr>
              <a:t>String</a:t>
            </a:r>
            <a:r>
              <a:rPr lang="ro-RO" i="1" dirty="0">
                <a:latin typeface="Cambria" panose="02040503050406030204" pitchFamily="18" charset="0"/>
                <a:ea typeface="Cambria" panose="02040503050406030204" pitchFamily="18" charset="0"/>
              </a:rPr>
              <a:t> data)</a:t>
            </a:r>
            <a:r>
              <a:rPr lang="ro-RO" dirty="0">
                <a:latin typeface="Cambria" panose="02040503050406030204" pitchFamily="18" charset="0"/>
                <a:ea typeface="Cambria" panose="02040503050406030204" pitchFamily="18" charset="0"/>
              </a:rPr>
              <a:t>: creează un nod de tip Text cu conținutul specificat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lvl="1" indent="0">
              <a:buNone/>
            </a:pPr>
            <a:endParaRPr lang="ro-RO" sz="1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ro-RO" b="1" dirty="0">
                <a:latin typeface="Cambria" panose="02040503050406030204" pitchFamily="18" charset="0"/>
                <a:ea typeface="Cambria" panose="02040503050406030204" pitchFamily="18" charset="0"/>
              </a:rPr>
              <a:t>Colecții</a:t>
            </a:r>
            <a:r>
              <a:rPr lang="ro-RO" dirty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pPr lvl="1"/>
            <a:r>
              <a:rPr lang="ro-RO" i="1" dirty="0" err="1">
                <a:latin typeface="Cambria" panose="02040503050406030204" pitchFamily="18" charset="0"/>
                <a:ea typeface="Cambria" panose="02040503050406030204" pitchFamily="18" charset="0"/>
              </a:rPr>
              <a:t>NodeList</a:t>
            </a:r>
            <a:r>
              <a:rPr lang="ro-RO" dirty="0">
                <a:latin typeface="Cambria" panose="02040503050406030204" pitchFamily="18" charset="0"/>
                <a:ea typeface="Cambria" panose="02040503050406030204" pitchFamily="18" charset="0"/>
              </a:rPr>
              <a:t>: colecție (listă) de noduri cu metode </a:t>
            </a:r>
            <a:r>
              <a:rPr lang="ro-RO" i="1" dirty="0">
                <a:latin typeface="Cambria" panose="02040503050406030204" pitchFamily="18" charset="0"/>
                <a:ea typeface="Cambria" panose="02040503050406030204" pitchFamily="18" charset="0"/>
              </a:rPr>
              <a:t>item</a:t>
            </a:r>
            <a:r>
              <a:rPr lang="ro-RO" dirty="0">
                <a:latin typeface="Cambria" panose="02040503050406030204" pitchFamily="18" charset="0"/>
                <a:ea typeface="Cambria" panose="02040503050406030204" pitchFamily="18" charset="0"/>
              </a:rPr>
              <a:t> și </a:t>
            </a:r>
            <a:r>
              <a:rPr lang="ro-RO" dirty="0" err="1">
                <a:latin typeface="Cambria" panose="02040503050406030204" pitchFamily="18" charset="0"/>
                <a:ea typeface="Cambria" panose="02040503050406030204" pitchFamily="18" charset="0"/>
              </a:rPr>
              <a:t>getL</a:t>
            </a:r>
            <a:r>
              <a:rPr lang="ro-RO" i="1" dirty="0" err="1">
                <a:latin typeface="Cambria" panose="02040503050406030204" pitchFamily="18" charset="0"/>
                <a:ea typeface="Cambria" panose="02040503050406030204" pitchFamily="18" charset="0"/>
              </a:rPr>
              <a:t>ength</a:t>
            </a:r>
            <a:endParaRPr lang="ro-RO" i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/>
            <a:r>
              <a:rPr lang="ro-RO" i="1" dirty="0" err="1">
                <a:latin typeface="Cambria" panose="02040503050406030204" pitchFamily="18" charset="0"/>
                <a:ea typeface="Cambria" panose="02040503050406030204" pitchFamily="18" charset="0"/>
              </a:rPr>
              <a:t>NamedNodeMap</a:t>
            </a:r>
            <a:r>
              <a:rPr lang="ro-RO" dirty="0">
                <a:latin typeface="Cambria" panose="02040503050406030204" pitchFamily="18" charset="0"/>
                <a:ea typeface="Cambria" panose="02040503050406030204" pitchFamily="18" charset="0"/>
              </a:rPr>
              <a:t>: dicționar de noduri cu metode </a:t>
            </a:r>
            <a:r>
              <a:rPr lang="ro-RO" i="1" dirty="0">
                <a:latin typeface="Cambria" panose="02040503050406030204" pitchFamily="18" charset="0"/>
                <a:ea typeface="Cambria" panose="02040503050406030204" pitchFamily="18" charset="0"/>
              </a:rPr>
              <a:t>item, </a:t>
            </a:r>
            <a:r>
              <a:rPr lang="ro-RO" dirty="0" err="1">
                <a:latin typeface="Cambria" panose="02040503050406030204" pitchFamily="18" charset="0"/>
                <a:ea typeface="Cambria" panose="02040503050406030204" pitchFamily="18" charset="0"/>
              </a:rPr>
              <a:t>getL</a:t>
            </a:r>
            <a:r>
              <a:rPr lang="ro-RO" i="1" dirty="0" err="1">
                <a:latin typeface="Cambria" panose="02040503050406030204" pitchFamily="18" charset="0"/>
                <a:ea typeface="Cambria" panose="02040503050406030204" pitchFamily="18" charset="0"/>
              </a:rPr>
              <a:t>ength</a:t>
            </a:r>
            <a:r>
              <a:rPr lang="ro-RO" i="1" dirty="0">
                <a:latin typeface="Cambria" panose="02040503050406030204" pitchFamily="18" charset="0"/>
                <a:ea typeface="Cambria" panose="02040503050406030204" pitchFamily="18" charset="0"/>
              </a:rPr>
              <a:t> și </a:t>
            </a:r>
            <a:r>
              <a:rPr lang="ro-RO" i="1" dirty="0" err="1">
                <a:latin typeface="Cambria" panose="02040503050406030204" pitchFamily="18" charset="0"/>
                <a:ea typeface="Cambria" panose="02040503050406030204" pitchFamily="18" charset="0"/>
              </a:rPr>
              <a:t>getNamedItem</a:t>
            </a:r>
            <a:endParaRPr lang="ro-RO" i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8082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A5D15-76AF-410B-A563-3BBB48BD8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9717"/>
            <a:ext cx="10515600" cy="792465"/>
          </a:xfrm>
        </p:spPr>
        <p:txBody>
          <a:bodyPr>
            <a:normAutofit/>
          </a:bodyPr>
          <a:lstStyle/>
          <a:p>
            <a:r>
              <a:rPr lang="en-US" sz="4000" b="1" i="1" dirty="0">
                <a:latin typeface="Cambria" panose="02040503050406030204" pitchFamily="18" charset="0"/>
                <a:ea typeface="Cambria" panose="02040503050406030204" pitchFamily="18" charset="0"/>
              </a:rPr>
              <a:t>JAXP</a:t>
            </a:r>
            <a:r>
              <a:rPr lang="en-US" sz="4000" i="1" dirty="0">
                <a:latin typeface="Cambria" panose="02040503050406030204" pitchFamily="18" charset="0"/>
                <a:ea typeface="Cambria" panose="02040503050406030204" pitchFamily="18" charset="0"/>
              </a:rPr>
              <a:t>: Java API for XML </a:t>
            </a:r>
            <a:endParaRPr lang="en-US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CEB70-8ED6-4B80-ADCA-E2FFE78362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3224" y="1687749"/>
            <a:ext cx="5886341" cy="4540642"/>
          </a:xfrm>
        </p:spPr>
        <p:txBody>
          <a:bodyPr>
            <a:normAutofit fontScale="77500" lnSpcReduction="20000"/>
          </a:bodyPr>
          <a:lstStyle/>
          <a:p>
            <a:r>
              <a:rPr lang="ro-RO" sz="2600" b="1" i="1" dirty="0" err="1">
                <a:latin typeface="Cambria" panose="02040503050406030204" pitchFamily="18" charset="0"/>
                <a:ea typeface="Cambria" panose="02040503050406030204" pitchFamily="18" charset="0"/>
              </a:rPr>
              <a:t>TransformerBuilderFactory</a:t>
            </a:r>
            <a:r>
              <a:rPr lang="ro-RO" sz="2600" dirty="0">
                <a:latin typeface="Cambria" panose="02040503050406030204" pitchFamily="18" charset="0"/>
                <a:ea typeface="Cambria" panose="02040503050406030204" pitchFamily="18" charset="0"/>
              </a:rPr>
              <a:t> – clasă de tip </a:t>
            </a:r>
            <a:r>
              <a:rPr lang="ro-RO" sz="2600" i="1" dirty="0" err="1">
                <a:latin typeface="Cambria" panose="02040503050406030204" pitchFamily="18" charset="0"/>
                <a:ea typeface="Cambria" panose="02040503050406030204" pitchFamily="18" charset="0"/>
              </a:rPr>
              <a:t>factory</a:t>
            </a:r>
            <a:r>
              <a:rPr lang="ro-RO" sz="2600" dirty="0">
                <a:latin typeface="Cambria" panose="02040503050406030204" pitchFamily="18" charset="0"/>
                <a:ea typeface="Cambria" panose="02040503050406030204" pitchFamily="18" charset="0"/>
              </a:rPr>
              <a:t> pentru crearea de obiecte de tip </a:t>
            </a:r>
            <a:r>
              <a:rPr lang="ro-RO" sz="2600" i="1" dirty="0" err="1">
                <a:latin typeface="Cambria" panose="02040503050406030204" pitchFamily="18" charset="0"/>
                <a:ea typeface="Cambria" panose="02040503050406030204" pitchFamily="18" charset="0"/>
              </a:rPr>
              <a:t>Transformer</a:t>
            </a:r>
            <a:endParaRPr lang="ro-RO" sz="2600" i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/>
            <a:r>
              <a:rPr lang="ro-RO" sz="2600" i="1" dirty="0">
                <a:latin typeface="Cambria" panose="02040503050406030204" pitchFamily="18" charset="0"/>
                <a:ea typeface="Cambria" panose="02040503050406030204" pitchFamily="18" charset="0"/>
              </a:rPr>
              <a:t>static </a:t>
            </a:r>
            <a:r>
              <a:rPr lang="ro-RO" sz="2600" i="1" dirty="0" err="1">
                <a:latin typeface="Cambria" panose="02040503050406030204" pitchFamily="18" charset="0"/>
                <a:ea typeface="Cambria" panose="02040503050406030204" pitchFamily="18" charset="0"/>
              </a:rPr>
              <a:t>TransformerBuilderFactory</a:t>
            </a:r>
            <a:r>
              <a:rPr lang="ro-RO" sz="2600" i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o-RO" sz="2600" b="1" i="1" dirty="0" err="1">
                <a:latin typeface="Cambria" panose="02040503050406030204" pitchFamily="18" charset="0"/>
                <a:ea typeface="Cambria" panose="02040503050406030204" pitchFamily="18" charset="0"/>
              </a:rPr>
              <a:t>newInstance</a:t>
            </a:r>
            <a:r>
              <a:rPr lang="ro-RO" sz="2600" i="1" dirty="0">
                <a:latin typeface="Cambria" panose="02040503050406030204" pitchFamily="18" charset="0"/>
                <a:ea typeface="Cambria" panose="02040503050406030204" pitchFamily="18" charset="0"/>
              </a:rPr>
              <a:t>()</a:t>
            </a:r>
            <a:r>
              <a:rPr lang="ro-RO" sz="2600" dirty="0">
                <a:latin typeface="Cambria" panose="02040503050406030204" pitchFamily="18" charset="0"/>
                <a:ea typeface="Cambria" panose="02040503050406030204" pitchFamily="18" charset="0"/>
              </a:rPr>
              <a:t>: permite </a:t>
            </a:r>
            <a:r>
              <a:rPr lang="ro-RO" sz="2600" dirty="0" err="1">
                <a:latin typeface="Cambria" panose="02040503050406030204" pitchFamily="18" charset="0"/>
                <a:ea typeface="Cambria" panose="02040503050406030204" pitchFamily="18" charset="0"/>
              </a:rPr>
              <a:t>instanțierea</a:t>
            </a:r>
            <a:r>
              <a:rPr lang="ro-RO" sz="2600" dirty="0">
                <a:latin typeface="Cambria" panose="02040503050406030204" pitchFamily="18" charset="0"/>
                <a:ea typeface="Cambria" panose="02040503050406030204" pitchFamily="18" charset="0"/>
              </a:rPr>
              <a:t> unui obiect de tip </a:t>
            </a:r>
            <a:r>
              <a:rPr lang="ro-RO" sz="2600" i="1" dirty="0" err="1">
                <a:latin typeface="Cambria" panose="02040503050406030204" pitchFamily="18" charset="0"/>
                <a:ea typeface="Cambria" panose="02040503050406030204" pitchFamily="18" charset="0"/>
              </a:rPr>
              <a:t>TransformerBuilderFactory</a:t>
            </a:r>
            <a:endParaRPr lang="ro-RO" sz="2600" i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/>
            <a:r>
              <a:rPr lang="ro-RO" sz="2600" i="1" dirty="0">
                <a:latin typeface="Cambria" panose="02040503050406030204" pitchFamily="18" charset="0"/>
                <a:ea typeface="Cambria" panose="02040503050406030204" pitchFamily="18" charset="0"/>
              </a:rPr>
              <a:t>abstract </a:t>
            </a:r>
            <a:r>
              <a:rPr lang="ro-RO" sz="2600" i="1" dirty="0" err="1">
                <a:latin typeface="Cambria" panose="02040503050406030204" pitchFamily="18" charset="0"/>
                <a:ea typeface="Cambria" panose="02040503050406030204" pitchFamily="18" charset="0"/>
              </a:rPr>
              <a:t>Transformer</a:t>
            </a:r>
            <a:r>
              <a:rPr lang="ro-RO" sz="2600" i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o-RO" sz="2600" b="1" i="1" dirty="0" err="1">
                <a:latin typeface="Cambria" panose="02040503050406030204" pitchFamily="18" charset="0"/>
                <a:ea typeface="Cambria" panose="02040503050406030204" pitchFamily="18" charset="0"/>
              </a:rPr>
              <a:t>newTransformer</a:t>
            </a:r>
            <a:r>
              <a:rPr lang="ro-RO" sz="2600" i="1" dirty="0">
                <a:latin typeface="Cambria" panose="02040503050406030204" pitchFamily="18" charset="0"/>
                <a:ea typeface="Cambria" panose="02040503050406030204" pitchFamily="18" charset="0"/>
              </a:rPr>
              <a:t>(): </a:t>
            </a:r>
            <a:r>
              <a:rPr lang="ro-RO" sz="2600" dirty="0">
                <a:latin typeface="Cambria" panose="02040503050406030204" pitchFamily="18" charset="0"/>
                <a:ea typeface="Cambria" panose="02040503050406030204" pitchFamily="18" charset="0"/>
              </a:rPr>
              <a:t>permite construirea unui obiect de tip </a:t>
            </a:r>
            <a:r>
              <a:rPr lang="ro-RO" sz="2600" i="1" dirty="0" err="1">
                <a:latin typeface="Cambria" panose="02040503050406030204" pitchFamily="18" charset="0"/>
                <a:ea typeface="Cambria" panose="02040503050406030204" pitchFamily="18" charset="0"/>
              </a:rPr>
              <a:t>DocumentBuilder</a:t>
            </a:r>
            <a:endParaRPr lang="ro-RO" sz="2600" i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lvl="1" indent="0">
              <a:buNone/>
            </a:pPr>
            <a:endParaRPr lang="ro-RO" sz="2600" i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ro-RO" sz="2600" b="1" i="1" dirty="0" err="1">
                <a:latin typeface="Cambria" panose="02040503050406030204" pitchFamily="18" charset="0"/>
                <a:ea typeface="Cambria" panose="02040503050406030204" pitchFamily="18" charset="0"/>
              </a:rPr>
              <a:t>Transformer</a:t>
            </a:r>
            <a:r>
              <a:rPr lang="ro-RO" sz="2600" b="1" i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o-RO" sz="2600" i="1" dirty="0">
                <a:latin typeface="Cambria" panose="02040503050406030204" pitchFamily="18" charset="0"/>
                <a:ea typeface="Cambria" panose="02040503050406030204" pitchFamily="18" charset="0"/>
              </a:rPr>
              <a:t>– </a:t>
            </a:r>
            <a:r>
              <a:rPr lang="ro-RO" sz="2600" dirty="0">
                <a:latin typeface="Cambria" panose="02040503050406030204" pitchFamily="18" charset="0"/>
                <a:ea typeface="Cambria" panose="02040503050406030204" pitchFamily="18" charset="0"/>
              </a:rPr>
              <a:t>o clasă prin care se pot obține obiectele de tip </a:t>
            </a:r>
            <a:r>
              <a:rPr lang="ro-RO" sz="2600" i="1" dirty="0">
                <a:latin typeface="Cambria" panose="02040503050406030204" pitchFamily="18" charset="0"/>
                <a:ea typeface="Cambria" panose="02040503050406030204" pitchFamily="18" charset="0"/>
              </a:rPr>
              <a:t>Document</a:t>
            </a:r>
            <a:r>
              <a:rPr lang="ro-RO" sz="2600" dirty="0">
                <a:latin typeface="Cambria" panose="02040503050406030204" pitchFamily="18" charset="0"/>
                <a:ea typeface="Cambria" panose="02040503050406030204" pitchFamily="18" charset="0"/>
              </a:rPr>
              <a:t> asociate unui document XML</a:t>
            </a:r>
          </a:p>
          <a:p>
            <a:pPr lvl="1"/>
            <a:r>
              <a:rPr lang="en-US" sz="2600" i="1" dirty="0">
                <a:latin typeface="Cambria" panose="02040503050406030204" pitchFamily="18" charset="0"/>
                <a:ea typeface="Cambria" panose="02040503050406030204" pitchFamily="18" charset="0"/>
              </a:rPr>
              <a:t>void </a:t>
            </a:r>
            <a:r>
              <a:rPr lang="en-US" sz="2600" b="1" i="1" dirty="0" err="1">
                <a:latin typeface="Cambria" panose="02040503050406030204" pitchFamily="18" charset="0"/>
                <a:ea typeface="Cambria" panose="02040503050406030204" pitchFamily="18" charset="0"/>
              </a:rPr>
              <a:t>setOutputProperty</a:t>
            </a:r>
            <a:r>
              <a:rPr lang="en-US" sz="2600" i="1" dirty="0">
                <a:latin typeface="Cambria" panose="02040503050406030204" pitchFamily="18" charset="0"/>
                <a:ea typeface="Cambria" panose="02040503050406030204" pitchFamily="18" charset="0"/>
              </a:rPr>
              <a:t>(String name, String value)</a:t>
            </a:r>
            <a:r>
              <a:rPr lang="ro-RO" sz="2600" dirty="0">
                <a:latin typeface="Cambria" panose="02040503050406030204" pitchFamily="18" charset="0"/>
                <a:ea typeface="Cambria" panose="02040503050406030204" pitchFamily="18" charset="0"/>
              </a:rPr>
              <a:t>: modificare proprietăți transformare (vezi </a:t>
            </a:r>
            <a:r>
              <a:rPr lang="ro-RO" sz="2600" i="1" dirty="0" err="1">
                <a:latin typeface="Cambria" panose="02040503050406030204" pitchFamily="18" charset="0"/>
                <a:ea typeface="Cambria" panose="02040503050406030204" pitchFamily="18" charset="0"/>
              </a:rPr>
              <a:t>OutputKeys</a:t>
            </a:r>
            <a:r>
              <a:rPr lang="ro-RO" sz="2600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  <a:p>
            <a:pPr lvl="1"/>
            <a:r>
              <a:rPr lang="fr-FR" sz="2600" i="1" dirty="0" err="1">
                <a:latin typeface="Cambria" panose="02040503050406030204" pitchFamily="18" charset="0"/>
                <a:ea typeface="Cambria" panose="02040503050406030204" pitchFamily="18" charset="0"/>
              </a:rPr>
              <a:t>void</a:t>
            </a:r>
            <a:r>
              <a:rPr lang="fr-FR" sz="2600" i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fr-FR" sz="2600" i="1" dirty="0" err="1">
                <a:latin typeface="Cambria" panose="02040503050406030204" pitchFamily="18" charset="0"/>
                <a:ea typeface="Cambria" panose="02040503050406030204" pitchFamily="18" charset="0"/>
              </a:rPr>
              <a:t>transform</a:t>
            </a:r>
            <a:r>
              <a:rPr lang="fr-FR" sz="2600" i="1" dirty="0">
                <a:latin typeface="Cambria" panose="02040503050406030204" pitchFamily="18" charset="0"/>
                <a:ea typeface="Cambria" panose="02040503050406030204" pitchFamily="18" charset="0"/>
              </a:rPr>
              <a:t>(Source </a:t>
            </a:r>
            <a:r>
              <a:rPr lang="fr-FR" sz="2600" i="1" dirty="0" err="1">
                <a:latin typeface="Cambria" panose="02040503050406030204" pitchFamily="18" charset="0"/>
                <a:ea typeface="Cambria" panose="02040503050406030204" pitchFamily="18" charset="0"/>
              </a:rPr>
              <a:t>xmlSource</a:t>
            </a:r>
            <a:r>
              <a:rPr lang="fr-FR" sz="2600" i="1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fr-FR" sz="2600" i="1" dirty="0" err="1">
                <a:latin typeface="Cambria" panose="02040503050406030204" pitchFamily="18" charset="0"/>
                <a:ea typeface="Cambria" panose="02040503050406030204" pitchFamily="18" charset="0"/>
              </a:rPr>
              <a:t>Result</a:t>
            </a:r>
            <a:r>
              <a:rPr lang="fr-FR" sz="2600" i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fr-FR" sz="2600" i="1" dirty="0" err="1">
                <a:latin typeface="Cambria" panose="02040503050406030204" pitchFamily="18" charset="0"/>
                <a:ea typeface="Cambria" panose="02040503050406030204" pitchFamily="18" charset="0"/>
              </a:rPr>
              <a:t>outputTarget</a:t>
            </a:r>
            <a:r>
              <a:rPr lang="fr-FR" sz="2600" i="1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r>
              <a:rPr lang="ro-RO" sz="2600" dirty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  <a:r>
              <a:rPr lang="fr-FR" sz="2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o-RO" sz="2600" dirty="0">
                <a:latin typeface="Cambria" panose="02040503050406030204" pitchFamily="18" charset="0"/>
                <a:ea typeface="Cambria" panose="02040503050406030204" pitchFamily="18" charset="0"/>
              </a:rPr>
              <a:t>transformare document DOM</a:t>
            </a:r>
            <a:endParaRPr lang="fr-FR" sz="2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DA6B9E-B1A6-46E6-B04C-6894972EF388}"/>
              </a:ext>
            </a:extLst>
          </p:cNvPr>
          <p:cNvSpPr/>
          <p:nvPr/>
        </p:nvSpPr>
        <p:spPr>
          <a:xfrm>
            <a:off x="7278186" y="1909354"/>
            <a:ext cx="2059579" cy="383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>
                <a:latin typeface="Cambria" panose="02040503050406030204" pitchFamily="18" charset="0"/>
                <a:ea typeface="Cambria" panose="02040503050406030204" pitchFamily="18" charset="0"/>
              </a:rPr>
              <a:t>Document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0A9A20-6132-45C9-ACB2-8ECCEE9AFE1A}"/>
              </a:ext>
            </a:extLst>
          </p:cNvPr>
          <p:cNvSpPr/>
          <p:nvPr/>
        </p:nvSpPr>
        <p:spPr>
          <a:xfrm>
            <a:off x="7278186" y="2749732"/>
            <a:ext cx="2059578" cy="383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TransformerFactory</a:t>
            </a:r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7DDAE4-CD4E-4D00-8D2C-8F303A29096B}"/>
              </a:ext>
            </a:extLst>
          </p:cNvPr>
          <p:cNvSpPr/>
          <p:nvPr/>
        </p:nvSpPr>
        <p:spPr>
          <a:xfrm>
            <a:off x="9892936" y="2747554"/>
            <a:ext cx="2059578" cy="383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600" b="1" dirty="0" err="1">
                <a:latin typeface="Cambria" panose="02040503050406030204" pitchFamily="18" charset="0"/>
                <a:ea typeface="Cambria" panose="02040503050406030204" pitchFamily="18" charset="0"/>
              </a:rPr>
              <a:t>Transformer</a:t>
            </a:r>
            <a:endParaRPr lang="en-US" sz="16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8B6B9F0-BD7E-434B-8B6A-07D102EAEDF3}"/>
              </a:ext>
            </a:extLst>
          </p:cNvPr>
          <p:cNvSpPr/>
          <p:nvPr/>
        </p:nvSpPr>
        <p:spPr>
          <a:xfrm>
            <a:off x="9888581" y="1909353"/>
            <a:ext cx="2059579" cy="383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DOMSource</a:t>
            </a:r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C5CB6A-CF41-42E8-AF53-C888FF478B63}"/>
              </a:ext>
            </a:extLst>
          </p:cNvPr>
          <p:cNvSpPr/>
          <p:nvPr/>
        </p:nvSpPr>
        <p:spPr>
          <a:xfrm>
            <a:off x="7278187" y="3590106"/>
            <a:ext cx="2059578" cy="383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OutputStream</a:t>
            </a:r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8E12F6-2362-4C4E-B5AE-8F300200FDD3}"/>
              </a:ext>
            </a:extLst>
          </p:cNvPr>
          <p:cNvSpPr/>
          <p:nvPr/>
        </p:nvSpPr>
        <p:spPr>
          <a:xfrm>
            <a:off x="9892936" y="3590107"/>
            <a:ext cx="2059578" cy="383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StreamResult</a:t>
            </a:r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9BAD0E00-0301-4790-AC1F-35DAFD2787D3}"/>
              </a:ext>
            </a:extLst>
          </p:cNvPr>
          <p:cNvCxnSpPr>
            <a:stCxn id="4" idx="3"/>
            <a:endCxn id="7" idx="1"/>
          </p:cNvCxnSpPr>
          <p:nvPr/>
        </p:nvCxnSpPr>
        <p:spPr>
          <a:xfrm flipV="1">
            <a:off x="9337765" y="2100942"/>
            <a:ext cx="550816" cy="1"/>
          </a:xfrm>
          <a:prstGeom prst="bentConnector3">
            <a:avLst>
              <a:gd name="adj1" fmla="val -298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4821FA14-AD0D-4F45-B8B2-19A25DE5AD5C}"/>
              </a:ext>
            </a:extLst>
          </p:cNvPr>
          <p:cNvCxnSpPr/>
          <p:nvPr/>
        </p:nvCxnSpPr>
        <p:spPr>
          <a:xfrm flipV="1">
            <a:off x="9337765" y="2941317"/>
            <a:ext cx="550816" cy="1"/>
          </a:xfrm>
          <a:prstGeom prst="bentConnector3">
            <a:avLst>
              <a:gd name="adj1" fmla="val -828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C32D473C-4249-420A-A56E-747EB85D4C26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9337765" y="3781695"/>
            <a:ext cx="550816" cy="2176"/>
          </a:xfrm>
          <a:prstGeom prst="bentConnector3">
            <a:avLst>
              <a:gd name="adj1" fmla="val -2152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CBDC5280-5DFF-44C0-8F4B-81BD5DF2D93B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 rot="16200000" flipH="1">
            <a:off x="10693036" y="2517865"/>
            <a:ext cx="455024" cy="4354"/>
          </a:xfrm>
          <a:prstGeom prst="bentConnector3">
            <a:avLst>
              <a:gd name="adj1" fmla="val -344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BCB9DBDE-B6D6-4C93-9557-9939179F35EF}"/>
              </a:ext>
            </a:extLst>
          </p:cNvPr>
          <p:cNvCxnSpPr>
            <a:cxnSpLocks/>
            <a:stCxn id="9" idx="0"/>
            <a:endCxn id="6" idx="2"/>
          </p:cNvCxnSpPr>
          <p:nvPr/>
        </p:nvCxnSpPr>
        <p:spPr>
          <a:xfrm rot="5400000" flipH="1" flipV="1">
            <a:off x="10693037" y="3360419"/>
            <a:ext cx="459376" cy="12700"/>
          </a:xfrm>
          <a:prstGeom prst="bentConnector3">
            <a:avLst>
              <a:gd name="adj1" fmla="val -823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3A67D378-C3E0-4BB2-B9C0-1D43C8187DE4}"/>
              </a:ext>
            </a:extLst>
          </p:cNvPr>
          <p:cNvSpPr txBox="1">
            <a:spLocks/>
          </p:cNvSpPr>
          <p:nvPr/>
        </p:nvSpPr>
        <p:spPr>
          <a:xfrm>
            <a:off x="7636214" y="4247422"/>
            <a:ext cx="3615262" cy="198096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o-RO" b="1" i="1" dirty="0" err="1">
                <a:latin typeface="Cambria" panose="02040503050406030204" pitchFamily="18" charset="0"/>
                <a:ea typeface="Cambria" panose="02040503050406030204" pitchFamily="18" charset="0"/>
              </a:rPr>
              <a:t>DOMSource</a:t>
            </a:r>
            <a:r>
              <a:rPr lang="ro-RO" b="1" i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o-RO" i="1" dirty="0">
                <a:latin typeface="Cambria" panose="02040503050406030204" pitchFamily="18" charset="0"/>
                <a:ea typeface="Cambria" panose="02040503050406030204" pitchFamily="18" charset="0"/>
              </a:rPr>
              <a:t>– </a:t>
            </a:r>
            <a:r>
              <a:rPr lang="ro-RO" dirty="0">
                <a:latin typeface="Cambria" panose="02040503050406030204" pitchFamily="18" charset="0"/>
                <a:ea typeface="Cambria" panose="02040503050406030204" pitchFamily="18" charset="0"/>
              </a:rPr>
              <a:t>obiect sursă de tip DOM pentru o transformare (de tip </a:t>
            </a:r>
            <a:r>
              <a:rPr lang="ro-RO" i="1" dirty="0" err="1">
                <a:latin typeface="Cambria" panose="02040503050406030204" pitchFamily="18" charset="0"/>
                <a:ea typeface="Cambria" panose="02040503050406030204" pitchFamily="18" charset="0"/>
              </a:rPr>
              <a:t>Source</a:t>
            </a:r>
            <a:r>
              <a:rPr lang="ro-RO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  <a:p>
            <a:r>
              <a:rPr lang="ro-RO" b="1" i="1" dirty="0" err="1">
                <a:latin typeface="Cambria" panose="02040503050406030204" pitchFamily="18" charset="0"/>
                <a:ea typeface="Cambria" panose="02040503050406030204" pitchFamily="18" charset="0"/>
              </a:rPr>
              <a:t>StreamResult</a:t>
            </a:r>
            <a:r>
              <a:rPr lang="ro-RO" b="1" i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o-RO" i="1" dirty="0">
                <a:latin typeface="Cambria" panose="02040503050406030204" pitchFamily="18" charset="0"/>
                <a:ea typeface="Cambria" panose="02040503050406030204" pitchFamily="18" charset="0"/>
              </a:rPr>
              <a:t>– </a:t>
            </a:r>
            <a:r>
              <a:rPr lang="ro-RO" dirty="0">
                <a:latin typeface="Cambria" panose="02040503050406030204" pitchFamily="18" charset="0"/>
                <a:ea typeface="Cambria" panose="02040503050406030204" pitchFamily="18" charset="0"/>
              </a:rPr>
              <a:t>obiect destinație de tip </a:t>
            </a:r>
            <a:r>
              <a:rPr lang="ro-RO" i="1" dirty="0" err="1">
                <a:latin typeface="Cambria" panose="02040503050406030204" pitchFamily="18" charset="0"/>
                <a:ea typeface="Cambria" panose="02040503050406030204" pitchFamily="18" charset="0"/>
              </a:rPr>
              <a:t>stream</a:t>
            </a:r>
            <a:r>
              <a:rPr lang="ro-RO" dirty="0">
                <a:latin typeface="Cambria" panose="02040503050406030204" pitchFamily="18" charset="0"/>
                <a:ea typeface="Cambria" panose="02040503050406030204" pitchFamily="18" charset="0"/>
              </a:rPr>
              <a:t> pentru o transformare (de tip </a:t>
            </a:r>
            <a:r>
              <a:rPr lang="ro-RO" i="1" dirty="0" err="1">
                <a:latin typeface="Cambria" panose="02040503050406030204" pitchFamily="18" charset="0"/>
                <a:ea typeface="Cambria" panose="02040503050406030204" pitchFamily="18" charset="0"/>
              </a:rPr>
              <a:t>Result</a:t>
            </a:r>
            <a:r>
              <a:rPr lang="ro-RO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975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5F7DE-59FF-40DB-AC1A-7D6D0DA2D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5424"/>
          </a:xfrm>
        </p:spPr>
        <p:txBody>
          <a:bodyPr>
            <a:normAutofit/>
          </a:bodyPr>
          <a:lstStyle/>
          <a:p>
            <a:r>
              <a:rPr lang="en-US" sz="4000" b="1" i="1" dirty="0">
                <a:latin typeface="Cambria" panose="02040503050406030204" pitchFamily="18" charset="0"/>
                <a:ea typeface="Cambria" panose="02040503050406030204" pitchFamily="18" charset="0"/>
              </a:rPr>
              <a:t>JSON </a:t>
            </a:r>
            <a:r>
              <a:rPr lang="en-US" sz="4000" i="1" dirty="0">
                <a:latin typeface="Cambria" panose="02040503050406030204" pitchFamily="18" charset="0"/>
                <a:ea typeface="Cambria" panose="02040503050406030204" pitchFamily="18" charset="0"/>
              </a:rPr>
              <a:t>- JavaScript Object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199B5-B5E9-4C5A-87C9-E40839A99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110281" cy="4735681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Este un format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pentru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interschimb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de date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bazat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pe </a:t>
            </a:r>
            <a:r>
              <a:rPr lang="ro-RO" sz="2400" dirty="0">
                <a:latin typeface="Cambria" panose="02040503050406030204" pitchFamily="18" charset="0"/>
                <a:ea typeface="Cambria" panose="02040503050406030204" pitchFamily="18" charset="0"/>
              </a:rPr>
              <a:t>sintaxa </a:t>
            </a:r>
            <a:r>
              <a:rPr lang="ro-RO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JavaScript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ro-RO" sz="2400" dirty="0">
                <a:latin typeface="Cambria" panose="02040503050406030204" pitchFamily="18" charset="0"/>
                <a:ea typeface="Cambria" panose="02040503050406030204" pitchFamily="18" charset="0"/>
              </a:rPr>
              <a:t>Un document JSON este compus din elemente de tip:</a:t>
            </a:r>
          </a:p>
          <a:p>
            <a:pPr lvl="1"/>
            <a:r>
              <a:rPr lang="ro-RO" i="1" dirty="0" err="1">
                <a:latin typeface="Cambria" panose="02040503050406030204" pitchFamily="18" charset="0"/>
                <a:ea typeface="Cambria" panose="02040503050406030204" pitchFamily="18" charset="0"/>
              </a:rPr>
              <a:t>object</a:t>
            </a:r>
            <a:r>
              <a:rPr lang="ro-RO" dirty="0">
                <a:latin typeface="Cambria" panose="02040503050406030204" pitchFamily="18" charset="0"/>
                <a:ea typeface="Cambria" panose="02040503050406030204" pitchFamily="18" charset="0"/>
              </a:rPr>
              <a:t> – dicționare de forma </a:t>
            </a:r>
            <a:r>
              <a:rPr lang="ro-RO" i="1" dirty="0">
                <a:latin typeface="Cambria" panose="02040503050406030204" pitchFamily="18" charset="0"/>
                <a:ea typeface="Cambria" panose="02040503050406030204" pitchFamily="18" charset="0"/>
              </a:rPr>
              <a:t>{"cheie1" : valoare1, "cheie2" : valoare2 }</a:t>
            </a:r>
          </a:p>
          <a:p>
            <a:pPr lvl="1"/>
            <a:r>
              <a:rPr lang="ro-RO" i="1" dirty="0" err="1">
                <a:latin typeface="Cambria" panose="02040503050406030204" pitchFamily="18" charset="0"/>
                <a:ea typeface="Cambria" panose="02040503050406030204" pitchFamily="18" charset="0"/>
              </a:rPr>
              <a:t>array</a:t>
            </a:r>
            <a:r>
              <a:rPr lang="ro-RO" i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o-RO" dirty="0">
                <a:latin typeface="Cambria" panose="02040503050406030204" pitchFamily="18" charset="0"/>
                <a:ea typeface="Cambria" panose="02040503050406030204" pitchFamily="18" charset="0"/>
              </a:rPr>
              <a:t>– liste de valori de forma </a:t>
            </a:r>
            <a:r>
              <a:rPr lang="ro-RO" i="1" dirty="0">
                <a:latin typeface="Cambria" panose="02040503050406030204" pitchFamily="18" charset="0"/>
                <a:ea typeface="Cambria" panose="02040503050406030204" pitchFamily="18" charset="0"/>
              </a:rPr>
              <a:t>[valoare1, valoare2]</a:t>
            </a:r>
            <a:endParaRPr lang="ro-RO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/>
            <a:r>
              <a:rPr lang="ro-RO" dirty="0">
                <a:latin typeface="Cambria" panose="02040503050406030204" pitchFamily="18" charset="0"/>
                <a:ea typeface="Cambria" panose="02040503050406030204" pitchFamily="18" charset="0"/>
              </a:rPr>
              <a:t>Valori simple de tip: </a:t>
            </a:r>
            <a:r>
              <a:rPr lang="ro-RO" i="1" dirty="0" err="1">
                <a:latin typeface="Cambria" panose="02040503050406030204" pitchFamily="18" charset="0"/>
                <a:ea typeface="Cambria" panose="02040503050406030204" pitchFamily="18" charset="0"/>
              </a:rPr>
              <a:t>string</a:t>
            </a:r>
            <a:r>
              <a:rPr lang="ro-RO" i="1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ro-RO" i="1" dirty="0" err="1">
                <a:latin typeface="Cambria" panose="02040503050406030204" pitchFamily="18" charset="0"/>
                <a:ea typeface="Cambria" panose="02040503050406030204" pitchFamily="18" charset="0"/>
              </a:rPr>
              <a:t>number</a:t>
            </a:r>
            <a:r>
              <a:rPr lang="ro-RO" i="1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ro-RO" i="1" dirty="0" err="1">
                <a:latin typeface="Cambria" panose="02040503050406030204" pitchFamily="18" charset="0"/>
                <a:ea typeface="Cambria" panose="02040503050406030204" pitchFamily="18" charset="0"/>
              </a:rPr>
              <a:t>true</a:t>
            </a:r>
            <a:r>
              <a:rPr lang="ro-RO" i="1" dirty="0">
                <a:latin typeface="Cambria" panose="02040503050406030204" pitchFamily="18" charset="0"/>
                <a:ea typeface="Cambria" panose="02040503050406030204" pitchFamily="18" charset="0"/>
              </a:rPr>
              <a:t>, false </a:t>
            </a:r>
            <a:r>
              <a:rPr lang="ro-RO" dirty="0">
                <a:latin typeface="Cambria" panose="02040503050406030204" pitchFamily="18" charset="0"/>
                <a:ea typeface="Cambria" panose="02040503050406030204" pitchFamily="18" charset="0"/>
              </a:rPr>
              <a:t>și</a:t>
            </a:r>
            <a:r>
              <a:rPr lang="ro-RO" i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o-RO" i="1" dirty="0" err="1">
                <a:latin typeface="Cambria" panose="02040503050406030204" pitchFamily="18" charset="0"/>
                <a:ea typeface="Cambria" panose="02040503050406030204" pitchFamily="18" charset="0"/>
              </a:rPr>
              <a:t>null</a:t>
            </a:r>
            <a:r>
              <a:rPr lang="ro-RO" dirty="0">
                <a:latin typeface="Cambria" panose="02040503050406030204" pitchFamily="18" charset="0"/>
                <a:ea typeface="Cambria" panose="02040503050406030204" pitchFamily="18" charset="0"/>
              </a:rPr>
              <a:t> sau compuse (</a:t>
            </a:r>
            <a:r>
              <a:rPr lang="ro-RO" i="1" dirty="0" err="1">
                <a:latin typeface="Cambria" panose="02040503050406030204" pitchFamily="18" charset="0"/>
                <a:ea typeface="Cambria" panose="02040503050406030204" pitchFamily="18" charset="0"/>
              </a:rPr>
              <a:t>object</a:t>
            </a:r>
            <a:r>
              <a:rPr lang="ro-RO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ro-RO" i="1" dirty="0" err="1">
                <a:latin typeface="Cambria" panose="02040503050406030204" pitchFamily="18" charset="0"/>
                <a:ea typeface="Cambria" panose="02040503050406030204" pitchFamily="18" charset="0"/>
              </a:rPr>
              <a:t>array</a:t>
            </a:r>
            <a:r>
              <a:rPr lang="ro-RO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  <a:p>
            <a:pPr marL="457200" lvl="1" indent="0">
              <a:buNone/>
            </a:pPr>
            <a:endParaRPr lang="ro-RO" sz="1000" i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Documenta</a:t>
            </a:r>
            <a:r>
              <a:rPr lang="ro-RO" sz="2400" dirty="0">
                <a:latin typeface="Cambria" panose="02040503050406030204" pitchFamily="18" charset="0"/>
                <a:ea typeface="Cambria" panose="02040503050406030204" pitchFamily="18" charset="0"/>
              </a:rPr>
              <a:t>ție și biblioteci pentru diverse limbaje: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hlinkClick r:id="rId2"/>
              </a:rPr>
              <a:t>https://www.json.org/</a:t>
            </a:r>
            <a:endParaRPr lang="ro-RO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ro-RO" sz="1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ro-RO" sz="2400" dirty="0">
                <a:latin typeface="Cambria" panose="02040503050406030204" pitchFamily="18" charset="0"/>
                <a:ea typeface="Cambria" panose="02040503050406030204" pitchFamily="18" charset="0"/>
              </a:rPr>
              <a:t>Exemplu de bibliotecă JSON pentru Java: </a:t>
            </a:r>
            <a:r>
              <a:rPr lang="ro-RO" sz="2400" dirty="0"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https://github.com/stleary/JSON-java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630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16775</TotalTime>
  <Words>1505</Words>
  <Application>Microsoft Office PowerPoint</Application>
  <PresentationFormat>Widescreen</PresentationFormat>
  <Paragraphs>132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</vt:lpstr>
      <vt:lpstr>Consolas</vt:lpstr>
      <vt:lpstr>Office Theme</vt:lpstr>
      <vt:lpstr>Programare multiparadigmă - JAVA</vt:lpstr>
      <vt:lpstr>XML – Extensible Markup Language</vt:lpstr>
      <vt:lpstr>DOM – Document Object Model</vt:lpstr>
      <vt:lpstr>DOM – Document Object Model</vt:lpstr>
      <vt:lpstr>JAXP: Java API for XML </vt:lpstr>
      <vt:lpstr>JAXP: Java API for XML </vt:lpstr>
      <vt:lpstr>JAXP: Java API for XML </vt:lpstr>
      <vt:lpstr>JAXP: Java API for XML </vt:lpstr>
      <vt:lpstr>JSON - JavaScript Object Notation</vt:lpstr>
      <vt:lpstr>Biblioteca JSON-Java</vt:lpstr>
      <vt:lpstr>Biblioteca JSON-Java</vt:lpstr>
      <vt:lpstr>Biblioteca JSON-Java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Cristian Ioniță</dc:creator>
  <cp:lastModifiedBy>Claudiu Vinte</cp:lastModifiedBy>
  <cp:revision>258</cp:revision>
  <cp:lastPrinted>2020-03-03T10:30:51Z</cp:lastPrinted>
  <dcterms:created xsi:type="dcterms:W3CDTF">2020-02-12T19:18:10Z</dcterms:created>
  <dcterms:modified xsi:type="dcterms:W3CDTF">2021-05-28T08:13:58Z</dcterms:modified>
</cp:coreProperties>
</file>